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comments/comment2.xml" ContentType="application/vnd.openxmlformats-officedocument.presentationml.comments+xml"/>
  <Override PartName="/ppt/notesSlides/notesSlide10.xml" ContentType="application/vnd.openxmlformats-officedocument.presentationml.notesSlide+xml"/>
  <Override PartName="/ppt/comments/comment3.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328" r:id="rId2"/>
    <p:sldId id="330" r:id="rId3"/>
    <p:sldId id="343" r:id="rId4"/>
    <p:sldId id="341" r:id="rId5"/>
    <p:sldId id="357" r:id="rId6"/>
    <p:sldId id="342" r:id="rId7"/>
    <p:sldId id="358" r:id="rId8"/>
    <p:sldId id="351" r:id="rId9"/>
    <p:sldId id="354" r:id="rId10"/>
    <p:sldId id="340" r:id="rId11"/>
    <p:sldId id="348" r:id="rId12"/>
    <p:sldId id="349" r:id="rId13"/>
    <p:sldId id="309" r:id="rId14"/>
    <p:sldId id="346" r:id="rId15"/>
    <p:sldId id="344" r:id="rId16"/>
    <p:sldId id="345" r:id="rId17"/>
    <p:sldId id="352" r:id="rId18"/>
    <p:sldId id="347" r:id="rId19"/>
    <p:sldId id="353" r:id="rId20"/>
  </p:sldIdLst>
  <p:sldSz cx="9144000" cy="6858000" type="screen4x3"/>
  <p:notesSz cx="7102475" cy="10231438"/>
  <p:defaultTextStyle>
    <a:defPPr>
      <a:defRPr lang="pt-BR"/>
    </a:defPPr>
    <a:lvl1pPr algn="l" rtl="0" fontAlgn="base">
      <a:spcBef>
        <a:spcPct val="0"/>
      </a:spcBef>
      <a:spcAft>
        <a:spcPct val="0"/>
      </a:spcAft>
      <a:defRPr sz="1000" b="1" kern="1200">
        <a:solidFill>
          <a:schemeClr val="tx1"/>
        </a:solidFill>
        <a:latin typeface="Arial" charset="0"/>
        <a:ea typeface="+mn-ea"/>
        <a:cs typeface="+mn-cs"/>
      </a:defRPr>
    </a:lvl1pPr>
    <a:lvl2pPr marL="457200" algn="l" rtl="0" fontAlgn="base">
      <a:spcBef>
        <a:spcPct val="0"/>
      </a:spcBef>
      <a:spcAft>
        <a:spcPct val="0"/>
      </a:spcAft>
      <a:defRPr sz="1000" b="1" kern="1200">
        <a:solidFill>
          <a:schemeClr val="tx1"/>
        </a:solidFill>
        <a:latin typeface="Arial" charset="0"/>
        <a:ea typeface="+mn-ea"/>
        <a:cs typeface="+mn-cs"/>
      </a:defRPr>
    </a:lvl2pPr>
    <a:lvl3pPr marL="914400" algn="l" rtl="0" fontAlgn="base">
      <a:spcBef>
        <a:spcPct val="0"/>
      </a:spcBef>
      <a:spcAft>
        <a:spcPct val="0"/>
      </a:spcAft>
      <a:defRPr sz="1000" b="1" kern="1200">
        <a:solidFill>
          <a:schemeClr val="tx1"/>
        </a:solidFill>
        <a:latin typeface="Arial" charset="0"/>
        <a:ea typeface="+mn-ea"/>
        <a:cs typeface="+mn-cs"/>
      </a:defRPr>
    </a:lvl3pPr>
    <a:lvl4pPr marL="1371600" algn="l" rtl="0" fontAlgn="base">
      <a:spcBef>
        <a:spcPct val="0"/>
      </a:spcBef>
      <a:spcAft>
        <a:spcPct val="0"/>
      </a:spcAft>
      <a:defRPr sz="1000" b="1" kern="1200">
        <a:solidFill>
          <a:schemeClr val="tx1"/>
        </a:solidFill>
        <a:latin typeface="Arial" charset="0"/>
        <a:ea typeface="+mn-ea"/>
        <a:cs typeface="+mn-cs"/>
      </a:defRPr>
    </a:lvl4pPr>
    <a:lvl5pPr marL="1828800" algn="l" rtl="0" fontAlgn="base">
      <a:spcBef>
        <a:spcPct val="0"/>
      </a:spcBef>
      <a:spcAft>
        <a:spcPct val="0"/>
      </a:spcAft>
      <a:defRPr sz="1000" b="1" kern="1200">
        <a:solidFill>
          <a:schemeClr val="tx1"/>
        </a:solidFill>
        <a:latin typeface="Arial" charset="0"/>
        <a:ea typeface="+mn-ea"/>
        <a:cs typeface="+mn-cs"/>
      </a:defRPr>
    </a:lvl5pPr>
    <a:lvl6pPr marL="2286000" algn="l" defTabSz="914400" rtl="0" eaLnBrk="1" latinLnBrk="0" hangingPunct="1">
      <a:defRPr sz="1000" b="1" kern="1200">
        <a:solidFill>
          <a:schemeClr val="tx1"/>
        </a:solidFill>
        <a:latin typeface="Arial" charset="0"/>
        <a:ea typeface="+mn-ea"/>
        <a:cs typeface="+mn-cs"/>
      </a:defRPr>
    </a:lvl6pPr>
    <a:lvl7pPr marL="2743200" algn="l" defTabSz="914400" rtl="0" eaLnBrk="1" latinLnBrk="0" hangingPunct="1">
      <a:defRPr sz="1000" b="1" kern="1200">
        <a:solidFill>
          <a:schemeClr val="tx1"/>
        </a:solidFill>
        <a:latin typeface="Arial" charset="0"/>
        <a:ea typeface="+mn-ea"/>
        <a:cs typeface="+mn-cs"/>
      </a:defRPr>
    </a:lvl7pPr>
    <a:lvl8pPr marL="3200400" algn="l" defTabSz="914400" rtl="0" eaLnBrk="1" latinLnBrk="0" hangingPunct="1">
      <a:defRPr sz="1000" b="1" kern="1200">
        <a:solidFill>
          <a:schemeClr val="tx1"/>
        </a:solidFill>
        <a:latin typeface="Arial" charset="0"/>
        <a:ea typeface="+mn-ea"/>
        <a:cs typeface="+mn-cs"/>
      </a:defRPr>
    </a:lvl8pPr>
    <a:lvl9pPr marL="3657600" algn="l" defTabSz="914400" rtl="0" eaLnBrk="1" latinLnBrk="0" hangingPunct="1">
      <a:defRPr sz="1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74">
          <p15:clr>
            <a:srgbClr val="A4A3A4"/>
          </p15:clr>
        </p15:guide>
        <p15:guide id="2"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eraldo" initials="G"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DDD"/>
    <a:srgbClr val="E5FFE5"/>
    <a:srgbClr val="FFFF99"/>
    <a:srgbClr val="FFFFE3"/>
    <a:srgbClr val="663300"/>
    <a:srgbClr val="FE231E"/>
    <a:srgbClr val="FF3300"/>
    <a:srgbClr val="C8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94621" autoAdjust="0"/>
  </p:normalViewPr>
  <p:slideViewPr>
    <p:cSldViewPr>
      <p:cViewPr varScale="1">
        <p:scale>
          <a:sx n="88" d="100"/>
          <a:sy n="88" d="100"/>
        </p:scale>
        <p:origin x="37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2142" y="-234"/>
      </p:cViewPr>
      <p:guideLst>
        <p:guide orient="horz" pos="327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6-10-18T08:25:47.203" idx="1">
    <p:pos x="10" y="10"/>
    <p:text>Diferença entre efeitos de escala e de experiência:
Escala: Relacionam-se com a dimensão (tamanho) da atividade. Os efeitos do tamanho existem sempre:  Custos fixos divididos por gde número de unidades gera custo unitário mais  baixo.
Experiência: Revelam-se com o tempo. A diferença está na dimensão temporal; a dimensão aumenta à medida que se acumula experiência. Vantagens da experiência não se manifestam espontaneamente.
Os efeitos da escala podem advir da experiência: custo de capital menor por acesso a outras fontes.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06-10-18T08:25:47.203" idx="2">
    <p:pos x="10" y="10"/>
    <p:text>Diferença entre efeitos de escala e de experiência:
Escala: Relacionam-se com a dimensão (tamanho) da atividade. Os efeitos do tamanho existem sempre:  Custos fixos divididos por gde número de unidades gera custo unitário mais  baixo.
Experiência: Revelam-se com o tempo. A diferença está na dimensão temporal; a dimensão aumenta à medida que se acumula experiência. Vantagens da experiência não se manifestam espontaneamente.
Os efeitos da escala podem advir da experiência: custo de capital menor por acesso a outras fontes.
</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06-10-18T08:25:47.203" idx="3">
    <p:pos x="10" y="10"/>
    <p:text>Diferença entre efeitos de escala e de experiência:
Escala: Relacionam-se com a dimensão (tamanho) da atividade. Os efeitos do tamanho existem sempre:  Custos fixos divididos por gde número de unidades gera custo unitário mais  baixo.
Experiência: Revelam-se com o tempo. A diferença está na dimensão temporal; a dimensão aumenta à medida que se acumula experiência. Vantagens da experiência não se manifestam espontaneamente.
Os efeitos da escala podem advir da experiência: custo de capital menor por acesso a outras fontes.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8652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3076575" cy="512762"/>
          </a:xfrm>
          <a:prstGeom prst="rect">
            <a:avLst/>
          </a:prstGeom>
          <a:noFill/>
          <a:ln w="9525">
            <a:noFill/>
            <a:miter lim="800000"/>
            <a:headEnd/>
            <a:tailEnd/>
          </a:ln>
          <a:effectLst/>
        </p:spPr>
        <p:txBody>
          <a:bodyPr vert="horz" wrap="square" lIns="20634" tIns="0" rIns="20634" bIns="0" numCol="1" anchor="t" anchorCtr="0" compatLnSpc="1">
            <a:prstTxWarp prst="textNoShape">
              <a:avLst/>
            </a:prstTxWarp>
          </a:bodyPr>
          <a:lstStyle>
            <a:lvl1pPr defTabSz="990600" eaLnBrk="0" hangingPunct="0">
              <a:defRPr sz="1100" b="0" i="1">
                <a:latin typeface="Times New Roman" pitchFamily="18" charset="0"/>
              </a:defRPr>
            </a:lvl1pPr>
          </a:lstStyle>
          <a:p>
            <a:pPr>
              <a:defRPr/>
            </a:pPr>
            <a:endParaRPr lang="pt-BR"/>
          </a:p>
        </p:txBody>
      </p:sp>
      <p:sp>
        <p:nvSpPr>
          <p:cNvPr id="2051" name="Rectangle 3"/>
          <p:cNvSpPr>
            <a:spLocks noGrp="1" noChangeArrowheads="1"/>
          </p:cNvSpPr>
          <p:nvPr>
            <p:ph type="dt" idx="1"/>
          </p:nvPr>
        </p:nvSpPr>
        <p:spPr bwMode="auto">
          <a:xfrm>
            <a:off x="4025900" y="1588"/>
            <a:ext cx="3076575" cy="512762"/>
          </a:xfrm>
          <a:prstGeom prst="rect">
            <a:avLst/>
          </a:prstGeom>
          <a:noFill/>
          <a:ln w="9525">
            <a:noFill/>
            <a:miter lim="800000"/>
            <a:headEnd/>
            <a:tailEnd/>
          </a:ln>
          <a:effectLst/>
        </p:spPr>
        <p:txBody>
          <a:bodyPr vert="horz" wrap="square" lIns="20634" tIns="0" rIns="20634" bIns="0" numCol="1" anchor="t" anchorCtr="0" compatLnSpc="1">
            <a:prstTxWarp prst="textNoShape">
              <a:avLst/>
            </a:prstTxWarp>
          </a:bodyPr>
          <a:lstStyle>
            <a:lvl1pPr algn="r" defTabSz="990600" eaLnBrk="0" hangingPunct="0">
              <a:defRPr sz="1100" b="0" i="1">
                <a:latin typeface="Times New Roman" pitchFamily="18" charset="0"/>
              </a:defRPr>
            </a:lvl1pPr>
          </a:lstStyle>
          <a:p>
            <a:pPr>
              <a:defRPr/>
            </a:pPr>
            <a:endParaRPr lang="pt-BR"/>
          </a:p>
        </p:txBody>
      </p:sp>
      <p:sp>
        <p:nvSpPr>
          <p:cNvPr id="13316" name="Rectangle 4"/>
          <p:cNvSpPr>
            <a:spLocks noGrp="1" noRot="1" noChangeAspect="1" noChangeArrowheads="1" noTextEdit="1"/>
          </p:cNvSpPr>
          <p:nvPr>
            <p:ph type="sldImg" idx="2"/>
          </p:nvPr>
        </p:nvSpPr>
        <p:spPr bwMode="auto">
          <a:xfrm>
            <a:off x="1008063" y="779463"/>
            <a:ext cx="5091112" cy="381793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150" y="4860925"/>
            <a:ext cx="5210175" cy="4600575"/>
          </a:xfrm>
          <a:prstGeom prst="rect">
            <a:avLst/>
          </a:prstGeom>
          <a:noFill/>
          <a:ln w="9525">
            <a:noFill/>
            <a:miter lim="800000"/>
            <a:headEnd/>
            <a:tailEnd/>
          </a:ln>
          <a:effectLst/>
        </p:spPr>
        <p:txBody>
          <a:bodyPr vert="horz" wrap="square" lIns="99732" tIns="49865" rIns="99732" bIns="49865"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2054" name="Rectangle 6"/>
          <p:cNvSpPr>
            <a:spLocks noGrp="1" noChangeArrowheads="1"/>
          </p:cNvSpPr>
          <p:nvPr>
            <p:ph type="ftr" sz="quarter" idx="4"/>
          </p:nvPr>
        </p:nvSpPr>
        <p:spPr bwMode="auto">
          <a:xfrm>
            <a:off x="0" y="9717088"/>
            <a:ext cx="3076575" cy="512762"/>
          </a:xfrm>
          <a:prstGeom prst="rect">
            <a:avLst/>
          </a:prstGeom>
          <a:noFill/>
          <a:ln w="9525">
            <a:noFill/>
            <a:miter lim="800000"/>
            <a:headEnd/>
            <a:tailEnd/>
          </a:ln>
          <a:effectLst/>
        </p:spPr>
        <p:txBody>
          <a:bodyPr vert="horz" wrap="square" lIns="20634" tIns="0" rIns="20634" bIns="0" numCol="1" anchor="b" anchorCtr="0" compatLnSpc="1">
            <a:prstTxWarp prst="textNoShape">
              <a:avLst/>
            </a:prstTxWarp>
          </a:bodyPr>
          <a:lstStyle>
            <a:lvl1pPr defTabSz="990600" eaLnBrk="0" hangingPunct="0">
              <a:defRPr sz="1100" b="0" i="1">
                <a:latin typeface="Times New Roman" pitchFamily="18" charset="0"/>
              </a:defRPr>
            </a:lvl1pPr>
          </a:lstStyle>
          <a:p>
            <a:pPr>
              <a:defRPr/>
            </a:pPr>
            <a:r>
              <a:rPr lang="pt-BR"/>
              <a:t>mkt est trans horiz</a:t>
            </a:r>
          </a:p>
        </p:txBody>
      </p:sp>
      <p:sp>
        <p:nvSpPr>
          <p:cNvPr id="2055" name="Rectangle 7"/>
          <p:cNvSpPr>
            <a:spLocks noGrp="1" noChangeArrowheads="1"/>
          </p:cNvSpPr>
          <p:nvPr>
            <p:ph type="sldNum" sz="quarter" idx="5"/>
          </p:nvPr>
        </p:nvSpPr>
        <p:spPr bwMode="auto">
          <a:xfrm>
            <a:off x="4025900" y="9717088"/>
            <a:ext cx="3076575" cy="512762"/>
          </a:xfrm>
          <a:prstGeom prst="rect">
            <a:avLst/>
          </a:prstGeom>
          <a:noFill/>
          <a:ln w="9525">
            <a:noFill/>
            <a:miter lim="800000"/>
            <a:headEnd/>
            <a:tailEnd/>
          </a:ln>
          <a:effectLst/>
        </p:spPr>
        <p:txBody>
          <a:bodyPr vert="horz" wrap="square" lIns="20634" tIns="0" rIns="20634" bIns="0" numCol="1" anchor="b" anchorCtr="0" compatLnSpc="1">
            <a:prstTxWarp prst="textNoShape">
              <a:avLst/>
            </a:prstTxWarp>
          </a:bodyPr>
          <a:lstStyle>
            <a:lvl1pPr algn="r" defTabSz="990600" eaLnBrk="0" hangingPunct="0">
              <a:defRPr sz="1100" b="0" i="1">
                <a:latin typeface="Times New Roman" pitchFamily="18" charset="0"/>
              </a:defRPr>
            </a:lvl1pPr>
          </a:lstStyle>
          <a:p>
            <a:pPr>
              <a:defRPr/>
            </a:pPr>
            <a:fld id="{A9ACCD71-544F-4883-879E-25EBF83822E8}" type="slidenum">
              <a:rPr lang="pt-BR"/>
              <a:pPr>
                <a:defRPr/>
              </a:pPr>
              <a:t>‹nº›</a:t>
            </a:fld>
            <a:endParaRPr lang="pt-BR"/>
          </a:p>
        </p:txBody>
      </p:sp>
    </p:spTree>
    <p:extLst>
      <p:ext uri="{BB962C8B-B14F-4D97-AF65-F5344CB8AC3E}">
        <p14:creationId xmlns:p14="http://schemas.microsoft.com/office/powerpoint/2010/main" val="73761295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p:cNvSpPr>
            <a:spLocks noGrp="1" noChangeArrowheads="1"/>
          </p:cNvSpPr>
          <p:nvPr>
            <p:ph type="ftr" sz="quarter" idx="4"/>
          </p:nvPr>
        </p:nvSpPr>
        <p:spPr>
          <a:noFill/>
        </p:spPr>
        <p:txBody>
          <a:bodyPr/>
          <a:lstStyle/>
          <a:p>
            <a:r>
              <a:rPr lang="pt-BR" dirty="0"/>
              <a:t>mkt est </a:t>
            </a:r>
            <a:r>
              <a:rPr lang="pt-BR" dirty="0" err="1"/>
              <a:t>trans</a:t>
            </a:r>
            <a:r>
              <a:rPr lang="pt-BR"/>
              <a:t> horiz</a:t>
            </a:r>
          </a:p>
        </p:txBody>
      </p:sp>
      <p:sp>
        <p:nvSpPr>
          <p:cNvPr id="16386" name="Rectangle 7"/>
          <p:cNvSpPr>
            <a:spLocks noGrp="1" noChangeArrowheads="1"/>
          </p:cNvSpPr>
          <p:nvPr>
            <p:ph type="sldNum" sz="quarter" idx="5"/>
          </p:nvPr>
        </p:nvSpPr>
        <p:spPr>
          <a:noFill/>
        </p:spPr>
        <p:txBody>
          <a:bodyPr/>
          <a:lstStyle/>
          <a:p>
            <a:fld id="{82CA25D3-5C93-4DD1-A86F-49FF92CDE02E}" type="slidenum">
              <a:rPr lang="pt-BR" smtClean="0"/>
              <a:pPr/>
              <a:t>1</a:t>
            </a:fld>
            <a:endParaRPr lang="pt-BR"/>
          </a:p>
        </p:txBody>
      </p:sp>
      <p:sp>
        <p:nvSpPr>
          <p:cNvPr id="16387" name="Rectangle 1026"/>
          <p:cNvSpPr>
            <a:spLocks noGrp="1" noRot="1" noChangeAspect="1" noChangeArrowheads="1" noTextEdit="1"/>
          </p:cNvSpPr>
          <p:nvPr>
            <p:ph type="sldImg"/>
          </p:nvPr>
        </p:nvSpPr>
        <p:spPr>
          <a:ln/>
        </p:spPr>
      </p:sp>
      <p:sp>
        <p:nvSpPr>
          <p:cNvPr id="16388" name="Rectangle 1027"/>
          <p:cNvSpPr>
            <a:spLocks noGrp="1" noChangeArrowheads="1"/>
          </p:cNvSpPr>
          <p:nvPr>
            <p:ph type="body" idx="1"/>
          </p:nvPr>
        </p:nvSpPr>
        <p:spPr>
          <a:noFill/>
          <a:ln/>
        </p:spPr>
        <p:txBody>
          <a:bodyPr/>
          <a:lstStyle/>
          <a:p>
            <a:endParaRPr lang="pt-BR"/>
          </a:p>
        </p:txBody>
      </p:sp>
    </p:spTree>
    <p:extLst>
      <p:ext uri="{BB962C8B-B14F-4D97-AF65-F5344CB8AC3E}">
        <p14:creationId xmlns:p14="http://schemas.microsoft.com/office/powerpoint/2010/main" val="3457190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6"/>
          <p:cNvSpPr>
            <a:spLocks noGrp="1" noChangeArrowheads="1"/>
          </p:cNvSpPr>
          <p:nvPr>
            <p:ph type="ftr" sz="quarter" idx="4"/>
          </p:nvPr>
        </p:nvSpPr>
        <p:spPr>
          <a:noFill/>
        </p:spPr>
        <p:txBody>
          <a:bodyPr/>
          <a:lstStyle/>
          <a:p>
            <a:r>
              <a:rPr lang="pt-BR"/>
              <a:t>mkt est trans horiz</a:t>
            </a:r>
          </a:p>
        </p:txBody>
      </p:sp>
      <p:sp>
        <p:nvSpPr>
          <p:cNvPr id="34818" name="Rectangle 7"/>
          <p:cNvSpPr>
            <a:spLocks noGrp="1" noChangeArrowheads="1"/>
          </p:cNvSpPr>
          <p:nvPr>
            <p:ph type="sldNum" sz="quarter" idx="5"/>
          </p:nvPr>
        </p:nvSpPr>
        <p:spPr>
          <a:noFill/>
        </p:spPr>
        <p:txBody>
          <a:bodyPr/>
          <a:lstStyle/>
          <a:p>
            <a:fld id="{58785A4B-11C4-4B1B-99CB-905092BDE702}" type="slidenum">
              <a:rPr lang="pt-BR" smtClean="0"/>
              <a:pPr/>
              <a:t>12</a:t>
            </a:fld>
            <a:endParaRPr lang="pt-B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solidFill>
              <a:schemeClr val="tx1"/>
            </a:solidFill>
          </a:ln>
        </p:spPr>
        <p:txBody>
          <a:bodyPr/>
          <a:lstStyle/>
          <a:p>
            <a:endParaRPr lang="pt-BR"/>
          </a:p>
        </p:txBody>
      </p:sp>
      <p:sp>
        <p:nvSpPr>
          <p:cNvPr id="34821" name="Line 4"/>
          <p:cNvSpPr>
            <a:spLocks noChangeShapeType="1"/>
          </p:cNvSpPr>
          <p:nvPr/>
        </p:nvSpPr>
        <p:spPr bwMode="auto">
          <a:xfrm>
            <a:off x="1262063" y="52863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4822" name="Line 5"/>
          <p:cNvSpPr>
            <a:spLocks noChangeShapeType="1"/>
          </p:cNvSpPr>
          <p:nvPr/>
        </p:nvSpPr>
        <p:spPr bwMode="auto">
          <a:xfrm>
            <a:off x="1262063" y="56261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4823" name="Line 6"/>
          <p:cNvSpPr>
            <a:spLocks noChangeShapeType="1"/>
          </p:cNvSpPr>
          <p:nvPr/>
        </p:nvSpPr>
        <p:spPr bwMode="auto">
          <a:xfrm>
            <a:off x="1262063" y="59690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4824" name="Line 7"/>
          <p:cNvSpPr>
            <a:spLocks noChangeShapeType="1"/>
          </p:cNvSpPr>
          <p:nvPr/>
        </p:nvSpPr>
        <p:spPr bwMode="auto">
          <a:xfrm>
            <a:off x="1262063" y="63103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4825" name="Line 8"/>
          <p:cNvSpPr>
            <a:spLocks noChangeShapeType="1"/>
          </p:cNvSpPr>
          <p:nvPr/>
        </p:nvSpPr>
        <p:spPr bwMode="auto">
          <a:xfrm>
            <a:off x="1262063" y="66500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4826" name="Line 9"/>
          <p:cNvSpPr>
            <a:spLocks noChangeShapeType="1"/>
          </p:cNvSpPr>
          <p:nvPr/>
        </p:nvSpPr>
        <p:spPr bwMode="auto">
          <a:xfrm>
            <a:off x="1262063" y="69929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4827" name="Line 10"/>
          <p:cNvSpPr>
            <a:spLocks noChangeShapeType="1"/>
          </p:cNvSpPr>
          <p:nvPr/>
        </p:nvSpPr>
        <p:spPr bwMode="auto">
          <a:xfrm>
            <a:off x="1262063" y="733266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4828" name="Line 11"/>
          <p:cNvSpPr>
            <a:spLocks noChangeShapeType="1"/>
          </p:cNvSpPr>
          <p:nvPr/>
        </p:nvSpPr>
        <p:spPr bwMode="auto">
          <a:xfrm>
            <a:off x="1262063" y="76739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4829" name="Line 12"/>
          <p:cNvSpPr>
            <a:spLocks noChangeShapeType="1"/>
          </p:cNvSpPr>
          <p:nvPr/>
        </p:nvSpPr>
        <p:spPr bwMode="auto">
          <a:xfrm>
            <a:off x="1262063" y="801528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4830" name="Line 13"/>
          <p:cNvSpPr>
            <a:spLocks noChangeShapeType="1"/>
          </p:cNvSpPr>
          <p:nvPr/>
        </p:nvSpPr>
        <p:spPr bwMode="auto">
          <a:xfrm>
            <a:off x="1262063" y="83550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4831" name="Line 14"/>
          <p:cNvSpPr>
            <a:spLocks noChangeShapeType="1"/>
          </p:cNvSpPr>
          <p:nvPr/>
        </p:nvSpPr>
        <p:spPr bwMode="auto">
          <a:xfrm>
            <a:off x="1262063" y="869632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4832" name="Line 15"/>
          <p:cNvSpPr>
            <a:spLocks noChangeShapeType="1"/>
          </p:cNvSpPr>
          <p:nvPr/>
        </p:nvSpPr>
        <p:spPr bwMode="auto">
          <a:xfrm>
            <a:off x="1262063" y="903605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Tree>
    <p:extLst>
      <p:ext uri="{BB962C8B-B14F-4D97-AF65-F5344CB8AC3E}">
        <p14:creationId xmlns:p14="http://schemas.microsoft.com/office/powerpoint/2010/main" val="1784894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6"/>
          <p:cNvSpPr>
            <a:spLocks noGrp="1" noChangeArrowheads="1"/>
          </p:cNvSpPr>
          <p:nvPr>
            <p:ph type="ftr" sz="quarter" idx="4"/>
          </p:nvPr>
        </p:nvSpPr>
        <p:spPr>
          <a:noFill/>
        </p:spPr>
        <p:txBody>
          <a:bodyPr/>
          <a:lstStyle/>
          <a:p>
            <a:r>
              <a:rPr lang="pt-BR"/>
              <a:t>mkt est trans horiz</a:t>
            </a:r>
          </a:p>
        </p:txBody>
      </p:sp>
      <p:sp>
        <p:nvSpPr>
          <p:cNvPr id="36866" name="Rectangle 7"/>
          <p:cNvSpPr>
            <a:spLocks noGrp="1" noChangeArrowheads="1"/>
          </p:cNvSpPr>
          <p:nvPr>
            <p:ph type="sldNum" sz="quarter" idx="5"/>
          </p:nvPr>
        </p:nvSpPr>
        <p:spPr>
          <a:noFill/>
        </p:spPr>
        <p:txBody>
          <a:bodyPr/>
          <a:lstStyle/>
          <a:p>
            <a:fld id="{51FC7F31-9051-4827-A974-2E37A03CE354}" type="slidenum">
              <a:rPr lang="pt-BR" smtClean="0"/>
              <a:pPr/>
              <a:t>13</a:t>
            </a:fld>
            <a:endParaRPr lang="pt-B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solidFill>
              <a:schemeClr val="tx1"/>
            </a:solidFill>
          </a:ln>
        </p:spPr>
        <p:txBody>
          <a:bodyPr/>
          <a:lstStyle/>
          <a:p>
            <a:endParaRPr lang="pt-BR"/>
          </a:p>
        </p:txBody>
      </p:sp>
      <p:sp>
        <p:nvSpPr>
          <p:cNvPr id="36869" name="Line 4"/>
          <p:cNvSpPr>
            <a:spLocks noChangeShapeType="1"/>
          </p:cNvSpPr>
          <p:nvPr/>
        </p:nvSpPr>
        <p:spPr bwMode="auto">
          <a:xfrm>
            <a:off x="1262063" y="52863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6870" name="Line 5"/>
          <p:cNvSpPr>
            <a:spLocks noChangeShapeType="1"/>
          </p:cNvSpPr>
          <p:nvPr/>
        </p:nvSpPr>
        <p:spPr bwMode="auto">
          <a:xfrm>
            <a:off x="1262063" y="56261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6871" name="Line 6"/>
          <p:cNvSpPr>
            <a:spLocks noChangeShapeType="1"/>
          </p:cNvSpPr>
          <p:nvPr/>
        </p:nvSpPr>
        <p:spPr bwMode="auto">
          <a:xfrm>
            <a:off x="1262063" y="59690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6872" name="Line 7"/>
          <p:cNvSpPr>
            <a:spLocks noChangeShapeType="1"/>
          </p:cNvSpPr>
          <p:nvPr/>
        </p:nvSpPr>
        <p:spPr bwMode="auto">
          <a:xfrm>
            <a:off x="1262063" y="63103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6873" name="Line 8"/>
          <p:cNvSpPr>
            <a:spLocks noChangeShapeType="1"/>
          </p:cNvSpPr>
          <p:nvPr/>
        </p:nvSpPr>
        <p:spPr bwMode="auto">
          <a:xfrm>
            <a:off x="1262063" y="66500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6874" name="Line 9"/>
          <p:cNvSpPr>
            <a:spLocks noChangeShapeType="1"/>
          </p:cNvSpPr>
          <p:nvPr/>
        </p:nvSpPr>
        <p:spPr bwMode="auto">
          <a:xfrm>
            <a:off x="1262063" y="69929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6875" name="Line 10"/>
          <p:cNvSpPr>
            <a:spLocks noChangeShapeType="1"/>
          </p:cNvSpPr>
          <p:nvPr/>
        </p:nvSpPr>
        <p:spPr bwMode="auto">
          <a:xfrm>
            <a:off x="1262063" y="733266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6876" name="Line 11"/>
          <p:cNvSpPr>
            <a:spLocks noChangeShapeType="1"/>
          </p:cNvSpPr>
          <p:nvPr/>
        </p:nvSpPr>
        <p:spPr bwMode="auto">
          <a:xfrm>
            <a:off x="1262063" y="76739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6877" name="Line 12"/>
          <p:cNvSpPr>
            <a:spLocks noChangeShapeType="1"/>
          </p:cNvSpPr>
          <p:nvPr/>
        </p:nvSpPr>
        <p:spPr bwMode="auto">
          <a:xfrm>
            <a:off x="1262063" y="801528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6878" name="Line 13"/>
          <p:cNvSpPr>
            <a:spLocks noChangeShapeType="1"/>
          </p:cNvSpPr>
          <p:nvPr/>
        </p:nvSpPr>
        <p:spPr bwMode="auto">
          <a:xfrm>
            <a:off x="1262063" y="83550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6879" name="Line 14"/>
          <p:cNvSpPr>
            <a:spLocks noChangeShapeType="1"/>
          </p:cNvSpPr>
          <p:nvPr/>
        </p:nvSpPr>
        <p:spPr bwMode="auto">
          <a:xfrm>
            <a:off x="1262063" y="869632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6880" name="Line 15"/>
          <p:cNvSpPr>
            <a:spLocks noChangeShapeType="1"/>
          </p:cNvSpPr>
          <p:nvPr/>
        </p:nvSpPr>
        <p:spPr bwMode="auto">
          <a:xfrm>
            <a:off x="1262063" y="903605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Tree>
    <p:extLst>
      <p:ext uri="{BB962C8B-B14F-4D97-AF65-F5344CB8AC3E}">
        <p14:creationId xmlns:p14="http://schemas.microsoft.com/office/powerpoint/2010/main" val="1230418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6"/>
          <p:cNvSpPr>
            <a:spLocks noGrp="1" noChangeArrowheads="1"/>
          </p:cNvSpPr>
          <p:nvPr>
            <p:ph type="ftr" sz="quarter" idx="4"/>
          </p:nvPr>
        </p:nvSpPr>
        <p:spPr>
          <a:noFill/>
        </p:spPr>
        <p:txBody>
          <a:bodyPr/>
          <a:lstStyle/>
          <a:p>
            <a:r>
              <a:rPr lang="pt-BR"/>
              <a:t>mkt est trans horiz</a:t>
            </a:r>
          </a:p>
        </p:txBody>
      </p:sp>
      <p:sp>
        <p:nvSpPr>
          <p:cNvPr id="38914" name="Rectangle 7"/>
          <p:cNvSpPr>
            <a:spLocks noGrp="1" noChangeArrowheads="1"/>
          </p:cNvSpPr>
          <p:nvPr>
            <p:ph type="sldNum" sz="quarter" idx="5"/>
          </p:nvPr>
        </p:nvSpPr>
        <p:spPr>
          <a:noFill/>
        </p:spPr>
        <p:txBody>
          <a:bodyPr/>
          <a:lstStyle/>
          <a:p>
            <a:fld id="{888AB60B-8D81-4CCC-9861-6C9F1E0BB536}" type="slidenum">
              <a:rPr lang="pt-BR" smtClean="0"/>
              <a:pPr/>
              <a:t>14</a:t>
            </a:fld>
            <a:endParaRPr lang="pt-B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solidFill>
              <a:schemeClr val="tx1"/>
            </a:solidFill>
          </a:ln>
        </p:spPr>
        <p:txBody>
          <a:bodyPr/>
          <a:lstStyle/>
          <a:p>
            <a:endParaRPr lang="pt-BR"/>
          </a:p>
        </p:txBody>
      </p:sp>
      <p:sp>
        <p:nvSpPr>
          <p:cNvPr id="38917" name="Line 4"/>
          <p:cNvSpPr>
            <a:spLocks noChangeShapeType="1"/>
          </p:cNvSpPr>
          <p:nvPr/>
        </p:nvSpPr>
        <p:spPr bwMode="auto">
          <a:xfrm>
            <a:off x="1262063" y="52863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8918" name="Line 5"/>
          <p:cNvSpPr>
            <a:spLocks noChangeShapeType="1"/>
          </p:cNvSpPr>
          <p:nvPr/>
        </p:nvSpPr>
        <p:spPr bwMode="auto">
          <a:xfrm>
            <a:off x="1262063" y="56261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8919" name="Line 6"/>
          <p:cNvSpPr>
            <a:spLocks noChangeShapeType="1"/>
          </p:cNvSpPr>
          <p:nvPr/>
        </p:nvSpPr>
        <p:spPr bwMode="auto">
          <a:xfrm>
            <a:off x="1262063" y="59690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8920" name="Line 7"/>
          <p:cNvSpPr>
            <a:spLocks noChangeShapeType="1"/>
          </p:cNvSpPr>
          <p:nvPr/>
        </p:nvSpPr>
        <p:spPr bwMode="auto">
          <a:xfrm>
            <a:off x="1262063" y="63103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8921" name="Line 8"/>
          <p:cNvSpPr>
            <a:spLocks noChangeShapeType="1"/>
          </p:cNvSpPr>
          <p:nvPr/>
        </p:nvSpPr>
        <p:spPr bwMode="auto">
          <a:xfrm>
            <a:off x="1262063" y="66500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8922" name="Line 9"/>
          <p:cNvSpPr>
            <a:spLocks noChangeShapeType="1"/>
          </p:cNvSpPr>
          <p:nvPr/>
        </p:nvSpPr>
        <p:spPr bwMode="auto">
          <a:xfrm>
            <a:off x="1262063" y="69929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8923" name="Line 10"/>
          <p:cNvSpPr>
            <a:spLocks noChangeShapeType="1"/>
          </p:cNvSpPr>
          <p:nvPr/>
        </p:nvSpPr>
        <p:spPr bwMode="auto">
          <a:xfrm>
            <a:off x="1262063" y="733266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8924" name="Line 11"/>
          <p:cNvSpPr>
            <a:spLocks noChangeShapeType="1"/>
          </p:cNvSpPr>
          <p:nvPr/>
        </p:nvSpPr>
        <p:spPr bwMode="auto">
          <a:xfrm>
            <a:off x="1262063" y="76739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8925" name="Line 12"/>
          <p:cNvSpPr>
            <a:spLocks noChangeShapeType="1"/>
          </p:cNvSpPr>
          <p:nvPr/>
        </p:nvSpPr>
        <p:spPr bwMode="auto">
          <a:xfrm>
            <a:off x="1262063" y="801528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8926" name="Line 13"/>
          <p:cNvSpPr>
            <a:spLocks noChangeShapeType="1"/>
          </p:cNvSpPr>
          <p:nvPr/>
        </p:nvSpPr>
        <p:spPr bwMode="auto">
          <a:xfrm>
            <a:off x="1262063" y="83550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8927" name="Line 14"/>
          <p:cNvSpPr>
            <a:spLocks noChangeShapeType="1"/>
          </p:cNvSpPr>
          <p:nvPr/>
        </p:nvSpPr>
        <p:spPr bwMode="auto">
          <a:xfrm>
            <a:off x="1262063" y="869632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8928" name="Line 15"/>
          <p:cNvSpPr>
            <a:spLocks noChangeShapeType="1"/>
          </p:cNvSpPr>
          <p:nvPr/>
        </p:nvSpPr>
        <p:spPr bwMode="auto">
          <a:xfrm>
            <a:off x="1262063" y="903605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Tree>
    <p:extLst>
      <p:ext uri="{BB962C8B-B14F-4D97-AF65-F5344CB8AC3E}">
        <p14:creationId xmlns:p14="http://schemas.microsoft.com/office/powerpoint/2010/main" val="1648259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6"/>
          <p:cNvSpPr>
            <a:spLocks noGrp="1" noChangeArrowheads="1"/>
          </p:cNvSpPr>
          <p:nvPr>
            <p:ph type="ftr" sz="quarter" idx="4"/>
          </p:nvPr>
        </p:nvSpPr>
        <p:spPr>
          <a:noFill/>
        </p:spPr>
        <p:txBody>
          <a:bodyPr/>
          <a:lstStyle/>
          <a:p>
            <a:r>
              <a:rPr lang="pt-BR" dirty="0"/>
              <a:t>mkt est </a:t>
            </a:r>
            <a:r>
              <a:rPr lang="pt-BR" dirty="0" err="1"/>
              <a:t>trans</a:t>
            </a:r>
            <a:r>
              <a:rPr lang="pt-BR" dirty="0"/>
              <a:t> </a:t>
            </a:r>
            <a:r>
              <a:rPr lang="pt-BR" dirty="0" err="1"/>
              <a:t>horiz</a:t>
            </a:r>
            <a:endParaRPr lang="pt-BR" dirty="0"/>
          </a:p>
        </p:txBody>
      </p:sp>
      <p:sp>
        <p:nvSpPr>
          <p:cNvPr id="40962" name="Rectangle 7"/>
          <p:cNvSpPr>
            <a:spLocks noGrp="1" noChangeArrowheads="1"/>
          </p:cNvSpPr>
          <p:nvPr>
            <p:ph type="sldNum" sz="quarter" idx="5"/>
          </p:nvPr>
        </p:nvSpPr>
        <p:spPr>
          <a:noFill/>
        </p:spPr>
        <p:txBody>
          <a:bodyPr/>
          <a:lstStyle/>
          <a:p>
            <a:fld id="{92FA415C-83FD-42AF-8F63-F4EA136B60BF}" type="slidenum">
              <a:rPr lang="pt-BR" smtClean="0"/>
              <a:pPr/>
              <a:t>15</a:t>
            </a:fld>
            <a:endParaRPr lang="pt-B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solidFill>
              <a:schemeClr val="tx1"/>
            </a:solidFill>
          </a:ln>
        </p:spPr>
        <p:txBody>
          <a:bodyPr/>
          <a:lstStyle/>
          <a:p>
            <a:endParaRPr lang="pt-BR"/>
          </a:p>
        </p:txBody>
      </p:sp>
      <p:sp>
        <p:nvSpPr>
          <p:cNvPr id="40965" name="Line 4"/>
          <p:cNvSpPr>
            <a:spLocks noChangeShapeType="1"/>
          </p:cNvSpPr>
          <p:nvPr/>
        </p:nvSpPr>
        <p:spPr bwMode="auto">
          <a:xfrm>
            <a:off x="1262063" y="52863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0966" name="Line 5"/>
          <p:cNvSpPr>
            <a:spLocks noChangeShapeType="1"/>
          </p:cNvSpPr>
          <p:nvPr/>
        </p:nvSpPr>
        <p:spPr bwMode="auto">
          <a:xfrm>
            <a:off x="1262063" y="56261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0967" name="Line 6"/>
          <p:cNvSpPr>
            <a:spLocks noChangeShapeType="1"/>
          </p:cNvSpPr>
          <p:nvPr/>
        </p:nvSpPr>
        <p:spPr bwMode="auto">
          <a:xfrm>
            <a:off x="1262063" y="59690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0968" name="Line 7"/>
          <p:cNvSpPr>
            <a:spLocks noChangeShapeType="1"/>
          </p:cNvSpPr>
          <p:nvPr/>
        </p:nvSpPr>
        <p:spPr bwMode="auto">
          <a:xfrm>
            <a:off x="1262063" y="63103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0969" name="Line 8"/>
          <p:cNvSpPr>
            <a:spLocks noChangeShapeType="1"/>
          </p:cNvSpPr>
          <p:nvPr/>
        </p:nvSpPr>
        <p:spPr bwMode="auto">
          <a:xfrm>
            <a:off x="1262063" y="66500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0970" name="Line 9"/>
          <p:cNvSpPr>
            <a:spLocks noChangeShapeType="1"/>
          </p:cNvSpPr>
          <p:nvPr/>
        </p:nvSpPr>
        <p:spPr bwMode="auto">
          <a:xfrm>
            <a:off x="1262063" y="69929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0971" name="Line 10"/>
          <p:cNvSpPr>
            <a:spLocks noChangeShapeType="1"/>
          </p:cNvSpPr>
          <p:nvPr/>
        </p:nvSpPr>
        <p:spPr bwMode="auto">
          <a:xfrm>
            <a:off x="1262063" y="733266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0972" name="Line 11"/>
          <p:cNvSpPr>
            <a:spLocks noChangeShapeType="1"/>
          </p:cNvSpPr>
          <p:nvPr/>
        </p:nvSpPr>
        <p:spPr bwMode="auto">
          <a:xfrm>
            <a:off x="1262063" y="76739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0973" name="Line 12"/>
          <p:cNvSpPr>
            <a:spLocks noChangeShapeType="1"/>
          </p:cNvSpPr>
          <p:nvPr/>
        </p:nvSpPr>
        <p:spPr bwMode="auto">
          <a:xfrm>
            <a:off x="1262063" y="801528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0974" name="Line 13"/>
          <p:cNvSpPr>
            <a:spLocks noChangeShapeType="1"/>
          </p:cNvSpPr>
          <p:nvPr/>
        </p:nvSpPr>
        <p:spPr bwMode="auto">
          <a:xfrm>
            <a:off x="1262063" y="83550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0975" name="Line 14"/>
          <p:cNvSpPr>
            <a:spLocks noChangeShapeType="1"/>
          </p:cNvSpPr>
          <p:nvPr/>
        </p:nvSpPr>
        <p:spPr bwMode="auto">
          <a:xfrm>
            <a:off x="1262063" y="869632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0976" name="Line 15"/>
          <p:cNvSpPr>
            <a:spLocks noChangeShapeType="1"/>
          </p:cNvSpPr>
          <p:nvPr/>
        </p:nvSpPr>
        <p:spPr bwMode="auto">
          <a:xfrm>
            <a:off x="1262063" y="903605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Tree>
    <p:extLst>
      <p:ext uri="{BB962C8B-B14F-4D97-AF65-F5344CB8AC3E}">
        <p14:creationId xmlns:p14="http://schemas.microsoft.com/office/powerpoint/2010/main" val="3619547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6"/>
          <p:cNvSpPr>
            <a:spLocks noGrp="1" noChangeArrowheads="1"/>
          </p:cNvSpPr>
          <p:nvPr>
            <p:ph type="ftr" sz="quarter" idx="4"/>
          </p:nvPr>
        </p:nvSpPr>
        <p:spPr>
          <a:noFill/>
        </p:spPr>
        <p:txBody>
          <a:bodyPr/>
          <a:lstStyle/>
          <a:p>
            <a:r>
              <a:rPr lang="pt-BR"/>
              <a:t>mkt est trans horiz</a:t>
            </a:r>
          </a:p>
        </p:txBody>
      </p:sp>
      <p:sp>
        <p:nvSpPr>
          <p:cNvPr id="43010" name="Rectangle 7"/>
          <p:cNvSpPr>
            <a:spLocks noGrp="1" noChangeArrowheads="1"/>
          </p:cNvSpPr>
          <p:nvPr>
            <p:ph type="sldNum" sz="quarter" idx="5"/>
          </p:nvPr>
        </p:nvSpPr>
        <p:spPr>
          <a:noFill/>
        </p:spPr>
        <p:txBody>
          <a:bodyPr/>
          <a:lstStyle/>
          <a:p>
            <a:fld id="{039D03F3-CCB3-410B-9B1E-3BD7B907A43C}" type="slidenum">
              <a:rPr lang="pt-BR" smtClean="0"/>
              <a:pPr/>
              <a:t>16</a:t>
            </a:fld>
            <a:endParaRPr lang="pt-B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solidFill>
              <a:schemeClr val="tx1"/>
            </a:solidFill>
          </a:ln>
        </p:spPr>
        <p:txBody>
          <a:bodyPr/>
          <a:lstStyle/>
          <a:p>
            <a:endParaRPr lang="pt-BR"/>
          </a:p>
        </p:txBody>
      </p:sp>
      <p:sp>
        <p:nvSpPr>
          <p:cNvPr id="43013" name="Line 4"/>
          <p:cNvSpPr>
            <a:spLocks noChangeShapeType="1"/>
          </p:cNvSpPr>
          <p:nvPr/>
        </p:nvSpPr>
        <p:spPr bwMode="auto">
          <a:xfrm>
            <a:off x="1262063" y="52863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3014" name="Line 5"/>
          <p:cNvSpPr>
            <a:spLocks noChangeShapeType="1"/>
          </p:cNvSpPr>
          <p:nvPr/>
        </p:nvSpPr>
        <p:spPr bwMode="auto">
          <a:xfrm>
            <a:off x="1262063" y="56261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3015" name="Line 6"/>
          <p:cNvSpPr>
            <a:spLocks noChangeShapeType="1"/>
          </p:cNvSpPr>
          <p:nvPr/>
        </p:nvSpPr>
        <p:spPr bwMode="auto">
          <a:xfrm>
            <a:off x="1262063" y="59690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3016" name="Line 7"/>
          <p:cNvSpPr>
            <a:spLocks noChangeShapeType="1"/>
          </p:cNvSpPr>
          <p:nvPr/>
        </p:nvSpPr>
        <p:spPr bwMode="auto">
          <a:xfrm>
            <a:off x="1262063" y="63103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3017" name="Line 8"/>
          <p:cNvSpPr>
            <a:spLocks noChangeShapeType="1"/>
          </p:cNvSpPr>
          <p:nvPr/>
        </p:nvSpPr>
        <p:spPr bwMode="auto">
          <a:xfrm>
            <a:off x="1262063" y="66500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3018" name="Line 9"/>
          <p:cNvSpPr>
            <a:spLocks noChangeShapeType="1"/>
          </p:cNvSpPr>
          <p:nvPr/>
        </p:nvSpPr>
        <p:spPr bwMode="auto">
          <a:xfrm>
            <a:off x="1262063" y="69929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3019" name="Line 10"/>
          <p:cNvSpPr>
            <a:spLocks noChangeShapeType="1"/>
          </p:cNvSpPr>
          <p:nvPr/>
        </p:nvSpPr>
        <p:spPr bwMode="auto">
          <a:xfrm>
            <a:off x="1262063" y="733266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3020" name="Line 11"/>
          <p:cNvSpPr>
            <a:spLocks noChangeShapeType="1"/>
          </p:cNvSpPr>
          <p:nvPr/>
        </p:nvSpPr>
        <p:spPr bwMode="auto">
          <a:xfrm>
            <a:off x="1262063" y="76739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3021" name="Line 12"/>
          <p:cNvSpPr>
            <a:spLocks noChangeShapeType="1"/>
          </p:cNvSpPr>
          <p:nvPr/>
        </p:nvSpPr>
        <p:spPr bwMode="auto">
          <a:xfrm>
            <a:off x="1262063" y="801528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3022" name="Line 13"/>
          <p:cNvSpPr>
            <a:spLocks noChangeShapeType="1"/>
          </p:cNvSpPr>
          <p:nvPr/>
        </p:nvSpPr>
        <p:spPr bwMode="auto">
          <a:xfrm>
            <a:off x="1262063" y="83550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3023" name="Line 14"/>
          <p:cNvSpPr>
            <a:spLocks noChangeShapeType="1"/>
          </p:cNvSpPr>
          <p:nvPr/>
        </p:nvSpPr>
        <p:spPr bwMode="auto">
          <a:xfrm>
            <a:off x="1262063" y="869632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3024" name="Line 15"/>
          <p:cNvSpPr>
            <a:spLocks noChangeShapeType="1"/>
          </p:cNvSpPr>
          <p:nvPr/>
        </p:nvSpPr>
        <p:spPr bwMode="auto">
          <a:xfrm>
            <a:off x="1262063" y="903605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Tree>
    <p:extLst>
      <p:ext uri="{BB962C8B-B14F-4D97-AF65-F5344CB8AC3E}">
        <p14:creationId xmlns:p14="http://schemas.microsoft.com/office/powerpoint/2010/main" val="2212468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6"/>
          <p:cNvSpPr>
            <a:spLocks noGrp="1" noChangeArrowheads="1"/>
          </p:cNvSpPr>
          <p:nvPr>
            <p:ph type="ftr" sz="quarter" idx="4"/>
          </p:nvPr>
        </p:nvSpPr>
        <p:spPr>
          <a:noFill/>
        </p:spPr>
        <p:txBody>
          <a:bodyPr/>
          <a:lstStyle/>
          <a:p>
            <a:r>
              <a:rPr lang="pt-BR"/>
              <a:t>mkt est trans horiz</a:t>
            </a:r>
          </a:p>
        </p:txBody>
      </p:sp>
      <p:sp>
        <p:nvSpPr>
          <p:cNvPr id="45058" name="Rectangle 7"/>
          <p:cNvSpPr>
            <a:spLocks noGrp="1" noChangeArrowheads="1"/>
          </p:cNvSpPr>
          <p:nvPr>
            <p:ph type="sldNum" sz="quarter" idx="5"/>
          </p:nvPr>
        </p:nvSpPr>
        <p:spPr>
          <a:noFill/>
        </p:spPr>
        <p:txBody>
          <a:bodyPr/>
          <a:lstStyle/>
          <a:p>
            <a:fld id="{1A4A65AD-D9DA-488C-9C3A-7B77AD11341F}" type="slidenum">
              <a:rPr lang="pt-BR" smtClean="0"/>
              <a:pPr/>
              <a:t>17</a:t>
            </a:fld>
            <a:endParaRPr lang="pt-B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solidFill>
              <a:schemeClr val="tx1"/>
            </a:solidFill>
          </a:ln>
        </p:spPr>
        <p:txBody>
          <a:bodyPr/>
          <a:lstStyle/>
          <a:p>
            <a:endParaRPr lang="pt-BR"/>
          </a:p>
        </p:txBody>
      </p:sp>
      <p:sp>
        <p:nvSpPr>
          <p:cNvPr id="45061" name="Line 4"/>
          <p:cNvSpPr>
            <a:spLocks noChangeShapeType="1"/>
          </p:cNvSpPr>
          <p:nvPr/>
        </p:nvSpPr>
        <p:spPr bwMode="auto">
          <a:xfrm>
            <a:off x="1262063" y="52863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5062" name="Line 5"/>
          <p:cNvSpPr>
            <a:spLocks noChangeShapeType="1"/>
          </p:cNvSpPr>
          <p:nvPr/>
        </p:nvSpPr>
        <p:spPr bwMode="auto">
          <a:xfrm>
            <a:off x="1262063" y="56261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5063" name="Line 6"/>
          <p:cNvSpPr>
            <a:spLocks noChangeShapeType="1"/>
          </p:cNvSpPr>
          <p:nvPr/>
        </p:nvSpPr>
        <p:spPr bwMode="auto">
          <a:xfrm>
            <a:off x="1262063" y="59690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5064" name="Line 7"/>
          <p:cNvSpPr>
            <a:spLocks noChangeShapeType="1"/>
          </p:cNvSpPr>
          <p:nvPr/>
        </p:nvSpPr>
        <p:spPr bwMode="auto">
          <a:xfrm>
            <a:off x="1262063" y="63103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5065" name="Line 8"/>
          <p:cNvSpPr>
            <a:spLocks noChangeShapeType="1"/>
          </p:cNvSpPr>
          <p:nvPr/>
        </p:nvSpPr>
        <p:spPr bwMode="auto">
          <a:xfrm>
            <a:off x="1262063" y="66500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5066" name="Line 9"/>
          <p:cNvSpPr>
            <a:spLocks noChangeShapeType="1"/>
          </p:cNvSpPr>
          <p:nvPr/>
        </p:nvSpPr>
        <p:spPr bwMode="auto">
          <a:xfrm>
            <a:off x="1262063" y="69929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5067" name="Line 10"/>
          <p:cNvSpPr>
            <a:spLocks noChangeShapeType="1"/>
          </p:cNvSpPr>
          <p:nvPr/>
        </p:nvSpPr>
        <p:spPr bwMode="auto">
          <a:xfrm>
            <a:off x="1262063" y="733266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5068" name="Line 11"/>
          <p:cNvSpPr>
            <a:spLocks noChangeShapeType="1"/>
          </p:cNvSpPr>
          <p:nvPr/>
        </p:nvSpPr>
        <p:spPr bwMode="auto">
          <a:xfrm>
            <a:off x="1262063" y="76739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5069" name="Line 12"/>
          <p:cNvSpPr>
            <a:spLocks noChangeShapeType="1"/>
          </p:cNvSpPr>
          <p:nvPr/>
        </p:nvSpPr>
        <p:spPr bwMode="auto">
          <a:xfrm>
            <a:off x="1262063" y="801528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5070" name="Line 13"/>
          <p:cNvSpPr>
            <a:spLocks noChangeShapeType="1"/>
          </p:cNvSpPr>
          <p:nvPr/>
        </p:nvSpPr>
        <p:spPr bwMode="auto">
          <a:xfrm>
            <a:off x="1262063" y="83550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5071" name="Line 14"/>
          <p:cNvSpPr>
            <a:spLocks noChangeShapeType="1"/>
          </p:cNvSpPr>
          <p:nvPr/>
        </p:nvSpPr>
        <p:spPr bwMode="auto">
          <a:xfrm>
            <a:off x="1262063" y="869632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5072" name="Line 15"/>
          <p:cNvSpPr>
            <a:spLocks noChangeShapeType="1"/>
          </p:cNvSpPr>
          <p:nvPr/>
        </p:nvSpPr>
        <p:spPr bwMode="auto">
          <a:xfrm>
            <a:off x="1262063" y="903605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Tree>
    <p:extLst>
      <p:ext uri="{BB962C8B-B14F-4D97-AF65-F5344CB8AC3E}">
        <p14:creationId xmlns:p14="http://schemas.microsoft.com/office/powerpoint/2010/main" val="23831090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6"/>
          <p:cNvSpPr>
            <a:spLocks noGrp="1" noChangeArrowheads="1"/>
          </p:cNvSpPr>
          <p:nvPr>
            <p:ph type="ftr" sz="quarter" idx="4"/>
          </p:nvPr>
        </p:nvSpPr>
        <p:spPr>
          <a:noFill/>
        </p:spPr>
        <p:txBody>
          <a:bodyPr/>
          <a:lstStyle/>
          <a:p>
            <a:r>
              <a:rPr lang="pt-BR"/>
              <a:t>mkt est trans horiz</a:t>
            </a:r>
          </a:p>
        </p:txBody>
      </p:sp>
      <p:sp>
        <p:nvSpPr>
          <p:cNvPr id="47106" name="Rectangle 7"/>
          <p:cNvSpPr>
            <a:spLocks noGrp="1" noChangeArrowheads="1"/>
          </p:cNvSpPr>
          <p:nvPr>
            <p:ph type="sldNum" sz="quarter" idx="5"/>
          </p:nvPr>
        </p:nvSpPr>
        <p:spPr>
          <a:noFill/>
        </p:spPr>
        <p:txBody>
          <a:bodyPr/>
          <a:lstStyle/>
          <a:p>
            <a:fld id="{F8B547A1-CAB0-47C0-9E26-F7E5D5ACE448}" type="slidenum">
              <a:rPr lang="pt-BR" smtClean="0"/>
              <a:pPr/>
              <a:t>18</a:t>
            </a:fld>
            <a:endParaRPr lang="pt-B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solidFill>
              <a:schemeClr val="tx1"/>
            </a:solidFill>
          </a:ln>
        </p:spPr>
        <p:txBody>
          <a:bodyPr/>
          <a:lstStyle/>
          <a:p>
            <a:endParaRPr lang="pt-BR"/>
          </a:p>
        </p:txBody>
      </p:sp>
      <p:sp>
        <p:nvSpPr>
          <p:cNvPr id="47109" name="Line 4"/>
          <p:cNvSpPr>
            <a:spLocks noChangeShapeType="1"/>
          </p:cNvSpPr>
          <p:nvPr/>
        </p:nvSpPr>
        <p:spPr bwMode="auto">
          <a:xfrm>
            <a:off x="1262063" y="52863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7110" name="Line 5"/>
          <p:cNvSpPr>
            <a:spLocks noChangeShapeType="1"/>
          </p:cNvSpPr>
          <p:nvPr/>
        </p:nvSpPr>
        <p:spPr bwMode="auto">
          <a:xfrm>
            <a:off x="1262063" y="56261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7111" name="Line 6"/>
          <p:cNvSpPr>
            <a:spLocks noChangeShapeType="1"/>
          </p:cNvSpPr>
          <p:nvPr/>
        </p:nvSpPr>
        <p:spPr bwMode="auto">
          <a:xfrm>
            <a:off x="1262063" y="59690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7112" name="Line 7"/>
          <p:cNvSpPr>
            <a:spLocks noChangeShapeType="1"/>
          </p:cNvSpPr>
          <p:nvPr/>
        </p:nvSpPr>
        <p:spPr bwMode="auto">
          <a:xfrm>
            <a:off x="1262063" y="63103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7113" name="Line 8"/>
          <p:cNvSpPr>
            <a:spLocks noChangeShapeType="1"/>
          </p:cNvSpPr>
          <p:nvPr/>
        </p:nvSpPr>
        <p:spPr bwMode="auto">
          <a:xfrm>
            <a:off x="1262063" y="66500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7114" name="Line 9"/>
          <p:cNvSpPr>
            <a:spLocks noChangeShapeType="1"/>
          </p:cNvSpPr>
          <p:nvPr/>
        </p:nvSpPr>
        <p:spPr bwMode="auto">
          <a:xfrm>
            <a:off x="1262063" y="69929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7115" name="Line 10"/>
          <p:cNvSpPr>
            <a:spLocks noChangeShapeType="1"/>
          </p:cNvSpPr>
          <p:nvPr/>
        </p:nvSpPr>
        <p:spPr bwMode="auto">
          <a:xfrm>
            <a:off x="1262063" y="733266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7116" name="Line 11"/>
          <p:cNvSpPr>
            <a:spLocks noChangeShapeType="1"/>
          </p:cNvSpPr>
          <p:nvPr/>
        </p:nvSpPr>
        <p:spPr bwMode="auto">
          <a:xfrm>
            <a:off x="1262063" y="76739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7117" name="Line 12"/>
          <p:cNvSpPr>
            <a:spLocks noChangeShapeType="1"/>
          </p:cNvSpPr>
          <p:nvPr/>
        </p:nvSpPr>
        <p:spPr bwMode="auto">
          <a:xfrm>
            <a:off x="1262063" y="801528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7118" name="Line 13"/>
          <p:cNvSpPr>
            <a:spLocks noChangeShapeType="1"/>
          </p:cNvSpPr>
          <p:nvPr/>
        </p:nvSpPr>
        <p:spPr bwMode="auto">
          <a:xfrm>
            <a:off x="1262063" y="83550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7119" name="Line 14"/>
          <p:cNvSpPr>
            <a:spLocks noChangeShapeType="1"/>
          </p:cNvSpPr>
          <p:nvPr/>
        </p:nvSpPr>
        <p:spPr bwMode="auto">
          <a:xfrm>
            <a:off x="1262063" y="869632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47120" name="Line 15"/>
          <p:cNvSpPr>
            <a:spLocks noChangeShapeType="1"/>
          </p:cNvSpPr>
          <p:nvPr/>
        </p:nvSpPr>
        <p:spPr bwMode="auto">
          <a:xfrm>
            <a:off x="1262063" y="903605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Tree>
    <p:extLst>
      <p:ext uri="{BB962C8B-B14F-4D97-AF65-F5344CB8AC3E}">
        <p14:creationId xmlns:p14="http://schemas.microsoft.com/office/powerpoint/2010/main" val="317960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5" name="Rectangle 6"/>
          <p:cNvSpPr>
            <a:spLocks noGrp="1" noChangeArrowheads="1"/>
          </p:cNvSpPr>
          <p:nvPr>
            <p:ph type="ftr" sz="quarter" idx="4"/>
          </p:nvPr>
        </p:nvSpPr>
        <p:spPr>
          <a:noFill/>
        </p:spPr>
        <p:txBody>
          <a:bodyPr/>
          <a:lstStyle/>
          <a:p>
            <a:r>
              <a:rPr lang="pt-BR"/>
              <a:t>mkt est trans horiz</a:t>
            </a:r>
          </a:p>
        </p:txBody>
      </p:sp>
      <p:sp>
        <p:nvSpPr>
          <p:cNvPr id="231426" name="Rectangle 7"/>
          <p:cNvSpPr>
            <a:spLocks noGrp="1" noChangeArrowheads="1"/>
          </p:cNvSpPr>
          <p:nvPr>
            <p:ph type="sldNum" sz="quarter" idx="5"/>
          </p:nvPr>
        </p:nvSpPr>
        <p:spPr>
          <a:noFill/>
        </p:spPr>
        <p:txBody>
          <a:bodyPr/>
          <a:lstStyle/>
          <a:p>
            <a:fld id="{2688A62E-1AF3-4198-B1B5-394CEDF98A1A}" type="slidenum">
              <a:rPr lang="pt-BR" smtClean="0"/>
              <a:pPr/>
              <a:t>19</a:t>
            </a:fld>
            <a:endParaRPr lang="pt-BR"/>
          </a:p>
        </p:txBody>
      </p:sp>
      <p:sp>
        <p:nvSpPr>
          <p:cNvPr id="231427" name="Rectangle 2"/>
          <p:cNvSpPr>
            <a:spLocks noGrp="1" noRot="1" noChangeAspect="1" noChangeArrowheads="1" noTextEdit="1"/>
          </p:cNvSpPr>
          <p:nvPr>
            <p:ph type="sldImg"/>
          </p:nvPr>
        </p:nvSpPr>
        <p:spPr>
          <a:ln/>
        </p:spPr>
      </p:sp>
      <p:sp>
        <p:nvSpPr>
          <p:cNvPr id="231428" name="Rectangle 3"/>
          <p:cNvSpPr>
            <a:spLocks noGrp="1" noChangeArrowheads="1"/>
          </p:cNvSpPr>
          <p:nvPr>
            <p:ph type="body" idx="1"/>
          </p:nvPr>
        </p:nvSpPr>
        <p:spPr>
          <a:noFill/>
          <a:ln>
            <a:solidFill>
              <a:schemeClr val="tx1"/>
            </a:solidFill>
          </a:ln>
        </p:spPr>
        <p:txBody>
          <a:bodyPr/>
          <a:lstStyle/>
          <a:p>
            <a:endParaRPr lang="pt-BR"/>
          </a:p>
        </p:txBody>
      </p:sp>
      <p:sp>
        <p:nvSpPr>
          <p:cNvPr id="231429" name="Line 4"/>
          <p:cNvSpPr>
            <a:spLocks noChangeShapeType="1"/>
          </p:cNvSpPr>
          <p:nvPr/>
        </p:nvSpPr>
        <p:spPr bwMode="auto">
          <a:xfrm>
            <a:off x="1262063" y="52863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31430" name="Line 5"/>
          <p:cNvSpPr>
            <a:spLocks noChangeShapeType="1"/>
          </p:cNvSpPr>
          <p:nvPr/>
        </p:nvSpPr>
        <p:spPr bwMode="auto">
          <a:xfrm>
            <a:off x="1262063" y="56261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31431" name="Line 6"/>
          <p:cNvSpPr>
            <a:spLocks noChangeShapeType="1"/>
          </p:cNvSpPr>
          <p:nvPr/>
        </p:nvSpPr>
        <p:spPr bwMode="auto">
          <a:xfrm>
            <a:off x="1262063" y="59690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31432" name="Line 7"/>
          <p:cNvSpPr>
            <a:spLocks noChangeShapeType="1"/>
          </p:cNvSpPr>
          <p:nvPr/>
        </p:nvSpPr>
        <p:spPr bwMode="auto">
          <a:xfrm>
            <a:off x="1262063" y="63103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31433" name="Line 8"/>
          <p:cNvSpPr>
            <a:spLocks noChangeShapeType="1"/>
          </p:cNvSpPr>
          <p:nvPr/>
        </p:nvSpPr>
        <p:spPr bwMode="auto">
          <a:xfrm>
            <a:off x="1262063" y="66500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31434" name="Line 9"/>
          <p:cNvSpPr>
            <a:spLocks noChangeShapeType="1"/>
          </p:cNvSpPr>
          <p:nvPr/>
        </p:nvSpPr>
        <p:spPr bwMode="auto">
          <a:xfrm>
            <a:off x="1262063" y="69929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31435" name="Line 10"/>
          <p:cNvSpPr>
            <a:spLocks noChangeShapeType="1"/>
          </p:cNvSpPr>
          <p:nvPr/>
        </p:nvSpPr>
        <p:spPr bwMode="auto">
          <a:xfrm>
            <a:off x="1262063" y="733266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31436" name="Line 11"/>
          <p:cNvSpPr>
            <a:spLocks noChangeShapeType="1"/>
          </p:cNvSpPr>
          <p:nvPr/>
        </p:nvSpPr>
        <p:spPr bwMode="auto">
          <a:xfrm>
            <a:off x="1262063" y="76739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31437" name="Line 12"/>
          <p:cNvSpPr>
            <a:spLocks noChangeShapeType="1"/>
          </p:cNvSpPr>
          <p:nvPr/>
        </p:nvSpPr>
        <p:spPr bwMode="auto">
          <a:xfrm>
            <a:off x="1262063" y="801528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31438" name="Line 13"/>
          <p:cNvSpPr>
            <a:spLocks noChangeShapeType="1"/>
          </p:cNvSpPr>
          <p:nvPr/>
        </p:nvSpPr>
        <p:spPr bwMode="auto">
          <a:xfrm>
            <a:off x="1262063" y="83550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31439" name="Line 14"/>
          <p:cNvSpPr>
            <a:spLocks noChangeShapeType="1"/>
          </p:cNvSpPr>
          <p:nvPr/>
        </p:nvSpPr>
        <p:spPr bwMode="auto">
          <a:xfrm>
            <a:off x="1262063" y="869632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31440" name="Line 15"/>
          <p:cNvSpPr>
            <a:spLocks noChangeShapeType="1"/>
          </p:cNvSpPr>
          <p:nvPr/>
        </p:nvSpPr>
        <p:spPr bwMode="auto">
          <a:xfrm>
            <a:off x="1262063" y="903605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Tree>
    <p:extLst>
      <p:ext uri="{BB962C8B-B14F-4D97-AF65-F5344CB8AC3E}">
        <p14:creationId xmlns:p14="http://schemas.microsoft.com/office/powerpoint/2010/main" val="2158598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6"/>
          <p:cNvSpPr>
            <a:spLocks noGrp="1" noChangeArrowheads="1"/>
          </p:cNvSpPr>
          <p:nvPr>
            <p:ph type="ftr" sz="quarter" idx="4"/>
          </p:nvPr>
        </p:nvSpPr>
        <p:spPr>
          <a:noFill/>
        </p:spPr>
        <p:txBody>
          <a:bodyPr/>
          <a:lstStyle/>
          <a:p>
            <a:r>
              <a:rPr lang="pt-BR"/>
              <a:t>mkt est trans horiz</a:t>
            </a:r>
          </a:p>
        </p:txBody>
      </p:sp>
      <p:sp>
        <p:nvSpPr>
          <p:cNvPr id="18434" name="Rectangle 7"/>
          <p:cNvSpPr>
            <a:spLocks noGrp="1" noChangeArrowheads="1"/>
          </p:cNvSpPr>
          <p:nvPr>
            <p:ph type="sldNum" sz="quarter" idx="5"/>
          </p:nvPr>
        </p:nvSpPr>
        <p:spPr>
          <a:noFill/>
        </p:spPr>
        <p:txBody>
          <a:bodyPr/>
          <a:lstStyle/>
          <a:p>
            <a:fld id="{E674BBC6-7D2A-411D-B9E5-2A566AB9BB74}" type="slidenum">
              <a:rPr lang="pt-BR" smtClean="0"/>
              <a:pPr/>
              <a:t>2</a:t>
            </a:fld>
            <a:endParaRPr lang="pt-B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solidFill>
              <a:schemeClr val="tx1"/>
            </a:solidFill>
          </a:ln>
        </p:spPr>
        <p:txBody>
          <a:bodyPr/>
          <a:lstStyle/>
          <a:p>
            <a:endParaRPr lang="pt-BR"/>
          </a:p>
        </p:txBody>
      </p:sp>
      <p:sp>
        <p:nvSpPr>
          <p:cNvPr id="18437" name="Line 4"/>
          <p:cNvSpPr>
            <a:spLocks noChangeShapeType="1"/>
          </p:cNvSpPr>
          <p:nvPr/>
        </p:nvSpPr>
        <p:spPr bwMode="auto">
          <a:xfrm>
            <a:off x="1262063" y="52863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18438" name="Line 5"/>
          <p:cNvSpPr>
            <a:spLocks noChangeShapeType="1"/>
          </p:cNvSpPr>
          <p:nvPr/>
        </p:nvSpPr>
        <p:spPr bwMode="auto">
          <a:xfrm>
            <a:off x="1262063" y="56261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18439" name="Line 6"/>
          <p:cNvSpPr>
            <a:spLocks noChangeShapeType="1"/>
          </p:cNvSpPr>
          <p:nvPr/>
        </p:nvSpPr>
        <p:spPr bwMode="auto">
          <a:xfrm>
            <a:off x="1262063" y="59690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18440" name="Line 7"/>
          <p:cNvSpPr>
            <a:spLocks noChangeShapeType="1"/>
          </p:cNvSpPr>
          <p:nvPr/>
        </p:nvSpPr>
        <p:spPr bwMode="auto">
          <a:xfrm>
            <a:off x="1262063" y="63103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18441" name="Line 8"/>
          <p:cNvSpPr>
            <a:spLocks noChangeShapeType="1"/>
          </p:cNvSpPr>
          <p:nvPr/>
        </p:nvSpPr>
        <p:spPr bwMode="auto">
          <a:xfrm>
            <a:off x="1262063" y="66500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18442" name="Line 9"/>
          <p:cNvSpPr>
            <a:spLocks noChangeShapeType="1"/>
          </p:cNvSpPr>
          <p:nvPr/>
        </p:nvSpPr>
        <p:spPr bwMode="auto">
          <a:xfrm>
            <a:off x="1262063" y="69929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18443" name="Line 10"/>
          <p:cNvSpPr>
            <a:spLocks noChangeShapeType="1"/>
          </p:cNvSpPr>
          <p:nvPr/>
        </p:nvSpPr>
        <p:spPr bwMode="auto">
          <a:xfrm>
            <a:off x="1262063" y="733266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18444" name="Line 11"/>
          <p:cNvSpPr>
            <a:spLocks noChangeShapeType="1"/>
          </p:cNvSpPr>
          <p:nvPr/>
        </p:nvSpPr>
        <p:spPr bwMode="auto">
          <a:xfrm>
            <a:off x="1262063" y="76739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18445" name="Line 12"/>
          <p:cNvSpPr>
            <a:spLocks noChangeShapeType="1"/>
          </p:cNvSpPr>
          <p:nvPr/>
        </p:nvSpPr>
        <p:spPr bwMode="auto">
          <a:xfrm>
            <a:off x="1262063" y="801528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18446" name="Line 13"/>
          <p:cNvSpPr>
            <a:spLocks noChangeShapeType="1"/>
          </p:cNvSpPr>
          <p:nvPr/>
        </p:nvSpPr>
        <p:spPr bwMode="auto">
          <a:xfrm>
            <a:off x="1262063" y="83550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18447" name="Line 14"/>
          <p:cNvSpPr>
            <a:spLocks noChangeShapeType="1"/>
          </p:cNvSpPr>
          <p:nvPr/>
        </p:nvSpPr>
        <p:spPr bwMode="auto">
          <a:xfrm>
            <a:off x="1262063" y="869632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18448" name="Line 15"/>
          <p:cNvSpPr>
            <a:spLocks noChangeShapeType="1"/>
          </p:cNvSpPr>
          <p:nvPr/>
        </p:nvSpPr>
        <p:spPr bwMode="auto">
          <a:xfrm>
            <a:off x="1262063" y="903605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Tree>
    <p:extLst>
      <p:ext uri="{BB962C8B-B14F-4D97-AF65-F5344CB8AC3E}">
        <p14:creationId xmlns:p14="http://schemas.microsoft.com/office/powerpoint/2010/main" val="4002821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6"/>
          <p:cNvSpPr>
            <a:spLocks noGrp="1" noChangeArrowheads="1"/>
          </p:cNvSpPr>
          <p:nvPr>
            <p:ph type="ftr" sz="quarter" idx="4"/>
          </p:nvPr>
        </p:nvSpPr>
        <p:spPr>
          <a:noFill/>
        </p:spPr>
        <p:txBody>
          <a:bodyPr/>
          <a:lstStyle/>
          <a:p>
            <a:r>
              <a:rPr lang="pt-BR"/>
              <a:t>mkt est trans horiz</a:t>
            </a:r>
          </a:p>
        </p:txBody>
      </p:sp>
      <p:sp>
        <p:nvSpPr>
          <p:cNvPr id="20482" name="Rectangle 7"/>
          <p:cNvSpPr>
            <a:spLocks noGrp="1" noChangeArrowheads="1"/>
          </p:cNvSpPr>
          <p:nvPr>
            <p:ph type="sldNum" sz="quarter" idx="5"/>
          </p:nvPr>
        </p:nvSpPr>
        <p:spPr>
          <a:noFill/>
        </p:spPr>
        <p:txBody>
          <a:bodyPr/>
          <a:lstStyle/>
          <a:p>
            <a:fld id="{958C9E49-3A0D-4615-BAB8-7DBD66E17EAA}" type="slidenum">
              <a:rPr lang="pt-BR" smtClean="0"/>
              <a:pPr/>
              <a:t>3</a:t>
            </a:fld>
            <a:endParaRPr lang="pt-B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solidFill>
              <a:schemeClr val="tx1"/>
            </a:solidFill>
          </a:ln>
        </p:spPr>
        <p:txBody>
          <a:bodyPr/>
          <a:lstStyle/>
          <a:p>
            <a:endParaRPr lang="pt-BR" dirty="0"/>
          </a:p>
        </p:txBody>
      </p:sp>
      <p:sp>
        <p:nvSpPr>
          <p:cNvPr id="20485" name="Line 4"/>
          <p:cNvSpPr>
            <a:spLocks noChangeShapeType="1"/>
          </p:cNvSpPr>
          <p:nvPr/>
        </p:nvSpPr>
        <p:spPr bwMode="auto">
          <a:xfrm>
            <a:off x="1262063" y="52863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0486" name="Line 5"/>
          <p:cNvSpPr>
            <a:spLocks noChangeShapeType="1"/>
          </p:cNvSpPr>
          <p:nvPr/>
        </p:nvSpPr>
        <p:spPr bwMode="auto">
          <a:xfrm>
            <a:off x="1262063" y="56261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0487" name="Line 6"/>
          <p:cNvSpPr>
            <a:spLocks noChangeShapeType="1"/>
          </p:cNvSpPr>
          <p:nvPr/>
        </p:nvSpPr>
        <p:spPr bwMode="auto">
          <a:xfrm>
            <a:off x="1262063" y="59690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0488" name="Line 7"/>
          <p:cNvSpPr>
            <a:spLocks noChangeShapeType="1"/>
          </p:cNvSpPr>
          <p:nvPr/>
        </p:nvSpPr>
        <p:spPr bwMode="auto">
          <a:xfrm>
            <a:off x="1262063" y="63103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0489" name="Line 8"/>
          <p:cNvSpPr>
            <a:spLocks noChangeShapeType="1"/>
          </p:cNvSpPr>
          <p:nvPr/>
        </p:nvSpPr>
        <p:spPr bwMode="auto">
          <a:xfrm>
            <a:off x="1262063" y="66500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0490" name="Line 9"/>
          <p:cNvSpPr>
            <a:spLocks noChangeShapeType="1"/>
          </p:cNvSpPr>
          <p:nvPr/>
        </p:nvSpPr>
        <p:spPr bwMode="auto">
          <a:xfrm>
            <a:off x="1262063" y="69929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0491" name="Line 10"/>
          <p:cNvSpPr>
            <a:spLocks noChangeShapeType="1"/>
          </p:cNvSpPr>
          <p:nvPr/>
        </p:nvSpPr>
        <p:spPr bwMode="auto">
          <a:xfrm>
            <a:off x="1262063" y="733266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0492" name="Line 11"/>
          <p:cNvSpPr>
            <a:spLocks noChangeShapeType="1"/>
          </p:cNvSpPr>
          <p:nvPr/>
        </p:nvSpPr>
        <p:spPr bwMode="auto">
          <a:xfrm>
            <a:off x="1262063" y="76739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0493" name="Line 12"/>
          <p:cNvSpPr>
            <a:spLocks noChangeShapeType="1"/>
          </p:cNvSpPr>
          <p:nvPr/>
        </p:nvSpPr>
        <p:spPr bwMode="auto">
          <a:xfrm>
            <a:off x="1262063" y="801528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0494" name="Line 13"/>
          <p:cNvSpPr>
            <a:spLocks noChangeShapeType="1"/>
          </p:cNvSpPr>
          <p:nvPr/>
        </p:nvSpPr>
        <p:spPr bwMode="auto">
          <a:xfrm>
            <a:off x="1262063" y="83550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0495" name="Line 14"/>
          <p:cNvSpPr>
            <a:spLocks noChangeShapeType="1"/>
          </p:cNvSpPr>
          <p:nvPr/>
        </p:nvSpPr>
        <p:spPr bwMode="auto">
          <a:xfrm>
            <a:off x="1262063" y="869632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0496" name="Line 15"/>
          <p:cNvSpPr>
            <a:spLocks noChangeShapeType="1"/>
          </p:cNvSpPr>
          <p:nvPr/>
        </p:nvSpPr>
        <p:spPr bwMode="auto">
          <a:xfrm>
            <a:off x="1262063" y="903605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Tree>
    <p:extLst>
      <p:ext uri="{BB962C8B-B14F-4D97-AF65-F5344CB8AC3E}">
        <p14:creationId xmlns:p14="http://schemas.microsoft.com/office/powerpoint/2010/main" val="1032076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6"/>
          <p:cNvSpPr>
            <a:spLocks noGrp="1" noChangeArrowheads="1"/>
          </p:cNvSpPr>
          <p:nvPr>
            <p:ph type="ftr" sz="quarter" idx="4"/>
          </p:nvPr>
        </p:nvSpPr>
        <p:spPr>
          <a:noFill/>
        </p:spPr>
        <p:txBody>
          <a:bodyPr/>
          <a:lstStyle/>
          <a:p>
            <a:r>
              <a:rPr lang="pt-BR"/>
              <a:t>mkt est trans horiz</a:t>
            </a:r>
          </a:p>
        </p:txBody>
      </p:sp>
      <p:sp>
        <p:nvSpPr>
          <p:cNvPr id="22530" name="Rectangle 7"/>
          <p:cNvSpPr>
            <a:spLocks noGrp="1" noChangeArrowheads="1"/>
          </p:cNvSpPr>
          <p:nvPr>
            <p:ph type="sldNum" sz="quarter" idx="5"/>
          </p:nvPr>
        </p:nvSpPr>
        <p:spPr>
          <a:noFill/>
        </p:spPr>
        <p:txBody>
          <a:bodyPr/>
          <a:lstStyle/>
          <a:p>
            <a:fld id="{D87F0303-52FD-4A62-8EC3-9443119591B7}" type="slidenum">
              <a:rPr lang="pt-BR" smtClean="0"/>
              <a:pPr/>
              <a:t>4</a:t>
            </a:fld>
            <a:endParaRPr lang="pt-B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solidFill>
              <a:schemeClr val="tx1"/>
            </a:solidFill>
          </a:ln>
        </p:spPr>
        <p:txBody>
          <a:bodyPr/>
          <a:lstStyle/>
          <a:p>
            <a:endParaRPr lang="pt-BR"/>
          </a:p>
        </p:txBody>
      </p:sp>
      <p:sp>
        <p:nvSpPr>
          <p:cNvPr id="22533" name="Line 4"/>
          <p:cNvSpPr>
            <a:spLocks noChangeShapeType="1"/>
          </p:cNvSpPr>
          <p:nvPr/>
        </p:nvSpPr>
        <p:spPr bwMode="auto">
          <a:xfrm>
            <a:off x="1262063" y="52863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2534" name="Line 5"/>
          <p:cNvSpPr>
            <a:spLocks noChangeShapeType="1"/>
          </p:cNvSpPr>
          <p:nvPr/>
        </p:nvSpPr>
        <p:spPr bwMode="auto">
          <a:xfrm>
            <a:off x="1262063" y="56261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2535" name="Line 6"/>
          <p:cNvSpPr>
            <a:spLocks noChangeShapeType="1"/>
          </p:cNvSpPr>
          <p:nvPr/>
        </p:nvSpPr>
        <p:spPr bwMode="auto">
          <a:xfrm>
            <a:off x="1262063" y="59690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2536" name="Line 7"/>
          <p:cNvSpPr>
            <a:spLocks noChangeShapeType="1"/>
          </p:cNvSpPr>
          <p:nvPr/>
        </p:nvSpPr>
        <p:spPr bwMode="auto">
          <a:xfrm>
            <a:off x="1262063" y="63103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2537" name="Line 8"/>
          <p:cNvSpPr>
            <a:spLocks noChangeShapeType="1"/>
          </p:cNvSpPr>
          <p:nvPr/>
        </p:nvSpPr>
        <p:spPr bwMode="auto">
          <a:xfrm>
            <a:off x="1262063" y="66500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2538" name="Line 9"/>
          <p:cNvSpPr>
            <a:spLocks noChangeShapeType="1"/>
          </p:cNvSpPr>
          <p:nvPr/>
        </p:nvSpPr>
        <p:spPr bwMode="auto">
          <a:xfrm>
            <a:off x="1262063" y="69929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2539" name="Line 10"/>
          <p:cNvSpPr>
            <a:spLocks noChangeShapeType="1"/>
          </p:cNvSpPr>
          <p:nvPr/>
        </p:nvSpPr>
        <p:spPr bwMode="auto">
          <a:xfrm>
            <a:off x="1262063" y="733266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2540" name="Line 11"/>
          <p:cNvSpPr>
            <a:spLocks noChangeShapeType="1"/>
          </p:cNvSpPr>
          <p:nvPr/>
        </p:nvSpPr>
        <p:spPr bwMode="auto">
          <a:xfrm>
            <a:off x="1262063" y="76739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2541" name="Line 12"/>
          <p:cNvSpPr>
            <a:spLocks noChangeShapeType="1"/>
          </p:cNvSpPr>
          <p:nvPr/>
        </p:nvSpPr>
        <p:spPr bwMode="auto">
          <a:xfrm>
            <a:off x="1262063" y="801528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2542" name="Line 13"/>
          <p:cNvSpPr>
            <a:spLocks noChangeShapeType="1"/>
          </p:cNvSpPr>
          <p:nvPr/>
        </p:nvSpPr>
        <p:spPr bwMode="auto">
          <a:xfrm>
            <a:off x="1262063" y="83550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2543" name="Line 14"/>
          <p:cNvSpPr>
            <a:spLocks noChangeShapeType="1"/>
          </p:cNvSpPr>
          <p:nvPr/>
        </p:nvSpPr>
        <p:spPr bwMode="auto">
          <a:xfrm>
            <a:off x="1262063" y="869632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2544" name="Line 15"/>
          <p:cNvSpPr>
            <a:spLocks noChangeShapeType="1"/>
          </p:cNvSpPr>
          <p:nvPr/>
        </p:nvSpPr>
        <p:spPr bwMode="auto">
          <a:xfrm>
            <a:off x="1262063" y="903605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Tree>
    <p:extLst>
      <p:ext uri="{BB962C8B-B14F-4D97-AF65-F5344CB8AC3E}">
        <p14:creationId xmlns:p14="http://schemas.microsoft.com/office/powerpoint/2010/main" val="3436031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6"/>
          <p:cNvSpPr>
            <a:spLocks noGrp="1" noChangeArrowheads="1"/>
          </p:cNvSpPr>
          <p:nvPr>
            <p:ph type="ftr" sz="quarter" idx="4"/>
          </p:nvPr>
        </p:nvSpPr>
        <p:spPr>
          <a:noFill/>
        </p:spPr>
        <p:txBody>
          <a:bodyPr/>
          <a:lstStyle/>
          <a:p>
            <a:r>
              <a:rPr lang="pt-BR"/>
              <a:t>mkt est trans horiz</a:t>
            </a:r>
          </a:p>
        </p:txBody>
      </p:sp>
      <p:sp>
        <p:nvSpPr>
          <p:cNvPr id="24578" name="Rectangle 7"/>
          <p:cNvSpPr>
            <a:spLocks noGrp="1" noChangeArrowheads="1"/>
          </p:cNvSpPr>
          <p:nvPr>
            <p:ph type="sldNum" sz="quarter" idx="5"/>
          </p:nvPr>
        </p:nvSpPr>
        <p:spPr>
          <a:noFill/>
        </p:spPr>
        <p:txBody>
          <a:bodyPr/>
          <a:lstStyle/>
          <a:p>
            <a:fld id="{BCE0FAE2-A992-4466-9611-C574541F2961}" type="slidenum">
              <a:rPr lang="pt-BR" smtClean="0"/>
              <a:pPr/>
              <a:t>6</a:t>
            </a:fld>
            <a:endParaRPr lang="pt-B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solidFill>
              <a:schemeClr val="tx1"/>
            </a:solidFill>
          </a:ln>
        </p:spPr>
        <p:txBody>
          <a:bodyPr/>
          <a:lstStyle/>
          <a:p>
            <a:endParaRPr lang="pt-BR"/>
          </a:p>
        </p:txBody>
      </p:sp>
      <p:sp>
        <p:nvSpPr>
          <p:cNvPr id="24581" name="Line 4"/>
          <p:cNvSpPr>
            <a:spLocks noChangeShapeType="1"/>
          </p:cNvSpPr>
          <p:nvPr/>
        </p:nvSpPr>
        <p:spPr bwMode="auto">
          <a:xfrm>
            <a:off x="1262063" y="52863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4582" name="Line 5"/>
          <p:cNvSpPr>
            <a:spLocks noChangeShapeType="1"/>
          </p:cNvSpPr>
          <p:nvPr/>
        </p:nvSpPr>
        <p:spPr bwMode="auto">
          <a:xfrm>
            <a:off x="1262063" y="56261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4583" name="Line 6"/>
          <p:cNvSpPr>
            <a:spLocks noChangeShapeType="1"/>
          </p:cNvSpPr>
          <p:nvPr/>
        </p:nvSpPr>
        <p:spPr bwMode="auto">
          <a:xfrm>
            <a:off x="1262063" y="59690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4584" name="Line 7"/>
          <p:cNvSpPr>
            <a:spLocks noChangeShapeType="1"/>
          </p:cNvSpPr>
          <p:nvPr/>
        </p:nvSpPr>
        <p:spPr bwMode="auto">
          <a:xfrm>
            <a:off x="1262063" y="63103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4585" name="Line 8"/>
          <p:cNvSpPr>
            <a:spLocks noChangeShapeType="1"/>
          </p:cNvSpPr>
          <p:nvPr/>
        </p:nvSpPr>
        <p:spPr bwMode="auto">
          <a:xfrm>
            <a:off x="1262063" y="66500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4586" name="Line 9"/>
          <p:cNvSpPr>
            <a:spLocks noChangeShapeType="1"/>
          </p:cNvSpPr>
          <p:nvPr/>
        </p:nvSpPr>
        <p:spPr bwMode="auto">
          <a:xfrm>
            <a:off x="1262063" y="69929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4587" name="Line 10"/>
          <p:cNvSpPr>
            <a:spLocks noChangeShapeType="1"/>
          </p:cNvSpPr>
          <p:nvPr/>
        </p:nvSpPr>
        <p:spPr bwMode="auto">
          <a:xfrm>
            <a:off x="1262063" y="733266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4588" name="Line 11"/>
          <p:cNvSpPr>
            <a:spLocks noChangeShapeType="1"/>
          </p:cNvSpPr>
          <p:nvPr/>
        </p:nvSpPr>
        <p:spPr bwMode="auto">
          <a:xfrm>
            <a:off x="1262063" y="76739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4589" name="Line 12"/>
          <p:cNvSpPr>
            <a:spLocks noChangeShapeType="1"/>
          </p:cNvSpPr>
          <p:nvPr/>
        </p:nvSpPr>
        <p:spPr bwMode="auto">
          <a:xfrm>
            <a:off x="1262063" y="801528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4590" name="Line 13"/>
          <p:cNvSpPr>
            <a:spLocks noChangeShapeType="1"/>
          </p:cNvSpPr>
          <p:nvPr/>
        </p:nvSpPr>
        <p:spPr bwMode="auto">
          <a:xfrm>
            <a:off x="1262063" y="83550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4591" name="Line 14"/>
          <p:cNvSpPr>
            <a:spLocks noChangeShapeType="1"/>
          </p:cNvSpPr>
          <p:nvPr/>
        </p:nvSpPr>
        <p:spPr bwMode="auto">
          <a:xfrm>
            <a:off x="1262063" y="869632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4592" name="Line 15"/>
          <p:cNvSpPr>
            <a:spLocks noChangeShapeType="1"/>
          </p:cNvSpPr>
          <p:nvPr/>
        </p:nvSpPr>
        <p:spPr bwMode="auto">
          <a:xfrm>
            <a:off x="1262063" y="903605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Tree>
    <p:extLst>
      <p:ext uri="{BB962C8B-B14F-4D97-AF65-F5344CB8AC3E}">
        <p14:creationId xmlns:p14="http://schemas.microsoft.com/office/powerpoint/2010/main" val="2651791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6"/>
          <p:cNvSpPr>
            <a:spLocks noGrp="1" noChangeArrowheads="1"/>
          </p:cNvSpPr>
          <p:nvPr>
            <p:ph type="ftr" sz="quarter" idx="4"/>
          </p:nvPr>
        </p:nvSpPr>
        <p:spPr>
          <a:noFill/>
        </p:spPr>
        <p:txBody>
          <a:bodyPr/>
          <a:lstStyle/>
          <a:p>
            <a:r>
              <a:rPr lang="pt-BR"/>
              <a:t>mkt est trans horiz</a:t>
            </a:r>
          </a:p>
        </p:txBody>
      </p:sp>
      <p:sp>
        <p:nvSpPr>
          <p:cNvPr id="26626" name="Rectangle 7"/>
          <p:cNvSpPr>
            <a:spLocks noGrp="1" noChangeArrowheads="1"/>
          </p:cNvSpPr>
          <p:nvPr>
            <p:ph type="sldNum" sz="quarter" idx="5"/>
          </p:nvPr>
        </p:nvSpPr>
        <p:spPr>
          <a:noFill/>
        </p:spPr>
        <p:txBody>
          <a:bodyPr/>
          <a:lstStyle/>
          <a:p>
            <a:fld id="{D4D3F22D-EA60-455F-94F9-301A97247816}" type="slidenum">
              <a:rPr lang="pt-BR" smtClean="0"/>
              <a:pPr/>
              <a:t>8</a:t>
            </a:fld>
            <a:endParaRPr lang="pt-B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solidFill>
              <a:schemeClr val="tx1"/>
            </a:solidFill>
          </a:ln>
        </p:spPr>
        <p:txBody>
          <a:bodyPr/>
          <a:lstStyle/>
          <a:p>
            <a:endParaRPr lang="pt-BR"/>
          </a:p>
        </p:txBody>
      </p:sp>
      <p:sp>
        <p:nvSpPr>
          <p:cNvPr id="26629" name="Line 4"/>
          <p:cNvSpPr>
            <a:spLocks noChangeShapeType="1"/>
          </p:cNvSpPr>
          <p:nvPr/>
        </p:nvSpPr>
        <p:spPr bwMode="auto">
          <a:xfrm>
            <a:off x="1262063" y="52863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6630" name="Line 5"/>
          <p:cNvSpPr>
            <a:spLocks noChangeShapeType="1"/>
          </p:cNvSpPr>
          <p:nvPr/>
        </p:nvSpPr>
        <p:spPr bwMode="auto">
          <a:xfrm>
            <a:off x="1262063" y="56261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6631" name="Line 6"/>
          <p:cNvSpPr>
            <a:spLocks noChangeShapeType="1"/>
          </p:cNvSpPr>
          <p:nvPr/>
        </p:nvSpPr>
        <p:spPr bwMode="auto">
          <a:xfrm>
            <a:off x="1262063" y="59690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6632" name="Line 7"/>
          <p:cNvSpPr>
            <a:spLocks noChangeShapeType="1"/>
          </p:cNvSpPr>
          <p:nvPr/>
        </p:nvSpPr>
        <p:spPr bwMode="auto">
          <a:xfrm>
            <a:off x="1262063" y="63103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6633" name="Line 8"/>
          <p:cNvSpPr>
            <a:spLocks noChangeShapeType="1"/>
          </p:cNvSpPr>
          <p:nvPr/>
        </p:nvSpPr>
        <p:spPr bwMode="auto">
          <a:xfrm>
            <a:off x="1262063" y="66500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6634" name="Line 9"/>
          <p:cNvSpPr>
            <a:spLocks noChangeShapeType="1"/>
          </p:cNvSpPr>
          <p:nvPr/>
        </p:nvSpPr>
        <p:spPr bwMode="auto">
          <a:xfrm>
            <a:off x="1262063" y="69929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6635" name="Line 10"/>
          <p:cNvSpPr>
            <a:spLocks noChangeShapeType="1"/>
          </p:cNvSpPr>
          <p:nvPr/>
        </p:nvSpPr>
        <p:spPr bwMode="auto">
          <a:xfrm>
            <a:off x="1262063" y="733266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6636" name="Line 11"/>
          <p:cNvSpPr>
            <a:spLocks noChangeShapeType="1"/>
          </p:cNvSpPr>
          <p:nvPr/>
        </p:nvSpPr>
        <p:spPr bwMode="auto">
          <a:xfrm>
            <a:off x="1262063" y="76739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6637" name="Line 12"/>
          <p:cNvSpPr>
            <a:spLocks noChangeShapeType="1"/>
          </p:cNvSpPr>
          <p:nvPr/>
        </p:nvSpPr>
        <p:spPr bwMode="auto">
          <a:xfrm>
            <a:off x="1262063" y="801528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6638" name="Line 13"/>
          <p:cNvSpPr>
            <a:spLocks noChangeShapeType="1"/>
          </p:cNvSpPr>
          <p:nvPr/>
        </p:nvSpPr>
        <p:spPr bwMode="auto">
          <a:xfrm>
            <a:off x="1262063" y="83550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6639" name="Line 14"/>
          <p:cNvSpPr>
            <a:spLocks noChangeShapeType="1"/>
          </p:cNvSpPr>
          <p:nvPr/>
        </p:nvSpPr>
        <p:spPr bwMode="auto">
          <a:xfrm>
            <a:off x="1262063" y="869632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6640" name="Line 15"/>
          <p:cNvSpPr>
            <a:spLocks noChangeShapeType="1"/>
          </p:cNvSpPr>
          <p:nvPr/>
        </p:nvSpPr>
        <p:spPr bwMode="auto">
          <a:xfrm>
            <a:off x="1262063" y="903605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Tree>
    <p:extLst>
      <p:ext uri="{BB962C8B-B14F-4D97-AF65-F5344CB8AC3E}">
        <p14:creationId xmlns:p14="http://schemas.microsoft.com/office/powerpoint/2010/main" val="3900115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p:cNvSpPr txBox="1">
            <a:spLocks noGrp="1" noChangeArrowheads="1"/>
          </p:cNvSpPr>
          <p:nvPr/>
        </p:nvSpPr>
        <p:spPr bwMode="auto">
          <a:xfrm>
            <a:off x="0" y="9717088"/>
            <a:ext cx="3076575" cy="512762"/>
          </a:xfrm>
          <a:prstGeom prst="rect">
            <a:avLst/>
          </a:prstGeom>
          <a:noFill/>
          <a:ln w="9525">
            <a:noFill/>
            <a:miter lim="800000"/>
            <a:headEnd/>
            <a:tailEnd/>
          </a:ln>
        </p:spPr>
        <p:txBody>
          <a:bodyPr lIns="20634" tIns="0" rIns="20634" bIns="0" anchor="b"/>
          <a:lstStyle/>
          <a:p>
            <a:pPr defTabSz="990600" eaLnBrk="0" hangingPunct="0"/>
            <a:r>
              <a:rPr lang="pt-BR" sz="1100" b="0" i="1">
                <a:latin typeface="Times New Roman" pitchFamily="18" charset="0"/>
              </a:rPr>
              <a:t>mkt est trans horiz</a:t>
            </a:r>
          </a:p>
        </p:txBody>
      </p:sp>
      <p:sp>
        <p:nvSpPr>
          <p:cNvPr id="28674" name="Rectangle 7"/>
          <p:cNvSpPr txBox="1">
            <a:spLocks noGrp="1" noChangeArrowheads="1"/>
          </p:cNvSpPr>
          <p:nvPr/>
        </p:nvSpPr>
        <p:spPr bwMode="auto">
          <a:xfrm>
            <a:off x="4025900" y="9717088"/>
            <a:ext cx="3076575" cy="512762"/>
          </a:xfrm>
          <a:prstGeom prst="rect">
            <a:avLst/>
          </a:prstGeom>
          <a:noFill/>
          <a:ln w="9525">
            <a:noFill/>
            <a:miter lim="800000"/>
            <a:headEnd/>
            <a:tailEnd/>
          </a:ln>
        </p:spPr>
        <p:txBody>
          <a:bodyPr lIns="20634" tIns="0" rIns="20634" bIns="0" anchor="b"/>
          <a:lstStyle/>
          <a:p>
            <a:pPr algn="r" defTabSz="990600" eaLnBrk="0" hangingPunct="0"/>
            <a:fld id="{18A531DA-9128-4457-8B2A-ECA34FC40180}" type="slidenum">
              <a:rPr lang="pt-BR" sz="1100" b="0" i="1">
                <a:latin typeface="Times New Roman" pitchFamily="18" charset="0"/>
              </a:rPr>
              <a:pPr algn="r" defTabSz="990600" eaLnBrk="0" hangingPunct="0"/>
              <a:t>9</a:t>
            </a:fld>
            <a:endParaRPr lang="pt-BR" sz="1100" b="0" i="1">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solidFill>
              <a:schemeClr val="tx1"/>
            </a:solidFill>
          </a:ln>
        </p:spPr>
        <p:txBody>
          <a:bodyPr/>
          <a:lstStyle/>
          <a:p>
            <a:endParaRPr lang="pt-BR"/>
          </a:p>
        </p:txBody>
      </p:sp>
      <p:sp>
        <p:nvSpPr>
          <p:cNvPr id="28677" name="Line 4"/>
          <p:cNvSpPr>
            <a:spLocks noChangeShapeType="1"/>
          </p:cNvSpPr>
          <p:nvPr/>
        </p:nvSpPr>
        <p:spPr bwMode="auto">
          <a:xfrm>
            <a:off x="1262063" y="52863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8678" name="Line 5"/>
          <p:cNvSpPr>
            <a:spLocks noChangeShapeType="1"/>
          </p:cNvSpPr>
          <p:nvPr/>
        </p:nvSpPr>
        <p:spPr bwMode="auto">
          <a:xfrm>
            <a:off x="1262063" y="56261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8679" name="Line 6"/>
          <p:cNvSpPr>
            <a:spLocks noChangeShapeType="1"/>
          </p:cNvSpPr>
          <p:nvPr/>
        </p:nvSpPr>
        <p:spPr bwMode="auto">
          <a:xfrm>
            <a:off x="1262063" y="59690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8680" name="Line 7"/>
          <p:cNvSpPr>
            <a:spLocks noChangeShapeType="1"/>
          </p:cNvSpPr>
          <p:nvPr/>
        </p:nvSpPr>
        <p:spPr bwMode="auto">
          <a:xfrm>
            <a:off x="1262063" y="63103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8681" name="Line 8"/>
          <p:cNvSpPr>
            <a:spLocks noChangeShapeType="1"/>
          </p:cNvSpPr>
          <p:nvPr/>
        </p:nvSpPr>
        <p:spPr bwMode="auto">
          <a:xfrm>
            <a:off x="1262063" y="66500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8682" name="Line 9"/>
          <p:cNvSpPr>
            <a:spLocks noChangeShapeType="1"/>
          </p:cNvSpPr>
          <p:nvPr/>
        </p:nvSpPr>
        <p:spPr bwMode="auto">
          <a:xfrm>
            <a:off x="1262063" y="69929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8683" name="Line 10"/>
          <p:cNvSpPr>
            <a:spLocks noChangeShapeType="1"/>
          </p:cNvSpPr>
          <p:nvPr/>
        </p:nvSpPr>
        <p:spPr bwMode="auto">
          <a:xfrm>
            <a:off x="1262063" y="733266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8684" name="Line 11"/>
          <p:cNvSpPr>
            <a:spLocks noChangeShapeType="1"/>
          </p:cNvSpPr>
          <p:nvPr/>
        </p:nvSpPr>
        <p:spPr bwMode="auto">
          <a:xfrm>
            <a:off x="1262063" y="76739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8685" name="Line 12"/>
          <p:cNvSpPr>
            <a:spLocks noChangeShapeType="1"/>
          </p:cNvSpPr>
          <p:nvPr/>
        </p:nvSpPr>
        <p:spPr bwMode="auto">
          <a:xfrm>
            <a:off x="1262063" y="801528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8686" name="Line 13"/>
          <p:cNvSpPr>
            <a:spLocks noChangeShapeType="1"/>
          </p:cNvSpPr>
          <p:nvPr/>
        </p:nvSpPr>
        <p:spPr bwMode="auto">
          <a:xfrm>
            <a:off x="1262063" y="83550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8687" name="Line 14"/>
          <p:cNvSpPr>
            <a:spLocks noChangeShapeType="1"/>
          </p:cNvSpPr>
          <p:nvPr/>
        </p:nvSpPr>
        <p:spPr bwMode="auto">
          <a:xfrm>
            <a:off x="1262063" y="869632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28688" name="Line 15"/>
          <p:cNvSpPr>
            <a:spLocks noChangeShapeType="1"/>
          </p:cNvSpPr>
          <p:nvPr/>
        </p:nvSpPr>
        <p:spPr bwMode="auto">
          <a:xfrm>
            <a:off x="1262063" y="903605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Tree>
    <p:extLst>
      <p:ext uri="{BB962C8B-B14F-4D97-AF65-F5344CB8AC3E}">
        <p14:creationId xmlns:p14="http://schemas.microsoft.com/office/powerpoint/2010/main" val="79944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6"/>
          <p:cNvSpPr>
            <a:spLocks noGrp="1" noChangeArrowheads="1"/>
          </p:cNvSpPr>
          <p:nvPr>
            <p:ph type="ftr" sz="quarter" idx="4"/>
          </p:nvPr>
        </p:nvSpPr>
        <p:spPr>
          <a:noFill/>
        </p:spPr>
        <p:txBody>
          <a:bodyPr/>
          <a:lstStyle/>
          <a:p>
            <a:r>
              <a:rPr lang="pt-BR"/>
              <a:t>mkt est trans horiz</a:t>
            </a:r>
          </a:p>
        </p:txBody>
      </p:sp>
      <p:sp>
        <p:nvSpPr>
          <p:cNvPr id="30722" name="Rectangle 7"/>
          <p:cNvSpPr>
            <a:spLocks noGrp="1" noChangeArrowheads="1"/>
          </p:cNvSpPr>
          <p:nvPr>
            <p:ph type="sldNum" sz="quarter" idx="5"/>
          </p:nvPr>
        </p:nvSpPr>
        <p:spPr>
          <a:noFill/>
        </p:spPr>
        <p:txBody>
          <a:bodyPr/>
          <a:lstStyle/>
          <a:p>
            <a:fld id="{75DDBBA1-88D8-4BAA-89C5-45B8529E3B0A}" type="slidenum">
              <a:rPr lang="pt-BR" smtClean="0"/>
              <a:pPr/>
              <a:t>10</a:t>
            </a:fld>
            <a:endParaRPr lang="pt-B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solidFill>
              <a:schemeClr val="tx1"/>
            </a:solidFill>
          </a:ln>
        </p:spPr>
        <p:txBody>
          <a:bodyPr/>
          <a:lstStyle/>
          <a:p>
            <a:endParaRPr lang="pt-BR"/>
          </a:p>
        </p:txBody>
      </p:sp>
      <p:sp>
        <p:nvSpPr>
          <p:cNvPr id="30725" name="Line 4"/>
          <p:cNvSpPr>
            <a:spLocks noChangeShapeType="1"/>
          </p:cNvSpPr>
          <p:nvPr/>
        </p:nvSpPr>
        <p:spPr bwMode="auto">
          <a:xfrm>
            <a:off x="1262063" y="52863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0726" name="Line 5"/>
          <p:cNvSpPr>
            <a:spLocks noChangeShapeType="1"/>
          </p:cNvSpPr>
          <p:nvPr/>
        </p:nvSpPr>
        <p:spPr bwMode="auto">
          <a:xfrm>
            <a:off x="1262063" y="56261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0727" name="Line 6"/>
          <p:cNvSpPr>
            <a:spLocks noChangeShapeType="1"/>
          </p:cNvSpPr>
          <p:nvPr/>
        </p:nvSpPr>
        <p:spPr bwMode="auto">
          <a:xfrm>
            <a:off x="1262063" y="59690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0728" name="Line 7"/>
          <p:cNvSpPr>
            <a:spLocks noChangeShapeType="1"/>
          </p:cNvSpPr>
          <p:nvPr/>
        </p:nvSpPr>
        <p:spPr bwMode="auto">
          <a:xfrm>
            <a:off x="1262063" y="63103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0729" name="Line 8"/>
          <p:cNvSpPr>
            <a:spLocks noChangeShapeType="1"/>
          </p:cNvSpPr>
          <p:nvPr/>
        </p:nvSpPr>
        <p:spPr bwMode="auto">
          <a:xfrm>
            <a:off x="1262063" y="66500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0730" name="Line 9"/>
          <p:cNvSpPr>
            <a:spLocks noChangeShapeType="1"/>
          </p:cNvSpPr>
          <p:nvPr/>
        </p:nvSpPr>
        <p:spPr bwMode="auto">
          <a:xfrm>
            <a:off x="1262063" y="69929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0731" name="Line 10"/>
          <p:cNvSpPr>
            <a:spLocks noChangeShapeType="1"/>
          </p:cNvSpPr>
          <p:nvPr/>
        </p:nvSpPr>
        <p:spPr bwMode="auto">
          <a:xfrm>
            <a:off x="1262063" y="733266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0732" name="Line 11"/>
          <p:cNvSpPr>
            <a:spLocks noChangeShapeType="1"/>
          </p:cNvSpPr>
          <p:nvPr/>
        </p:nvSpPr>
        <p:spPr bwMode="auto">
          <a:xfrm>
            <a:off x="1262063" y="76739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0733" name="Line 12"/>
          <p:cNvSpPr>
            <a:spLocks noChangeShapeType="1"/>
          </p:cNvSpPr>
          <p:nvPr/>
        </p:nvSpPr>
        <p:spPr bwMode="auto">
          <a:xfrm>
            <a:off x="1262063" y="801528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0734" name="Line 13"/>
          <p:cNvSpPr>
            <a:spLocks noChangeShapeType="1"/>
          </p:cNvSpPr>
          <p:nvPr/>
        </p:nvSpPr>
        <p:spPr bwMode="auto">
          <a:xfrm>
            <a:off x="1262063" y="83550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0735" name="Line 14"/>
          <p:cNvSpPr>
            <a:spLocks noChangeShapeType="1"/>
          </p:cNvSpPr>
          <p:nvPr/>
        </p:nvSpPr>
        <p:spPr bwMode="auto">
          <a:xfrm>
            <a:off x="1262063" y="869632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0736" name="Line 15"/>
          <p:cNvSpPr>
            <a:spLocks noChangeShapeType="1"/>
          </p:cNvSpPr>
          <p:nvPr/>
        </p:nvSpPr>
        <p:spPr bwMode="auto">
          <a:xfrm>
            <a:off x="1262063" y="903605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Tree>
    <p:extLst>
      <p:ext uri="{BB962C8B-B14F-4D97-AF65-F5344CB8AC3E}">
        <p14:creationId xmlns:p14="http://schemas.microsoft.com/office/powerpoint/2010/main" val="3059682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6"/>
          <p:cNvSpPr>
            <a:spLocks noGrp="1" noChangeArrowheads="1"/>
          </p:cNvSpPr>
          <p:nvPr>
            <p:ph type="ftr" sz="quarter" idx="4"/>
          </p:nvPr>
        </p:nvSpPr>
        <p:spPr>
          <a:noFill/>
        </p:spPr>
        <p:txBody>
          <a:bodyPr/>
          <a:lstStyle/>
          <a:p>
            <a:r>
              <a:rPr lang="pt-BR"/>
              <a:t>mkt est trans horiz</a:t>
            </a:r>
          </a:p>
        </p:txBody>
      </p:sp>
      <p:sp>
        <p:nvSpPr>
          <p:cNvPr id="32770" name="Rectangle 7"/>
          <p:cNvSpPr>
            <a:spLocks noGrp="1" noChangeArrowheads="1"/>
          </p:cNvSpPr>
          <p:nvPr>
            <p:ph type="sldNum" sz="quarter" idx="5"/>
          </p:nvPr>
        </p:nvSpPr>
        <p:spPr>
          <a:noFill/>
        </p:spPr>
        <p:txBody>
          <a:bodyPr/>
          <a:lstStyle/>
          <a:p>
            <a:fld id="{5137F1F6-0EE5-40BF-A6AB-5547AEB739CD}" type="slidenum">
              <a:rPr lang="pt-BR" smtClean="0"/>
              <a:pPr/>
              <a:t>11</a:t>
            </a:fld>
            <a:endParaRPr lang="pt-B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solidFill>
              <a:schemeClr val="tx1"/>
            </a:solidFill>
          </a:ln>
        </p:spPr>
        <p:txBody>
          <a:bodyPr/>
          <a:lstStyle/>
          <a:p>
            <a:endParaRPr lang="pt-BR"/>
          </a:p>
        </p:txBody>
      </p:sp>
      <p:sp>
        <p:nvSpPr>
          <p:cNvPr id="32773" name="Line 4"/>
          <p:cNvSpPr>
            <a:spLocks noChangeShapeType="1"/>
          </p:cNvSpPr>
          <p:nvPr/>
        </p:nvSpPr>
        <p:spPr bwMode="auto">
          <a:xfrm>
            <a:off x="1262063" y="52863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2774" name="Line 5"/>
          <p:cNvSpPr>
            <a:spLocks noChangeShapeType="1"/>
          </p:cNvSpPr>
          <p:nvPr/>
        </p:nvSpPr>
        <p:spPr bwMode="auto">
          <a:xfrm>
            <a:off x="1262063" y="56261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2775" name="Line 6"/>
          <p:cNvSpPr>
            <a:spLocks noChangeShapeType="1"/>
          </p:cNvSpPr>
          <p:nvPr/>
        </p:nvSpPr>
        <p:spPr bwMode="auto">
          <a:xfrm>
            <a:off x="1262063" y="596900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2776" name="Line 7"/>
          <p:cNvSpPr>
            <a:spLocks noChangeShapeType="1"/>
          </p:cNvSpPr>
          <p:nvPr/>
        </p:nvSpPr>
        <p:spPr bwMode="auto">
          <a:xfrm>
            <a:off x="1262063" y="63103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2777" name="Line 8"/>
          <p:cNvSpPr>
            <a:spLocks noChangeShapeType="1"/>
          </p:cNvSpPr>
          <p:nvPr/>
        </p:nvSpPr>
        <p:spPr bwMode="auto">
          <a:xfrm>
            <a:off x="1262063" y="66500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2778" name="Line 9"/>
          <p:cNvSpPr>
            <a:spLocks noChangeShapeType="1"/>
          </p:cNvSpPr>
          <p:nvPr/>
        </p:nvSpPr>
        <p:spPr bwMode="auto">
          <a:xfrm>
            <a:off x="1262063" y="699293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2779" name="Line 10"/>
          <p:cNvSpPr>
            <a:spLocks noChangeShapeType="1"/>
          </p:cNvSpPr>
          <p:nvPr/>
        </p:nvSpPr>
        <p:spPr bwMode="auto">
          <a:xfrm>
            <a:off x="1262063" y="733266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2780" name="Line 11"/>
          <p:cNvSpPr>
            <a:spLocks noChangeShapeType="1"/>
          </p:cNvSpPr>
          <p:nvPr/>
        </p:nvSpPr>
        <p:spPr bwMode="auto">
          <a:xfrm>
            <a:off x="1262063" y="767397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2781" name="Line 12"/>
          <p:cNvSpPr>
            <a:spLocks noChangeShapeType="1"/>
          </p:cNvSpPr>
          <p:nvPr/>
        </p:nvSpPr>
        <p:spPr bwMode="auto">
          <a:xfrm>
            <a:off x="1262063" y="8015288"/>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2782" name="Line 13"/>
          <p:cNvSpPr>
            <a:spLocks noChangeShapeType="1"/>
          </p:cNvSpPr>
          <p:nvPr/>
        </p:nvSpPr>
        <p:spPr bwMode="auto">
          <a:xfrm>
            <a:off x="1262063" y="8355013"/>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2783" name="Line 14"/>
          <p:cNvSpPr>
            <a:spLocks noChangeShapeType="1"/>
          </p:cNvSpPr>
          <p:nvPr/>
        </p:nvSpPr>
        <p:spPr bwMode="auto">
          <a:xfrm>
            <a:off x="1262063" y="8696325"/>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32784" name="Line 15"/>
          <p:cNvSpPr>
            <a:spLocks noChangeShapeType="1"/>
          </p:cNvSpPr>
          <p:nvPr/>
        </p:nvSpPr>
        <p:spPr bwMode="auto">
          <a:xfrm>
            <a:off x="1262063" y="9036050"/>
            <a:ext cx="4737100" cy="0"/>
          </a:xfrm>
          <a:prstGeom prst="line">
            <a:avLst/>
          </a:prstGeom>
          <a:noFill/>
          <a:ln w="12700">
            <a:solidFill>
              <a:schemeClr val="tx1"/>
            </a:solidFill>
            <a:round/>
            <a:headEnd type="none" w="sm" len="sm"/>
            <a:tailEnd type="none" w="sm" len="sm"/>
          </a:ln>
        </p:spPr>
        <p:txBody>
          <a:bodyPr wrap="none" anchor="ctr"/>
          <a:lstStyle/>
          <a:p>
            <a:endParaRPr lang="pt-BR"/>
          </a:p>
        </p:txBody>
      </p:sp>
    </p:spTree>
    <p:extLst>
      <p:ext uri="{BB962C8B-B14F-4D97-AF65-F5344CB8AC3E}">
        <p14:creationId xmlns:p14="http://schemas.microsoft.com/office/powerpoint/2010/main" val="3517703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r>
              <a:rPr lang="pt-BR"/>
              <a:t>mkt est trans horiz</a:t>
            </a:r>
          </a:p>
        </p:txBody>
      </p:sp>
      <p:sp>
        <p:nvSpPr>
          <p:cNvPr id="6" name="Rectangle 6"/>
          <p:cNvSpPr>
            <a:spLocks noGrp="1" noChangeArrowheads="1"/>
          </p:cNvSpPr>
          <p:nvPr>
            <p:ph type="sldNum" sz="quarter" idx="12"/>
          </p:nvPr>
        </p:nvSpPr>
        <p:spPr>
          <a:ln/>
        </p:spPr>
        <p:txBody>
          <a:bodyPr/>
          <a:lstStyle>
            <a:lvl1pPr>
              <a:defRPr/>
            </a:lvl1pPr>
          </a:lstStyle>
          <a:p>
            <a:pPr>
              <a:defRPr/>
            </a:pPr>
            <a:fld id="{8594FA3D-553F-44A1-939C-C96A743704BE}"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r>
              <a:rPr lang="pt-BR"/>
              <a:t>mkt est trans horiz</a:t>
            </a:r>
          </a:p>
        </p:txBody>
      </p:sp>
      <p:sp>
        <p:nvSpPr>
          <p:cNvPr id="6" name="Rectangle 6"/>
          <p:cNvSpPr>
            <a:spLocks noGrp="1" noChangeArrowheads="1"/>
          </p:cNvSpPr>
          <p:nvPr>
            <p:ph type="sldNum" sz="quarter" idx="12"/>
          </p:nvPr>
        </p:nvSpPr>
        <p:spPr>
          <a:ln/>
        </p:spPr>
        <p:txBody>
          <a:bodyPr/>
          <a:lstStyle>
            <a:lvl1pPr>
              <a:defRPr/>
            </a:lvl1pPr>
          </a:lstStyle>
          <a:p>
            <a:pPr>
              <a:defRPr/>
            </a:pPr>
            <a:fld id="{EEC61903-2461-49D2-A969-93F8EFE291EF}"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r>
              <a:rPr lang="pt-BR"/>
              <a:t>mkt est trans horiz</a:t>
            </a:r>
          </a:p>
        </p:txBody>
      </p:sp>
      <p:sp>
        <p:nvSpPr>
          <p:cNvPr id="6" name="Rectangle 6"/>
          <p:cNvSpPr>
            <a:spLocks noGrp="1" noChangeArrowheads="1"/>
          </p:cNvSpPr>
          <p:nvPr>
            <p:ph type="sldNum" sz="quarter" idx="12"/>
          </p:nvPr>
        </p:nvSpPr>
        <p:spPr>
          <a:ln/>
        </p:spPr>
        <p:txBody>
          <a:bodyPr/>
          <a:lstStyle>
            <a:lvl1pPr>
              <a:defRPr/>
            </a:lvl1pPr>
          </a:lstStyle>
          <a:p>
            <a:pPr>
              <a:defRPr/>
            </a:pPr>
            <a:fld id="{0CAAAE4C-3103-4356-82C2-4BF77ECA94E9}"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r>
              <a:rPr lang="pt-BR"/>
              <a:t>mkt est trans horiz</a:t>
            </a:r>
          </a:p>
        </p:txBody>
      </p:sp>
      <p:sp>
        <p:nvSpPr>
          <p:cNvPr id="6" name="Rectangle 6"/>
          <p:cNvSpPr>
            <a:spLocks noGrp="1" noChangeArrowheads="1"/>
          </p:cNvSpPr>
          <p:nvPr>
            <p:ph type="sldNum" sz="quarter" idx="12"/>
          </p:nvPr>
        </p:nvSpPr>
        <p:spPr>
          <a:ln/>
        </p:spPr>
        <p:txBody>
          <a:bodyPr/>
          <a:lstStyle>
            <a:lvl1pPr>
              <a:defRPr/>
            </a:lvl1pPr>
          </a:lstStyle>
          <a:p>
            <a:pPr>
              <a:defRPr/>
            </a:pPr>
            <a:fld id="{35C46471-3FF2-4D95-B946-84B075AF751C}"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r>
              <a:rPr lang="pt-BR"/>
              <a:t>mkt est trans horiz</a:t>
            </a:r>
          </a:p>
        </p:txBody>
      </p:sp>
      <p:sp>
        <p:nvSpPr>
          <p:cNvPr id="6" name="Rectangle 6"/>
          <p:cNvSpPr>
            <a:spLocks noGrp="1" noChangeArrowheads="1"/>
          </p:cNvSpPr>
          <p:nvPr>
            <p:ph type="sldNum" sz="quarter" idx="12"/>
          </p:nvPr>
        </p:nvSpPr>
        <p:spPr>
          <a:ln/>
        </p:spPr>
        <p:txBody>
          <a:bodyPr/>
          <a:lstStyle>
            <a:lvl1pPr>
              <a:defRPr/>
            </a:lvl1pPr>
          </a:lstStyle>
          <a:p>
            <a:pPr>
              <a:defRPr/>
            </a:pPr>
            <a:fld id="{EF738B7B-DEB1-4CE5-B618-4E76063A6CCB}"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r>
              <a:rPr lang="pt-BR"/>
              <a:t>mkt est trans horiz</a:t>
            </a:r>
          </a:p>
        </p:txBody>
      </p:sp>
      <p:sp>
        <p:nvSpPr>
          <p:cNvPr id="7" name="Rectangle 6"/>
          <p:cNvSpPr>
            <a:spLocks noGrp="1" noChangeArrowheads="1"/>
          </p:cNvSpPr>
          <p:nvPr>
            <p:ph type="sldNum" sz="quarter" idx="12"/>
          </p:nvPr>
        </p:nvSpPr>
        <p:spPr>
          <a:ln/>
        </p:spPr>
        <p:txBody>
          <a:bodyPr/>
          <a:lstStyle>
            <a:lvl1pPr>
              <a:defRPr/>
            </a:lvl1pPr>
          </a:lstStyle>
          <a:p>
            <a:pPr>
              <a:defRPr/>
            </a:pPr>
            <a:fld id="{FB82FFA2-ACD6-400E-82D6-CE6731DDFE1A}"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r>
              <a:rPr lang="pt-BR"/>
              <a:t>mkt est trans horiz</a:t>
            </a:r>
          </a:p>
        </p:txBody>
      </p:sp>
      <p:sp>
        <p:nvSpPr>
          <p:cNvPr id="9" name="Rectangle 6"/>
          <p:cNvSpPr>
            <a:spLocks noGrp="1" noChangeArrowheads="1"/>
          </p:cNvSpPr>
          <p:nvPr>
            <p:ph type="sldNum" sz="quarter" idx="12"/>
          </p:nvPr>
        </p:nvSpPr>
        <p:spPr>
          <a:ln/>
        </p:spPr>
        <p:txBody>
          <a:bodyPr/>
          <a:lstStyle>
            <a:lvl1pPr>
              <a:defRPr/>
            </a:lvl1pPr>
          </a:lstStyle>
          <a:p>
            <a:pPr>
              <a:defRPr/>
            </a:pPr>
            <a:fld id="{9DDC157A-92C8-4CB2-A6DB-079734E20F4E}"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r>
              <a:rPr lang="pt-BR"/>
              <a:t>mkt est trans horiz</a:t>
            </a:r>
          </a:p>
        </p:txBody>
      </p:sp>
      <p:sp>
        <p:nvSpPr>
          <p:cNvPr id="5" name="Rectangle 6"/>
          <p:cNvSpPr>
            <a:spLocks noGrp="1" noChangeArrowheads="1"/>
          </p:cNvSpPr>
          <p:nvPr>
            <p:ph type="sldNum" sz="quarter" idx="12"/>
          </p:nvPr>
        </p:nvSpPr>
        <p:spPr>
          <a:ln/>
        </p:spPr>
        <p:txBody>
          <a:bodyPr/>
          <a:lstStyle>
            <a:lvl1pPr>
              <a:defRPr/>
            </a:lvl1pPr>
          </a:lstStyle>
          <a:p>
            <a:pPr>
              <a:defRPr/>
            </a:pPr>
            <a:fld id="{24B1A077-F1DD-4FA3-99C7-1EFF3FA4DF62}"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r>
              <a:rPr lang="pt-BR"/>
              <a:t>mkt est trans horiz</a:t>
            </a:r>
          </a:p>
        </p:txBody>
      </p:sp>
      <p:sp>
        <p:nvSpPr>
          <p:cNvPr id="4" name="Rectangle 6"/>
          <p:cNvSpPr>
            <a:spLocks noGrp="1" noChangeArrowheads="1"/>
          </p:cNvSpPr>
          <p:nvPr>
            <p:ph type="sldNum" sz="quarter" idx="12"/>
          </p:nvPr>
        </p:nvSpPr>
        <p:spPr>
          <a:ln/>
        </p:spPr>
        <p:txBody>
          <a:bodyPr/>
          <a:lstStyle>
            <a:lvl1pPr>
              <a:defRPr/>
            </a:lvl1pPr>
          </a:lstStyle>
          <a:p>
            <a:pPr>
              <a:defRPr/>
            </a:pPr>
            <a:fld id="{B8FAA3A6-9708-44E2-A382-704D6AB65FDA}"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r>
              <a:rPr lang="pt-BR"/>
              <a:t>mkt est trans horiz</a:t>
            </a:r>
          </a:p>
        </p:txBody>
      </p:sp>
      <p:sp>
        <p:nvSpPr>
          <p:cNvPr id="7" name="Rectangle 6"/>
          <p:cNvSpPr>
            <a:spLocks noGrp="1" noChangeArrowheads="1"/>
          </p:cNvSpPr>
          <p:nvPr>
            <p:ph type="sldNum" sz="quarter" idx="12"/>
          </p:nvPr>
        </p:nvSpPr>
        <p:spPr>
          <a:ln/>
        </p:spPr>
        <p:txBody>
          <a:bodyPr/>
          <a:lstStyle>
            <a:lvl1pPr>
              <a:defRPr/>
            </a:lvl1pPr>
          </a:lstStyle>
          <a:p>
            <a:pPr>
              <a:defRPr/>
            </a:pPr>
            <a:fld id="{73CEFEE6-B2E8-47CB-9CA6-049C89735CD7}"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r>
              <a:rPr lang="pt-BR"/>
              <a:t>mkt est trans horiz</a:t>
            </a:r>
          </a:p>
        </p:txBody>
      </p:sp>
      <p:sp>
        <p:nvSpPr>
          <p:cNvPr id="7" name="Rectangle 6"/>
          <p:cNvSpPr>
            <a:spLocks noGrp="1" noChangeArrowheads="1"/>
          </p:cNvSpPr>
          <p:nvPr>
            <p:ph type="sldNum" sz="quarter" idx="12"/>
          </p:nvPr>
        </p:nvSpPr>
        <p:spPr>
          <a:ln/>
        </p:spPr>
        <p:txBody>
          <a:bodyPr/>
          <a:lstStyle>
            <a:lvl1pPr>
              <a:defRPr/>
            </a:lvl1pPr>
          </a:lstStyle>
          <a:p>
            <a:pPr>
              <a:defRPr/>
            </a:pPr>
            <a:fld id="{3457783B-7CBC-406F-A2ED-7759928AE83D}"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pt-BR"/>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b="0">
                <a:latin typeface="+mn-lt"/>
              </a:defRPr>
            </a:lvl1pPr>
          </a:lstStyle>
          <a:p>
            <a:pPr>
              <a:defRPr/>
            </a:pPr>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b="0">
                <a:latin typeface="+mn-lt"/>
              </a:defRPr>
            </a:lvl1pPr>
          </a:lstStyle>
          <a:p>
            <a:pPr>
              <a:defRPr/>
            </a:pPr>
            <a:r>
              <a:rPr lang="pt-BR"/>
              <a:t>mkt est trans horiz</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b="0">
                <a:latin typeface="+mn-lt"/>
              </a:defRPr>
            </a:lvl1pPr>
          </a:lstStyle>
          <a:p>
            <a:pPr>
              <a:defRPr/>
            </a:pPr>
            <a:fld id="{BFA3F38F-A4E6-4722-A23D-A396507FA942}"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027"/>
          <p:cNvSpPr txBox="1">
            <a:spLocks noChangeArrowheads="1"/>
          </p:cNvSpPr>
          <p:nvPr/>
        </p:nvSpPr>
        <p:spPr bwMode="auto">
          <a:xfrm>
            <a:off x="914400" y="763588"/>
            <a:ext cx="7391400" cy="4872037"/>
          </a:xfrm>
          <a:prstGeom prst="rect">
            <a:avLst/>
          </a:prstGeom>
          <a:noFill/>
          <a:ln w="28575" algn="ctr">
            <a:solidFill>
              <a:schemeClr val="tx2"/>
            </a:solidFill>
            <a:miter lim="800000"/>
            <a:headEnd type="none" w="sm" len="sm"/>
            <a:tailEnd type="none" w="sm" len="sm"/>
          </a:ln>
        </p:spPr>
        <p:txBody>
          <a:bodyPr lIns="92075" tIns="46038" rIns="92075" bIns="46038">
            <a:spAutoFit/>
          </a:bodyPr>
          <a:lstStyle/>
          <a:p>
            <a:pPr marL="179388" lvl="1" algn="ctr" eaLnBrk="0" hangingPunct="0">
              <a:spcBef>
                <a:spcPct val="50000"/>
              </a:spcBef>
            </a:pPr>
            <a:endParaRPr lang="pt-BR" sz="2000" dirty="0">
              <a:solidFill>
                <a:schemeClr val="tx2"/>
              </a:solidFill>
            </a:endParaRPr>
          </a:p>
          <a:p>
            <a:pPr marL="179388" lvl="1" algn="ctr" eaLnBrk="0" hangingPunct="0">
              <a:spcBef>
                <a:spcPct val="50000"/>
              </a:spcBef>
            </a:pPr>
            <a:endParaRPr lang="pt-BR" sz="2000" dirty="0">
              <a:solidFill>
                <a:schemeClr val="tx2"/>
              </a:solidFill>
            </a:endParaRPr>
          </a:p>
          <a:p>
            <a:pPr marL="179388" lvl="1" algn="ctr" eaLnBrk="0" hangingPunct="0">
              <a:spcBef>
                <a:spcPct val="50000"/>
              </a:spcBef>
            </a:pPr>
            <a:endParaRPr lang="pt-BR" sz="2400" dirty="0">
              <a:solidFill>
                <a:schemeClr val="tx2"/>
              </a:solidFill>
            </a:endParaRPr>
          </a:p>
          <a:p>
            <a:pPr marL="179388" lvl="1" algn="ctr" eaLnBrk="0" hangingPunct="0">
              <a:spcBef>
                <a:spcPct val="50000"/>
              </a:spcBef>
            </a:pPr>
            <a:r>
              <a:rPr lang="pt-BR" sz="2400" dirty="0">
                <a:solidFill>
                  <a:schemeClr val="tx2"/>
                </a:solidFill>
              </a:rPr>
              <a:t>CURVA DE EXPERIÊNCIA E</a:t>
            </a:r>
            <a:br>
              <a:rPr lang="pt-BR" sz="2400" dirty="0">
                <a:solidFill>
                  <a:schemeClr val="tx2"/>
                </a:solidFill>
              </a:rPr>
            </a:br>
            <a:r>
              <a:rPr lang="pt-BR" sz="2400" dirty="0">
                <a:solidFill>
                  <a:schemeClr val="tx2"/>
                </a:solidFill>
              </a:rPr>
              <a:t>CICLO DE VIDA DA INDÚSTRIA</a:t>
            </a:r>
          </a:p>
          <a:p>
            <a:pPr marL="179388" lvl="1" algn="ctr" eaLnBrk="0" hangingPunct="0">
              <a:spcBef>
                <a:spcPct val="50000"/>
              </a:spcBef>
            </a:pPr>
            <a:r>
              <a:rPr lang="pt-BR" sz="2000" dirty="0"/>
              <a:t>MATRIZ ADL</a:t>
            </a:r>
            <a:endParaRPr lang="pt-BR" sz="2000" dirty="0">
              <a:solidFill>
                <a:schemeClr val="tx2"/>
              </a:solidFill>
            </a:endParaRPr>
          </a:p>
          <a:p>
            <a:pPr marL="179388" lvl="1" algn="ctr" eaLnBrk="0" hangingPunct="0">
              <a:spcBef>
                <a:spcPct val="50000"/>
              </a:spcBef>
            </a:pPr>
            <a:endParaRPr lang="pt-BR" sz="2000" dirty="0">
              <a:solidFill>
                <a:schemeClr val="tx2"/>
              </a:solidFill>
            </a:endParaRPr>
          </a:p>
          <a:p>
            <a:pPr marL="358775" lvl="2" algn="ctr" eaLnBrk="0" hangingPunct="0"/>
            <a:r>
              <a:rPr lang="pt-BR" sz="1400" dirty="0">
                <a:solidFill>
                  <a:schemeClr val="tx2"/>
                </a:solidFill>
              </a:rPr>
              <a:t>Prof. Dr. Geraldo Luciano Toledo</a:t>
            </a:r>
          </a:p>
          <a:p>
            <a:pPr algn="ctr" eaLnBrk="0" hangingPunct="0"/>
            <a:endParaRPr lang="pt-BR" sz="1400" dirty="0">
              <a:solidFill>
                <a:schemeClr val="tx2"/>
              </a:solidFill>
            </a:endParaRPr>
          </a:p>
          <a:p>
            <a:pPr marL="179388" lvl="1" algn="ctr" eaLnBrk="0" hangingPunct="0">
              <a:spcBef>
                <a:spcPct val="50000"/>
              </a:spcBef>
            </a:pPr>
            <a:endParaRPr lang="pt-BR" sz="2000" dirty="0">
              <a:solidFill>
                <a:schemeClr val="tx2"/>
              </a:solidFill>
            </a:endParaRPr>
          </a:p>
          <a:p>
            <a:pPr marL="358775" lvl="2" algn="ctr" eaLnBrk="0" hangingPunct="0">
              <a:spcBef>
                <a:spcPct val="50000"/>
              </a:spcBef>
            </a:pPr>
            <a:endParaRPr lang="pt-BR" sz="2000" dirty="0">
              <a:solidFill>
                <a:schemeClr val="tx2"/>
              </a:solidFill>
            </a:endParaRPr>
          </a:p>
          <a:p>
            <a:pPr marL="358775" lvl="2" eaLnBrk="0" hangingPunct="0">
              <a:spcBef>
                <a:spcPct val="50000"/>
              </a:spcBef>
            </a:pPr>
            <a:r>
              <a:rPr lang="pt-BR" sz="1200" dirty="0">
                <a:solidFill>
                  <a:schemeClr val="tx2"/>
                </a:solidFill>
              </a:rPr>
              <a:t>s8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ChangeArrowheads="1"/>
          </p:cNvSpPr>
          <p:nvPr/>
        </p:nvSpPr>
        <p:spPr bwMode="auto">
          <a:xfrm>
            <a:off x="142875" y="115888"/>
            <a:ext cx="8893175" cy="369974"/>
          </a:xfrm>
          <a:prstGeom prst="rect">
            <a:avLst/>
          </a:prstGeom>
          <a:solidFill>
            <a:schemeClr val="bg1"/>
          </a:solidFill>
          <a:ln w="28575" algn="ctr">
            <a:solidFill>
              <a:schemeClr val="tx1"/>
            </a:solidFill>
            <a:miter lim="800000"/>
            <a:headEnd/>
            <a:tailEnd/>
          </a:ln>
        </p:spPr>
        <p:txBody>
          <a:bodyPr wrap="square" lIns="92075" tIns="46038" rIns="92075" bIns="46038">
            <a:spAutoFit/>
          </a:bodyPr>
          <a:lstStyle/>
          <a:p>
            <a:pPr algn="ctr" eaLnBrk="0" hangingPunct="0">
              <a:spcBef>
                <a:spcPct val="50000"/>
              </a:spcBef>
            </a:pPr>
            <a:r>
              <a:rPr lang="pt-BR" sz="1800"/>
              <a:t>EFEITOS DA CURVA DE EXPERIÊNCIA</a:t>
            </a:r>
          </a:p>
        </p:txBody>
      </p:sp>
      <p:sp>
        <p:nvSpPr>
          <p:cNvPr id="29698" name="Text Box 3"/>
          <p:cNvSpPr txBox="1">
            <a:spLocks noChangeArrowheads="1"/>
          </p:cNvSpPr>
          <p:nvPr/>
        </p:nvSpPr>
        <p:spPr bwMode="auto">
          <a:xfrm>
            <a:off x="142875" y="620713"/>
            <a:ext cx="8893175" cy="2990850"/>
          </a:xfrm>
          <a:prstGeom prst="rect">
            <a:avLst/>
          </a:prstGeom>
          <a:solidFill>
            <a:schemeClr val="bg1"/>
          </a:solidFill>
          <a:ln w="38100">
            <a:solidFill>
              <a:schemeClr val="tx1"/>
            </a:solidFill>
            <a:miter lim="800000"/>
            <a:headEnd type="none" w="sm" len="sm"/>
            <a:tailEnd type="none" w="sm" len="sm"/>
          </a:ln>
        </p:spPr>
        <p:txBody>
          <a:bodyPr>
            <a:spAutoFit/>
          </a:bodyPr>
          <a:lstStyle/>
          <a:p>
            <a:pPr algn="just" defTabSz="762000" eaLnBrk="0" hangingPunct="0"/>
            <a:endParaRPr lang="pt-BR" sz="1100" b="0" dirty="0"/>
          </a:p>
          <a:p>
            <a:pPr algn="just" defTabSz="762000" eaLnBrk="0" hangingPunct="0"/>
            <a:r>
              <a:rPr lang="pt-BR" sz="1100" b="0" dirty="0"/>
              <a:t>Há uma relação consistente entre o custo de produção e a quantidade produzida acumulada (Bruce </a:t>
            </a:r>
            <a:r>
              <a:rPr lang="pt-BR" sz="1100" b="0" dirty="0" err="1"/>
              <a:t>Handerson</a:t>
            </a:r>
            <a:r>
              <a:rPr lang="pt-BR" sz="1100" b="0" dirty="0"/>
              <a:t>). Quanto mais frequentemente uma tarefa é realizada, menores serão os custos de realizá-la. Toda vez que o volume acumulado dobra, os custos do valor agregado (produção, administração, mkt) cai uma porcentagem constante e previsível. Observou-se que os efeitos oscilam entre 10 a 30 por cento. </a:t>
            </a:r>
            <a:r>
              <a:rPr lang="pt-BR" sz="1100" dirty="0"/>
              <a:t>Dito de outra forma, o custo unitário do valor agregado de um produto homogêneo, medido em moeda constante, diminui um valor percentual fixo e previsível sempre que a produção acumulada duplica.</a:t>
            </a:r>
          </a:p>
          <a:p>
            <a:pPr algn="just" defTabSz="762000" eaLnBrk="0" hangingPunct="0"/>
            <a:endParaRPr lang="pt-BR" sz="1100" b="0" dirty="0"/>
          </a:p>
          <a:p>
            <a:pPr algn="just" defTabSz="762000" eaLnBrk="0" hangingPunct="0"/>
            <a:r>
              <a:rPr lang="pt-BR" sz="1100" b="0" dirty="0"/>
              <a:t>A curva de experiência é o principal dispositivo em uma estratégia de liderança de custo. Se uma empresa pode capturar rapidamente uma grande parcela em um mercado novo, ela tem uma vantagem competitiva de custo, porque pode produzir produtos mais baratos que os concorrentes. Repassando as diferenças de custo para o comprador, à medida que o preço declina (em vez de aumentar sua margem de lucro), ela consegue vantagem sustentável.</a:t>
            </a:r>
          </a:p>
          <a:p>
            <a:pPr algn="just" defTabSz="762000" eaLnBrk="0" hangingPunct="0"/>
            <a:endParaRPr lang="pt-BR" sz="1100" b="0" dirty="0"/>
          </a:p>
          <a:p>
            <a:pPr algn="just" defTabSz="762000" eaLnBrk="0" hangingPunct="0"/>
            <a:r>
              <a:rPr lang="pt-BR" sz="1100" b="0" dirty="0"/>
              <a:t>Se um negócio puder acelerar sua experiência em produção, aumentando sua participação de mercado, ele ganharia uma vantagem de custo no setor, a qual seria difícil de igualar. As empresas procuram absorver uma grande participação de mercado rapidamente, investindo fortemente e praticando preços agressivos em seus produtos ou serviços em novos mercados. O investimento pode ser coberto mais tarde, quando a empresa se tornar líder de mercado e tiver construído uma vaca leiteira.</a:t>
            </a:r>
          </a:p>
          <a:p>
            <a:pPr algn="just" defTabSz="762000" eaLnBrk="0" hangingPunct="0"/>
            <a:endParaRPr lang="pt-BR" sz="1100" b="0" dirty="0"/>
          </a:p>
        </p:txBody>
      </p:sp>
      <p:sp>
        <p:nvSpPr>
          <p:cNvPr id="29699" name="Line 4"/>
          <p:cNvSpPr>
            <a:spLocks noChangeShapeType="1"/>
          </p:cNvSpPr>
          <p:nvPr/>
        </p:nvSpPr>
        <p:spPr bwMode="auto">
          <a:xfrm>
            <a:off x="1692275" y="2524125"/>
            <a:ext cx="0" cy="0"/>
          </a:xfrm>
          <a:prstGeom prst="line">
            <a:avLst/>
          </a:prstGeom>
          <a:noFill/>
          <a:ln w="12700">
            <a:solidFill>
              <a:schemeClr val="tx1"/>
            </a:solidFill>
            <a:round/>
            <a:headEnd type="none" w="sm" len="sm"/>
            <a:tailEnd type="none" w="sm" len="sm"/>
          </a:ln>
        </p:spPr>
        <p:txBody>
          <a:bodyPr/>
          <a:lstStyle/>
          <a:p>
            <a:endParaRPr lang="pt-BR"/>
          </a:p>
        </p:txBody>
      </p:sp>
      <p:sp>
        <p:nvSpPr>
          <p:cNvPr id="29700" name="Text Box 5"/>
          <p:cNvSpPr txBox="1">
            <a:spLocks noChangeArrowheads="1"/>
          </p:cNvSpPr>
          <p:nvPr/>
        </p:nvSpPr>
        <p:spPr bwMode="auto">
          <a:xfrm>
            <a:off x="142875" y="3716338"/>
            <a:ext cx="8893175" cy="2843212"/>
          </a:xfrm>
          <a:prstGeom prst="rect">
            <a:avLst/>
          </a:prstGeom>
          <a:solidFill>
            <a:schemeClr val="bg1"/>
          </a:solidFill>
          <a:ln w="38100" algn="ctr">
            <a:solidFill>
              <a:schemeClr val="tx1"/>
            </a:solidFill>
            <a:miter lim="800000"/>
            <a:headEnd type="none" w="sm" len="sm"/>
            <a:tailEnd type="none" w="sm" len="sm"/>
          </a:ln>
        </p:spPr>
        <p:txBody>
          <a:bodyPr>
            <a:spAutoFit/>
          </a:bodyPr>
          <a:lstStyle/>
          <a:p>
            <a:pPr algn="ctr" defTabSz="762000" eaLnBrk="0" hangingPunct="0"/>
            <a:r>
              <a:rPr lang="pt-BR" sz="1400" dirty="0"/>
              <a:t>LIMITAÇÕES DA CURVA DE EXPERIÊNCIA</a:t>
            </a:r>
          </a:p>
          <a:p>
            <a:pPr algn="just" defTabSz="762000" eaLnBrk="0" hangingPunct="0"/>
            <a:endParaRPr lang="pt-BR" sz="1400" dirty="0"/>
          </a:p>
          <a:p>
            <a:pPr algn="just" defTabSz="762000" eaLnBrk="0" hangingPunct="0">
              <a:buFontTx/>
              <a:buChar char="•"/>
            </a:pPr>
            <a:r>
              <a:rPr lang="pt-BR" sz="1100" b="0" dirty="0"/>
              <a:t>Há outras estratégias competitivas alternativas (vide disciplinas de valor).</a:t>
            </a:r>
          </a:p>
          <a:p>
            <a:pPr algn="just" defTabSz="762000" eaLnBrk="0" hangingPunct="0">
              <a:buFontTx/>
              <a:buChar char="•"/>
            </a:pPr>
            <a:endParaRPr lang="pt-BR" sz="1100" b="0" dirty="0"/>
          </a:p>
          <a:p>
            <a:pPr algn="just" defTabSz="762000" eaLnBrk="0" hangingPunct="0">
              <a:buFontTx/>
              <a:buChar char="•"/>
            </a:pPr>
            <a:r>
              <a:rPr lang="pt-BR" sz="1100" b="0" dirty="0"/>
              <a:t>Concorrentes podem perseguir uma estratégia similar, aumentando o nível de investimento necessário, enquanto </a:t>
            </a:r>
            <a:br>
              <a:rPr lang="pt-BR" sz="1100" b="0" dirty="0"/>
            </a:br>
            <a:r>
              <a:rPr lang="pt-BR" sz="1100" b="0" dirty="0"/>
              <a:t> decresce os retornos para ambos.</a:t>
            </a:r>
          </a:p>
          <a:p>
            <a:pPr algn="just" defTabSz="762000" eaLnBrk="0" hangingPunct="0">
              <a:buFontTx/>
              <a:buChar char="•"/>
            </a:pPr>
            <a:endParaRPr lang="pt-BR" sz="1100" b="0" dirty="0"/>
          </a:p>
          <a:p>
            <a:pPr algn="just" defTabSz="762000" eaLnBrk="0" hangingPunct="0">
              <a:buFontTx/>
              <a:buChar char="•"/>
            </a:pPr>
            <a:r>
              <a:rPr lang="pt-BR" sz="1100" b="0" dirty="0"/>
              <a:t>Concorrentes que copiam métodos de manufatura podem alcançar até custos de produção mais baixos, uma vez </a:t>
            </a:r>
            <a:br>
              <a:rPr lang="pt-BR" sz="1100" b="0" dirty="0"/>
            </a:br>
            <a:r>
              <a:rPr lang="pt-BR" sz="1100" b="0" dirty="0"/>
              <a:t> que não têm que cobrir investimentos em P&amp;D. Um concorrente se beneficia de uma fonte de suprimento privilegiada que lhe confere uma vantagem de custo sem relação com sua parte relativa de mercado.</a:t>
            </a:r>
          </a:p>
          <a:p>
            <a:pPr algn="just" defTabSz="762000" eaLnBrk="0" hangingPunct="0">
              <a:buFontTx/>
              <a:buChar char="•"/>
            </a:pPr>
            <a:endParaRPr lang="pt-BR" sz="1100" b="0" dirty="0"/>
          </a:p>
          <a:p>
            <a:pPr algn="just" defTabSz="762000" eaLnBrk="0" hangingPunct="0">
              <a:buFontTx/>
              <a:buChar char="•"/>
            </a:pPr>
            <a:r>
              <a:rPr lang="pt-BR" sz="1100" b="0" dirty="0"/>
              <a:t>Brechas tecnológicas podem possibilitar efeitos da CE ainda maiores, o que beneficia novos entrantes.</a:t>
            </a:r>
          </a:p>
          <a:p>
            <a:pPr algn="just" defTabSz="762000" eaLnBrk="0" hangingPunct="0">
              <a:lnSpc>
                <a:spcPct val="120000"/>
              </a:lnSpc>
              <a:buFontTx/>
              <a:buChar char="•"/>
            </a:pPr>
            <a:r>
              <a:rPr lang="pt-BR" sz="1100" b="0" dirty="0"/>
              <a:t>O potencial de aprendizagem é pouco elevado ou o valor agregado é pouco importante.</a:t>
            </a:r>
          </a:p>
          <a:p>
            <a:pPr algn="just" defTabSz="762000" eaLnBrk="0" hangingPunct="0">
              <a:lnSpc>
                <a:spcPct val="120000"/>
              </a:lnSpc>
              <a:buFontTx/>
              <a:buChar char="•"/>
            </a:pPr>
            <a:r>
              <a:rPr lang="pt-BR" sz="1100" b="0" dirty="0"/>
              <a:t>Um concorrente fraco em termos de participação de mercado se beneficia de um efeito de experiência mais importante que os demais concorrentes.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179388" y="115888"/>
            <a:ext cx="8785225" cy="369887"/>
          </a:xfrm>
          <a:prstGeom prst="rect">
            <a:avLst/>
          </a:prstGeom>
          <a:solidFill>
            <a:schemeClr val="bg1"/>
          </a:solidFill>
          <a:ln w="28575" algn="ctr">
            <a:solidFill>
              <a:schemeClr val="tx1"/>
            </a:solidFill>
            <a:miter lim="800000"/>
            <a:headEnd/>
            <a:tailEnd/>
          </a:ln>
        </p:spPr>
        <p:txBody>
          <a:bodyPr lIns="92075" tIns="46038" rIns="92075" bIns="46038">
            <a:spAutoFit/>
          </a:bodyPr>
          <a:lstStyle/>
          <a:p>
            <a:pPr algn="ctr" eaLnBrk="0" hangingPunct="0">
              <a:spcBef>
                <a:spcPct val="50000"/>
              </a:spcBef>
            </a:pPr>
            <a:r>
              <a:rPr lang="pt-BR" sz="1800"/>
              <a:t>EFEITOS DA CURVA DE EXPERIÊNCIA</a:t>
            </a:r>
          </a:p>
        </p:txBody>
      </p:sp>
      <p:sp>
        <p:nvSpPr>
          <p:cNvPr id="31746" name="Line 4"/>
          <p:cNvSpPr>
            <a:spLocks noChangeShapeType="1"/>
          </p:cNvSpPr>
          <p:nvPr/>
        </p:nvSpPr>
        <p:spPr bwMode="auto">
          <a:xfrm>
            <a:off x="1692275" y="2524125"/>
            <a:ext cx="0" cy="0"/>
          </a:xfrm>
          <a:prstGeom prst="line">
            <a:avLst/>
          </a:prstGeom>
          <a:noFill/>
          <a:ln w="12700">
            <a:solidFill>
              <a:schemeClr val="tx1"/>
            </a:solidFill>
            <a:round/>
            <a:headEnd type="none" w="sm" len="sm"/>
            <a:tailEnd type="none" w="sm" len="sm"/>
          </a:ln>
        </p:spPr>
        <p:txBody>
          <a:bodyPr/>
          <a:lstStyle/>
          <a:p>
            <a:endParaRPr lang="pt-BR"/>
          </a:p>
        </p:txBody>
      </p:sp>
      <p:sp>
        <p:nvSpPr>
          <p:cNvPr id="31747" name="Text Box 5"/>
          <p:cNvSpPr txBox="1">
            <a:spLocks noChangeArrowheads="1"/>
          </p:cNvSpPr>
          <p:nvPr/>
        </p:nvSpPr>
        <p:spPr bwMode="auto">
          <a:xfrm>
            <a:off x="251521" y="1455738"/>
            <a:ext cx="8640960" cy="3493264"/>
          </a:xfrm>
          <a:prstGeom prst="rect">
            <a:avLst/>
          </a:prstGeom>
          <a:solidFill>
            <a:schemeClr val="bg1"/>
          </a:solidFill>
          <a:ln w="38100" algn="ctr">
            <a:solidFill>
              <a:schemeClr val="tx1"/>
            </a:solidFill>
            <a:miter lim="800000"/>
            <a:headEnd type="none" w="sm" len="sm"/>
            <a:tailEnd type="none" w="sm" len="sm"/>
          </a:ln>
        </p:spPr>
        <p:txBody>
          <a:bodyPr wrap="square">
            <a:spAutoFit/>
          </a:bodyPr>
          <a:lstStyle/>
          <a:p>
            <a:pPr algn="ctr" defTabSz="762000" eaLnBrk="0" hangingPunct="0"/>
            <a:endParaRPr lang="pt-BR" sz="1300" dirty="0"/>
          </a:p>
          <a:p>
            <a:pPr algn="ctr" defTabSz="762000" eaLnBrk="0" hangingPunct="0"/>
            <a:r>
              <a:rPr lang="pt-BR" sz="1300" dirty="0"/>
              <a:t>SITUAÇÕES ONDE A LEI DE EXPERIÊNCIA POUCO SE MANIFESTA</a:t>
            </a:r>
          </a:p>
          <a:p>
            <a:pPr algn="just" defTabSz="762000" eaLnBrk="0" hangingPunct="0"/>
            <a:endParaRPr lang="pt-BR" sz="1300" dirty="0"/>
          </a:p>
          <a:p>
            <a:pPr algn="just" defTabSz="762000" eaLnBrk="0" hangingPunct="0">
              <a:buFontTx/>
              <a:buChar char="•"/>
            </a:pPr>
            <a:r>
              <a:rPr lang="pt-BR" sz="1300" b="0" dirty="0"/>
              <a:t>O potencial de aprendizagem é pouco elevado, ou a parcela do valor agregado no produto é pouco importante.</a:t>
            </a:r>
          </a:p>
          <a:p>
            <a:pPr algn="just" defTabSz="762000" eaLnBrk="0" hangingPunct="0">
              <a:buFontTx/>
              <a:buChar char="•"/>
            </a:pPr>
            <a:endParaRPr lang="pt-BR" sz="1300" b="0" dirty="0"/>
          </a:p>
          <a:p>
            <a:pPr algn="just" defTabSz="762000" eaLnBrk="0" hangingPunct="0">
              <a:buFontTx/>
              <a:buChar char="•"/>
            </a:pPr>
            <a:r>
              <a:rPr lang="pt-BR" sz="1300" b="0" dirty="0"/>
              <a:t>Um concorrente com fraca participação de mercado beneficia-se se tiver superioridade tecnológica.</a:t>
            </a:r>
          </a:p>
          <a:p>
            <a:pPr algn="just" defTabSz="762000" eaLnBrk="0" hangingPunct="0">
              <a:buFontTx/>
              <a:buChar char="•"/>
            </a:pPr>
            <a:endParaRPr lang="pt-BR" sz="1300" b="0" dirty="0"/>
          </a:p>
          <a:p>
            <a:pPr algn="just" defTabSz="762000" eaLnBrk="0" hangingPunct="0">
              <a:buFontTx/>
              <a:buChar char="•"/>
            </a:pPr>
            <a:r>
              <a:rPr lang="pt-BR" sz="1300" b="0" dirty="0"/>
              <a:t>As diferenças provenientes da experiência são rapidamente anuladas por inovações, o que provoca uma mudança na curva de experiência.</a:t>
            </a:r>
          </a:p>
          <a:p>
            <a:pPr algn="just" defTabSz="762000" eaLnBrk="0" hangingPunct="0">
              <a:buFontTx/>
              <a:buChar char="•"/>
            </a:pPr>
            <a:endParaRPr lang="pt-BR" sz="1300" b="0" dirty="0"/>
          </a:p>
          <a:p>
            <a:pPr algn="just" defTabSz="762000" eaLnBrk="0" hangingPunct="0">
              <a:buFontTx/>
              <a:buChar char="•"/>
            </a:pPr>
            <a:r>
              <a:rPr lang="pt-BR" sz="1300" b="0" dirty="0"/>
              <a:t>Mercado pouco sensível a preço.</a:t>
            </a:r>
          </a:p>
          <a:p>
            <a:pPr algn="just" defTabSz="762000" eaLnBrk="0" hangingPunct="0">
              <a:buFontTx/>
              <a:buChar char="•"/>
            </a:pPr>
            <a:endParaRPr lang="pt-BR" sz="1300" b="0" dirty="0"/>
          </a:p>
          <a:p>
            <a:pPr algn="just" defTabSz="762000" eaLnBrk="0" hangingPunct="0">
              <a:buFontTx/>
              <a:buChar char="•"/>
            </a:pPr>
            <a:r>
              <a:rPr lang="pt-BR" sz="1300" b="0" dirty="0"/>
              <a:t>Um concorrente pode ter fontes de suprimento privilegiadas, proporcionando-lhe vantagem de custo, sem relação com sua participação relativa de mercado.</a:t>
            </a:r>
          </a:p>
          <a:p>
            <a:pPr algn="just" defTabSz="762000" eaLnBrk="0" hangingPunct="0">
              <a:buFontTx/>
              <a:buChar char="•"/>
            </a:pPr>
            <a:endParaRPr lang="pt-BR" sz="1300" b="0" dirty="0"/>
          </a:p>
          <a:p>
            <a:pPr algn="just" defTabSz="762000" eaLnBrk="0" hangingPunct="0">
              <a:buFontTx/>
              <a:buChar char="•"/>
            </a:pPr>
            <a:r>
              <a:rPr lang="pt-BR" sz="1300" b="0" dirty="0"/>
              <a:t>Fatores externos e de mercado podem anular os efeitos da experiência.</a:t>
            </a:r>
          </a:p>
          <a:p>
            <a:pPr algn="just" defTabSz="762000" eaLnBrk="0" hangingPunct="0">
              <a:buFontTx/>
              <a:buChar char="•"/>
            </a:pPr>
            <a:endParaRPr lang="pt-BR" sz="1300" b="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ChangeArrowheads="1"/>
          </p:cNvSpPr>
          <p:nvPr/>
        </p:nvSpPr>
        <p:spPr bwMode="auto">
          <a:xfrm>
            <a:off x="179388" y="115888"/>
            <a:ext cx="8785225" cy="395287"/>
          </a:xfrm>
          <a:prstGeom prst="rect">
            <a:avLst/>
          </a:prstGeom>
          <a:solidFill>
            <a:schemeClr val="bg1"/>
          </a:solidFill>
          <a:ln w="28575" algn="ctr">
            <a:solidFill>
              <a:schemeClr val="tx1"/>
            </a:solidFill>
            <a:miter lim="800000"/>
            <a:headEnd/>
            <a:tailEnd/>
          </a:ln>
        </p:spPr>
        <p:txBody>
          <a:bodyPr lIns="92075" tIns="46038" rIns="92075" bIns="46038">
            <a:spAutoFit/>
          </a:bodyPr>
          <a:lstStyle/>
          <a:p>
            <a:pPr algn="ctr" eaLnBrk="0" hangingPunct="0">
              <a:spcBef>
                <a:spcPct val="50000"/>
              </a:spcBef>
            </a:pPr>
            <a:r>
              <a:rPr lang="pt-BR" sz="1800"/>
              <a:t>EFEITOS DA CURVA DE EXPERIÊNCIA</a:t>
            </a:r>
          </a:p>
        </p:txBody>
      </p:sp>
      <p:sp>
        <p:nvSpPr>
          <p:cNvPr id="33794" name="Line 3"/>
          <p:cNvSpPr>
            <a:spLocks noChangeShapeType="1"/>
          </p:cNvSpPr>
          <p:nvPr/>
        </p:nvSpPr>
        <p:spPr bwMode="auto">
          <a:xfrm>
            <a:off x="1692275" y="2524125"/>
            <a:ext cx="0" cy="0"/>
          </a:xfrm>
          <a:prstGeom prst="line">
            <a:avLst/>
          </a:prstGeom>
          <a:noFill/>
          <a:ln w="12700">
            <a:solidFill>
              <a:schemeClr val="tx1"/>
            </a:solidFill>
            <a:round/>
            <a:headEnd type="none" w="sm" len="sm"/>
            <a:tailEnd type="none" w="sm" len="sm"/>
          </a:ln>
        </p:spPr>
        <p:txBody>
          <a:bodyPr/>
          <a:lstStyle/>
          <a:p>
            <a:endParaRPr lang="pt-BR"/>
          </a:p>
        </p:txBody>
      </p:sp>
      <p:sp>
        <p:nvSpPr>
          <p:cNvPr id="33795" name="Text Box 4"/>
          <p:cNvSpPr txBox="1">
            <a:spLocks noChangeArrowheads="1"/>
          </p:cNvSpPr>
          <p:nvPr/>
        </p:nvSpPr>
        <p:spPr bwMode="auto">
          <a:xfrm>
            <a:off x="142875" y="1598613"/>
            <a:ext cx="8893175" cy="4452937"/>
          </a:xfrm>
          <a:prstGeom prst="rect">
            <a:avLst/>
          </a:prstGeom>
          <a:solidFill>
            <a:schemeClr val="bg1"/>
          </a:solidFill>
          <a:ln w="38100" algn="ctr">
            <a:solidFill>
              <a:schemeClr val="tx1"/>
            </a:solidFill>
            <a:miter lim="800000"/>
            <a:headEnd type="none" w="sm" len="sm"/>
            <a:tailEnd type="none" w="sm" len="sm"/>
          </a:ln>
        </p:spPr>
        <p:txBody>
          <a:bodyPr>
            <a:spAutoFit/>
          </a:bodyPr>
          <a:lstStyle/>
          <a:p>
            <a:pPr algn="ctr" defTabSz="762000" eaLnBrk="0" hangingPunct="0"/>
            <a:endParaRPr lang="pt-BR" sz="1300" dirty="0"/>
          </a:p>
          <a:p>
            <a:pPr algn="just" defTabSz="762000" eaLnBrk="0" hangingPunct="0"/>
            <a:endParaRPr lang="pt-BR" sz="1400" dirty="0"/>
          </a:p>
          <a:p>
            <a:pPr algn="just" defTabSz="762000" eaLnBrk="0" hangingPunct="0">
              <a:buFontTx/>
              <a:buChar char="•"/>
            </a:pPr>
            <a:r>
              <a:rPr lang="pt-BR" sz="1600" b="0" dirty="0"/>
              <a:t>Os efeitos de escala estão associados ao nível (dimensão) da atividade; os efeitos da experiência manifestam-se com o tempo. A diferença está na dimensão temporal. Normalmente, a confusão entre os dois efeitos surge devido ao fato de a dimensão escala aumentar à medida que existe acumulação da experiência.</a:t>
            </a:r>
          </a:p>
          <a:p>
            <a:pPr algn="just" defTabSz="762000" eaLnBrk="0" hangingPunct="0"/>
            <a:endParaRPr lang="pt-BR" sz="1600" b="0" dirty="0"/>
          </a:p>
          <a:p>
            <a:pPr algn="just" defTabSz="762000" eaLnBrk="0" hangingPunct="0">
              <a:buFontTx/>
              <a:buChar char="•"/>
            </a:pPr>
            <a:r>
              <a:rPr lang="pt-BR" sz="1600" b="0" dirty="0"/>
              <a:t>Os efeitos da dimensão existem sempre: os custos fixos, ao serem divididos por um grande número de unidades levam necessariamente a um custo unitário mais baixo. Em contrapartida, as vantagens de custo provenientes da experiência não se manifestam espontaneamente, pois são resultado de esforços deliberados e organizados, com vistas à redução de custos.</a:t>
            </a:r>
          </a:p>
          <a:p>
            <a:pPr algn="just" defTabSz="762000" eaLnBrk="0" hangingPunct="0">
              <a:buFontTx/>
              <a:buChar char="•"/>
            </a:pPr>
            <a:endParaRPr lang="pt-BR" sz="1600" b="0" dirty="0"/>
          </a:p>
          <a:p>
            <a:pPr algn="just" defTabSz="762000" eaLnBrk="0" hangingPunct="0">
              <a:buFontTx/>
              <a:buChar char="•"/>
            </a:pPr>
            <a:r>
              <a:rPr lang="pt-BR" sz="1600" b="0" dirty="0"/>
              <a:t>Os efeitos de escala podem surgir como conseqüência dos efeitos de experiência. Ex. O custo do capital (comparado com o dos concorrentes diretos) deve diminuir normalmente à medida que a empresa se desenvolve e tem acesso a outras fontes de financiamento. Mas os efeitos de escala existem também independentemente de experiência e vice-versa.</a:t>
            </a:r>
          </a:p>
          <a:p>
            <a:pPr algn="just" defTabSz="762000" eaLnBrk="0" hangingPunct="0">
              <a:buFontTx/>
              <a:buChar char="•"/>
            </a:pPr>
            <a:endParaRPr lang="pt-BR" sz="1600" b="0" dirty="0"/>
          </a:p>
          <a:p>
            <a:pPr algn="just" defTabSz="762000" eaLnBrk="0" hangingPunct="0">
              <a:buFontTx/>
              <a:buChar char="•"/>
            </a:pPr>
            <a:endParaRPr lang="pt-BR" sz="1600" b="0" dirty="0"/>
          </a:p>
        </p:txBody>
      </p:sp>
      <p:sp>
        <p:nvSpPr>
          <p:cNvPr id="33796" name="Rectangle 5"/>
          <p:cNvSpPr>
            <a:spLocks noChangeArrowheads="1"/>
          </p:cNvSpPr>
          <p:nvPr/>
        </p:nvSpPr>
        <p:spPr bwMode="auto">
          <a:xfrm>
            <a:off x="107950" y="620713"/>
            <a:ext cx="8891588" cy="838200"/>
          </a:xfrm>
          <a:prstGeom prst="rect">
            <a:avLst/>
          </a:prstGeom>
          <a:solidFill>
            <a:schemeClr val="bg1"/>
          </a:solidFill>
          <a:ln w="12700" algn="ctr">
            <a:solidFill>
              <a:schemeClr val="tx1"/>
            </a:solidFill>
            <a:miter lim="800000"/>
            <a:headEnd type="none" w="sm" len="sm"/>
            <a:tailEnd type="none" w="sm" len="sm"/>
          </a:ln>
        </p:spPr>
        <p:txBody>
          <a:bodyPr>
            <a:spAutoFit/>
          </a:bodyPr>
          <a:lstStyle/>
          <a:p>
            <a:pPr algn="ctr" eaLnBrk="0" hangingPunct="0"/>
            <a:endParaRPr lang="pt-BR" sz="1600"/>
          </a:p>
          <a:p>
            <a:pPr algn="ctr" eaLnBrk="0" hangingPunct="0"/>
            <a:r>
              <a:rPr lang="pt-BR" sz="1600"/>
              <a:t>EFEITOS DE EXPERIÊNCIA X EFEITOS DE ESCALA</a:t>
            </a:r>
          </a:p>
          <a:p>
            <a:pPr algn="ctr" eaLnBrk="0" hangingPunct="0"/>
            <a:endParaRPr lang="pt-BR" sz="1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2"/>
          <p:cNvSpPr>
            <a:spLocks noGrp="1"/>
          </p:cNvSpPr>
          <p:nvPr>
            <p:ph type="ftr" sz="quarter" idx="11"/>
          </p:nvPr>
        </p:nvSpPr>
        <p:spPr>
          <a:solidFill>
            <a:schemeClr val="bg1"/>
          </a:solidFill>
        </p:spPr>
        <p:txBody>
          <a:bodyPr/>
          <a:lstStyle/>
          <a:p>
            <a:pPr>
              <a:defRPr/>
            </a:pPr>
            <a:r>
              <a:rPr lang="pt-BR"/>
              <a:t>mkt est trans horiz</a:t>
            </a:r>
          </a:p>
        </p:txBody>
      </p:sp>
      <p:sp>
        <p:nvSpPr>
          <p:cNvPr id="35842" name="Rectangle 3"/>
          <p:cNvSpPr>
            <a:spLocks noChangeArrowheads="1"/>
          </p:cNvSpPr>
          <p:nvPr/>
        </p:nvSpPr>
        <p:spPr bwMode="auto">
          <a:xfrm>
            <a:off x="142876" y="115888"/>
            <a:ext cx="8893174" cy="369974"/>
          </a:xfrm>
          <a:prstGeom prst="rect">
            <a:avLst/>
          </a:prstGeom>
          <a:solidFill>
            <a:schemeClr val="bg1"/>
          </a:solidFill>
          <a:ln w="28575" algn="ctr">
            <a:solidFill>
              <a:schemeClr val="tx2"/>
            </a:solidFill>
            <a:miter lim="800000"/>
            <a:headEnd/>
            <a:tailEnd/>
          </a:ln>
        </p:spPr>
        <p:txBody>
          <a:bodyPr wrap="square" lIns="92075" tIns="46038" rIns="92075" bIns="46038">
            <a:spAutoFit/>
          </a:bodyPr>
          <a:lstStyle/>
          <a:p>
            <a:pPr algn="ctr" eaLnBrk="0" hangingPunct="0">
              <a:spcBef>
                <a:spcPct val="50000"/>
              </a:spcBef>
            </a:pPr>
            <a:r>
              <a:rPr lang="pt-BR" sz="1800"/>
              <a:t>CICLO DE VIDA DO PRODUTO</a:t>
            </a:r>
          </a:p>
        </p:txBody>
      </p:sp>
      <p:sp>
        <p:nvSpPr>
          <p:cNvPr id="35843" name="Line 23"/>
          <p:cNvSpPr>
            <a:spLocks noChangeShapeType="1"/>
          </p:cNvSpPr>
          <p:nvPr/>
        </p:nvSpPr>
        <p:spPr bwMode="auto">
          <a:xfrm>
            <a:off x="1692275" y="2325688"/>
            <a:ext cx="0" cy="0"/>
          </a:xfrm>
          <a:prstGeom prst="line">
            <a:avLst/>
          </a:prstGeom>
          <a:noFill/>
          <a:ln w="12700">
            <a:solidFill>
              <a:schemeClr val="tx1"/>
            </a:solidFill>
            <a:round/>
            <a:headEnd type="none" w="sm" len="sm"/>
            <a:tailEnd type="none" w="sm" len="sm"/>
          </a:ln>
        </p:spPr>
        <p:txBody>
          <a:bodyPr/>
          <a:lstStyle/>
          <a:p>
            <a:endParaRPr lang="pt-BR"/>
          </a:p>
        </p:txBody>
      </p:sp>
      <p:sp>
        <p:nvSpPr>
          <p:cNvPr id="35844" name="Text Box 24"/>
          <p:cNvSpPr txBox="1">
            <a:spLocks noChangeArrowheads="1"/>
          </p:cNvSpPr>
          <p:nvPr/>
        </p:nvSpPr>
        <p:spPr bwMode="auto">
          <a:xfrm>
            <a:off x="179388" y="6381750"/>
            <a:ext cx="1803400" cy="228600"/>
          </a:xfrm>
          <a:prstGeom prst="rect">
            <a:avLst/>
          </a:prstGeom>
          <a:solidFill>
            <a:schemeClr val="bg1"/>
          </a:solidFill>
          <a:ln w="12700">
            <a:noFill/>
            <a:miter lim="800000"/>
            <a:headEnd type="none" w="sm" len="sm"/>
            <a:tailEnd type="none" w="sm" len="sm"/>
          </a:ln>
        </p:spPr>
        <p:txBody>
          <a:bodyPr wrap="none">
            <a:spAutoFit/>
          </a:bodyPr>
          <a:lstStyle/>
          <a:p>
            <a:pPr algn="ctr" eaLnBrk="0" hangingPunct="0"/>
            <a:r>
              <a:rPr lang="pt-BR" sz="900"/>
              <a:t>Value based management.Net</a:t>
            </a:r>
          </a:p>
        </p:txBody>
      </p:sp>
      <p:sp>
        <p:nvSpPr>
          <p:cNvPr id="35845" name="Text Box 25"/>
          <p:cNvSpPr txBox="1">
            <a:spLocks noChangeArrowheads="1"/>
          </p:cNvSpPr>
          <p:nvPr/>
        </p:nvSpPr>
        <p:spPr bwMode="auto">
          <a:xfrm>
            <a:off x="142875" y="549275"/>
            <a:ext cx="8893175" cy="517525"/>
          </a:xfrm>
          <a:prstGeom prst="rect">
            <a:avLst/>
          </a:prstGeom>
          <a:solidFill>
            <a:schemeClr val="bg1"/>
          </a:solidFill>
          <a:ln w="28575" algn="ctr">
            <a:solidFill>
              <a:srgbClr val="663300"/>
            </a:solidFill>
            <a:miter lim="800000"/>
            <a:headEnd type="none" w="sm" len="sm"/>
            <a:tailEnd type="none" w="sm" len="sm"/>
          </a:ln>
        </p:spPr>
        <p:txBody>
          <a:bodyPr wrap="none" anchor="ctr"/>
          <a:lstStyle/>
          <a:p>
            <a:pPr eaLnBrk="0" hangingPunct="0"/>
            <a:r>
              <a:rPr lang="pt-BR" sz="1400"/>
              <a:t>Marketing:		CV Produto, Marca</a:t>
            </a:r>
          </a:p>
          <a:p>
            <a:pPr eaLnBrk="0" hangingPunct="0"/>
            <a:r>
              <a:rPr lang="pt-BR" sz="1400"/>
              <a:t>Estratégia:	CV Indústria – Estágios de Maturidade da Indústria (Produto)</a:t>
            </a:r>
          </a:p>
        </p:txBody>
      </p:sp>
      <p:sp>
        <p:nvSpPr>
          <p:cNvPr id="35846" name="Text Box 26"/>
          <p:cNvSpPr txBox="1">
            <a:spLocks noChangeArrowheads="1"/>
          </p:cNvSpPr>
          <p:nvPr/>
        </p:nvSpPr>
        <p:spPr bwMode="auto">
          <a:xfrm>
            <a:off x="142875" y="1125538"/>
            <a:ext cx="8893175" cy="5645150"/>
          </a:xfrm>
          <a:prstGeom prst="rect">
            <a:avLst/>
          </a:prstGeom>
          <a:solidFill>
            <a:schemeClr val="bg1"/>
          </a:solidFill>
          <a:ln w="38100">
            <a:solidFill>
              <a:srgbClr val="663300"/>
            </a:solidFill>
            <a:miter lim="800000"/>
            <a:headEnd type="none" w="sm" len="sm"/>
            <a:tailEnd type="none" w="sm" len="sm"/>
          </a:ln>
        </p:spPr>
        <p:txBody>
          <a:bodyPr>
            <a:spAutoFit/>
          </a:bodyPr>
          <a:lstStyle/>
          <a:p>
            <a:pPr marL="177800" indent="-177800" defTabSz="762000" eaLnBrk="0" hangingPunct="0"/>
            <a:r>
              <a:rPr lang="pt-BR" sz="1600" dirty="0"/>
              <a:t>Premissas:</a:t>
            </a:r>
          </a:p>
          <a:p>
            <a:pPr marL="177800" indent="-177800" algn="just" defTabSz="762000" eaLnBrk="0" hangingPunct="0"/>
            <a:r>
              <a:rPr lang="pt-BR" sz="1300" dirty="0"/>
              <a:t>a. </a:t>
            </a:r>
            <a:r>
              <a:rPr lang="pt-BR" sz="1200" b="0" dirty="0"/>
              <a:t>Qualquer negócio busca constantemente formas de fazer crescer o fluxo de caixa futuro, maximizando a receita de venda de produtos e serviços, a fim de manter-se viável, investir em desenvolvimento de novos produtos e melhorar sua força de trabalho; tudo isso em um esforço para adquirir </a:t>
            </a:r>
            <a:r>
              <a:rPr lang="pt-BR" sz="1200" dirty="0"/>
              <a:t>participação de mercado </a:t>
            </a:r>
            <a:r>
              <a:rPr lang="pt-BR" sz="1200" b="0" dirty="0"/>
              <a:t>adicional e tornar-se líder no respectivo setor de atividade.</a:t>
            </a:r>
          </a:p>
          <a:p>
            <a:pPr marL="177800" indent="-177800" algn="just" defTabSz="762000" eaLnBrk="0" hangingPunct="0"/>
            <a:endParaRPr lang="pt-BR" sz="1200" b="0" dirty="0"/>
          </a:p>
          <a:p>
            <a:pPr marL="177800" indent="-177800" algn="just" defTabSz="762000" eaLnBrk="0" hangingPunct="0"/>
            <a:r>
              <a:rPr lang="pt-BR" sz="1200" dirty="0"/>
              <a:t>b. </a:t>
            </a:r>
            <a:r>
              <a:rPr lang="pt-BR" sz="1200" b="0" dirty="0"/>
              <a:t>Uma corrente consistente e sustentável de receita (</a:t>
            </a:r>
            <a:r>
              <a:rPr lang="pt-BR" sz="1200" b="0" i="1" dirty="0"/>
              <a:t>Cash Flow</a:t>
            </a:r>
            <a:r>
              <a:rPr lang="pt-BR" sz="1200" b="0" dirty="0"/>
              <a:t>) de vendas de produto é crucial para qualquer investimento de longo prazo, e a melhor forma de atingir um corrente estável de receita é o produto Gerador de Caixa, detentor de grande participação em mercados maduros.</a:t>
            </a:r>
          </a:p>
          <a:p>
            <a:pPr marL="177800" indent="-177800" algn="just" defTabSz="762000" eaLnBrk="0" hangingPunct="0"/>
            <a:endParaRPr lang="pt-BR" sz="1200" b="0" dirty="0"/>
          </a:p>
          <a:p>
            <a:pPr marL="177800" indent="-177800" algn="just" defTabSz="762000" eaLnBrk="0" hangingPunct="0"/>
            <a:r>
              <a:rPr lang="pt-BR" sz="1600" dirty="0"/>
              <a:t>Condições ambientais prevalecentes</a:t>
            </a:r>
            <a:r>
              <a:rPr lang="pt-BR" sz="1300" dirty="0"/>
              <a:t>: </a:t>
            </a:r>
            <a:r>
              <a:rPr lang="pt-BR" sz="1300" b="0" dirty="0"/>
              <a:t>Ciclos de vida cada vez mais curtos, requerendo:</a:t>
            </a:r>
          </a:p>
          <a:p>
            <a:pPr marL="177800" indent="-177800" algn="just" defTabSz="762000" eaLnBrk="0" hangingPunct="0"/>
            <a:endParaRPr lang="pt-BR" sz="1300" b="0" dirty="0"/>
          </a:p>
          <a:p>
            <a:pPr marL="177800" indent="-177800" algn="just" defTabSz="762000" eaLnBrk="0" hangingPunct="0">
              <a:buFontTx/>
              <a:buAutoNum type="alphaLcPeriod"/>
            </a:pPr>
            <a:r>
              <a:rPr lang="pt-BR" sz="1200" b="0" dirty="0"/>
              <a:t>Revitalização dos produtos em indústrias maduras, mediante estratégias de diferenciação e segmentação de mercado;</a:t>
            </a:r>
          </a:p>
          <a:p>
            <a:pPr marL="177800" indent="-177800" algn="just" defTabSz="762000" eaLnBrk="0" hangingPunct="0">
              <a:buFontTx/>
              <a:buAutoNum type="alphaLcPeriod"/>
            </a:pPr>
            <a:endParaRPr lang="pt-BR" sz="1200" b="0" dirty="0"/>
          </a:p>
          <a:p>
            <a:pPr marL="177800" indent="-177800" algn="just" defTabSz="762000" eaLnBrk="0" hangingPunct="0">
              <a:buFontTx/>
              <a:buAutoNum type="alphaLcPeriod"/>
            </a:pPr>
            <a:r>
              <a:rPr lang="pt-BR" sz="1200" b="0" dirty="0"/>
              <a:t>Reavaliação dos custos e receitas, à medida que o tempo disponível para vender o produto e recuperar o investimento se encurta;</a:t>
            </a:r>
          </a:p>
          <a:p>
            <a:pPr marL="177800" indent="-177800" algn="just" defTabSz="762000" eaLnBrk="0" hangingPunct="0">
              <a:buFontTx/>
              <a:buAutoNum type="alphaLcPeriod"/>
            </a:pPr>
            <a:endParaRPr lang="pt-BR" sz="1200" b="0" dirty="0"/>
          </a:p>
          <a:p>
            <a:pPr marL="177800" indent="-177800" algn="just" defTabSz="762000" eaLnBrk="0" hangingPunct="0">
              <a:buFontTx/>
              <a:buAutoNum type="alphaLcPeriod"/>
            </a:pPr>
            <a:r>
              <a:rPr lang="pt-BR" sz="1200" b="0" dirty="0"/>
              <a:t>Apesar de os ciclos de vida se encurtarem, a vida útil de muitos produtos se amplia (automóveis), fazendo com que as empresas, ao planejarem,</a:t>
            </a:r>
            <a:r>
              <a:rPr lang="pt-BR" sz="1200" dirty="0"/>
              <a:t> </a:t>
            </a:r>
            <a:r>
              <a:rPr lang="pt-BR" sz="1200" b="0" dirty="0"/>
              <a:t>levem em conta o ciclo de vida do mercado e do serviço, mediante extensão de garantia, fabricação de peças de reposição, e aperfeiçoamento dos produtos existentes etc..</a:t>
            </a:r>
          </a:p>
          <a:p>
            <a:pPr marL="177800" indent="-177800" algn="just" defTabSz="762000" eaLnBrk="0" hangingPunct="0"/>
            <a:endParaRPr lang="pt-BR" sz="1200" b="0" dirty="0"/>
          </a:p>
          <a:p>
            <a:pPr marL="177800" indent="-177800" algn="just" defTabSz="762000" eaLnBrk="0" hangingPunct="0"/>
            <a:r>
              <a:rPr lang="pt-BR" sz="1600" dirty="0"/>
              <a:t>Propostas de nomenclaturas diferentes para os CVP:</a:t>
            </a:r>
          </a:p>
          <a:p>
            <a:pPr marL="177800" indent="-177800" algn="just" defTabSz="762000" eaLnBrk="0" hangingPunct="0">
              <a:lnSpc>
                <a:spcPct val="150000"/>
              </a:lnSpc>
            </a:pPr>
            <a:r>
              <a:rPr lang="pt-BR" sz="1200" dirty="0"/>
              <a:t>FOX: </a:t>
            </a:r>
            <a:r>
              <a:rPr lang="pt-BR" sz="1200" b="0" dirty="0" err="1"/>
              <a:t>Pré</a:t>
            </a:r>
            <a:r>
              <a:rPr lang="pt-BR" sz="1200" b="0" dirty="0"/>
              <a:t>-comercialização, Introdução, Crescimento, Maturidade, Declínio (1973)</a:t>
            </a:r>
          </a:p>
          <a:p>
            <a:pPr marL="177800" indent="-177800" algn="just" defTabSz="762000" eaLnBrk="0" hangingPunct="0">
              <a:lnSpc>
                <a:spcPct val="150000"/>
              </a:lnSpc>
            </a:pPr>
            <a:r>
              <a:rPr lang="pt-BR" sz="1200" dirty="0"/>
              <a:t>WASSON: </a:t>
            </a:r>
            <a:r>
              <a:rPr lang="pt-BR" sz="1200" b="0" dirty="0"/>
              <a:t>Desenvolvimento, Rápido Crescimento, Turbulência Competitiva, Saturação, Maturidade, Declínio (1974)</a:t>
            </a:r>
          </a:p>
          <a:p>
            <a:pPr marL="177800" indent="-177800" algn="just" defTabSz="762000" eaLnBrk="0" hangingPunct="0">
              <a:lnSpc>
                <a:spcPct val="150000"/>
              </a:lnSpc>
            </a:pPr>
            <a:r>
              <a:rPr lang="pt-BR" sz="1200" dirty="0"/>
              <a:t>ANDERSON / ZEITHAML: </a:t>
            </a:r>
            <a:r>
              <a:rPr lang="pt-BR" sz="1200" b="0" dirty="0"/>
              <a:t>Introdução, Crescimento, Maturidade, Declínio. (1984)</a:t>
            </a:r>
          </a:p>
          <a:p>
            <a:pPr marL="177800" indent="-177800" algn="just" defTabSz="762000" eaLnBrk="0" hangingPunct="0">
              <a:lnSpc>
                <a:spcPct val="150000"/>
              </a:lnSpc>
            </a:pPr>
            <a:r>
              <a:rPr lang="pt-BR" sz="1200" dirty="0"/>
              <a:t>HILL e JONES: </a:t>
            </a:r>
            <a:r>
              <a:rPr lang="pt-BR" sz="1200" b="0" dirty="0"/>
              <a:t>Embrionário, Crescimento, </a:t>
            </a:r>
            <a:r>
              <a:rPr lang="pt-BR" sz="1200" b="0" i="1" dirty="0" err="1"/>
              <a:t>Shakeout</a:t>
            </a:r>
            <a:r>
              <a:rPr lang="pt-BR" sz="1200" b="0" dirty="0"/>
              <a:t>, Maturidade, Declínio.</a:t>
            </a:r>
          </a:p>
          <a:p>
            <a:pPr marL="177800" indent="-177800" algn="just" defTabSz="762000" eaLnBrk="0" hangingPunct="0"/>
            <a:endParaRPr lang="pt-BR" sz="1200" b="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ChangeArrowheads="1"/>
          </p:cNvSpPr>
          <p:nvPr/>
        </p:nvSpPr>
        <p:spPr bwMode="auto">
          <a:xfrm>
            <a:off x="71438" y="115888"/>
            <a:ext cx="8964612" cy="369887"/>
          </a:xfrm>
          <a:prstGeom prst="rect">
            <a:avLst/>
          </a:prstGeom>
          <a:solidFill>
            <a:schemeClr val="bg1"/>
          </a:solidFill>
          <a:ln w="28575" algn="ctr">
            <a:solidFill>
              <a:schemeClr val="tx1"/>
            </a:solidFill>
            <a:miter lim="800000"/>
            <a:headEnd/>
            <a:tailEnd/>
          </a:ln>
        </p:spPr>
        <p:txBody>
          <a:bodyPr lIns="92075" tIns="46038" rIns="92075" bIns="46038">
            <a:spAutoFit/>
          </a:bodyPr>
          <a:lstStyle/>
          <a:p>
            <a:pPr algn="ctr" eaLnBrk="0" hangingPunct="0">
              <a:spcBef>
                <a:spcPct val="50000"/>
              </a:spcBef>
            </a:pPr>
            <a:r>
              <a:rPr lang="pt-BR" sz="1800"/>
              <a:t>CICLO DE VIDA DO PRODUTO</a:t>
            </a:r>
          </a:p>
        </p:txBody>
      </p:sp>
      <p:sp>
        <p:nvSpPr>
          <p:cNvPr id="37890" name="Line 3"/>
          <p:cNvSpPr>
            <a:spLocks noChangeShapeType="1"/>
          </p:cNvSpPr>
          <p:nvPr/>
        </p:nvSpPr>
        <p:spPr bwMode="auto">
          <a:xfrm>
            <a:off x="1692275" y="2325688"/>
            <a:ext cx="0" cy="0"/>
          </a:xfrm>
          <a:prstGeom prst="line">
            <a:avLst/>
          </a:prstGeom>
          <a:noFill/>
          <a:ln w="12700">
            <a:solidFill>
              <a:schemeClr val="tx1"/>
            </a:solidFill>
            <a:round/>
            <a:headEnd type="none" w="sm" len="sm"/>
            <a:tailEnd type="none" w="sm" len="sm"/>
          </a:ln>
        </p:spPr>
        <p:txBody>
          <a:bodyPr/>
          <a:lstStyle/>
          <a:p>
            <a:endParaRPr lang="pt-BR"/>
          </a:p>
        </p:txBody>
      </p:sp>
      <p:sp>
        <p:nvSpPr>
          <p:cNvPr id="37891" name="Text Box 4"/>
          <p:cNvSpPr txBox="1">
            <a:spLocks noChangeArrowheads="1"/>
          </p:cNvSpPr>
          <p:nvPr/>
        </p:nvSpPr>
        <p:spPr bwMode="auto">
          <a:xfrm>
            <a:off x="142876" y="692150"/>
            <a:ext cx="8893174" cy="501650"/>
          </a:xfrm>
          <a:prstGeom prst="rect">
            <a:avLst/>
          </a:prstGeom>
          <a:solidFill>
            <a:schemeClr val="bg1"/>
          </a:solidFill>
          <a:ln w="12700" algn="ctr">
            <a:solidFill>
              <a:schemeClr val="tx1"/>
            </a:solidFill>
            <a:miter lim="800000"/>
            <a:headEnd type="none" w="sm" len="sm"/>
            <a:tailEnd type="none" w="sm" len="sm"/>
          </a:ln>
        </p:spPr>
        <p:txBody>
          <a:bodyPr wrap="square">
            <a:spAutoFit/>
          </a:bodyPr>
          <a:lstStyle/>
          <a:p>
            <a:pPr algn="ctr" eaLnBrk="0" hangingPunct="0"/>
            <a:r>
              <a:rPr lang="pt-BR" sz="1600"/>
              <a:t>MATRIZ ADL- GESTÃO DE PORTFOLIO</a:t>
            </a:r>
          </a:p>
          <a:p>
            <a:pPr algn="ctr" eaLnBrk="0" hangingPunct="0"/>
            <a:r>
              <a:rPr lang="pt-BR"/>
              <a:t>Value Based Management.Net</a:t>
            </a:r>
          </a:p>
        </p:txBody>
      </p:sp>
      <p:sp>
        <p:nvSpPr>
          <p:cNvPr id="37892" name="Text Box 5"/>
          <p:cNvSpPr txBox="1">
            <a:spLocks noChangeArrowheads="1"/>
          </p:cNvSpPr>
          <p:nvPr/>
        </p:nvSpPr>
        <p:spPr bwMode="auto">
          <a:xfrm>
            <a:off x="52142" y="1268413"/>
            <a:ext cx="9046066" cy="369332"/>
          </a:xfrm>
          <a:prstGeom prst="rect">
            <a:avLst/>
          </a:prstGeom>
          <a:solidFill>
            <a:schemeClr val="bg1"/>
          </a:solidFill>
          <a:ln w="12700">
            <a:noFill/>
            <a:miter lim="800000"/>
            <a:headEnd type="none" w="sm" len="sm"/>
            <a:tailEnd type="none" w="sm" len="sm"/>
          </a:ln>
        </p:spPr>
        <p:txBody>
          <a:bodyPr wrap="none">
            <a:spAutoFit/>
          </a:bodyPr>
          <a:lstStyle/>
          <a:p>
            <a:pPr algn="ctr" eaLnBrk="0" hangingPunct="0"/>
            <a:r>
              <a:rPr lang="pt-BR" sz="1800"/>
              <a:t>Método de gestão de portfolio baseado no esquema de ciclo de vida da indústria</a:t>
            </a:r>
          </a:p>
        </p:txBody>
      </p:sp>
      <p:sp>
        <p:nvSpPr>
          <p:cNvPr id="37893" name="Text Box 6"/>
          <p:cNvSpPr txBox="1">
            <a:spLocks noChangeArrowheads="1"/>
          </p:cNvSpPr>
          <p:nvPr/>
        </p:nvSpPr>
        <p:spPr bwMode="auto">
          <a:xfrm>
            <a:off x="142875" y="1628775"/>
            <a:ext cx="8893175" cy="4756150"/>
          </a:xfrm>
          <a:prstGeom prst="rect">
            <a:avLst/>
          </a:prstGeom>
          <a:solidFill>
            <a:schemeClr val="bg1"/>
          </a:solidFill>
          <a:ln w="38100">
            <a:solidFill>
              <a:schemeClr val="tx1"/>
            </a:solidFill>
            <a:miter lim="800000"/>
            <a:headEnd type="none" w="sm" len="sm"/>
            <a:tailEnd type="none" w="sm" len="sm"/>
          </a:ln>
        </p:spPr>
        <p:txBody>
          <a:bodyPr>
            <a:spAutoFit/>
          </a:bodyPr>
          <a:lstStyle/>
          <a:p>
            <a:pPr marL="457200" indent="-457200" algn="ctr" defTabSz="762000" eaLnBrk="0" hangingPunct="0"/>
            <a:endParaRPr lang="pt-BR" sz="1400" dirty="0"/>
          </a:p>
          <a:p>
            <a:pPr marL="457200" indent="-457200" algn="ctr" defTabSz="762000" eaLnBrk="0" hangingPunct="0"/>
            <a:r>
              <a:rPr lang="pt-BR" sz="1600" dirty="0"/>
              <a:t>A abordagem ADL usa duas dimensões de avaliação</a:t>
            </a:r>
            <a:r>
              <a:rPr lang="pt-BR" sz="1400" dirty="0"/>
              <a:t>:</a:t>
            </a:r>
          </a:p>
          <a:p>
            <a:pPr marL="457200" indent="-457200" algn="just" defTabSz="762000" eaLnBrk="0" hangingPunct="0"/>
            <a:endParaRPr lang="pt-BR" sz="1400" dirty="0"/>
          </a:p>
          <a:p>
            <a:pPr marL="457200" indent="-457200" algn="just" defTabSz="762000" eaLnBrk="0" hangingPunct="0">
              <a:buFontTx/>
              <a:buAutoNum type="arabicPeriod"/>
            </a:pPr>
            <a:r>
              <a:rPr lang="pt-BR" sz="1400" dirty="0"/>
              <a:t>Medida do ambiente de negócios: </a:t>
            </a:r>
            <a:r>
              <a:rPr lang="pt-BR" sz="1400" b="0" dirty="0"/>
              <a:t>identificação dos estágios (4) no ciclo de vida da indústria</a:t>
            </a:r>
          </a:p>
          <a:p>
            <a:pPr marL="457200" indent="-457200" algn="just" defTabSz="762000" eaLnBrk="0" hangingPunct="0">
              <a:buFontTx/>
              <a:buAutoNum type="arabicPeriod"/>
            </a:pPr>
            <a:endParaRPr lang="pt-BR" sz="1400" dirty="0"/>
          </a:p>
          <a:p>
            <a:pPr marL="457200" indent="-457200" algn="just" defTabSz="762000" eaLnBrk="0" hangingPunct="0">
              <a:buFontTx/>
              <a:buAutoNum type="arabicPeriod"/>
            </a:pPr>
            <a:r>
              <a:rPr lang="pt-BR" sz="1400" dirty="0"/>
              <a:t>Medida da força do negócio - UEN (posição competitiva – 5 posições). </a:t>
            </a:r>
            <a:r>
              <a:rPr lang="pt-BR" sz="1400" b="0" dirty="0"/>
              <a:t>A UEN ou linha de negócio não é especificamente definida por um produto ou unidade organizacional. O estrategista precisa identificar negócios específicos, encontrando “</a:t>
            </a:r>
            <a:r>
              <a:rPr lang="pt-BR" sz="1400" b="0" dirty="0" err="1"/>
              <a:t>comunalidades</a:t>
            </a:r>
            <a:r>
              <a:rPr lang="pt-BR" sz="1400" b="0" dirty="0"/>
              <a:t>” entre produtos e linhas de negócio, usando alguns critérios gerais:</a:t>
            </a:r>
          </a:p>
          <a:p>
            <a:pPr marL="457200" indent="-457200" algn="just" defTabSz="762000" eaLnBrk="0" hangingPunct="0">
              <a:buFontTx/>
              <a:buAutoNum type="arabicPeriod"/>
            </a:pPr>
            <a:endParaRPr lang="pt-BR" sz="1400" b="0" dirty="0"/>
          </a:p>
          <a:p>
            <a:pPr marL="457200" indent="-457200" algn="just" defTabSz="762000" eaLnBrk="0" hangingPunct="0"/>
            <a:r>
              <a:rPr lang="pt-BR" sz="1400" dirty="0"/>
              <a:t>					          Rivais comuns</a:t>
            </a:r>
          </a:p>
          <a:p>
            <a:pPr marL="457200" indent="-457200" defTabSz="762000" eaLnBrk="0" hangingPunct="0"/>
            <a:r>
              <a:rPr lang="pt-BR" sz="1400" dirty="0"/>
              <a:t>					                  Preços</a:t>
            </a:r>
          </a:p>
          <a:p>
            <a:pPr marL="457200" indent="-457200" defTabSz="762000" eaLnBrk="0" hangingPunct="0"/>
            <a:r>
              <a:rPr lang="pt-BR" sz="1400" dirty="0"/>
              <a:t>					                 Clientes</a:t>
            </a:r>
          </a:p>
          <a:p>
            <a:pPr marL="457200" indent="-457200" defTabSz="762000" eaLnBrk="0" hangingPunct="0"/>
            <a:r>
              <a:rPr lang="pt-BR" sz="1400" dirty="0"/>
              <a:t>					           Estilo/Qualidade</a:t>
            </a:r>
          </a:p>
          <a:p>
            <a:pPr marL="457200" indent="-457200" defTabSz="762000" eaLnBrk="0" hangingPunct="0"/>
            <a:r>
              <a:rPr lang="pt-BR" sz="1400" dirty="0"/>
              <a:t>					        Grau de substituição</a:t>
            </a:r>
          </a:p>
          <a:p>
            <a:pPr marL="457200" indent="-457200" defTabSz="762000" eaLnBrk="0" hangingPunct="0"/>
            <a:r>
              <a:rPr lang="pt-BR" sz="1400" dirty="0"/>
              <a:t>					Desinvestimento ou Liquidação	</a:t>
            </a:r>
          </a:p>
          <a:p>
            <a:pPr marL="457200" indent="-457200" algn="just" defTabSz="762000" eaLnBrk="0" hangingPunct="0"/>
            <a:endParaRPr lang="pt-BR" sz="1400" dirty="0"/>
          </a:p>
          <a:p>
            <a:pPr marL="457200" indent="-457200" algn="ctr" defTabSz="762000" eaLnBrk="0" hangingPunct="0"/>
            <a:endParaRPr lang="pt-BR" sz="1600" dirty="0"/>
          </a:p>
          <a:p>
            <a:pPr marL="457200" indent="-457200" algn="ctr" defTabSz="762000" eaLnBrk="0" hangingPunct="0"/>
            <a:endParaRPr lang="pt-BR" sz="1600" dirty="0"/>
          </a:p>
          <a:p>
            <a:pPr marL="457200" indent="-457200" algn="ctr" defTabSz="762000" eaLnBrk="0" hangingPunct="0"/>
            <a:endParaRPr lang="pt-BR" sz="1600" dirty="0"/>
          </a:p>
          <a:p>
            <a:pPr marL="457200" indent="-457200" algn="just" defTabSz="762000" eaLnBrk="0" hangingPunct="0"/>
            <a:endParaRPr lang="pt-BR" sz="1600" dirty="0"/>
          </a:p>
        </p:txBody>
      </p:sp>
      <p:sp>
        <p:nvSpPr>
          <p:cNvPr id="37894" name="Rectangle 7"/>
          <p:cNvSpPr>
            <a:spLocks noChangeArrowheads="1"/>
          </p:cNvSpPr>
          <p:nvPr/>
        </p:nvSpPr>
        <p:spPr bwMode="auto">
          <a:xfrm>
            <a:off x="323850" y="5445125"/>
            <a:ext cx="8569325" cy="349250"/>
          </a:xfrm>
          <a:prstGeom prst="rect">
            <a:avLst/>
          </a:prstGeom>
          <a:solidFill>
            <a:schemeClr val="bg1"/>
          </a:solidFill>
          <a:ln w="12700" algn="ctr">
            <a:solidFill>
              <a:schemeClr val="tx1"/>
            </a:solidFill>
            <a:miter lim="800000"/>
            <a:headEnd type="none" w="sm" len="sm"/>
            <a:tailEnd type="none" w="sm" len="sm"/>
          </a:ln>
        </p:spPr>
        <p:txBody>
          <a:bodyPr>
            <a:spAutoFit/>
          </a:bodyPr>
          <a:lstStyle/>
          <a:p>
            <a:pPr algn="ctr" eaLnBrk="0" hangingPunct="0"/>
            <a:r>
              <a:rPr lang="pt-BR" sz="1600"/>
              <a:t>O posicionamento na matriz indica a estratégia genérica a ser perseguida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2"/>
          <p:cNvSpPr>
            <a:spLocks noGrp="1"/>
          </p:cNvSpPr>
          <p:nvPr>
            <p:ph type="ftr" sz="quarter" idx="11"/>
          </p:nvPr>
        </p:nvSpPr>
        <p:spPr>
          <a:solidFill>
            <a:schemeClr val="bg1"/>
          </a:solidFill>
        </p:spPr>
        <p:txBody>
          <a:bodyPr/>
          <a:lstStyle/>
          <a:p>
            <a:pPr>
              <a:defRPr/>
            </a:pPr>
            <a:r>
              <a:rPr lang="pt-BR"/>
              <a:t>mkt est trans horiz</a:t>
            </a:r>
          </a:p>
        </p:txBody>
      </p:sp>
      <p:sp>
        <p:nvSpPr>
          <p:cNvPr id="39938" name="Rectangle 2"/>
          <p:cNvSpPr>
            <a:spLocks noChangeArrowheads="1"/>
          </p:cNvSpPr>
          <p:nvPr/>
        </p:nvSpPr>
        <p:spPr bwMode="auto">
          <a:xfrm>
            <a:off x="142875" y="115888"/>
            <a:ext cx="8893175" cy="369887"/>
          </a:xfrm>
          <a:prstGeom prst="rect">
            <a:avLst/>
          </a:prstGeom>
          <a:solidFill>
            <a:schemeClr val="bg1"/>
          </a:solidFill>
          <a:ln w="28575" algn="ctr">
            <a:solidFill>
              <a:schemeClr val="tx2"/>
            </a:solidFill>
            <a:miter lim="800000"/>
            <a:headEnd/>
            <a:tailEnd/>
          </a:ln>
        </p:spPr>
        <p:txBody>
          <a:bodyPr lIns="92075" tIns="46038" rIns="92075" bIns="46038">
            <a:spAutoFit/>
          </a:bodyPr>
          <a:lstStyle/>
          <a:p>
            <a:pPr algn="ctr" eaLnBrk="0" hangingPunct="0">
              <a:spcBef>
                <a:spcPct val="50000"/>
              </a:spcBef>
            </a:pPr>
            <a:r>
              <a:rPr lang="pt-BR" sz="1800"/>
              <a:t>CICLO DE VIDA DO PRODUTO</a:t>
            </a:r>
          </a:p>
        </p:txBody>
      </p:sp>
      <p:sp>
        <p:nvSpPr>
          <p:cNvPr id="39939" name="Line 3"/>
          <p:cNvSpPr>
            <a:spLocks noChangeShapeType="1"/>
          </p:cNvSpPr>
          <p:nvPr/>
        </p:nvSpPr>
        <p:spPr bwMode="auto">
          <a:xfrm>
            <a:off x="1692275" y="2636838"/>
            <a:ext cx="0" cy="0"/>
          </a:xfrm>
          <a:prstGeom prst="line">
            <a:avLst/>
          </a:prstGeom>
          <a:noFill/>
          <a:ln w="12700">
            <a:solidFill>
              <a:schemeClr val="tx1"/>
            </a:solidFill>
            <a:round/>
            <a:headEnd type="none" w="sm" len="sm"/>
            <a:tailEnd type="none" w="sm" len="sm"/>
          </a:ln>
        </p:spPr>
        <p:txBody>
          <a:bodyPr/>
          <a:lstStyle/>
          <a:p>
            <a:endParaRPr lang="pt-BR"/>
          </a:p>
        </p:txBody>
      </p:sp>
      <p:sp>
        <p:nvSpPr>
          <p:cNvPr id="39940" name="Text Box 4"/>
          <p:cNvSpPr txBox="1">
            <a:spLocks noChangeArrowheads="1"/>
          </p:cNvSpPr>
          <p:nvPr/>
        </p:nvSpPr>
        <p:spPr bwMode="auto">
          <a:xfrm>
            <a:off x="179388" y="620713"/>
            <a:ext cx="8785225" cy="838200"/>
          </a:xfrm>
          <a:prstGeom prst="rect">
            <a:avLst/>
          </a:prstGeom>
          <a:solidFill>
            <a:schemeClr val="bg1"/>
          </a:solidFill>
          <a:ln w="12700" algn="ctr">
            <a:solidFill>
              <a:srgbClr val="663300"/>
            </a:solidFill>
            <a:miter lim="800000"/>
            <a:headEnd type="none" w="sm" len="sm"/>
            <a:tailEnd type="none" w="sm" len="sm"/>
          </a:ln>
        </p:spPr>
        <p:txBody>
          <a:bodyPr>
            <a:spAutoFit/>
          </a:bodyPr>
          <a:lstStyle/>
          <a:p>
            <a:pPr algn="ctr" eaLnBrk="0" hangingPunct="0"/>
            <a:endParaRPr lang="pt-BR" sz="1600"/>
          </a:p>
          <a:p>
            <a:pPr algn="ctr" eaLnBrk="0" hangingPunct="0"/>
            <a:r>
              <a:rPr lang="pt-BR" sz="1600"/>
              <a:t>MATRIZ ADL- GESTÃO DE PORTFOLIO</a:t>
            </a:r>
          </a:p>
          <a:p>
            <a:pPr algn="ctr" eaLnBrk="0" hangingPunct="0"/>
            <a:endParaRPr lang="pt-BR" sz="1600"/>
          </a:p>
        </p:txBody>
      </p:sp>
      <p:sp>
        <p:nvSpPr>
          <p:cNvPr id="39941" name="Text Box 8"/>
          <p:cNvSpPr txBox="1">
            <a:spLocks noChangeArrowheads="1"/>
          </p:cNvSpPr>
          <p:nvPr/>
        </p:nvSpPr>
        <p:spPr bwMode="auto">
          <a:xfrm>
            <a:off x="142875" y="1660525"/>
            <a:ext cx="8893175" cy="4924425"/>
          </a:xfrm>
          <a:prstGeom prst="rect">
            <a:avLst/>
          </a:prstGeom>
          <a:solidFill>
            <a:schemeClr val="bg1"/>
          </a:solidFill>
          <a:ln w="38100">
            <a:solidFill>
              <a:schemeClr val="tx1"/>
            </a:solidFill>
            <a:miter lim="800000"/>
            <a:headEnd type="none" w="sm" len="sm"/>
            <a:tailEnd type="none" w="sm" len="sm"/>
          </a:ln>
        </p:spPr>
        <p:txBody>
          <a:bodyPr>
            <a:spAutoFit/>
          </a:bodyPr>
          <a:lstStyle/>
          <a:p>
            <a:pPr marL="457200" indent="-457200" algn="ctr" defTabSz="762000" eaLnBrk="0" hangingPunct="0"/>
            <a:r>
              <a:rPr lang="pt-BR" sz="1600" dirty="0"/>
              <a:t>BASES DE AVALIAÇÃO DE CADA UEN NO ESTÁGIO DO CV DA INDÚSTRIA</a:t>
            </a:r>
          </a:p>
          <a:p>
            <a:pPr marL="457200" indent="-457200" algn="ctr" defTabSz="762000" eaLnBrk="0" hangingPunct="0"/>
            <a:endParaRPr lang="pt-BR" sz="1400" dirty="0"/>
          </a:p>
          <a:p>
            <a:pPr marL="457200" indent="-457200" algn="ctr" defTabSz="762000" eaLnBrk="0" hangingPunct="0"/>
            <a:r>
              <a:rPr lang="pt-BR" sz="1400" dirty="0"/>
              <a:t>PARTICIPAÇÃO DE MERCADO DO NEGÓCIO</a:t>
            </a:r>
          </a:p>
          <a:p>
            <a:pPr marL="457200" indent="-457200" algn="ctr" defTabSz="762000" eaLnBrk="0" hangingPunct="0"/>
            <a:endParaRPr lang="pt-BR" sz="1400" dirty="0"/>
          </a:p>
          <a:p>
            <a:pPr marL="457200" indent="-457200" algn="ctr" defTabSz="762000" eaLnBrk="0" hangingPunct="0"/>
            <a:r>
              <a:rPr lang="pt-BR" sz="1400" dirty="0"/>
              <a:t>INVESTIMENTO</a:t>
            </a:r>
          </a:p>
          <a:p>
            <a:pPr marL="457200" indent="-457200" algn="ctr" defTabSz="762000" eaLnBrk="0" hangingPunct="0"/>
            <a:endParaRPr lang="pt-BR" sz="1400" dirty="0"/>
          </a:p>
          <a:p>
            <a:pPr marL="457200" indent="-457200" algn="ctr" defTabSz="762000" eaLnBrk="0" hangingPunct="0"/>
            <a:r>
              <a:rPr lang="pt-BR" sz="1400" dirty="0"/>
              <a:t>LUCRATIVIDADE E </a:t>
            </a:r>
            <a:r>
              <a:rPr lang="pt-BR" sz="1400" i="1" dirty="0"/>
              <a:t>CASH FLOW</a:t>
            </a:r>
          </a:p>
          <a:p>
            <a:pPr marL="457200" indent="-457200" algn="ctr" defTabSz="762000" eaLnBrk="0" hangingPunct="0"/>
            <a:endParaRPr lang="pt-BR" sz="1400" i="1" dirty="0"/>
          </a:p>
          <a:p>
            <a:pPr marL="457200" indent="-457200" algn="ctr" defTabSz="762000" eaLnBrk="0" hangingPunct="0"/>
            <a:endParaRPr lang="pt-BR" sz="1400" i="1" dirty="0"/>
          </a:p>
          <a:p>
            <a:pPr marL="457200" indent="-457200" algn="ctr" defTabSz="762000" eaLnBrk="0" hangingPunct="0"/>
            <a:r>
              <a:rPr lang="pt-BR" sz="1600" dirty="0"/>
              <a:t>CRITÉRIOS DE AVALIAÇÃO DA POSIÇÃO COMPETITIVA</a:t>
            </a:r>
          </a:p>
          <a:p>
            <a:pPr marL="457200" indent="-457200" algn="ctr" defTabSz="762000" eaLnBrk="0" hangingPunct="0"/>
            <a:endParaRPr lang="pt-BR" sz="1600" dirty="0"/>
          </a:p>
          <a:p>
            <a:pPr marL="457200" indent="-457200" defTabSz="762000" eaLnBrk="0" hangingPunct="0"/>
            <a:r>
              <a:rPr lang="pt-BR" sz="1400" dirty="0"/>
              <a:t>DOMINANTE:    </a:t>
            </a:r>
            <a:r>
              <a:rPr lang="pt-BR" sz="1400" b="0" dirty="0"/>
              <a:t>Rara. Frequentemente resulta de um quase-monopólio ou de liderança protegida</a:t>
            </a:r>
          </a:p>
          <a:p>
            <a:pPr marL="457200" indent="-457200" defTabSz="762000" eaLnBrk="0" hangingPunct="0"/>
            <a:endParaRPr lang="pt-BR" sz="1400" b="0" dirty="0"/>
          </a:p>
          <a:p>
            <a:pPr marL="457200" indent="-457200" defTabSz="762000" eaLnBrk="0" hangingPunct="0"/>
            <a:r>
              <a:rPr lang="pt-BR" sz="1400" dirty="0"/>
              <a:t>FORTE:	            </a:t>
            </a:r>
            <a:r>
              <a:rPr lang="pt-BR" sz="1400" b="0" dirty="0"/>
              <a:t>Normalmente pode seguir uma estratégia sem levar em muita consideração os movimentos </a:t>
            </a:r>
            <a:br>
              <a:rPr lang="pt-BR" sz="1400" b="0" dirty="0"/>
            </a:br>
            <a:r>
              <a:rPr lang="pt-BR" sz="1400" b="0" dirty="0"/>
              <a:t>                  dos rivais.</a:t>
            </a:r>
          </a:p>
          <a:p>
            <a:pPr marL="457200" indent="-457200" defTabSz="762000" eaLnBrk="0" hangingPunct="0"/>
            <a:endParaRPr lang="pt-BR" sz="1400" b="0" dirty="0"/>
          </a:p>
          <a:p>
            <a:pPr marL="457200" indent="-457200" defTabSz="762000" eaLnBrk="0" hangingPunct="0"/>
            <a:r>
              <a:rPr lang="pt-BR" sz="1400" dirty="0"/>
              <a:t>FAVORÁVEL:    </a:t>
            </a:r>
            <a:r>
              <a:rPr lang="pt-BR" sz="1400" b="0" dirty="0"/>
              <a:t>Indústria fragmentada. Não há um líder claro entre os rivais mais fortes.</a:t>
            </a:r>
          </a:p>
          <a:p>
            <a:pPr marL="457200" indent="-457200" defTabSz="762000" eaLnBrk="0" hangingPunct="0"/>
            <a:endParaRPr lang="pt-BR" sz="1400" dirty="0"/>
          </a:p>
          <a:p>
            <a:pPr marL="457200" indent="-457200" defTabSz="762000" eaLnBrk="0" hangingPunct="0"/>
            <a:r>
              <a:rPr lang="pt-BR" sz="1400" dirty="0"/>
              <a:t>DEFENSÁVEL:  </a:t>
            </a:r>
            <a:r>
              <a:rPr lang="pt-BR" sz="1400" b="0" dirty="0"/>
              <a:t>O negócio tem um nicho, tanto geográfico como definido por produto</a:t>
            </a:r>
          </a:p>
          <a:p>
            <a:pPr marL="457200" indent="-457200" defTabSz="762000" eaLnBrk="0" hangingPunct="0"/>
            <a:endParaRPr lang="pt-BR" sz="1400" b="0" dirty="0"/>
          </a:p>
          <a:p>
            <a:pPr marL="457200" indent="-457200" defTabSz="762000" eaLnBrk="0" hangingPunct="0"/>
            <a:r>
              <a:rPr lang="pt-BR" sz="1400" dirty="0"/>
              <a:t>FRACA:	            </a:t>
            </a:r>
            <a:r>
              <a:rPr lang="pt-BR" sz="1400" b="0" dirty="0"/>
              <a:t>Negócio muito pequeno para ser lucrativo ou sobreviver no tempo. Fraquezas críticas</a:t>
            </a:r>
            <a:r>
              <a:rPr lang="pt-BR" sz="1400" dirty="0"/>
              <a:t>  </a:t>
            </a:r>
          </a:p>
          <a:p>
            <a:pPr marL="457200" indent="-457200" defTabSz="762000" eaLnBrk="0" hangingPunct="0"/>
            <a:endParaRPr lang="pt-BR"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ChangeArrowheads="1"/>
          </p:cNvSpPr>
          <p:nvPr/>
        </p:nvSpPr>
        <p:spPr bwMode="auto">
          <a:xfrm>
            <a:off x="179388" y="188913"/>
            <a:ext cx="8785225" cy="395287"/>
          </a:xfrm>
          <a:prstGeom prst="rect">
            <a:avLst/>
          </a:prstGeom>
          <a:solidFill>
            <a:schemeClr val="bg1"/>
          </a:solidFill>
          <a:ln w="28575" algn="ctr">
            <a:solidFill>
              <a:schemeClr val="tx2"/>
            </a:solidFill>
            <a:miter lim="800000"/>
            <a:headEnd/>
            <a:tailEnd/>
          </a:ln>
        </p:spPr>
        <p:txBody>
          <a:bodyPr lIns="92075" tIns="46038" rIns="92075" bIns="46038">
            <a:spAutoFit/>
          </a:bodyPr>
          <a:lstStyle/>
          <a:p>
            <a:pPr algn="ctr" eaLnBrk="0" hangingPunct="0">
              <a:spcBef>
                <a:spcPct val="50000"/>
              </a:spcBef>
            </a:pPr>
            <a:r>
              <a:rPr lang="pt-BR" sz="1800"/>
              <a:t>CICLO DE VIDA DO PRODUTO</a:t>
            </a:r>
          </a:p>
        </p:txBody>
      </p:sp>
      <p:sp>
        <p:nvSpPr>
          <p:cNvPr id="41986" name="Text Box 4"/>
          <p:cNvSpPr txBox="1">
            <a:spLocks noChangeArrowheads="1"/>
          </p:cNvSpPr>
          <p:nvPr/>
        </p:nvSpPr>
        <p:spPr bwMode="auto">
          <a:xfrm>
            <a:off x="179388" y="692150"/>
            <a:ext cx="8713787" cy="349250"/>
          </a:xfrm>
          <a:prstGeom prst="rect">
            <a:avLst/>
          </a:prstGeom>
          <a:solidFill>
            <a:schemeClr val="bg1"/>
          </a:solidFill>
          <a:ln w="12700" algn="ctr">
            <a:solidFill>
              <a:srgbClr val="663300"/>
            </a:solidFill>
            <a:miter lim="800000"/>
            <a:headEnd type="none" w="sm" len="sm"/>
            <a:tailEnd type="none" w="sm" len="sm"/>
          </a:ln>
        </p:spPr>
        <p:txBody>
          <a:bodyPr>
            <a:spAutoFit/>
          </a:bodyPr>
          <a:lstStyle/>
          <a:p>
            <a:pPr algn="ctr" eaLnBrk="0" hangingPunct="0"/>
            <a:r>
              <a:rPr lang="pt-BR" sz="1600"/>
              <a:t>MATRIZ   ADL- GESTÃO DE </a:t>
            </a:r>
            <a:r>
              <a:rPr lang="pt-BR" sz="1600" i="1"/>
              <a:t>PORTFOLIO</a:t>
            </a:r>
          </a:p>
        </p:txBody>
      </p:sp>
      <p:sp>
        <p:nvSpPr>
          <p:cNvPr id="41987" name="Rectangle 117"/>
          <p:cNvSpPr>
            <a:spLocks noChangeArrowheads="1"/>
          </p:cNvSpPr>
          <p:nvPr/>
        </p:nvSpPr>
        <p:spPr bwMode="auto">
          <a:xfrm>
            <a:off x="215900" y="1196975"/>
            <a:ext cx="8748713" cy="5400675"/>
          </a:xfrm>
          <a:prstGeom prst="rect">
            <a:avLst/>
          </a:prstGeom>
          <a:solidFill>
            <a:schemeClr val="bg1"/>
          </a:solidFill>
          <a:ln w="12700" algn="ctr">
            <a:solidFill>
              <a:schemeClr val="tx1"/>
            </a:solidFill>
            <a:miter lim="800000"/>
            <a:headEnd type="none" w="sm" len="sm"/>
            <a:tailEnd type="none" w="sm" len="sm"/>
          </a:ln>
        </p:spPr>
        <p:txBody>
          <a:bodyPr>
            <a:spAutoFit/>
          </a:bodyPr>
          <a:lstStyle/>
          <a:p>
            <a:pPr eaLnBrk="0" hangingPunct="0"/>
            <a:endParaRPr lang="pt-BR"/>
          </a:p>
        </p:txBody>
      </p:sp>
      <p:sp>
        <p:nvSpPr>
          <p:cNvPr id="41988" name="Line 118"/>
          <p:cNvSpPr>
            <a:spLocks noChangeShapeType="1"/>
          </p:cNvSpPr>
          <p:nvPr/>
        </p:nvSpPr>
        <p:spPr bwMode="auto">
          <a:xfrm>
            <a:off x="1644650" y="2779713"/>
            <a:ext cx="0" cy="0"/>
          </a:xfrm>
          <a:prstGeom prst="line">
            <a:avLst/>
          </a:prstGeom>
          <a:noFill/>
          <a:ln w="12700">
            <a:solidFill>
              <a:schemeClr val="tx1"/>
            </a:solidFill>
            <a:round/>
            <a:headEnd type="none" w="sm" len="sm"/>
            <a:tailEnd type="none" w="sm" len="sm"/>
          </a:ln>
        </p:spPr>
        <p:txBody>
          <a:bodyPr/>
          <a:lstStyle/>
          <a:p>
            <a:endParaRPr lang="pt-BR"/>
          </a:p>
        </p:txBody>
      </p:sp>
      <p:graphicFrame>
        <p:nvGraphicFramePr>
          <p:cNvPr id="214210" name="Group 194"/>
          <p:cNvGraphicFramePr>
            <a:graphicFrameLocks noGrp="1"/>
          </p:cNvGraphicFramePr>
          <p:nvPr>
            <p:extLst>
              <p:ext uri="{D42A27DB-BD31-4B8C-83A1-F6EECF244321}">
                <p14:modId xmlns:p14="http://schemas.microsoft.com/office/powerpoint/2010/main" val="2246806169"/>
              </p:ext>
            </p:extLst>
          </p:nvPr>
        </p:nvGraphicFramePr>
        <p:xfrm>
          <a:off x="1331640" y="1916113"/>
          <a:ext cx="7440885" cy="4609231"/>
        </p:xfrm>
        <a:graphic>
          <a:graphicData uri="http://schemas.openxmlformats.org/drawingml/2006/table">
            <a:tbl>
              <a:tblPr/>
              <a:tblGrid>
                <a:gridCol w="1175022">
                  <a:extLst>
                    <a:ext uri="{9D8B030D-6E8A-4147-A177-3AD203B41FA5}">
                      <a16:colId xmlns:a16="http://schemas.microsoft.com/office/drawing/2014/main" val="20000"/>
                    </a:ext>
                  </a:extLst>
                </a:gridCol>
                <a:gridCol w="1512888">
                  <a:extLst>
                    <a:ext uri="{9D8B030D-6E8A-4147-A177-3AD203B41FA5}">
                      <a16:colId xmlns:a16="http://schemas.microsoft.com/office/drawing/2014/main" val="20001"/>
                    </a:ext>
                  </a:extLst>
                </a:gridCol>
                <a:gridCol w="1416546">
                  <a:extLst>
                    <a:ext uri="{9D8B030D-6E8A-4147-A177-3AD203B41FA5}">
                      <a16:colId xmlns:a16="http://schemas.microsoft.com/office/drawing/2014/main" val="20002"/>
                    </a:ext>
                  </a:extLst>
                </a:gridCol>
                <a:gridCol w="1752104">
                  <a:extLst>
                    <a:ext uri="{9D8B030D-6E8A-4147-A177-3AD203B41FA5}">
                      <a16:colId xmlns:a16="http://schemas.microsoft.com/office/drawing/2014/main" val="20003"/>
                    </a:ext>
                  </a:extLst>
                </a:gridCol>
                <a:gridCol w="1584325">
                  <a:extLst>
                    <a:ext uri="{9D8B030D-6E8A-4147-A177-3AD203B41FA5}">
                      <a16:colId xmlns:a16="http://schemas.microsoft.com/office/drawing/2014/main" val="20004"/>
                    </a:ext>
                  </a:extLst>
                </a:gridCol>
              </a:tblGrid>
              <a:tr h="7175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0"/>
                  </a:ext>
                </a:extLst>
              </a:tr>
              <a:tr h="6762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Extrema pressão por  participação</a:t>
                      </a:r>
                    </a:p>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Manter posição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Manter posição</a:t>
                      </a:r>
                    </a:p>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Manter </a:t>
                      </a:r>
                      <a:r>
                        <a:rPr kumimoji="0" lang="pt-BR" sz="1100" b="0" i="0" u="none" strike="noStrike" cap="none" normalizeH="0" baseline="0" dirty="0" err="1">
                          <a:ln>
                            <a:noFill/>
                          </a:ln>
                          <a:solidFill>
                            <a:schemeClr val="tx1"/>
                          </a:solidFill>
                          <a:effectLst/>
                          <a:latin typeface="Arial" charset="0"/>
                        </a:rPr>
                        <a:t>participa-ção</a:t>
                      </a:r>
                      <a:endParaRPr kumimoji="0" lang="pt-BR" sz="11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Manter posição</a:t>
                      </a:r>
                    </a:p>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Crescer com a indústria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a:ln>
                          <a:noFill/>
                        </a:ln>
                        <a:solidFill>
                          <a:schemeClr val="tx1"/>
                        </a:solidFill>
                        <a:effectLst/>
                        <a:latin typeface="Arial" charset="0"/>
                      </a:endParaRPr>
                    </a:p>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a:ln>
                            <a:noFill/>
                          </a:ln>
                          <a:solidFill>
                            <a:schemeClr val="tx1"/>
                          </a:solidFill>
                          <a:effectLst/>
                          <a:latin typeface="Arial" charset="0"/>
                        </a:rPr>
                        <a:t>Manter posição</a:t>
                      </a:r>
                    </a:p>
                    <a:p>
                      <a:pPr marL="0" marR="0" lvl="0" indent="0" algn="just"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6778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Tentar melhorar posição. Pressionar por participação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Tentar melhorar posição. Pressionar por participação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Manter posição</a:t>
                      </a:r>
                    </a:p>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Crescer com a indústria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Manter posição ou</a:t>
                      </a:r>
                    </a:p>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colher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6778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a:ln>
                            <a:noFill/>
                          </a:ln>
                          <a:solidFill>
                            <a:schemeClr val="tx1"/>
                          </a:solidFill>
                          <a:effectLst/>
                          <a:latin typeface="Arial" charset="0"/>
                        </a:rPr>
                        <a:t>Seletividade ou ex-trema pressão por  participação.</a:t>
                      </a:r>
                    </a:p>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a:ln>
                            <a:noFill/>
                          </a:ln>
                          <a:solidFill>
                            <a:schemeClr val="tx1"/>
                          </a:solidFill>
                          <a:effectLst/>
                          <a:latin typeface="Arial" charset="0"/>
                        </a:rPr>
                        <a:t>Tentar melhorar po-sição seletivamente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a:ln>
                            <a:noFill/>
                          </a:ln>
                          <a:solidFill>
                            <a:schemeClr val="tx1"/>
                          </a:solidFill>
                          <a:effectLst/>
                          <a:latin typeface="Arial" charset="0"/>
                        </a:rPr>
                        <a:t>Tentar melhorar posição.</a:t>
                      </a:r>
                    </a:p>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a:ln>
                            <a:noFill/>
                          </a:ln>
                          <a:solidFill>
                            <a:schemeClr val="tx1"/>
                          </a:solidFill>
                          <a:effectLst/>
                          <a:latin typeface="Arial" charset="0"/>
                        </a:rPr>
                        <a:t>Pressão seletiva por participação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a:ln>
                            <a:noFill/>
                          </a:ln>
                          <a:solidFill>
                            <a:schemeClr val="tx1"/>
                          </a:solidFill>
                          <a:effectLst/>
                          <a:latin typeface="Arial" charset="0"/>
                        </a:rPr>
                        <a:t>Vigiar ou manter posição.</a:t>
                      </a:r>
                    </a:p>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a:ln>
                            <a:noFill/>
                          </a:ln>
                          <a:solidFill>
                            <a:schemeClr val="tx1"/>
                          </a:solidFill>
                          <a:effectLst/>
                          <a:latin typeface="Arial" charset="0"/>
                        </a:rPr>
                        <a:t>Encontrar nicho e tentar protegê-lo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a:ln>
                          <a:noFill/>
                        </a:ln>
                        <a:solidFill>
                          <a:schemeClr val="tx1"/>
                        </a:solidFill>
                        <a:effectLst/>
                        <a:latin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1100" b="0" i="0" u="none" strike="noStrike" cap="none" normalizeH="0" baseline="0">
                          <a:ln>
                            <a:noFill/>
                          </a:ln>
                          <a:solidFill>
                            <a:schemeClr val="tx1"/>
                          </a:solidFill>
                          <a:effectLst/>
                          <a:latin typeface="Arial" charset="0"/>
                        </a:rPr>
                        <a:t>Colher ou retirar-se paulatinamente</a:t>
                      </a:r>
                    </a:p>
                    <a:p>
                      <a:pPr marL="0" marR="0" lvl="0" indent="0" algn="just"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6762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a:ln>
                            <a:noFill/>
                          </a:ln>
                          <a:solidFill>
                            <a:schemeClr val="tx1"/>
                          </a:solidFill>
                          <a:effectLst/>
                          <a:latin typeface="Arial" charset="0"/>
                        </a:rPr>
                        <a:t>Pressionar por posição seletiva-mente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a:ln>
                            <a:noFill/>
                          </a:ln>
                          <a:solidFill>
                            <a:schemeClr val="tx1"/>
                          </a:solidFill>
                          <a:effectLst/>
                          <a:latin typeface="Arial" charset="0"/>
                        </a:rPr>
                        <a:t>Encontrar nicho e protegê-lo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a:ln>
                            <a:noFill/>
                          </a:ln>
                          <a:solidFill>
                            <a:schemeClr val="tx1"/>
                          </a:solidFill>
                          <a:effectLst/>
                          <a:latin typeface="Arial" charset="0"/>
                        </a:rPr>
                        <a:t>Encontrar nicho e segurá-lo ou retirar-se paulatina-mente.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Retirar-se</a:t>
                      </a:r>
                      <a:br>
                        <a:rPr kumimoji="0" lang="pt-BR" sz="1100" b="0" i="0" u="none" strike="noStrike" cap="none" normalizeH="0" baseline="0" dirty="0">
                          <a:ln>
                            <a:noFill/>
                          </a:ln>
                          <a:solidFill>
                            <a:schemeClr val="tx1"/>
                          </a:solidFill>
                          <a:effectLst/>
                          <a:latin typeface="Arial" charset="0"/>
                        </a:rPr>
                      </a:br>
                      <a:r>
                        <a:rPr kumimoji="0" lang="pt-BR" sz="1100" b="0" i="0" u="none" strike="noStrike" cap="none" normalizeH="0" baseline="0" dirty="0">
                          <a:ln>
                            <a:noFill/>
                          </a:ln>
                          <a:solidFill>
                            <a:schemeClr val="tx1"/>
                          </a:solidFill>
                          <a:effectLst/>
                          <a:latin typeface="Arial" charset="0"/>
                        </a:rPr>
                        <a:t>paulatinamente</a:t>
                      </a:r>
                      <a:br>
                        <a:rPr kumimoji="0" lang="pt-BR" sz="1100" b="0" i="0" u="none" strike="noStrike" cap="none" normalizeH="0" baseline="0" dirty="0">
                          <a:ln>
                            <a:noFill/>
                          </a:ln>
                          <a:solidFill>
                            <a:schemeClr val="tx1"/>
                          </a:solidFill>
                          <a:effectLst/>
                          <a:latin typeface="Arial" charset="0"/>
                        </a:rPr>
                      </a:br>
                      <a:r>
                        <a:rPr kumimoji="0" lang="pt-BR" sz="1100" b="0" i="0" u="none" strike="noStrike" cap="none" normalizeH="0" baseline="0" dirty="0">
                          <a:ln>
                            <a:noFill/>
                          </a:ln>
                          <a:solidFill>
                            <a:schemeClr val="tx1"/>
                          </a:solidFill>
                          <a:effectLst/>
                          <a:latin typeface="Arial" charset="0"/>
                        </a:rPr>
                        <a:t>ou Abandonar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898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dirty="0">
                        <a:ln>
                          <a:noFill/>
                        </a:ln>
                        <a:solidFill>
                          <a:schemeClr val="tx1"/>
                        </a:solidFill>
                        <a:effectLst/>
                        <a:latin typeface="Arial" charset="0"/>
                      </a:endParaRPr>
                    </a:p>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Subir ou cair fora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dirty="0">
                        <a:ln>
                          <a:noFill/>
                        </a:ln>
                        <a:solidFill>
                          <a:schemeClr val="tx1"/>
                        </a:solidFill>
                        <a:effectLst/>
                        <a:latin typeface="Arial" charset="0"/>
                      </a:endParaRPr>
                    </a:p>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Desviar-se ou abandonar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dirty="0">
                        <a:ln>
                          <a:noFill/>
                        </a:ln>
                        <a:solidFill>
                          <a:schemeClr val="tx1"/>
                        </a:solidFill>
                        <a:effectLst/>
                        <a:latin typeface="Arial" charset="0"/>
                      </a:endParaRPr>
                    </a:p>
                    <a:p>
                      <a:pPr marL="0" marR="0" lvl="0" indent="0" algn="just"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Desviar-se, retirar-se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endParaRPr kumimoji="0" lang="pt-BR" sz="1100" b="0" i="0" u="none" strike="noStrike" cap="none" normalizeH="0" baseline="0" dirty="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1100" b="0" i="0" u="none" strike="noStrike" cap="none" normalizeH="0" baseline="0" dirty="0">
                          <a:ln>
                            <a:noFill/>
                          </a:ln>
                          <a:solidFill>
                            <a:schemeClr val="tx1"/>
                          </a:solidFill>
                          <a:effectLst/>
                          <a:latin typeface="Arial" charset="0"/>
                        </a:rPr>
                        <a:t>Abandonar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graphicFrame>
        <p:nvGraphicFramePr>
          <p:cNvPr id="214179" name="Group 163"/>
          <p:cNvGraphicFramePr>
            <a:graphicFrameLocks noGrp="1"/>
          </p:cNvGraphicFramePr>
          <p:nvPr>
            <p:extLst>
              <p:ext uri="{D42A27DB-BD31-4B8C-83A1-F6EECF244321}">
                <p14:modId xmlns:p14="http://schemas.microsoft.com/office/powerpoint/2010/main" val="3967930744"/>
              </p:ext>
            </p:extLst>
          </p:nvPr>
        </p:nvGraphicFramePr>
        <p:xfrm>
          <a:off x="1331640" y="1268413"/>
          <a:ext cx="7417073" cy="518160"/>
        </p:xfrm>
        <a:graphic>
          <a:graphicData uri="http://schemas.openxmlformats.org/drawingml/2006/table">
            <a:tbl>
              <a:tblPr/>
              <a:tblGrid>
                <a:gridCol w="7417073">
                  <a:extLst>
                    <a:ext uri="{9D8B030D-6E8A-4147-A177-3AD203B41FA5}">
                      <a16:colId xmlns:a16="http://schemas.microsoft.com/office/drawing/2014/main" val="20000"/>
                    </a:ext>
                  </a:extLst>
                </a:gridCol>
              </a:tblGrid>
              <a:tr h="376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graphicFrame>
        <p:nvGraphicFramePr>
          <p:cNvPr id="214185" name="Group 169"/>
          <p:cNvGraphicFramePr>
            <a:graphicFrameLocks noGrp="1"/>
          </p:cNvGraphicFramePr>
          <p:nvPr/>
        </p:nvGraphicFramePr>
        <p:xfrm>
          <a:off x="636588" y="1916113"/>
          <a:ext cx="600075" cy="4608513"/>
        </p:xfrm>
        <a:graphic>
          <a:graphicData uri="http://schemas.openxmlformats.org/drawingml/2006/table">
            <a:tbl>
              <a:tblPr/>
              <a:tblGrid>
                <a:gridCol w="600075">
                  <a:extLst>
                    <a:ext uri="{9D8B030D-6E8A-4147-A177-3AD203B41FA5}">
                      <a16:colId xmlns:a16="http://schemas.microsoft.com/office/drawing/2014/main" val="20000"/>
                    </a:ext>
                  </a:extLst>
                </a:gridCol>
              </a:tblGrid>
              <a:tr h="4608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14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sp>
        <p:nvSpPr>
          <p:cNvPr id="42045" name="Text Box 175"/>
          <p:cNvSpPr txBox="1">
            <a:spLocks noChangeArrowheads="1"/>
          </p:cNvSpPr>
          <p:nvPr/>
        </p:nvSpPr>
        <p:spPr bwMode="auto">
          <a:xfrm>
            <a:off x="2905125" y="1360488"/>
            <a:ext cx="4210050" cy="366712"/>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800" dirty="0"/>
              <a:t>Estágio no Ciclo de Vida da Indústria</a:t>
            </a:r>
          </a:p>
        </p:txBody>
      </p:sp>
      <p:sp>
        <p:nvSpPr>
          <p:cNvPr id="42046" name="Text Box 176"/>
          <p:cNvSpPr txBox="1">
            <a:spLocks noChangeArrowheads="1"/>
          </p:cNvSpPr>
          <p:nvPr/>
        </p:nvSpPr>
        <p:spPr bwMode="auto">
          <a:xfrm rot="-5400000">
            <a:off x="-323056" y="3909219"/>
            <a:ext cx="2559050" cy="366712"/>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800"/>
              <a:t>Posição   Competitiva</a:t>
            </a:r>
          </a:p>
        </p:txBody>
      </p:sp>
      <p:sp>
        <p:nvSpPr>
          <p:cNvPr id="42047" name="Text Box 178"/>
          <p:cNvSpPr txBox="1">
            <a:spLocks noChangeArrowheads="1"/>
          </p:cNvSpPr>
          <p:nvPr/>
        </p:nvSpPr>
        <p:spPr bwMode="auto">
          <a:xfrm>
            <a:off x="4130675" y="2124075"/>
            <a:ext cx="1258888" cy="30480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400"/>
              <a:t>Crescimento</a:t>
            </a:r>
          </a:p>
        </p:txBody>
      </p:sp>
      <p:sp>
        <p:nvSpPr>
          <p:cNvPr id="42048" name="Text Box 179"/>
          <p:cNvSpPr txBox="1">
            <a:spLocks noChangeArrowheads="1"/>
          </p:cNvSpPr>
          <p:nvPr/>
        </p:nvSpPr>
        <p:spPr bwMode="auto">
          <a:xfrm>
            <a:off x="2717800" y="2124075"/>
            <a:ext cx="1230313" cy="30480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400"/>
              <a:t>Embrionário</a:t>
            </a:r>
          </a:p>
        </p:txBody>
      </p:sp>
      <p:sp>
        <p:nvSpPr>
          <p:cNvPr id="42049" name="Text Box 180"/>
          <p:cNvSpPr txBox="1">
            <a:spLocks noChangeArrowheads="1"/>
          </p:cNvSpPr>
          <p:nvPr/>
        </p:nvSpPr>
        <p:spPr bwMode="auto">
          <a:xfrm>
            <a:off x="5932488" y="2124075"/>
            <a:ext cx="823912" cy="30480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400"/>
              <a:t>Maduro</a:t>
            </a:r>
          </a:p>
        </p:txBody>
      </p:sp>
      <p:sp>
        <p:nvSpPr>
          <p:cNvPr id="42050" name="Text Box 181"/>
          <p:cNvSpPr txBox="1">
            <a:spLocks noChangeArrowheads="1"/>
          </p:cNvSpPr>
          <p:nvPr/>
        </p:nvSpPr>
        <p:spPr bwMode="auto">
          <a:xfrm>
            <a:off x="7747000" y="2124075"/>
            <a:ext cx="666750" cy="30480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400"/>
              <a:t>Velho</a:t>
            </a:r>
          </a:p>
        </p:txBody>
      </p:sp>
      <p:sp>
        <p:nvSpPr>
          <p:cNvPr id="42051" name="Text Box 182"/>
          <p:cNvSpPr txBox="1">
            <a:spLocks noChangeArrowheads="1"/>
          </p:cNvSpPr>
          <p:nvPr/>
        </p:nvSpPr>
        <p:spPr bwMode="auto">
          <a:xfrm>
            <a:off x="1403350" y="2852738"/>
            <a:ext cx="1100138" cy="30480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400"/>
              <a:t>Dominante</a:t>
            </a:r>
          </a:p>
        </p:txBody>
      </p:sp>
      <p:sp>
        <p:nvSpPr>
          <p:cNvPr id="42052" name="Text Box 183"/>
          <p:cNvSpPr txBox="1">
            <a:spLocks noChangeArrowheads="1"/>
          </p:cNvSpPr>
          <p:nvPr/>
        </p:nvSpPr>
        <p:spPr bwMode="auto">
          <a:xfrm>
            <a:off x="1736725" y="3482975"/>
            <a:ext cx="627063" cy="30480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400"/>
              <a:t>Forte</a:t>
            </a:r>
          </a:p>
        </p:txBody>
      </p:sp>
      <p:sp>
        <p:nvSpPr>
          <p:cNvPr id="42053" name="Text Box 184"/>
          <p:cNvSpPr txBox="1">
            <a:spLocks noChangeArrowheads="1"/>
          </p:cNvSpPr>
          <p:nvPr/>
        </p:nvSpPr>
        <p:spPr bwMode="auto">
          <a:xfrm>
            <a:off x="1493838" y="4419600"/>
            <a:ext cx="1011237" cy="30480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400"/>
              <a:t>Favorável</a:t>
            </a:r>
          </a:p>
        </p:txBody>
      </p:sp>
      <p:sp>
        <p:nvSpPr>
          <p:cNvPr id="42054" name="Text Box 185"/>
          <p:cNvSpPr txBox="1">
            <a:spLocks noChangeArrowheads="1"/>
          </p:cNvSpPr>
          <p:nvPr/>
        </p:nvSpPr>
        <p:spPr bwMode="auto">
          <a:xfrm>
            <a:off x="1364580" y="5211763"/>
            <a:ext cx="1119188" cy="30480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400" dirty="0"/>
              <a:t>Defensável</a:t>
            </a:r>
          </a:p>
        </p:txBody>
      </p:sp>
      <p:sp>
        <p:nvSpPr>
          <p:cNvPr id="42055" name="Text Box 186"/>
          <p:cNvSpPr txBox="1">
            <a:spLocks noChangeArrowheads="1"/>
          </p:cNvSpPr>
          <p:nvPr/>
        </p:nvSpPr>
        <p:spPr bwMode="auto">
          <a:xfrm>
            <a:off x="1644650" y="6003925"/>
            <a:ext cx="666750" cy="30480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400" dirty="0"/>
              <a:t>Fraca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ChangeArrowheads="1"/>
          </p:cNvSpPr>
          <p:nvPr/>
        </p:nvSpPr>
        <p:spPr bwMode="auto">
          <a:xfrm>
            <a:off x="179388" y="188913"/>
            <a:ext cx="8785225" cy="395287"/>
          </a:xfrm>
          <a:prstGeom prst="rect">
            <a:avLst/>
          </a:prstGeom>
          <a:solidFill>
            <a:schemeClr val="bg1"/>
          </a:solidFill>
          <a:ln w="28575" algn="ctr">
            <a:solidFill>
              <a:schemeClr val="tx2"/>
            </a:solidFill>
            <a:miter lim="800000"/>
            <a:headEnd/>
            <a:tailEnd/>
          </a:ln>
        </p:spPr>
        <p:txBody>
          <a:bodyPr lIns="92075" tIns="46038" rIns="92075" bIns="46038">
            <a:spAutoFit/>
          </a:bodyPr>
          <a:lstStyle/>
          <a:p>
            <a:pPr algn="ctr" eaLnBrk="0" hangingPunct="0">
              <a:spcBef>
                <a:spcPct val="50000"/>
              </a:spcBef>
            </a:pPr>
            <a:r>
              <a:rPr lang="pt-BR" sz="1800"/>
              <a:t>CICLO DE VIDA DO PRODUTO</a:t>
            </a:r>
          </a:p>
        </p:txBody>
      </p:sp>
      <p:sp>
        <p:nvSpPr>
          <p:cNvPr id="44034" name="Text Box 3"/>
          <p:cNvSpPr txBox="1">
            <a:spLocks noChangeArrowheads="1"/>
          </p:cNvSpPr>
          <p:nvPr/>
        </p:nvSpPr>
        <p:spPr bwMode="auto">
          <a:xfrm>
            <a:off x="179388" y="692150"/>
            <a:ext cx="8713787" cy="349250"/>
          </a:xfrm>
          <a:prstGeom prst="rect">
            <a:avLst/>
          </a:prstGeom>
          <a:solidFill>
            <a:schemeClr val="bg1"/>
          </a:solidFill>
          <a:ln w="12700" algn="ctr">
            <a:solidFill>
              <a:srgbClr val="663300"/>
            </a:solidFill>
            <a:miter lim="800000"/>
            <a:headEnd type="none" w="sm" len="sm"/>
            <a:tailEnd type="none" w="sm" len="sm"/>
          </a:ln>
        </p:spPr>
        <p:txBody>
          <a:bodyPr>
            <a:spAutoFit/>
          </a:bodyPr>
          <a:lstStyle/>
          <a:p>
            <a:pPr algn="ctr" eaLnBrk="0" hangingPunct="0"/>
            <a:r>
              <a:rPr lang="pt-BR" sz="1600"/>
              <a:t>MATRIZ ADL- GESTÃO DE PORTFOLIO</a:t>
            </a:r>
          </a:p>
        </p:txBody>
      </p:sp>
      <p:sp>
        <p:nvSpPr>
          <p:cNvPr id="44035" name="Rectangle 4"/>
          <p:cNvSpPr>
            <a:spLocks noChangeArrowheads="1"/>
          </p:cNvSpPr>
          <p:nvPr/>
        </p:nvSpPr>
        <p:spPr bwMode="auto">
          <a:xfrm>
            <a:off x="215900" y="1125538"/>
            <a:ext cx="8748713" cy="5472112"/>
          </a:xfrm>
          <a:prstGeom prst="rect">
            <a:avLst/>
          </a:prstGeom>
          <a:solidFill>
            <a:schemeClr val="bg1"/>
          </a:solidFill>
          <a:ln w="12700" algn="ctr">
            <a:solidFill>
              <a:schemeClr val="tx1"/>
            </a:solidFill>
            <a:miter lim="800000"/>
            <a:headEnd type="none" w="sm" len="sm"/>
            <a:tailEnd type="none" w="sm" len="sm"/>
          </a:ln>
        </p:spPr>
        <p:txBody>
          <a:bodyPr>
            <a:spAutoFit/>
          </a:bodyPr>
          <a:lstStyle/>
          <a:p>
            <a:pPr eaLnBrk="0" hangingPunct="0"/>
            <a:endParaRPr lang="pt-BR"/>
          </a:p>
        </p:txBody>
      </p:sp>
      <p:graphicFrame>
        <p:nvGraphicFramePr>
          <p:cNvPr id="228402" name="Group 50"/>
          <p:cNvGraphicFramePr>
            <a:graphicFrameLocks noGrp="1"/>
          </p:cNvGraphicFramePr>
          <p:nvPr/>
        </p:nvGraphicFramePr>
        <p:xfrm>
          <a:off x="3203575" y="1470025"/>
          <a:ext cx="4752528" cy="590550"/>
        </p:xfrm>
        <a:graphic>
          <a:graphicData uri="http://schemas.openxmlformats.org/drawingml/2006/table">
            <a:tbl>
              <a:tblPr/>
              <a:tblGrid>
                <a:gridCol w="4752528">
                  <a:extLst>
                    <a:ext uri="{9D8B030D-6E8A-4147-A177-3AD203B41FA5}">
                      <a16:colId xmlns:a16="http://schemas.microsoft.com/office/drawing/2014/main" val="20000"/>
                    </a:ext>
                  </a:extLst>
                </a:gridCol>
              </a:tblGrid>
              <a:tr h="5905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graphicFrame>
        <p:nvGraphicFramePr>
          <p:cNvPr id="228408" name="Group 56"/>
          <p:cNvGraphicFramePr>
            <a:graphicFrameLocks noGrp="1"/>
          </p:cNvGraphicFramePr>
          <p:nvPr/>
        </p:nvGraphicFramePr>
        <p:xfrm>
          <a:off x="1309688" y="2349500"/>
          <a:ext cx="600075" cy="4175125"/>
        </p:xfrm>
        <a:graphic>
          <a:graphicData uri="http://schemas.openxmlformats.org/drawingml/2006/table">
            <a:tbl>
              <a:tblPr/>
              <a:tblGrid>
                <a:gridCol w="600075">
                  <a:extLst>
                    <a:ext uri="{9D8B030D-6E8A-4147-A177-3AD203B41FA5}">
                      <a16:colId xmlns:a16="http://schemas.microsoft.com/office/drawing/2014/main" val="20000"/>
                    </a:ext>
                  </a:extLst>
                </a:gridCol>
              </a:tblGrid>
              <a:tr h="41751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14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sp>
        <p:nvSpPr>
          <p:cNvPr id="44048" name="Text Box 62"/>
          <p:cNvSpPr txBox="1">
            <a:spLocks noChangeArrowheads="1"/>
          </p:cNvSpPr>
          <p:nvPr/>
        </p:nvSpPr>
        <p:spPr bwMode="auto">
          <a:xfrm>
            <a:off x="3321050" y="1643063"/>
            <a:ext cx="4564063" cy="33655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600"/>
              <a:t>Posição competitiva da Unidade de Negócios</a:t>
            </a:r>
          </a:p>
        </p:txBody>
      </p:sp>
      <p:sp>
        <p:nvSpPr>
          <p:cNvPr id="44049" name="Text Box 63"/>
          <p:cNvSpPr txBox="1">
            <a:spLocks noChangeArrowheads="1"/>
          </p:cNvSpPr>
          <p:nvPr/>
        </p:nvSpPr>
        <p:spPr bwMode="auto">
          <a:xfrm rot="-5400000">
            <a:off x="261144" y="4231482"/>
            <a:ext cx="2668587" cy="336550"/>
          </a:xfrm>
          <a:prstGeom prst="rect">
            <a:avLst/>
          </a:prstGeom>
          <a:solidFill>
            <a:schemeClr val="bg1"/>
          </a:solidFill>
          <a:ln w="12700">
            <a:noFill/>
            <a:miter lim="800000"/>
            <a:headEnd type="none" w="sm" len="sm"/>
            <a:tailEnd type="none" w="sm" len="sm"/>
          </a:ln>
        </p:spPr>
        <p:txBody>
          <a:bodyPr wrap="none">
            <a:spAutoFit/>
          </a:bodyPr>
          <a:lstStyle/>
          <a:p>
            <a:pPr algn="ctr" eaLnBrk="0" hangingPunct="0"/>
            <a:r>
              <a:rPr lang="pt-BR" sz="1600"/>
              <a:t>Estágios do Ciclo de Vida</a:t>
            </a:r>
          </a:p>
        </p:txBody>
      </p:sp>
      <p:sp>
        <p:nvSpPr>
          <p:cNvPr id="44050" name="Text Box 65"/>
          <p:cNvSpPr txBox="1">
            <a:spLocks noChangeArrowheads="1"/>
          </p:cNvSpPr>
          <p:nvPr/>
        </p:nvSpPr>
        <p:spPr bwMode="auto">
          <a:xfrm>
            <a:off x="5291138" y="2146300"/>
            <a:ext cx="615950" cy="274638"/>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200"/>
              <a:t>Média</a:t>
            </a:r>
          </a:p>
        </p:txBody>
      </p:sp>
      <p:sp>
        <p:nvSpPr>
          <p:cNvPr id="44051" name="Text Box 66"/>
          <p:cNvSpPr txBox="1">
            <a:spLocks noChangeArrowheads="1"/>
          </p:cNvSpPr>
          <p:nvPr/>
        </p:nvSpPr>
        <p:spPr bwMode="auto">
          <a:xfrm>
            <a:off x="3924300" y="2146300"/>
            <a:ext cx="565150" cy="274638"/>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200"/>
              <a:t>Forte</a:t>
            </a:r>
          </a:p>
        </p:txBody>
      </p:sp>
      <p:sp>
        <p:nvSpPr>
          <p:cNvPr id="44052" name="Text Box 67"/>
          <p:cNvSpPr txBox="1">
            <a:spLocks noChangeArrowheads="1"/>
          </p:cNvSpPr>
          <p:nvPr/>
        </p:nvSpPr>
        <p:spPr bwMode="auto">
          <a:xfrm>
            <a:off x="6772275" y="2146300"/>
            <a:ext cx="588963" cy="274638"/>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200"/>
              <a:t>Fraca</a:t>
            </a:r>
          </a:p>
        </p:txBody>
      </p:sp>
      <p:sp>
        <p:nvSpPr>
          <p:cNvPr id="44053" name="Text Box 69"/>
          <p:cNvSpPr txBox="1">
            <a:spLocks noChangeArrowheads="1"/>
          </p:cNvSpPr>
          <p:nvPr/>
        </p:nvSpPr>
        <p:spPr bwMode="auto">
          <a:xfrm>
            <a:off x="1974850" y="2466975"/>
            <a:ext cx="1444625" cy="457200"/>
          </a:xfrm>
          <a:prstGeom prst="rect">
            <a:avLst/>
          </a:prstGeom>
          <a:solidFill>
            <a:schemeClr val="bg1"/>
          </a:solidFill>
          <a:ln w="12700">
            <a:noFill/>
            <a:miter lim="800000"/>
            <a:headEnd type="none" w="sm" len="sm"/>
            <a:tailEnd type="none" w="sm" len="sm"/>
          </a:ln>
        </p:spPr>
        <p:txBody>
          <a:bodyPr wrap="none">
            <a:spAutoFit/>
          </a:bodyPr>
          <a:lstStyle/>
          <a:p>
            <a:pPr algn="ctr" eaLnBrk="0" hangingPunct="0"/>
            <a:r>
              <a:rPr lang="pt-BR" sz="1200"/>
              <a:t>Desenvolvimento</a:t>
            </a:r>
            <a:br>
              <a:rPr lang="pt-BR" sz="1200"/>
            </a:br>
            <a:r>
              <a:rPr lang="pt-BR" sz="1200"/>
              <a:t>inicial</a:t>
            </a:r>
          </a:p>
        </p:txBody>
      </p:sp>
      <p:sp>
        <p:nvSpPr>
          <p:cNvPr id="44054" name="Text Box 70"/>
          <p:cNvSpPr txBox="1">
            <a:spLocks noChangeArrowheads="1"/>
          </p:cNvSpPr>
          <p:nvPr/>
        </p:nvSpPr>
        <p:spPr bwMode="auto">
          <a:xfrm>
            <a:off x="2138363" y="3141663"/>
            <a:ext cx="995362" cy="274637"/>
          </a:xfrm>
          <a:prstGeom prst="rect">
            <a:avLst/>
          </a:prstGeom>
          <a:solidFill>
            <a:schemeClr val="bg1"/>
          </a:solidFill>
          <a:ln w="12700">
            <a:noFill/>
            <a:miter lim="800000"/>
            <a:headEnd type="none" w="sm" len="sm"/>
            <a:tailEnd type="none" w="sm" len="sm"/>
          </a:ln>
        </p:spPr>
        <p:txBody>
          <a:bodyPr wrap="none">
            <a:spAutoFit/>
          </a:bodyPr>
          <a:lstStyle/>
          <a:p>
            <a:pPr algn="ctr" eaLnBrk="0" hangingPunct="0"/>
            <a:r>
              <a:rPr lang="pt-BR" sz="1200"/>
              <a:t>Decolagem</a:t>
            </a:r>
          </a:p>
        </p:txBody>
      </p:sp>
      <p:sp>
        <p:nvSpPr>
          <p:cNvPr id="44055" name="Text Box 71"/>
          <p:cNvSpPr txBox="1">
            <a:spLocks noChangeArrowheads="1"/>
          </p:cNvSpPr>
          <p:nvPr/>
        </p:nvSpPr>
        <p:spPr bwMode="auto">
          <a:xfrm>
            <a:off x="2100263" y="3644900"/>
            <a:ext cx="1104900" cy="457200"/>
          </a:xfrm>
          <a:prstGeom prst="rect">
            <a:avLst/>
          </a:prstGeom>
          <a:solidFill>
            <a:schemeClr val="bg1"/>
          </a:solidFill>
          <a:ln w="12700">
            <a:noFill/>
            <a:miter lim="800000"/>
            <a:headEnd type="none" w="sm" len="sm"/>
            <a:tailEnd type="none" w="sm" len="sm"/>
          </a:ln>
        </p:spPr>
        <p:txBody>
          <a:bodyPr wrap="none">
            <a:spAutoFit/>
          </a:bodyPr>
          <a:lstStyle/>
          <a:p>
            <a:pPr algn="ctr" eaLnBrk="0" hangingPunct="0"/>
            <a:r>
              <a:rPr lang="pt-BR" sz="1200"/>
              <a:t>Crescimento</a:t>
            </a:r>
            <a:br>
              <a:rPr lang="pt-BR" sz="1200"/>
            </a:br>
            <a:r>
              <a:rPr lang="pt-BR" sz="1200"/>
              <a:t>rápido</a:t>
            </a:r>
          </a:p>
        </p:txBody>
      </p:sp>
      <p:sp>
        <p:nvSpPr>
          <p:cNvPr id="44056" name="Text Box 72"/>
          <p:cNvSpPr txBox="1">
            <a:spLocks noChangeArrowheads="1"/>
          </p:cNvSpPr>
          <p:nvPr/>
        </p:nvSpPr>
        <p:spPr bwMode="auto">
          <a:xfrm>
            <a:off x="2136775" y="4954588"/>
            <a:ext cx="996950" cy="274637"/>
          </a:xfrm>
          <a:prstGeom prst="rect">
            <a:avLst/>
          </a:prstGeom>
          <a:solidFill>
            <a:schemeClr val="bg1"/>
          </a:solidFill>
          <a:ln w="12700">
            <a:noFill/>
            <a:miter lim="800000"/>
            <a:headEnd type="none" w="sm" len="sm"/>
            <a:tailEnd type="none" w="sm" len="sm"/>
          </a:ln>
        </p:spPr>
        <p:txBody>
          <a:bodyPr wrap="none">
            <a:spAutoFit/>
          </a:bodyPr>
          <a:lstStyle/>
          <a:p>
            <a:pPr algn="ctr" eaLnBrk="0" hangingPunct="0"/>
            <a:r>
              <a:rPr lang="pt-BR" sz="1200"/>
              <a:t>Maturidade</a:t>
            </a:r>
          </a:p>
        </p:txBody>
      </p:sp>
      <p:sp>
        <p:nvSpPr>
          <p:cNvPr id="44057" name="Text Box 73"/>
          <p:cNvSpPr txBox="1">
            <a:spLocks noChangeArrowheads="1"/>
          </p:cNvSpPr>
          <p:nvPr/>
        </p:nvSpPr>
        <p:spPr bwMode="auto">
          <a:xfrm>
            <a:off x="1924050" y="6107113"/>
            <a:ext cx="1406525" cy="457200"/>
          </a:xfrm>
          <a:prstGeom prst="rect">
            <a:avLst/>
          </a:prstGeom>
          <a:solidFill>
            <a:schemeClr val="bg1"/>
          </a:solidFill>
          <a:ln w="12700">
            <a:noFill/>
            <a:miter lim="800000"/>
            <a:headEnd type="none" w="sm" len="sm"/>
            <a:tailEnd type="none" w="sm" len="sm"/>
          </a:ln>
        </p:spPr>
        <p:txBody>
          <a:bodyPr wrap="none">
            <a:spAutoFit/>
          </a:bodyPr>
          <a:lstStyle/>
          <a:p>
            <a:pPr algn="ctr" eaLnBrk="0" hangingPunct="0"/>
            <a:r>
              <a:rPr lang="pt-BR" sz="1200"/>
              <a:t>Estagnação/</a:t>
            </a:r>
            <a:br>
              <a:rPr lang="pt-BR" sz="1200"/>
            </a:br>
            <a:r>
              <a:rPr lang="pt-BR" sz="1200"/>
              <a:t>declínio do setor</a:t>
            </a:r>
          </a:p>
        </p:txBody>
      </p:sp>
      <p:sp>
        <p:nvSpPr>
          <p:cNvPr id="44058" name="Text Box 74"/>
          <p:cNvSpPr txBox="1">
            <a:spLocks noChangeArrowheads="1"/>
          </p:cNvSpPr>
          <p:nvPr/>
        </p:nvSpPr>
        <p:spPr bwMode="auto">
          <a:xfrm>
            <a:off x="2130425" y="4340225"/>
            <a:ext cx="1049338" cy="457200"/>
          </a:xfrm>
          <a:prstGeom prst="rect">
            <a:avLst/>
          </a:prstGeom>
          <a:solidFill>
            <a:schemeClr val="bg1"/>
          </a:solidFill>
          <a:ln w="12700">
            <a:noFill/>
            <a:miter lim="800000"/>
            <a:headEnd type="none" w="sm" len="sm"/>
            <a:tailEnd type="none" w="sm" len="sm"/>
          </a:ln>
        </p:spPr>
        <p:txBody>
          <a:bodyPr wrap="none">
            <a:spAutoFit/>
          </a:bodyPr>
          <a:lstStyle/>
          <a:p>
            <a:pPr algn="ctr" eaLnBrk="0" hangingPunct="0"/>
            <a:r>
              <a:rPr lang="pt-BR" sz="1200"/>
              <a:t>Turbulência</a:t>
            </a:r>
            <a:br>
              <a:rPr lang="pt-BR" sz="1200"/>
            </a:br>
            <a:r>
              <a:rPr lang="pt-BR" sz="1200"/>
              <a:t>competitiva</a:t>
            </a:r>
          </a:p>
        </p:txBody>
      </p:sp>
      <p:sp>
        <p:nvSpPr>
          <p:cNvPr id="44059" name="Text Box 75"/>
          <p:cNvSpPr txBox="1">
            <a:spLocks noChangeArrowheads="1"/>
          </p:cNvSpPr>
          <p:nvPr/>
        </p:nvSpPr>
        <p:spPr bwMode="auto">
          <a:xfrm>
            <a:off x="2095500" y="5457825"/>
            <a:ext cx="1038225" cy="457200"/>
          </a:xfrm>
          <a:prstGeom prst="rect">
            <a:avLst/>
          </a:prstGeom>
          <a:solidFill>
            <a:schemeClr val="bg1"/>
          </a:solidFill>
          <a:ln w="12700">
            <a:noFill/>
            <a:miter lim="800000"/>
            <a:headEnd type="none" w="sm" len="sm"/>
            <a:tailEnd type="none" w="sm" len="sm"/>
          </a:ln>
        </p:spPr>
        <p:txBody>
          <a:bodyPr wrap="none">
            <a:spAutoFit/>
          </a:bodyPr>
          <a:lstStyle/>
          <a:p>
            <a:pPr algn="ctr" eaLnBrk="0" hangingPunct="0"/>
            <a:r>
              <a:rPr lang="pt-BR" sz="1200"/>
              <a:t>Saturação</a:t>
            </a:r>
            <a:br>
              <a:rPr lang="pt-BR" sz="1200"/>
            </a:br>
            <a:r>
              <a:rPr lang="pt-BR" sz="1200"/>
              <a:t>de mercado</a:t>
            </a:r>
          </a:p>
        </p:txBody>
      </p:sp>
      <p:graphicFrame>
        <p:nvGraphicFramePr>
          <p:cNvPr id="228503" name="Group 151"/>
          <p:cNvGraphicFramePr>
            <a:graphicFrameLocks noGrp="1"/>
          </p:cNvGraphicFramePr>
          <p:nvPr/>
        </p:nvGraphicFramePr>
        <p:xfrm>
          <a:off x="3373438" y="2460625"/>
          <a:ext cx="4438650" cy="4075113"/>
        </p:xfrm>
        <a:graphic>
          <a:graphicData uri="http://schemas.openxmlformats.org/drawingml/2006/table">
            <a:tbl>
              <a:tblPr/>
              <a:tblGrid>
                <a:gridCol w="1479550">
                  <a:extLst>
                    <a:ext uri="{9D8B030D-6E8A-4147-A177-3AD203B41FA5}">
                      <a16:colId xmlns:a16="http://schemas.microsoft.com/office/drawing/2014/main" val="20000"/>
                    </a:ext>
                  </a:extLst>
                </a:gridCol>
                <a:gridCol w="1479550">
                  <a:extLst>
                    <a:ext uri="{9D8B030D-6E8A-4147-A177-3AD203B41FA5}">
                      <a16:colId xmlns:a16="http://schemas.microsoft.com/office/drawing/2014/main" val="20001"/>
                    </a:ext>
                  </a:extLst>
                </a:gridCol>
                <a:gridCol w="1479550">
                  <a:extLst>
                    <a:ext uri="{9D8B030D-6E8A-4147-A177-3AD203B41FA5}">
                      <a16:colId xmlns:a16="http://schemas.microsoft.com/office/drawing/2014/main" val="20002"/>
                    </a:ext>
                  </a:extLst>
                </a:gridCol>
              </a:tblGrid>
              <a:tr h="8239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812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12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12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812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4086" name="Oval 126"/>
          <p:cNvSpPr>
            <a:spLocks noChangeArrowheads="1"/>
          </p:cNvSpPr>
          <p:nvPr/>
        </p:nvSpPr>
        <p:spPr bwMode="auto">
          <a:xfrm>
            <a:off x="4354513" y="2924175"/>
            <a:ext cx="288925" cy="360363"/>
          </a:xfrm>
          <a:prstGeom prst="ellipse">
            <a:avLst/>
          </a:prstGeom>
          <a:solidFill>
            <a:schemeClr val="bg1"/>
          </a:solidFill>
          <a:ln w="12700">
            <a:solidFill>
              <a:schemeClr val="tx1"/>
            </a:solidFill>
            <a:round/>
            <a:headEnd type="none" w="sm" len="sm"/>
            <a:tailEnd type="none" w="sm" len="sm"/>
          </a:ln>
        </p:spPr>
        <p:txBody>
          <a:bodyPr wrap="none" anchor="ctr"/>
          <a:lstStyle/>
          <a:p>
            <a:pPr eaLnBrk="0" hangingPunct="0"/>
            <a:endParaRPr lang="pt-BR"/>
          </a:p>
        </p:txBody>
      </p:sp>
      <p:sp>
        <p:nvSpPr>
          <p:cNvPr id="44087" name="Oval 127"/>
          <p:cNvSpPr>
            <a:spLocks noChangeArrowheads="1"/>
          </p:cNvSpPr>
          <p:nvPr/>
        </p:nvSpPr>
        <p:spPr bwMode="auto">
          <a:xfrm>
            <a:off x="6011863" y="3429000"/>
            <a:ext cx="647700" cy="576263"/>
          </a:xfrm>
          <a:prstGeom prst="ellipse">
            <a:avLst/>
          </a:prstGeom>
          <a:solidFill>
            <a:schemeClr val="bg1"/>
          </a:solidFill>
          <a:ln w="12700">
            <a:solidFill>
              <a:schemeClr val="tx1"/>
            </a:solidFill>
            <a:round/>
            <a:headEnd type="none" w="sm" len="sm"/>
            <a:tailEnd type="none" w="sm" len="sm"/>
          </a:ln>
        </p:spPr>
        <p:txBody>
          <a:bodyPr wrap="none" anchor="ctr"/>
          <a:lstStyle/>
          <a:p>
            <a:pPr eaLnBrk="0" hangingPunct="0"/>
            <a:endParaRPr lang="pt-BR"/>
          </a:p>
        </p:txBody>
      </p:sp>
      <p:sp>
        <p:nvSpPr>
          <p:cNvPr id="44088" name="Oval 128"/>
          <p:cNvSpPr>
            <a:spLocks noChangeArrowheads="1"/>
          </p:cNvSpPr>
          <p:nvPr/>
        </p:nvSpPr>
        <p:spPr bwMode="auto">
          <a:xfrm>
            <a:off x="7308850" y="3357563"/>
            <a:ext cx="287338" cy="287337"/>
          </a:xfrm>
          <a:prstGeom prst="ellipse">
            <a:avLst/>
          </a:prstGeom>
          <a:solidFill>
            <a:schemeClr val="bg1"/>
          </a:solidFill>
          <a:ln w="12700">
            <a:solidFill>
              <a:schemeClr val="tx1"/>
            </a:solidFill>
            <a:round/>
            <a:headEnd type="none" w="sm" len="sm"/>
            <a:tailEnd type="none" w="sm" len="sm"/>
          </a:ln>
        </p:spPr>
        <p:txBody>
          <a:bodyPr wrap="none" anchor="ctr"/>
          <a:lstStyle/>
          <a:p>
            <a:pPr eaLnBrk="0" hangingPunct="0"/>
            <a:endParaRPr lang="pt-BR"/>
          </a:p>
        </p:txBody>
      </p:sp>
      <p:sp>
        <p:nvSpPr>
          <p:cNvPr id="44089" name="Oval 129"/>
          <p:cNvSpPr>
            <a:spLocks noChangeArrowheads="1"/>
          </p:cNvSpPr>
          <p:nvPr/>
        </p:nvSpPr>
        <p:spPr bwMode="auto">
          <a:xfrm>
            <a:off x="4716463" y="4076700"/>
            <a:ext cx="360362" cy="360363"/>
          </a:xfrm>
          <a:prstGeom prst="ellipse">
            <a:avLst/>
          </a:prstGeom>
          <a:solidFill>
            <a:schemeClr val="bg1"/>
          </a:solidFill>
          <a:ln w="12700">
            <a:solidFill>
              <a:schemeClr val="tx1"/>
            </a:solidFill>
            <a:round/>
            <a:headEnd type="none" w="sm" len="sm"/>
            <a:tailEnd type="none" w="sm" len="sm"/>
          </a:ln>
        </p:spPr>
        <p:txBody>
          <a:bodyPr wrap="none" anchor="ctr"/>
          <a:lstStyle/>
          <a:p>
            <a:pPr eaLnBrk="0" hangingPunct="0"/>
            <a:endParaRPr lang="pt-BR"/>
          </a:p>
        </p:txBody>
      </p:sp>
      <p:sp>
        <p:nvSpPr>
          <p:cNvPr id="44090" name="Oval 130"/>
          <p:cNvSpPr>
            <a:spLocks noChangeArrowheads="1"/>
          </p:cNvSpPr>
          <p:nvPr/>
        </p:nvSpPr>
        <p:spPr bwMode="auto">
          <a:xfrm>
            <a:off x="4500563" y="4508500"/>
            <a:ext cx="647700" cy="576263"/>
          </a:xfrm>
          <a:prstGeom prst="ellipse">
            <a:avLst/>
          </a:prstGeom>
          <a:solidFill>
            <a:schemeClr val="bg1"/>
          </a:solidFill>
          <a:ln w="12700">
            <a:solidFill>
              <a:schemeClr val="tx1"/>
            </a:solidFill>
            <a:round/>
            <a:headEnd type="none" w="sm" len="sm"/>
            <a:tailEnd type="none" w="sm" len="sm"/>
          </a:ln>
        </p:spPr>
        <p:txBody>
          <a:bodyPr wrap="none" anchor="ctr"/>
          <a:lstStyle/>
          <a:p>
            <a:pPr eaLnBrk="0" hangingPunct="0"/>
            <a:endParaRPr lang="pt-BR"/>
          </a:p>
        </p:txBody>
      </p:sp>
      <p:sp>
        <p:nvSpPr>
          <p:cNvPr id="44091" name="Oval 131"/>
          <p:cNvSpPr>
            <a:spLocks noChangeArrowheads="1"/>
          </p:cNvSpPr>
          <p:nvPr/>
        </p:nvSpPr>
        <p:spPr bwMode="auto">
          <a:xfrm>
            <a:off x="6011863" y="4508500"/>
            <a:ext cx="431800" cy="433388"/>
          </a:xfrm>
          <a:prstGeom prst="ellipse">
            <a:avLst/>
          </a:prstGeom>
          <a:solidFill>
            <a:schemeClr val="bg1"/>
          </a:solidFill>
          <a:ln w="12700">
            <a:solidFill>
              <a:schemeClr val="tx1"/>
            </a:solidFill>
            <a:round/>
            <a:headEnd type="none" w="sm" len="sm"/>
            <a:tailEnd type="none" w="sm" len="sm"/>
          </a:ln>
        </p:spPr>
        <p:txBody>
          <a:bodyPr wrap="none" anchor="ctr"/>
          <a:lstStyle/>
          <a:p>
            <a:pPr eaLnBrk="0" hangingPunct="0"/>
            <a:endParaRPr lang="pt-BR"/>
          </a:p>
        </p:txBody>
      </p:sp>
      <p:sp>
        <p:nvSpPr>
          <p:cNvPr id="44092" name="Oval 132"/>
          <p:cNvSpPr>
            <a:spLocks noChangeArrowheads="1"/>
          </p:cNvSpPr>
          <p:nvPr/>
        </p:nvSpPr>
        <p:spPr bwMode="auto">
          <a:xfrm>
            <a:off x="6948488" y="5516563"/>
            <a:ext cx="215900" cy="217487"/>
          </a:xfrm>
          <a:prstGeom prst="ellipse">
            <a:avLst/>
          </a:prstGeom>
          <a:solidFill>
            <a:schemeClr val="bg1"/>
          </a:solidFill>
          <a:ln w="12700">
            <a:solidFill>
              <a:schemeClr val="tx1"/>
            </a:solidFill>
            <a:round/>
            <a:headEnd type="none" w="sm" len="sm"/>
            <a:tailEnd type="none" w="sm" len="sm"/>
          </a:ln>
        </p:spPr>
        <p:txBody>
          <a:bodyPr wrap="none" anchor="ctr"/>
          <a:lstStyle/>
          <a:p>
            <a:pPr eaLnBrk="0" hangingPunct="0"/>
            <a:endParaRPr lang="pt-BR"/>
          </a:p>
        </p:txBody>
      </p:sp>
      <p:sp>
        <p:nvSpPr>
          <p:cNvPr id="44093" name="Oval 133"/>
          <p:cNvSpPr>
            <a:spLocks noChangeArrowheads="1"/>
          </p:cNvSpPr>
          <p:nvPr/>
        </p:nvSpPr>
        <p:spPr bwMode="auto">
          <a:xfrm>
            <a:off x="5435600" y="5734050"/>
            <a:ext cx="288925" cy="287338"/>
          </a:xfrm>
          <a:prstGeom prst="ellipse">
            <a:avLst/>
          </a:prstGeom>
          <a:solidFill>
            <a:schemeClr val="bg1"/>
          </a:solidFill>
          <a:ln w="12700">
            <a:solidFill>
              <a:schemeClr val="tx1"/>
            </a:solidFill>
            <a:round/>
            <a:headEnd type="none" w="sm" len="sm"/>
            <a:tailEnd type="none" w="sm" len="sm"/>
          </a:ln>
        </p:spPr>
        <p:txBody>
          <a:bodyPr wrap="none" anchor="ctr"/>
          <a:lstStyle/>
          <a:p>
            <a:pPr eaLnBrk="0" hangingPunct="0"/>
            <a:endParaRPr lang="pt-BR"/>
          </a:p>
        </p:txBody>
      </p:sp>
      <p:sp>
        <p:nvSpPr>
          <p:cNvPr id="44094" name="PubPieSlice"/>
          <p:cNvSpPr>
            <a:spLocks noEditPoints="1" noChangeArrowheads="1"/>
          </p:cNvSpPr>
          <p:nvPr/>
        </p:nvSpPr>
        <p:spPr bwMode="auto">
          <a:xfrm>
            <a:off x="4283075" y="2924175"/>
            <a:ext cx="360363" cy="360363"/>
          </a:xfrm>
          <a:custGeom>
            <a:avLst/>
            <a:gdLst>
              <a:gd name="T0" fmla="*/ 50146812 w 21600"/>
              <a:gd name="T1" fmla="*/ 0 h 21600"/>
              <a:gd name="T2" fmla="*/ 50151517 w 21600"/>
              <a:gd name="T3" fmla="*/ 50151517 h 21600"/>
              <a:gd name="T4" fmla="*/ 91953493 w 21600"/>
              <a:gd name="T5" fmla="*/ 77855364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10799" y="0"/>
                </a:moveTo>
                <a:cubicBezTo>
                  <a:pt x="4834" y="0"/>
                  <a:pt x="0" y="4835"/>
                  <a:pt x="0" y="10799"/>
                </a:cubicBezTo>
                <a:cubicBezTo>
                  <a:pt x="0" y="16764"/>
                  <a:pt x="4835" y="21600"/>
                  <a:pt x="10800" y="21600"/>
                </a:cubicBezTo>
                <a:cubicBezTo>
                  <a:pt x="14421" y="21600"/>
                  <a:pt x="17801" y="19784"/>
                  <a:pt x="19802" y="16766"/>
                </a:cubicBezTo>
                <a:lnTo>
                  <a:pt x="10800" y="10800"/>
                </a:lnTo>
                <a:close/>
              </a:path>
            </a:pathLst>
          </a:custGeom>
          <a:solidFill>
            <a:schemeClr val="bg1"/>
          </a:solidFill>
          <a:ln w="9525">
            <a:solidFill>
              <a:srgbClr val="000000"/>
            </a:solidFill>
            <a:miter lim="800000"/>
            <a:headEnd/>
            <a:tailEnd/>
          </a:ln>
        </p:spPr>
        <p:txBody>
          <a:bodyPr/>
          <a:lstStyle/>
          <a:p>
            <a:endParaRPr lang="pt-BR"/>
          </a:p>
        </p:txBody>
      </p:sp>
      <p:sp>
        <p:nvSpPr>
          <p:cNvPr id="44095" name="PubPieSlice"/>
          <p:cNvSpPr>
            <a:spLocks noEditPoints="1" noChangeArrowheads="1"/>
          </p:cNvSpPr>
          <p:nvPr/>
        </p:nvSpPr>
        <p:spPr bwMode="auto">
          <a:xfrm>
            <a:off x="5961063" y="3429000"/>
            <a:ext cx="698500" cy="627063"/>
          </a:xfrm>
          <a:custGeom>
            <a:avLst/>
            <a:gdLst>
              <a:gd name="T0" fmla="*/ 365192354 w 21600"/>
              <a:gd name="T1" fmla="*/ 0 h 21600"/>
              <a:gd name="T2" fmla="*/ 365225986 w 21600"/>
              <a:gd name="T3" fmla="*/ 264238795 h 21600"/>
              <a:gd name="T4" fmla="*/ 730451972 w 21600"/>
              <a:gd name="T5" fmla="*/ 264238795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10799" y="0"/>
                </a:moveTo>
                <a:cubicBezTo>
                  <a:pt x="4834" y="0"/>
                  <a:pt x="0" y="4835"/>
                  <a:pt x="0" y="10799"/>
                </a:cubicBezTo>
                <a:cubicBezTo>
                  <a:pt x="0" y="16764"/>
                  <a:pt x="4835" y="21600"/>
                  <a:pt x="10800" y="21600"/>
                </a:cubicBezTo>
                <a:cubicBezTo>
                  <a:pt x="16764" y="21600"/>
                  <a:pt x="21600" y="16764"/>
                  <a:pt x="21600" y="10800"/>
                </a:cubicBezTo>
                <a:lnTo>
                  <a:pt x="10800" y="10800"/>
                </a:lnTo>
                <a:close/>
              </a:path>
            </a:pathLst>
          </a:custGeom>
          <a:solidFill>
            <a:schemeClr val="bg1"/>
          </a:solidFill>
          <a:ln w="9525">
            <a:solidFill>
              <a:srgbClr val="000000"/>
            </a:solidFill>
            <a:miter lim="800000"/>
            <a:headEnd/>
            <a:tailEnd/>
          </a:ln>
        </p:spPr>
        <p:txBody>
          <a:bodyPr/>
          <a:lstStyle/>
          <a:p>
            <a:endParaRPr lang="pt-BR"/>
          </a:p>
        </p:txBody>
      </p:sp>
      <p:sp>
        <p:nvSpPr>
          <p:cNvPr id="44096" name="PubPieSlice"/>
          <p:cNvSpPr>
            <a:spLocks noEditPoints="1" noChangeArrowheads="1"/>
          </p:cNvSpPr>
          <p:nvPr/>
        </p:nvSpPr>
        <p:spPr bwMode="auto">
          <a:xfrm rot="1256127">
            <a:off x="4500563" y="4508500"/>
            <a:ext cx="647700" cy="585788"/>
          </a:xfrm>
          <a:custGeom>
            <a:avLst/>
            <a:gdLst>
              <a:gd name="T0" fmla="*/ 291168032 w 21600"/>
              <a:gd name="T1" fmla="*/ 0 h 21600"/>
              <a:gd name="T2" fmla="*/ 291195140 w 21600"/>
              <a:gd name="T3" fmla="*/ 215418957 h 21600"/>
              <a:gd name="T4" fmla="*/ 407673147 w 21600"/>
              <a:gd name="T5" fmla="*/ 412826459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10799" y="0"/>
                </a:moveTo>
                <a:cubicBezTo>
                  <a:pt x="4834" y="0"/>
                  <a:pt x="0" y="4835"/>
                  <a:pt x="0" y="10799"/>
                </a:cubicBezTo>
                <a:cubicBezTo>
                  <a:pt x="0" y="16764"/>
                  <a:pt x="4835" y="21600"/>
                  <a:pt x="10800" y="21600"/>
                </a:cubicBezTo>
                <a:cubicBezTo>
                  <a:pt x="12286" y="21600"/>
                  <a:pt x="13757" y="21292"/>
                  <a:pt x="15120" y="20698"/>
                </a:cubicBezTo>
                <a:lnTo>
                  <a:pt x="10800" y="10800"/>
                </a:lnTo>
                <a:close/>
              </a:path>
            </a:pathLst>
          </a:custGeom>
          <a:solidFill>
            <a:schemeClr val="bg1"/>
          </a:solidFill>
          <a:ln w="9525">
            <a:solidFill>
              <a:srgbClr val="000000"/>
            </a:solidFill>
            <a:miter lim="800000"/>
            <a:headEnd/>
            <a:tailEnd/>
          </a:ln>
        </p:spPr>
        <p:txBody>
          <a:bodyPr/>
          <a:lstStyle/>
          <a:p>
            <a:endParaRPr lang="pt-BR"/>
          </a:p>
        </p:txBody>
      </p:sp>
      <p:sp>
        <p:nvSpPr>
          <p:cNvPr id="44097" name="PubPieSlice"/>
          <p:cNvSpPr>
            <a:spLocks noEditPoints="1" noChangeArrowheads="1"/>
          </p:cNvSpPr>
          <p:nvPr/>
        </p:nvSpPr>
        <p:spPr bwMode="auto">
          <a:xfrm>
            <a:off x="5961063" y="4510088"/>
            <a:ext cx="482600" cy="431800"/>
          </a:xfrm>
          <a:custGeom>
            <a:avLst/>
            <a:gdLst>
              <a:gd name="T0" fmla="*/ 120443913 w 21600"/>
              <a:gd name="T1" fmla="*/ 0 h 21600"/>
              <a:gd name="T2" fmla="*/ 120454816 w 21600"/>
              <a:gd name="T3" fmla="*/ 86280046 h 21600"/>
              <a:gd name="T4" fmla="*/ 232154378 w 21600"/>
              <a:gd name="T5" fmla="*/ 118563321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10799" y="0"/>
                </a:moveTo>
                <a:cubicBezTo>
                  <a:pt x="4834" y="0"/>
                  <a:pt x="0" y="4835"/>
                  <a:pt x="0" y="10799"/>
                </a:cubicBezTo>
                <a:cubicBezTo>
                  <a:pt x="0" y="16764"/>
                  <a:pt x="4835" y="21600"/>
                  <a:pt x="10800" y="21600"/>
                </a:cubicBezTo>
                <a:cubicBezTo>
                  <a:pt x="15204" y="21600"/>
                  <a:pt x="19167" y="18925"/>
                  <a:pt x="20815" y="14841"/>
                </a:cubicBezTo>
                <a:lnTo>
                  <a:pt x="10800" y="10800"/>
                </a:lnTo>
                <a:close/>
              </a:path>
            </a:pathLst>
          </a:custGeom>
          <a:solidFill>
            <a:schemeClr val="bg1"/>
          </a:solidFill>
          <a:ln w="9525">
            <a:solidFill>
              <a:srgbClr val="000000"/>
            </a:solidFill>
            <a:miter lim="800000"/>
            <a:headEnd/>
            <a:tailEnd/>
          </a:ln>
        </p:spPr>
        <p:txBody>
          <a:bodyPr/>
          <a:lstStyle/>
          <a:p>
            <a:endParaRPr lang="pt-BR"/>
          </a:p>
        </p:txBody>
      </p:sp>
      <p:sp>
        <p:nvSpPr>
          <p:cNvPr id="44098" name="PubPieSlice"/>
          <p:cNvSpPr>
            <a:spLocks noEditPoints="1" noChangeArrowheads="1"/>
          </p:cNvSpPr>
          <p:nvPr/>
        </p:nvSpPr>
        <p:spPr bwMode="auto">
          <a:xfrm rot="1240465">
            <a:off x="4714875" y="4079875"/>
            <a:ext cx="360363" cy="360363"/>
          </a:xfrm>
          <a:custGeom>
            <a:avLst/>
            <a:gdLst>
              <a:gd name="T0" fmla="*/ 50146812 w 21600"/>
              <a:gd name="T1" fmla="*/ 0 h 21600"/>
              <a:gd name="T2" fmla="*/ 50151517 w 21600"/>
              <a:gd name="T3" fmla="*/ 50151517 h 21600"/>
              <a:gd name="T4" fmla="*/ 99963759 w 21600"/>
              <a:gd name="T5" fmla="*/ 55960733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10799" y="0"/>
                </a:moveTo>
                <a:cubicBezTo>
                  <a:pt x="4834" y="0"/>
                  <a:pt x="0" y="4835"/>
                  <a:pt x="0" y="10799"/>
                </a:cubicBezTo>
                <a:cubicBezTo>
                  <a:pt x="0" y="16764"/>
                  <a:pt x="4835" y="21600"/>
                  <a:pt x="10800" y="21600"/>
                </a:cubicBezTo>
                <a:cubicBezTo>
                  <a:pt x="16280" y="21600"/>
                  <a:pt x="20892" y="17494"/>
                  <a:pt x="21527" y="12051"/>
                </a:cubicBezTo>
                <a:lnTo>
                  <a:pt x="10800" y="10800"/>
                </a:lnTo>
                <a:close/>
              </a:path>
            </a:pathLst>
          </a:custGeom>
          <a:solidFill>
            <a:schemeClr val="bg1"/>
          </a:solidFill>
          <a:ln w="9525">
            <a:solidFill>
              <a:srgbClr val="000000"/>
            </a:solidFill>
            <a:miter lim="800000"/>
            <a:headEnd/>
            <a:tailEnd/>
          </a:ln>
        </p:spPr>
        <p:txBody>
          <a:bodyPr/>
          <a:lstStyle/>
          <a:p>
            <a:endParaRPr lang="pt-BR"/>
          </a:p>
        </p:txBody>
      </p:sp>
      <p:sp>
        <p:nvSpPr>
          <p:cNvPr id="44099" name="PubPieSlice"/>
          <p:cNvSpPr>
            <a:spLocks noEditPoints="1" noChangeArrowheads="1"/>
          </p:cNvSpPr>
          <p:nvPr/>
        </p:nvSpPr>
        <p:spPr bwMode="auto">
          <a:xfrm rot="1240465">
            <a:off x="5422900" y="5734050"/>
            <a:ext cx="301625" cy="287338"/>
          </a:xfrm>
          <a:custGeom>
            <a:avLst/>
            <a:gdLst>
              <a:gd name="T0" fmla="*/ 29405285 w 21600"/>
              <a:gd name="T1" fmla="*/ 0 h 21600"/>
              <a:gd name="T2" fmla="*/ 29408022 w 21600"/>
              <a:gd name="T3" fmla="*/ 25423877 h 21600"/>
              <a:gd name="T4" fmla="*/ 39352064 w 21600"/>
              <a:gd name="T5" fmla="*/ 49348169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10799" y="0"/>
                </a:moveTo>
                <a:cubicBezTo>
                  <a:pt x="4834" y="0"/>
                  <a:pt x="0" y="4835"/>
                  <a:pt x="0" y="10799"/>
                </a:cubicBezTo>
                <a:cubicBezTo>
                  <a:pt x="0" y="16764"/>
                  <a:pt x="4835" y="21600"/>
                  <a:pt x="10800" y="21600"/>
                </a:cubicBezTo>
                <a:cubicBezTo>
                  <a:pt x="12044" y="21600"/>
                  <a:pt x="13280" y="21384"/>
                  <a:pt x="14452" y="20963"/>
                </a:cubicBezTo>
                <a:lnTo>
                  <a:pt x="10800" y="10800"/>
                </a:lnTo>
                <a:close/>
              </a:path>
            </a:pathLst>
          </a:custGeom>
          <a:solidFill>
            <a:schemeClr val="bg1"/>
          </a:solidFill>
          <a:ln w="9525">
            <a:solidFill>
              <a:srgbClr val="000000"/>
            </a:solidFill>
            <a:miter lim="800000"/>
            <a:headEnd/>
            <a:tailEnd/>
          </a:ln>
        </p:spPr>
        <p:txBody>
          <a:bodyPr/>
          <a:lstStyle/>
          <a:p>
            <a:endParaRPr lang="pt-BR"/>
          </a:p>
        </p:txBody>
      </p:sp>
      <p:sp>
        <p:nvSpPr>
          <p:cNvPr id="44100" name="PubPieSlice"/>
          <p:cNvSpPr>
            <a:spLocks noEditPoints="1" noChangeArrowheads="1"/>
          </p:cNvSpPr>
          <p:nvPr/>
        </p:nvSpPr>
        <p:spPr bwMode="auto">
          <a:xfrm>
            <a:off x="7308850" y="3357563"/>
            <a:ext cx="287338" cy="287337"/>
          </a:xfrm>
          <a:custGeom>
            <a:avLst/>
            <a:gdLst>
              <a:gd name="T0" fmla="*/ 25421575 w 21600"/>
              <a:gd name="T1" fmla="*/ 0 h 21600"/>
              <a:gd name="T2" fmla="*/ 25423877 w 21600"/>
              <a:gd name="T3" fmla="*/ 25423695 h 21600"/>
              <a:gd name="T4" fmla="*/ 29166779 w 21600"/>
              <a:gd name="T5" fmla="*/ 275351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10799" y="0"/>
                </a:moveTo>
                <a:cubicBezTo>
                  <a:pt x="4834" y="0"/>
                  <a:pt x="0" y="4835"/>
                  <a:pt x="0" y="10799"/>
                </a:cubicBezTo>
                <a:cubicBezTo>
                  <a:pt x="0" y="16764"/>
                  <a:pt x="4835" y="21600"/>
                  <a:pt x="10800" y="21600"/>
                </a:cubicBezTo>
                <a:cubicBezTo>
                  <a:pt x="16764" y="21600"/>
                  <a:pt x="21600" y="16764"/>
                  <a:pt x="21600" y="10800"/>
                </a:cubicBezTo>
                <a:cubicBezTo>
                  <a:pt x="21600" y="5449"/>
                  <a:pt x="17682" y="905"/>
                  <a:pt x="12389" y="117"/>
                </a:cubicBezTo>
                <a:lnTo>
                  <a:pt x="10800" y="10800"/>
                </a:lnTo>
                <a:close/>
              </a:path>
            </a:pathLst>
          </a:custGeom>
          <a:solidFill>
            <a:schemeClr val="bg1"/>
          </a:solidFill>
          <a:ln w="9525">
            <a:solidFill>
              <a:srgbClr val="000000"/>
            </a:solidFill>
            <a:miter lim="800000"/>
            <a:headEnd/>
            <a:tailEnd/>
          </a:ln>
        </p:spPr>
        <p:txBody>
          <a:bodyPr/>
          <a:lstStyle/>
          <a:p>
            <a:endParaRPr lang="pt-BR"/>
          </a:p>
        </p:txBody>
      </p:sp>
      <p:sp>
        <p:nvSpPr>
          <p:cNvPr id="44101" name="PubPieSlice"/>
          <p:cNvSpPr>
            <a:spLocks noEditPoints="1" noChangeArrowheads="1"/>
          </p:cNvSpPr>
          <p:nvPr/>
        </p:nvSpPr>
        <p:spPr bwMode="auto">
          <a:xfrm>
            <a:off x="6948488" y="5518150"/>
            <a:ext cx="215900" cy="215900"/>
          </a:xfrm>
          <a:custGeom>
            <a:avLst/>
            <a:gdLst>
              <a:gd name="T0" fmla="*/ 10784006 w 21600"/>
              <a:gd name="T1" fmla="*/ 0 h 21600"/>
              <a:gd name="T2" fmla="*/ 10785006 w 21600"/>
              <a:gd name="T3" fmla="*/ 10785006 h 21600"/>
              <a:gd name="T4" fmla="*/ 12372840 w 21600"/>
              <a:gd name="T5" fmla="*/ 116796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10799" y="0"/>
                </a:moveTo>
                <a:cubicBezTo>
                  <a:pt x="4834" y="0"/>
                  <a:pt x="0" y="4835"/>
                  <a:pt x="0" y="10799"/>
                </a:cubicBezTo>
                <a:cubicBezTo>
                  <a:pt x="0" y="16764"/>
                  <a:pt x="4835" y="21600"/>
                  <a:pt x="10800" y="21600"/>
                </a:cubicBezTo>
                <a:cubicBezTo>
                  <a:pt x="16764" y="21600"/>
                  <a:pt x="21600" y="16764"/>
                  <a:pt x="21600" y="10800"/>
                </a:cubicBezTo>
                <a:cubicBezTo>
                  <a:pt x="21600" y="5449"/>
                  <a:pt x="17682" y="905"/>
                  <a:pt x="12389" y="117"/>
                </a:cubicBezTo>
                <a:lnTo>
                  <a:pt x="10800" y="10800"/>
                </a:lnTo>
                <a:close/>
              </a:path>
            </a:pathLst>
          </a:custGeom>
          <a:solidFill>
            <a:schemeClr val="bg1"/>
          </a:solidFill>
          <a:ln w="9525">
            <a:solidFill>
              <a:srgbClr val="000000"/>
            </a:solidFill>
            <a:miter lim="800000"/>
            <a:headEnd/>
            <a:tailEnd/>
          </a:ln>
        </p:spPr>
        <p:txBody>
          <a:bodyPr/>
          <a:lstStyle/>
          <a:p>
            <a:endParaRPr lang="pt-BR"/>
          </a:p>
        </p:txBody>
      </p:sp>
      <p:sp>
        <p:nvSpPr>
          <p:cNvPr id="44102" name="Text Box 161"/>
          <p:cNvSpPr txBox="1">
            <a:spLocks noChangeArrowheads="1"/>
          </p:cNvSpPr>
          <p:nvPr/>
        </p:nvSpPr>
        <p:spPr bwMode="auto">
          <a:xfrm>
            <a:off x="87313" y="6597650"/>
            <a:ext cx="4464050" cy="22860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900" b="0"/>
              <a:t>Kluyver, C. A.; Pearce II, J. A, Estratégia – uma visão executiva, Pearson, 2006, 182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ChangeArrowheads="1"/>
          </p:cNvSpPr>
          <p:nvPr/>
        </p:nvSpPr>
        <p:spPr bwMode="auto">
          <a:xfrm>
            <a:off x="179388" y="188913"/>
            <a:ext cx="8785225" cy="369887"/>
          </a:xfrm>
          <a:prstGeom prst="rect">
            <a:avLst/>
          </a:prstGeom>
          <a:solidFill>
            <a:schemeClr val="bg1"/>
          </a:solidFill>
          <a:ln w="28575" algn="ctr">
            <a:solidFill>
              <a:schemeClr val="tx2"/>
            </a:solidFill>
            <a:miter lim="800000"/>
            <a:headEnd/>
            <a:tailEnd/>
          </a:ln>
        </p:spPr>
        <p:txBody>
          <a:bodyPr lIns="92075" tIns="46038" rIns="92075" bIns="46038">
            <a:spAutoFit/>
          </a:bodyPr>
          <a:lstStyle/>
          <a:p>
            <a:pPr algn="ctr" eaLnBrk="0" hangingPunct="0">
              <a:spcBef>
                <a:spcPct val="50000"/>
              </a:spcBef>
            </a:pPr>
            <a:r>
              <a:rPr lang="pt-BR" sz="1800"/>
              <a:t>CICLO DE VIDA DO PRODUTO</a:t>
            </a:r>
          </a:p>
        </p:txBody>
      </p:sp>
      <p:sp>
        <p:nvSpPr>
          <p:cNvPr id="46082" name="Text Box 62"/>
          <p:cNvSpPr txBox="1">
            <a:spLocks noChangeArrowheads="1"/>
          </p:cNvSpPr>
          <p:nvPr/>
        </p:nvSpPr>
        <p:spPr bwMode="auto">
          <a:xfrm>
            <a:off x="179388" y="836613"/>
            <a:ext cx="8640762" cy="838200"/>
          </a:xfrm>
          <a:prstGeom prst="rect">
            <a:avLst/>
          </a:prstGeom>
          <a:solidFill>
            <a:schemeClr val="bg1"/>
          </a:solidFill>
          <a:ln w="12700" algn="ctr">
            <a:solidFill>
              <a:schemeClr val="tx1"/>
            </a:solidFill>
            <a:miter lim="800000"/>
            <a:headEnd type="none" w="sm" len="sm"/>
            <a:tailEnd type="none" w="sm" len="sm"/>
          </a:ln>
        </p:spPr>
        <p:txBody>
          <a:bodyPr>
            <a:spAutoFit/>
          </a:bodyPr>
          <a:lstStyle/>
          <a:p>
            <a:pPr algn="ctr" eaLnBrk="0" hangingPunct="0"/>
            <a:endParaRPr lang="pt-BR" sz="1600"/>
          </a:p>
          <a:p>
            <a:pPr algn="ctr" eaLnBrk="0" hangingPunct="0"/>
            <a:r>
              <a:rPr lang="pt-BR" sz="1600"/>
              <a:t>LIMITAÇÕES DA MATRIZ ADL</a:t>
            </a:r>
          </a:p>
          <a:p>
            <a:pPr algn="ctr" eaLnBrk="0" hangingPunct="0"/>
            <a:endParaRPr lang="pt-BR" sz="1600"/>
          </a:p>
        </p:txBody>
      </p:sp>
      <p:sp>
        <p:nvSpPr>
          <p:cNvPr id="46083" name="Rectangle 74"/>
          <p:cNvSpPr>
            <a:spLocks noChangeArrowheads="1"/>
          </p:cNvSpPr>
          <p:nvPr/>
        </p:nvSpPr>
        <p:spPr bwMode="auto">
          <a:xfrm>
            <a:off x="250825" y="2060575"/>
            <a:ext cx="8640763" cy="4530725"/>
          </a:xfrm>
          <a:prstGeom prst="rect">
            <a:avLst/>
          </a:prstGeom>
          <a:solidFill>
            <a:schemeClr val="bg1"/>
          </a:solidFill>
          <a:ln w="38100">
            <a:solidFill>
              <a:schemeClr val="tx1"/>
            </a:solidFill>
            <a:miter lim="800000"/>
            <a:headEnd type="none" w="sm" len="sm"/>
            <a:tailEnd type="none" w="sm" len="sm"/>
          </a:ln>
        </p:spPr>
        <p:txBody>
          <a:bodyPr>
            <a:spAutoFit/>
          </a:bodyPr>
          <a:lstStyle/>
          <a:p>
            <a:pPr algn="ctr" eaLnBrk="0" hangingPunct="0"/>
            <a:endParaRPr lang="pt-BR" sz="1600"/>
          </a:p>
          <a:p>
            <a:pPr algn="ctr" eaLnBrk="0" hangingPunct="0"/>
            <a:endParaRPr lang="pt-BR" sz="1600"/>
          </a:p>
          <a:p>
            <a:pPr algn="ctr" eaLnBrk="0" hangingPunct="0"/>
            <a:endParaRPr lang="pt-BR" sz="1600"/>
          </a:p>
          <a:p>
            <a:pPr algn="ctr" eaLnBrk="0" hangingPunct="0"/>
            <a:endParaRPr lang="pt-BR" sz="1600"/>
          </a:p>
          <a:p>
            <a:pPr algn="ctr" eaLnBrk="0" hangingPunct="0"/>
            <a:r>
              <a:rPr lang="pt-BR" sz="1600"/>
              <a:t>NÃO HÁ COMPRIMENTO PADRÃO DOS CICLOS DE VIDA</a:t>
            </a:r>
          </a:p>
          <a:p>
            <a:pPr algn="ctr" eaLnBrk="0" hangingPunct="0"/>
            <a:endParaRPr lang="pt-BR" sz="1600"/>
          </a:p>
          <a:p>
            <a:pPr algn="ctr" eaLnBrk="0" hangingPunct="0"/>
            <a:endParaRPr lang="pt-BR" sz="1600"/>
          </a:p>
          <a:p>
            <a:pPr algn="ctr" eaLnBrk="0" hangingPunct="0"/>
            <a:endParaRPr lang="pt-BR" sz="1600"/>
          </a:p>
          <a:p>
            <a:pPr algn="ctr" eaLnBrk="0" hangingPunct="0"/>
            <a:endParaRPr lang="pt-BR" sz="1600"/>
          </a:p>
          <a:p>
            <a:pPr algn="ctr" eaLnBrk="0" hangingPunct="0"/>
            <a:r>
              <a:rPr lang="pt-BR" sz="1600"/>
              <a:t>DETERMINAR A FASE ATUAL DO CICLO DE VIDA DA INDÚSTRIA É COMPLICADO</a:t>
            </a:r>
          </a:p>
          <a:p>
            <a:pPr algn="ctr" eaLnBrk="0" hangingPunct="0"/>
            <a:endParaRPr lang="pt-BR" sz="1600"/>
          </a:p>
          <a:p>
            <a:pPr algn="ctr" eaLnBrk="0" hangingPunct="0"/>
            <a:endParaRPr lang="pt-BR" sz="1600"/>
          </a:p>
          <a:p>
            <a:pPr algn="ctr" eaLnBrk="0" hangingPunct="0"/>
            <a:endParaRPr lang="pt-BR" sz="1600"/>
          </a:p>
          <a:p>
            <a:pPr algn="ctr" eaLnBrk="0" hangingPunct="0"/>
            <a:endParaRPr lang="pt-BR" sz="1600"/>
          </a:p>
          <a:p>
            <a:pPr algn="ctr" eaLnBrk="0" hangingPunct="0"/>
            <a:r>
              <a:rPr lang="pt-BR" sz="1600"/>
              <a:t>OS COMPETIDORES PODEM INFLUENCIAR O COMPRIMENTO DO CICLO DE VIDA</a:t>
            </a:r>
          </a:p>
          <a:p>
            <a:pPr algn="ctr" eaLnBrk="0" hangingPunct="0"/>
            <a:endParaRPr lang="pt-BR" sz="1600"/>
          </a:p>
          <a:p>
            <a:pPr algn="ctr" eaLnBrk="0" hangingPunct="0"/>
            <a:endParaRPr lang="pt-BR" sz="1600"/>
          </a:p>
          <a:p>
            <a:pPr algn="ctr" eaLnBrk="0" hangingPunct="0"/>
            <a:endParaRPr lang="pt-BR" sz="1600" i="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0503" name="Object 103"/>
          <p:cNvGraphicFramePr>
            <a:graphicFrameLocks noChangeAspect="1"/>
          </p:cNvGraphicFramePr>
          <p:nvPr/>
        </p:nvGraphicFramePr>
        <p:xfrm>
          <a:off x="250825" y="476250"/>
          <a:ext cx="8713788" cy="5761038"/>
        </p:xfrm>
        <a:graphic>
          <a:graphicData uri="http://schemas.openxmlformats.org/presentationml/2006/ole">
            <mc:AlternateContent xmlns:mc="http://schemas.openxmlformats.org/markup-compatibility/2006">
              <mc:Choice xmlns:v="urn:schemas-microsoft-com:vml" Requires="v">
                <p:oleObj spid="_x0000_s230538" name="Document" r:id="rId4" imgW="10135084" imgH="6215504" progId="Word.Document.8">
                  <p:embed/>
                </p:oleObj>
              </mc:Choice>
              <mc:Fallback>
                <p:oleObj name="Document" r:id="rId4" imgW="10135084" imgH="6215504" progId="Word.Document.8">
                  <p:embed/>
                  <p:pic>
                    <p:nvPicPr>
                      <p:cNvPr id="0" name="Picture 1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476250"/>
                        <a:ext cx="8713788" cy="5761038"/>
                      </a:xfrm>
                      <a:prstGeom prst="rect">
                        <a:avLst/>
                      </a:prstGeom>
                      <a:solidFill>
                        <a:schemeClr val="bg1"/>
                      </a:solidFill>
                      <a:ln w="57150">
                        <a:solidFill>
                          <a:srgbClr val="6633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0504" name="Rectangle 105"/>
          <p:cNvSpPr>
            <a:spLocks noChangeArrowheads="1"/>
          </p:cNvSpPr>
          <p:nvPr/>
        </p:nvSpPr>
        <p:spPr bwMode="auto">
          <a:xfrm>
            <a:off x="0" y="3135313"/>
            <a:ext cx="9144000" cy="0"/>
          </a:xfrm>
          <a:prstGeom prst="rect">
            <a:avLst/>
          </a:prstGeom>
          <a:noFill/>
          <a:ln w="12700">
            <a:noFill/>
            <a:miter lim="800000"/>
            <a:headEnd type="none" w="sm" len="sm"/>
            <a:tailEnd type="none" w="sm" len="sm"/>
          </a:ln>
        </p:spPr>
        <p:txBody>
          <a:bodyPr wrap="none">
            <a:spAutoFit/>
          </a:bodyPr>
          <a:lstStyle/>
          <a:p>
            <a:pPr eaLnBrk="0" hangingPunct="0"/>
            <a:endParaRPr lang="pt-BR"/>
          </a:p>
        </p:txBody>
      </p:sp>
      <p:grpSp>
        <p:nvGrpSpPr>
          <p:cNvPr id="2" name="Group 115"/>
          <p:cNvGrpSpPr>
            <a:grpSpLocks noRot="1"/>
          </p:cNvGrpSpPr>
          <p:nvPr/>
        </p:nvGrpSpPr>
        <p:grpSpPr bwMode="auto">
          <a:xfrm>
            <a:off x="250825" y="55563"/>
            <a:ext cx="8893175" cy="349250"/>
            <a:chOff x="68" y="73"/>
            <a:chExt cx="5602" cy="220"/>
          </a:xfrm>
          <a:solidFill>
            <a:schemeClr val="bg1"/>
          </a:solidFill>
        </p:grpSpPr>
        <p:sp>
          <p:nvSpPr>
            <p:cNvPr id="3" name="Rectangle 108"/>
            <p:cNvSpPr>
              <a:spLocks noChangeArrowheads="1"/>
            </p:cNvSpPr>
            <p:nvPr/>
          </p:nvSpPr>
          <p:spPr bwMode="auto">
            <a:xfrm>
              <a:off x="68" y="73"/>
              <a:ext cx="5602" cy="220"/>
            </a:xfrm>
            <a:prstGeom prst="rect">
              <a:avLst/>
            </a:prstGeom>
            <a:grpFill/>
            <a:ln w="12700" algn="ctr">
              <a:solidFill>
                <a:schemeClr val="tx1"/>
              </a:solidFill>
              <a:miter lim="800000"/>
              <a:headEnd type="none" w="sm" len="sm"/>
              <a:tailEnd type="none" w="sm" len="sm"/>
            </a:ln>
            <a:effectLst/>
          </p:spPr>
          <p:txBody>
            <a:bodyPr>
              <a:spAutoFit/>
            </a:bodyPr>
            <a:lstStyle/>
            <a:p>
              <a:pPr algn="ctr" eaLnBrk="0" hangingPunct="0">
                <a:defRPr/>
              </a:pPr>
              <a:r>
                <a:rPr lang="pt-BR" sz="1600" dirty="0">
                  <a:cs typeface="Arial" charset="0"/>
                </a:rPr>
                <a:t>Estágios de evolução do setor</a:t>
              </a:r>
              <a:endParaRPr lang="pt-BR" sz="1600" dirty="0"/>
            </a:p>
          </p:txBody>
        </p:sp>
        <p:sp>
          <p:nvSpPr>
            <p:cNvPr id="4" name="Line 109"/>
            <p:cNvSpPr>
              <a:spLocks noChangeShapeType="1"/>
            </p:cNvSpPr>
            <p:nvPr/>
          </p:nvSpPr>
          <p:spPr bwMode="auto">
            <a:xfrm>
              <a:off x="68" y="73"/>
              <a:ext cx="5602" cy="0"/>
            </a:xfrm>
            <a:prstGeom prst="line">
              <a:avLst/>
            </a:prstGeom>
            <a:grpFill/>
            <a:ln w="12700">
              <a:solidFill>
                <a:schemeClr val="tx1"/>
              </a:solidFill>
              <a:round/>
              <a:headEnd type="none" w="sm" len="sm"/>
              <a:tailEnd type="none" w="sm" len="sm"/>
            </a:ln>
            <a:effectLst/>
          </p:spPr>
          <p:txBody>
            <a:bodyPr>
              <a:spAutoFit/>
            </a:bodyPr>
            <a:lstStyle/>
            <a:p>
              <a:pPr eaLnBrk="0" hangingPunct="0">
                <a:defRPr/>
              </a:pPr>
              <a:endParaRPr lang="pt-BR"/>
            </a:p>
          </p:txBody>
        </p:sp>
        <p:sp>
          <p:nvSpPr>
            <p:cNvPr id="5" name="Line 110"/>
            <p:cNvSpPr>
              <a:spLocks noChangeShapeType="1"/>
            </p:cNvSpPr>
            <p:nvPr/>
          </p:nvSpPr>
          <p:spPr bwMode="auto">
            <a:xfrm>
              <a:off x="68" y="284"/>
              <a:ext cx="5602" cy="0"/>
            </a:xfrm>
            <a:prstGeom prst="line">
              <a:avLst/>
            </a:prstGeom>
            <a:grpFill/>
            <a:ln w="12700">
              <a:solidFill>
                <a:schemeClr val="tx1"/>
              </a:solidFill>
              <a:round/>
              <a:headEnd type="none" w="sm" len="sm"/>
              <a:tailEnd type="none" w="sm" len="sm"/>
            </a:ln>
            <a:effectLst/>
          </p:spPr>
          <p:txBody>
            <a:bodyPr>
              <a:spAutoFit/>
            </a:bodyPr>
            <a:lstStyle/>
            <a:p>
              <a:pPr eaLnBrk="0" hangingPunct="0">
                <a:defRPr/>
              </a:pPr>
              <a:endParaRPr lang="pt-BR"/>
            </a:p>
          </p:txBody>
        </p:sp>
        <p:sp>
          <p:nvSpPr>
            <p:cNvPr id="6" name="Line 111"/>
            <p:cNvSpPr>
              <a:spLocks noChangeShapeType="1"/>
            </p:cNvSpPr>
            <p:nvPr/>
          </p:nvSpPr>
          <p:spPr bwMode="auto">
            <a:xfrm>
              <a:off x="68" y="73"/>
              <a:ext cx="0" cy="211"/>
            </a:xfrm>
            <a:prstGeom prst="line">
              <a:avLst/>
            </a:prstGeom>
            <a:grpFill/>
            <a:ln w="12700">
              <a:solidFill>
                <a:schemeClr val="tx1"/>
              </a:solidFill>
              <a:round/>
              <a:headEnd type="none" w="sm" len="sm"/>
              <a:tailEnd type="none" w="sm" len="sm"/>
            </a:ln>
            <a:effectLst/>
          </p:spPr>
          <p:txBody>
            <a:bodyPr>
              <a:spAutoFit/>
            </a:bodyPr>
            <a:lstStyle/>
            <a:p>
              <a:pPr eaLnBrk="0" hangingPunct="0">
                <a:defRPr/>
              </a:pPr>
              <a:endParaRPr lang="pt-BR"/>
            </a:p>
          </p:txBody>
        </p:sp>
        <p:sp>
          <p:nvSpPr>
            <p:cNvPr id="7" name="Line 112"/>
            <p:cNvSpPr>
              <a:spLocks noChangeShapeType="1"/>
            </p:cNvSpPr>
            <p:nvPr/>
          </p:nvSpPr>
          <p:spPr bwMode="auto">
            <a:xfrm>
              <a:off x="5670" y="73"/>
              <a:ext cx="0" cy="211"/>
            </a:xfrm>
            <a:prstGeom prst="line">
              <a:avLst/>
            </a:prstGeom>
            <a:grpFill/>
            <a:ln w="12700">
              <a:solidFill>
                <a:schemeClr val="tx1"/>
              </a:solidFill>
              <a:round/>
              <a:headEnd type="none" w="sm" len="sm"/>
              <a:tailEnd type="none" w="sm" len="sm"/>
            </a:ln>
            <a:effectLst/>
          </p:spPr>
          <p:txBody>
            <a:bodyPr>
              <a:spAutoFit/>
            </a:bodyPr>
            <a:lstStyle/>
            <a:p>
              <a:pPr eaLnBrk="0" hangingPunct="0">
                <a:defRPr/>
              </a:pPr>
              <a:endParaRPr lang="pt-B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ChangeArrowheads="1"/>
          </p:cNvSpPr>
          <p:nvPr/>
        </p:nvSpPr>
        <p:spPr bwMode="auto">
          <a:xfrm>
            <a:off x="179388" y="228600"/>
            <a:ext cx="8713787" cy="369974"/>
          </a:xfrm>
          <a:prstGeom prst="rect">
            <a:avLst/>
          </a:prstGeom>
          <a:solidFill>
            <a:schemeClr val="bg1"/>
          </a:solidFill>
          <a:ln w="28575" algn="ctr">
            <a:solidFill>
              <a:schemeClr val="tx2"/>
            </a:solidFill>
            <a:miter lim="800000"/>
            <a:headEnd/>
            <a:tailEnd/>
          </a:ln>
        </p:spPr>
        <p:txBody>
          <a:bodyPr lIns="92075" tIns="46038" rIns="92075" bIns="46038">
            <a:spAutoFit/>
          </a:bodyPr>
          <a:lstStyle/>
          <a:p>
            <a:pPr algn="ctr" eaLnBrk="0" hangingPunct="0">
              <a:spcBef>
                <a:spcPct val="50000"/>
              </a:spcBef>
            </a:pPr>
            <a:r>
              <a:rPr lang="pt-BR" sz="1800" dirty="0"/>
              <a:t>CURVA DE EXPERIÊNCIA - CONTEXTO</a:t>
            </a:r>
          </a:p>
        </p:txBody>
      </p:sp>
      <p:sp>
        <p:nvSpPr>
          <p:cNvPr id="17410" name="Text Box 7"/>
          <p:cNvSpPr txBox="1">
            <a:spLocks noChangeArrowheads="1"/>
          </p:cNvSpPr>
          <p:nvPr/>
        </p:nvSpPr>
        <p:spPr bwMode="auto">
          <a:xfrm>
            <a:off x="2627313" y="765175"/>
            <a:ext cx="3830637" cy="441325"/>
          </a:xfrm>
          <a:prstGeom prst="rect">
            <a:avLst/>
          </a:prstGeom>
          <a:solidFill>
            <a:schemeClr val="bg1"/>
          </a:solidFill>
          <a:ln w="12700">
            <a:noFill/>
            <a:miter lim="800000"/>
            <a:headEnd type="none" w="sm" len="sm"/>
            <a:tailEnd type="none" w="sm" len="sm"/>
          </a:ln>
        </p:spPr>
        <p:txBody>
          <a:bodyPr wrap="none">
            <a:spAutoFit/>
          </a:bodyPr>
          <a:lstStyle/>
          <a:p>
            <a:pPr algn="ctr" eaLnBrk="0" hangingPunct="0"/>
            <a:r>
              <a:rPr lang="pt-BR" sz="1400"/>
              <a:t>CONSTRUÇÃO DA LIDERANÇA DE CUSTO</a:t>
            </a:r>
          </a:p>
          <a:p>
            <a:pPr algn="ctr" eaLnBrk="0" hangingPunct="0"/>
            <a:r>
              <a:rPr lang="pt-BR" sz="900"/>
              <a:t>ESTRATÉGIA DE MKT E POSICIONAMENTO COMPETITIVO</a:t>
            </a:r>
          </a:p>
        </p:txBody>
      </p:sp>
      <p:sp>
        <p:nvSpPr>
          <p:cNvPr id="17411" name="Rectangle 44"/>
          <p:cNvSpPr>
            <a:spLocks noChangeArrowheads="1"/>
          </p:cNvSpPr>
          <p:nvPr/>
        </p:nvSpPr>
        <p:spPr bwMode="auto">
          <a:xfrm>
            <a:off x="179388" y="1226850"/>
            <a:ext cx="8718143" cy="5040313"/>
          </a:xfrm>
          <a:prstGeom prst="rect">
            <a:avLst/>
          </a:prstGeom>
          <a:solidFill>
            <a:schemeClr val="bg1"/>
          </a:solidFill>
          <a:ln w="28575">
            <a:solidFill>
              <a:schemeClr val="tx1"/>
            </a:solidFill>
            <a:miter lim="800000"/>
            <a:headEnd type="none" w="sm" len="sm"/>
            <a:tailEnd type="none" w="sm" len="sm"/>
          </a:ln>
        </p:spPr>
        <p:txBody>
          <a:bodyPr wrap="none" anchor="ctr"/>
          <a:lstStyle/>
          <a:p>
            <a:pPr eaLnBrk="0" hangingPunct="0"/>
            <a:endParaRPr lang="pt-BR"/>
          </a:p>
        </p:txBody>
      </p:sp>
      <p:sp>
        <p:nvSpPr>
          <p:cNvPr id="17412" name="Rectangle 45"/>
          <p:cNvSpPr>
            <a:spLocks noChangeArrowheads="1"/>
          </p:cNvSpPr>
          <p:nvPr/>
        </p:nvSpPr>
        <p:spPr bwMode="auto">
          <a:xfrm>
            <a:off x="3779838" y="3284538"/>
            <a:ext cx="1439862" cy="792162"/>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400"/>
              <a:t>CUSTOS</a:t>
            </a:r>
          </a:p>
        </p:txBody>
      </p:sp>
      <p:sp>
        <p:nvSpPr>
          <p:cNvPr id="17413" name="Rectangle 46"/>
          <p:cNvSpPr>
            <a:spLocks noChangeArrowheads="1"/>
          </p:cNvSpPr>
          <p:nvPr/>
        </p:nvSpPr>
        <p:spPr bwMode="auto">
          <a:xfrm>
            <a:off x="3779838" y="1555750"/>
            <a:ext cx="1439862"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Economias</a:t>
            </a:r>
            <a:br>
              <a:rPr lang="pt-BR" sz="1100"/>
            </a:br>
            <a:r>
              <a:rPr lang="pt-BR" sz="1100"/>
              <a:t>de escala</a:t>
            </a:r>
          </a:p>
        </p:txBody>
      </p:sp>
      <p:sp>
        <p:nvSpPr>
          <p:cNvPr id="17414" name="Rectangle 47"/>
          <p:cNvSpPr>
            <a:spLocks noChangeArrowheads="1"/>
          </p:cNvSpPr>
          <p:nvPr/>
        </p:nvSpPr>
        <p:spPr bwMode="auto">
          <a:xfrm>
            <a:off x="6013450" y="1987550"/>
            <a:ext cx="1439863"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Experiência</a:t>
            </a:r>
          </a:p>
        </p:txBody>
      </p:sp>
      <p:sp>
        <p:nvSpPr>
          <p:cNvPr id="17415" name="Rectangle 48"/>
          <p:cNvSpPr>
            <a:spLocks noChangeArrowheads="1"/>
          </p:cNvSpPr>
          <p:nvPr/>
        </p:nvSpPr>
        <p:spPr bwMode="auto">
          <a:xfrm>
            <a:off x="1765300" y="1987550"/>
            <a:ext cx="1439863"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Institucional</a:t>
            </a:r>
            <a:br>
              <a:rPr lang="pt-BR" sz="1100"/>
            </a:br>
            <a:r>
              <a:rPr lang="pt-BR" sz="1100"/>
              <a:t>-impactos-</a:t>
            </a:r>
          </a:p>
        </p:txBody>
      </p:sp>
      <p:sp>
        <p:nvSpPr>
          <p:cNvPr id="17416" name="Rectangle 49"/>
          <p:cNvSpPr>
            <a:spLocks noChangeArrowheads="1"/>
          </p:cNvSpPr>
          <p:nvPr/>
        </p:nvSpPr>
        <p:spPr bwMode="auto">
          <a:xfrm>
            <a:off x="1044575" y="2924175"/>
            <a:ext cx="1439863"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Localização</a:t>
            </a:r>
          </a:p>
        </p:txBody>
      </p:sp>
      <p:sp>
        <p:nvSpPr>
          <p:cNvPr id="17417" name="Rectangle 50"/>
          <p:cNvSpPr>
            <a:spLocks noChangeArrowheads="1"/>
          </p:cNvSpPr>
          <p:nvPr/>
        </p:nvSpPr>
        <p:spPr bwMode="auto">
          <a:xfrm>
            <a:off x="6732588" y="2995613"/>
            <a:ext cx="1439862"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dirty="0"/>
              <a:t>Utilização da</a:t>
            </a:r>
            <a:br>
              <a:rPr lang="pt-BR" sz="1100" dirty="0"/>
            </a:br>
            <a:r>
              <a:rPr lang="pt-BR" sz="1100" dirty="0"/>
              <a:t>capacidade instalada</a:t>
            </a:r>
          </a:p>
        </p:txBody>
      </p:sp>
      <p:sp>
        <p:nvSpPr>
          <p:cNvPr id="17418" name="Rectangle 51"/>
          <p:cNvSpPr>
            <a:spLocks noChangeArrowheads="1"/>
          </p:cNvSpPr>
          <p:nvPr/>
        </p:nvSpPr>
        <p:spPr bwMode="auto">
          <a:xfrm>
            <a:off x="6732588" y="4005263"/>
            <a:ext cx="1439862"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Relações entre áreas</a:t>
            </a:r>
            <a:br>
              <a:rPr lang="pt-BR" sz="1100"/>
            </a:br>
            <a:r>
              <a:rPr lang="pt-BR" sz="1100"/>
              <a:t>internas e relações</a:t>
            </a:r>
            <a:br>
              <a:rPr lang="pt-BR" sz="1100"/>
            </a:br>
            <a:r>
              <a:rPr lang="pt-BR" sz="1100"/>
              <a:t>com outras empresas</a:t>
            </a:r>
          </a:p>
        </p:txBody>
      </p:sp>
      <p:sp>
        <p:nvSpPr>
          <p:cNvPr id="17419" name="Rectangle 52"/>
          <p:cNvSpPr>
            <a:spLocks noChangeArrowheads="1"/>
          </p:cNvSpPr>
          <p:nvPr/>
        </p:nvSpPr>
        <p:spPr bwMode="auto">
          <a:xfrm>
            <a:off x="6013450" y="4940300"/>
            <a:ext cx="1439863"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dirty="0"/>
              <a:t>Relações entre </a:t>
            </a:r>
            <a:r>
              <a:rPr lang="pt-BR" sz="1100" dirty="0" err="1"/>
              <a:t>UENs</a:t>
            </a:r>
            <a:endParaRPr lang="pt-BR" sz="1100" dirty="0"/>
          </a:p>
        </p:txBody>
      </p:sp>
      <p:sp>
        <p:nvSpPr>
          <p:cNvPr id="17420" name="Rectangle 53"/>
          <p:cNvSpPr>
            <a:spLocks noChangeArrowheads="1"/>
          </p:cNvSpPr>
          <p:nvPr/>
        </p:nvSpPr>
        <p:spPr bwMode="auto">
          <a:xfrm>
            <a:off x="3924300" y="5229225"/>
            <a:ext cx="1439863"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dirty="0"/>
              <a:t>Grau de integração</a:t>
            </a:r>
          </a:p>
        </p:txBody>
      </p:sp>
      <p:sp>
        <p:nvSpPr>
          <p:cNvPr id="17421" name="Rectangle 54"/>
          <p:cNvSpPr>
            <a:spLocks noChangeArrowheads="1"/>
          </p:cNvSpPr>
          <p:nvPr/>
        </p:nvSpPr>
        <p:spPr bwMode="auto">
          <a:xfrm>
            <a:off x="1836738" y="4867275"/>
            <a:ext cx="1439862"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Agir no momento</a:t>
            </a:r>
            <a:br>
              <a:rPr lang="pt-BR" sz="1100"/>
            </a:br>
            <a:r>
              <a:rPr lang="pt-BR" sz="1100"/>
              <a:t>oportuno</a:t>
            </a:r>
          </a:p>
        </p:txBody>
      </p:sp>
      <p:sp>
        <p:nvSpPr>
          <p:cNvPr id="17422" name="Rectangle 55"/>
          <p:cNvSpPr>
            <a:spLocks noChangeArrowheads="1"/>
          </p:cNvSpPr>
          <p:nvPr/>
        </p:nvSpPr>
        <p:spPr bwMode="auto">
          <a:xfrm>
            <a:off x="1044575" y="3787775"/>
            <a:ext cx="1439863"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Escolha das</a:t>
            </a:r>
            <a:br>
              <a:rPr lang="pt-BR" sz="1100"/>
            </a:br>
            <a:r>
              <a:rPr lang="pt-BR" sz="1100"/>
              <a:t>políticas</a:t>
            </a:r>
          </a:p>
        </p:txBody>
      </p:sp>
      <p:sp>
        <p:nvSpPr>
          <p:cNvPr id="17423" name="Line 56"/>
          <p:cNvSpPr>
            <a:spLocks noChangeShapeType="1"/>
          </p:cNvSpPr>
          <p:nvPr/>
        </p:nvSpPr>
        <p:spPr bwMode="auto">
          <a:xfrm>
            <a:off x="4500563" y="2133600"/>
            <a:ext cx="0" cy="1079500"/>
          </a:xfrm>
          <a:prstGeom prst="line">
            <a:avLst/>
          </a:prstGeom>
          <a:noFill/>
          <a:ln w="38100">
            <a:solidFill>
              <a:schemeClr val="tx1"/>
            </a:solidFill>
            <a:round/>
            <a:headEnd type="none" w="sm" len="sm"/>
            <a:tailEnd type="triangle" w="sm" len="sm"/>
          </a:ln>
        </p:spPr>
        <p:txBody>
          <a:bodyPr/>
          <a:lstStyle/>
          <a:p>
            <a:endParaRPr lang="pt-BR"/>
          </a:p>
        </p:txBody>
      </p:sp>
      <p:sp>
        <p:nvSpPr>
          <p:cNvPr id="17424" name="Line 57"/>
          <p:cNvSpPr>
            <a:spLocks noChangeShapeType="1"/>
          </p:cNvSpPr>
          <p:nvPr/>
        </p:nvSpPr>
        <p:spPr bwMode="auto">
          <a:xfrm flipH="1">
            <a:off x="5364163" y="2636838"/>
            <a:ext cx="936625" cy="576262"/>
          </a:xfrm>
          <a:prstGeom prst="line">
            <a:avLst/>
          </a:prstGeom>
          <a:noFill/>
          <a:ln w="38100">
            <a:solidFill>
              <a:schemeClr val="tx1"/>
            </a:solidFill>
            <a:round/>
            <a:headEnd type="none" w="sm" len="sm"/>
            <a:tailEnd type="triangle" w="sm" len="sm"/>
          </a:ln>
        </p:spPr>
        <p:txBody>
          <a:bodyPr/>
          <a:lstStyle/>
          <a:p>
            <a:endParaRPr lang="pt-BR"/>
          </a:p>
        </p:txBody>
      </p:sp>
      <p:sp>
        <p:nvSpPr>
          <p:cNvPr id="17425" name="Line 58"/>
          <p:cNvSpPr>
            <a:spLocks noChangeShapeType="1"/>
          </p:cNvSpPr>
          <p:nvPr/>
        </p:nvSpPr>
        <p:spPr bwMode="auto">
          <a:xfrm flipH="1">
            <a:off x="5435600" y="3284538"/>
            <a:ext cx="1296988" cy="431800"/>
          </a:xfrm>
          <a:prstGeom prst="line">
            <a:avLst/>
          </a:prstGeom>
          <a:noFill/>
          <a:ln w="38100">
            <a:solidFill>
              <a:schemeClr val="tx1"/>
            </a:solidFill>
            <a:round/>
            <a:headEnd type="none" w="sm" len="sm"/>
            <a:tailEnd type="triangle" w="sm" len="sm"/>
          </a:ln>
        </p:spPr>
        <p:txBody>
          <a:bodyPr/>
          <a:lstStyle/>
          <a:p>
            <a:endParaRPr lang="pt-BR"/>
          </a:p>
        </p:txBody>
      </p:sp>
      <p:sp>
        <p:nvSpPr>
          <p:cNvPr id="17426" name="Line 59"/>
          <p:cNvSpPr>
            <a:spLocks noChangeShapeType="1"/>
          </p:cNvSpPr>
          <p:nvPr/>
        </p:nvSpPr>
        <p:spPr bwMode="auto">
          <a:xfrm flipH="1" flipV="1">
            <a:off x="5435600" y="3860800"/>
            <a:ext cx="1152525" cy="431800"/>
          </a:xfrm>
          <a:prstGeom prst="line">
            <a:avLst/>
          </a:prstGeom>
          <a:noFill/>
          <a:ln w="38100">
            <a:solidFill>
              <a:schemeClr val="tx1"/>
            </a:solidFill>
            <a:round/>
            <a:headEnd type="none" w="sm" len="sm"/>
            <a:tailEnd type="triangle" w="sm" len="sm"/>
          </a:ln>
        </p:spPr>
        <p:txBody>
          <a:bodyPr/>
          <a:lstStyle/>
          <a:p>
            <a:endParaRPr lang="pt-BR"/>
          </a:p>
        </p:txBody>
      </p:sp>
      <p:sp>
        <p:nvSpPr>
          <p:cNvPr id="17427" name="Line 60"/>
          <p:cNvSpPr>
            <a:spLocks noChangeShapeType="1"/>
          </p:cNvSpPr>
          <p:nvPr/>
        </p:nvSpPr>
        <p:spPr bwMode="auto">
          <a:xfrm flipH="1" flipV="1">
            <a:off x="5292725" y="4149725"/>
            <a:ext cx="935038" cy="719138"/>
          </a:xfrm>
          <a:prstGeom prst="line">
            <a:avLst/>
          </a:prstGeom>
          <a:noFill/>
          <a:ln w="38100">
            <a:solidFill>
              <a:schemeClr val="tx1"/>
            </a:solidFill>
            <a:round/>
            <a:headEnd type="none" w="sm" len="sm"/>
            <a:tailEnd type="triangle" w="sm" len="sm"/>
          </a:ln>
        </p:spPr>
        <p:txBody>
          <a:bodyPr/>
          <a:lstStyle/>
          <a:p>
            <a:endParaRPr lang="pt-BR"/>
          </a:p>
        </p:txBody>
      </p:sp>
      <p:sp>
        <p:nvSpPr>
          <p:cNvPr id="17428" name="Line 61"/>
          <p:cNvSpPr>
            <a:spLocks noChangeShapeType="1"/>
          </p:cNvSpPr>
          <p:nvPr/>
        </p:nvSpPr>
        <p:spPr bwMode="auto">
          <a:xfrm flipV="1">
            <a:off x="4500563" y="4149725"/>
            <a:ext cx="0" cy="935038"/>
          </a:xfrm>
          <a:prstGeom prst="line">
            <a:avLst/>
          </a:prstGeom>
          <a:noFill/>
          <a:ln w="38100">
            <a:solidFill>
              <a:schemeClr val="tx1"/>
            </a:solidFill>
            <a:round/>
            <a:headEnd type="none" w="sm" len="sm"/>
            <a:tailEnd type="triangle" w="sm" len="sm"/>
          </a:ln>
        </p:spPr>
        <p:txBody>
          <a:bodyPr/>
          <a:lstStyle/>
          <a:p>
            <a:endParaRPr lang="pt-BR"/>
          </a:p>
        </p:txBody>
      </p:sp>
      <p:sp>
        <p:nvSpPr>
          <p:cNvPr id="17429" name="Line 62"/>
          <p:cNvSpPr>
            <a:spLocks noChangeShapeType="1"/>
          </p:cNvSpPr>
          <p:nvPr/>
        </p:nvSpPr>
        <p:spPr bwMode="auto">
          <a:xfrm flipV="1">
            <a:off x="2700338" y="4149725"/>
            <a:ext cx="935037" cy="503238"/>
          </a:xfrm>
          <a:prstGeom prst="line">
            <a:avLst/>
          </a:prstGeom>
          <a:noFill/>
          <a:ln w="38100">
            <a:solidFill>
              <a:schemeClr val="tx1"/>
            </a:solidFill>
            <a:round/>
            <a:headEnd type="none" w="sm" len="sm"/>
            <a:tailEnd type="triangle" w="sm" len="sm"/>
          </a:ln>
        </p:spPr>
        <p:txBody>
          <a:bodyPr/>
          <a:lstStyle/>
          <a:p>
            <a:endParaRPr lang="pt-BR"/>
          </a:p>
        </p:txBody>
      </p:sp>
      <p:sp>
        <p:nvSpPr>
          <p:cNvPr id="17430" name="Line 63"/>
          <p:cNvSpPr>
            <a:spLocks noChangeShapeType="1"/>
          </p:cNvSpPr>
          <p:nvPr/>
        </p:nvSpPr>
        <p:spPr bwMode="auto">
          <a:xfrm flipV="1">
            <a:off x="2555875" y="3644900"/>
            <a:ext cx="1008063" cy="288925"/>
          </a:xfrm>
          <a:prstGeom prst="line">
            <a:avLst/>
          </a:prstGeom>
          <a:noFill/>
          <a:ln w="38100">
            <a:solidFill>
              <a:schemeClr val="tx1"/>
            </a:solidFill>
            <a:round/>
            <a:headEnd type="none" w="sm" len="sm"/>
            <a:tailEnd type="triangle" w="sm" len="sm"/>
          </a:ln>
        </p:spPr>
        <p:txBody>
          <a:bodyPr/>
          <a:lstStyle/>
          <a:p>
            <a:endParaRPr lang="pt-BR"/>
          </a:p>
        </p:txBody>
      </p:sp>
      <p:sp>
        <p:nvSpPr>
          <p:cNvPr id="17431" name="Line 64"/>
          <p:cNvSpPr>
            <a:spLocks noChangeShapeType="1"/>
          </p:cNvSpPr>
          <p:nvPr/>
        </p:nvSpPr>
        <p:spPr bwMode="auto">
          <a:xfrm>
            <a:off x="2484438" y="3141663"/>
            <a:ext cx="1079500" cy="358775"/>
          </a:xfrm>
          <a:prstGeom prst="line">
            <a:avLst/>
          </a:prstGeom>
          <a:noFill/>
          <a:ln w="38100">
            <a:solidFill>
              <a:schemeClr val="tx1"/>
            </a:solidFill>
            <a:round/>
            <a:headEnd type="none" w="sm" len="sm"/>
            <a:tailEnd type="triangle" w="sm" len="sm"/>
          </a:ln>
        </p:spPr>
        <p:txBody>
          <a:bodyPr/>
          <a:lstStyle/>
          <a:p>
            <a:endParaRPr lang="pt-BR"/>
          </a:p>
        </p:txBody>
      </p:sp>
      <p:sp>
        <p:nvSpPr>
          <p:cNvPr id="17432" name="Line 65"/>
          <p:cNvSpPr>
            <a:spLocks noChangeShapeType="1"/>
          </p:cNvSpPr>
          <p:nvPr/>
        </p:nvSpPr>
        <p:spPr bwMode="auto">
          <a:xfrm>
            <a:off x="3203575" y="2492375"/>
            <a:ext cx="576263" cy="649288"/>
          </a:xfrm>
          <a:prstGeom prst="line">
            <a:avLst/>
          </a:prstGeom>
          <a:noFill/>
          <a:ln w="38100">
            <a:solidFill>
              <a:schemeClr val="tx1"/>
            </a:solidFill>
            <a:round/>
            <a:headEnd type="none" w="sm" len="sm"/>
            <a:tailEnd type="triangle" w="sm" len="sm"/>
          </a:ln>
        </p:spPr>
        <p:txBody>
          <a:bodyPr/>
          <a:lstStyle/>
          <a:p>
            <a:endParaRPr lang="pt-BR"/>
          </a:p>
        </p:txBody>
      </p:sp>
      <p:sp>
        <p:nvSpPr>
          <p:cNvPr id="17433" name="Text Box 67"/>
          <p:cNvSpPr txBox="1">
            <a:spLocks noChangeArrowheads="1"/>
          </p:cNvSpPr>
          <p:nvPr/>
        </p:nvSpPr>
        <p:spPr bwMode="auto">
          <a:xfrm>
            <a:off x="3924300" y="6513513"/>
            <a:ext cx="1428750" cy="22860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900" b="0"/>
              <a:t>hooley, saunders, pierce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ChangeArrowheads="1"/>
          </p:cNvSpPr>
          <p:nvPr/>
        </p:nvSpPr>
        <p:spPr bwMode="auto">
          <a:xfrm>
            <a:off x="179388" y="115888"/>
            <a:ext cx="8713787" cy="395287"/>
          </a:xfrm>
          <a:prstGeom prst="rect">
            <a:avLst/>
          </a:prstGeom>
          <a:solidFill>
            <a:schemeClr val="bg1"/>
          </a:solidFill>
          <a:ln w="28575" algn="ctr">
            <a:solidFill>
              <a:schemeClr val="tx2"/>
            </a:solidFill>
            <a:miter lim="800000"/>
            <a:headEnd/>
            <a:tailEnd/>
          </a:ln>
        </p:spPr>
        <p:txBody>
          <a:bodyPr lIns="92075" tIns="46038" rIns="92075" bIns="46038">
            <a:spAutoFit/>
          </a:bodyPr>
          <a:lstStyle/>
          <a:p>
            <a:pPr algn="ctr" eaLnBrk="0" hangingPunct="0">
              <a:spcBef>
                <a:spcPct val="50000"/>
              </a:spcBef>
            </a:pPr>
            <a:r>
              <a:rPr lang="pt-BR" sz="1800"/>
              <a:t>CONSTRUÇÃO DE LIDERANÇA DE CUSTO (CURVA DE EXPERIÊNCIA)</a:t>
            </a:r>
          </a:p>
        </p:txBody>
      </p:sp>
      <p:sp>
        <p:nvSpPr>
          <p:cNvPr id="19458" name="Rectangle 4"/>
          <p:cNvSpPr>
            <a:spLocks noChangeArrowheads="1"/>
          </p:cNvSpPr>
          <p:nvPr/>
        </p:nvSpPr>
        <p:spPr bwMode="auto">
          <a:xfrm>
            <a:off x="179388" y="765175"/>
            <a:ext cx="8785225" cy="5903913"/>
          </a:xfrm>
          <a:prstGeom prst="rect">
            <a:avLst/>
          </a:prstGeom>
          <a:solidFill>
            <a:schemeClr val="bg1"/>
          </a:solidFill>
          <a:ln w="28575">
            <a:solidFill>
              <a:schemeClr val="tx1"/>
            </a:solidFill>
            <a:round/>
            <a:headEnd type="none" w="sm" len="sm"/>
            <a:tailEnd type="none" w="sm" len="sm"/>
          </a:ln>
        </p:spPr>
        <p:txBody>
          <a:bodyPr wrap="none" anchor="ctr"/>
          <a:lstStyle/>
          <a:p>
            <a:pPr eaLnBrk="0" hangingPunct="0"/>
            <a:endParaRPr lang="pt-BR"/>
          </a:p>
        </p:txBody>
      </p:sp>
      <p:sp>
        <p:nvSpPr>
          <p:cNvPr id="19459" name="Rectangle 15"/>
          <p:cNvSpPr>
            <a:spLocks noChangeArrowheads="1"/>
          </p:cNvSpPr>
          <p:nvPr/>
        </p:nvSpPr>
        <p:spPr bwMode="auto">
          <a:xfrm>
            <a:off x="398463" y="5126038"/>
            <a:ext cx="1439862"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Escolha das</a:t>
            </a:r>
            <a:br>
              <a:rPr lang="pt-BR" sz="1100"/>
            </a:br>
            <a:r>
              <a:rPr lang="pt-BR" sz="1100"/>
              <a:t>políticas</a:t>
            </a:r>
          </a:p>
        </p:txBody>
      </p:sp>
      <p:sp>
        <p:nvSpPr>
          <p:cNvPr id="19460" name="Text Box 27"/>
          <p:cNvSpPr txBox="1">
            <a:spLocks noChangeArrowheads="1"/>
          </p:cNvSpPr>
          <p:nvPr/>
        </p:nvSpPr>
        <p:spPr bwMode="auto">
          <a:xfrm>
            <a:off x="2054225" y="5045298"/>
            <a:ext cx="6478588" cy="623248"/>
          </a:xfrm>
          <a:prstGeom prst="rect">
            <a:avLst/>
          </a:prstGeom>
          <a:solidFill>
            <a:schemeClr val="bg1"/>
          </a:solidFill>
          <a:ln w="12700">
            <a:noFill/>
            <a:miter lim="800000"/>
            <a:headEnd type="none" w="sm" len="sm"/>
            <a:tailEnd type="none" w="sm" len="sm"/>
          </a:ln>
        </p:spPr>
        <p:txBody>
          <a:bodyPr>
            <a:spAutoFit/>
          </a:bodyPr>
          <a:lstStyle/>
          <a:p>
            <a:pPr eaLnBrk="0" hangingPunct="0">
              <a:lnSpc>
                <a:spcPct val="115000"/>
              </a:lnSpc>
              <a:buFontTx/>
              <a:buChar char="•"/>
            </a:pPr>
            <a:r>
              <a:rPr lang="pt-BR" dirty="0"/>
              <a:t>Reduzir custos nos fatores que não afetarão a exclusividade que gera valor superior</a:t>
            </a:r>
          </a:p>
          <a:p>
            <a:pPr eaLnBrk="0" hangingPunct="0">
              <a:lnSpc>
                <a:spcPct val="115000"/>
              </a:lnSpc>
              <a:buFontTx/>
              <a:buChar char="•"/>
            </a:pPr>
            <a:r>
              <a:rPr lang="pt-BR" dirty="0"/>
              <a:t>Evitar atributos adicionais que não sirvam para diferenciar</a:t>
            </a:r>
          </a:p>
          <a:p>
            <a:pPr eaLnBrk="0" hangingPunct="0">
              <a:lnSpc>
                <a:spcPct val="115000"/>
              </a:lnSpc>
              <a:buFontTx/>
              <a:buChar char="•"/>
            </a:pPr>
            <a:r>
              <a:rPr lang="pt-BR" dirty="0"/>
              <a:t>Investir em tecnologia para automatizar processos com baixo custo e/ou </a:t>
            </a:r>
            <a:r>
              <a:rPr lang="pt-BR" i="1" dirty="0"/>
              <a:t>desig</a:t>
            </a:r>
            <a:r>
              <a:rPr lang="pt-BR" dirty="0"/>
              <a:t>n de baixo custo. Logan     </a:t>
            </a:r>
          </a:p>
        </p:txBody>
      </p:sp>
      <p:sp>
        <p:nvSpPr>
          <p:cNvPr id="19461" name="Rectangle 31"/>
          <p:cNvSpPr>
            <a:spLocks noChangeArrowheads="1"/>
          </p:cNvSpPr>
          <p:nvPr/>
        </p:nvSpPr>
        <p:spPr bwMode="auto">
          <a:xfrm>
            <a:off x="395288" y="4148138"/>
            <a:ext cx="1439862"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Agir no momento</a:t>
            </a:r>
            <a:br>
              <a:rPr lang="pt-BR" sz="1100"/>
            </a:br>
            <a:r>
              <a:rPr lang="pt-BR" sz="1100"/>
              <a:t>oportuno</a:t>
            </a:r>
          </a:p>
        </p:txBody>
      </p:sp>
      <p:sp>
        <p:nvSpPr>
          <p:cNvPr id="19462" name="Text Box 32"/>
          <p:cNvSpPr txBox="1">
            <a:spLocks noChangeArrowheads="1"/>
          </p:cNvSpPr>
          <p:nvPr/>
        </p:nvSpPr>
        <p:spPr bwMode="auto">
          <a:xfrm>
            <a:off x="1979613" y="3976688"/>
            <a:ext cx="6875462" cy="965200"/>
          </a:xfrm>
          <a:prstGeom prst="rect">
            <a:avLst/>
          </a:prstGeom>
          <a:solidFill>
            <a:schemeClr val="bg1"/>
          </a:solidFill>
          <a:ln w="12700">
            <a:noFill/>
            <a:miter lim="800000"/>
            <a:headEnd type="none" w="sm" len="sm"/>
            <a:tailEnd type="none" w="sm" len="sm"/>
          </a:ln>
        </p:spPr>
        <p:txBody>
          <a:bodyPr>
            <a:spAutoFit/>
          </a:bodyPr>
          <a:lstStyle/>
          <a:p>
            <a:pPr eaLnBrk="0" hangingPunct="0">
              <a:lnSpc>
                <a:spcPct val="115000"/>
              </a:lnSpc>
              <a:buFontTx/>
              <a:buChar char="•"/>
            </a:pPr>
            <a:r>
              <a:rPr lang="pt-BR" dirty="0"/>
              <a:t>Primeiro entrante pode conseguir vantagens de custo, garantindo melhor localização, m-p mais baratas ou de </a:t>
            </a:r>
            <a:br>
              <a:rPr lang="pt-BR" dirty="0"/>
            </a:br>
            <a:r>
              <a:rPr lang="pt-BR" dirty="0"/>
              <a:t>  boa qualidade, e/ou liderança tecnológica.</a:t>
            </a:r>
          </a:p>
          <a:p>
            <a:pPr eaLnBrk="0" hangingPunct="0">
              <a:lnSpc>
                <a:spcPct val="115000"/>
              </a:lnSpc>
              <a:buFontTx/>
              <a:buChar char="•"/>
            </a:pPr>
            <a:r>
              <a:rPr lang="pt-BR" dirty="0"/>
              <a:t>Próximos entrantes: benefício de tecnologias mais recentes. Toyota x GM; Claro X Telesp (Vivo)</a:t>
            </a:r>
          </a:p>
          <a:p>
            <a:pPr eaLnBrk="0" hangingPunct="0">
              <a:lnSpc>
                <a:spcPct val="115000"/>
              </a:lnSpc>
              <a:buFontTx/>
              <a:buChar char="•"/>
            </a:pPr>
            <a:r>
              <a:rPr lang="pt-BR" dirty="0"/>
              <a:t>Valor da ação no momento oportuno vai além do impacto sobre os custos, podendo afetar ainda estratégias </a:t>
            </a:r>
            <a:br>
              <a:rPr lang="pt-BR" dirty="0"/>
            </a:br>
            <a:r>
              <a:rPr lang="pt-BR" dirty="0"/>
              <a:t>  em outras atividades funcionais da empresa, como mkt.  Ex carros alemães e japoneses nos EUA.     </a:t>
            </a:r>
          </a:p>
        </p:txBody>
      </p:sp>
      <p:sp>
        <p:nvSpPr>
          <p:cNvPr id="19463" name="Rectangle 34"/>
          <p:cNvSpPr>
            <a:spLocks noChangeArrowheads="1"/>
          </p:cNvSpPr>
          <p:nvPr/>
        </p:nvSpPr>
        <p:spPr bwMode="auto">
          <a:xfrm>
            <a:off x="396875" y="6021388"/>
            <a:ext cx="1439863"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Localização e</a:t>
            </a:r>
            <a:br>
              <a:rPr lang="pt-BR" sz="1100"/>
            </a:br>
            <a:r>
              <a:rPr lang="pt-BR" sz="1100"/>
              <a:t>fatores institucionais</a:t>
            </a:r>
          </a:p>
        </p:txBody>
      </p:sp>
      <p:sp>
        <p:nvSpPr>
          <p:cNvPr id="19464" name="Text Box 35"/>
          <p:cNvSpPr txBox="1">
            <a:spLocks noChangeArrowheads="1"/>
          </p:cNvSpPr>
          <p:nvPr/>
        </p:nvSpPr>
        <p:spPr bwMode="auto">
          <a:xfrm>
            <a:off x="2052638" y="5908675"/>
            <a:ext cx="6802437" cy="623248"/>
          </a:xfrm>
          <a:prstGeom prst="rect">
            <a:avLst/>
          </a:prstGeom>
          <a:solidFill>
            <a:schemeClr val="bg1"/>
          </a:solidFill>
          <a:ln w="12700">
            <a:noFill/>
            <a:miter lim="800000"/>
            <a:headEnd type="none" w="sm" len="sm"/>
            <a:tailEnd type="none" w="sm" len="sm"/>
          </a:ln>
        </p:spPr>
        <p:txBody>
          <a:bodyPr wrap="square">
            <a:spAutoFit/>
          </a:bodyPr>
          <a:lstStyle/>
          <a:p>
            <a:pPr eaLnBrk="0" hangingPunct="0">
              <a:lnSpc>
                <a:spcPct val="115000"/>
              </a:lnSpc>
              <a:buFontTx/>
              <a:buChar char="•"/>
            </a:pPr>
            <a:r>
              <a:rPr lang="pt-BR" dirty="0"/>
              <a:t>Localização: aproveitar menores custos de distribuição, matéria-prima, energia, montagem</a:t>
            </a:r>
          </a:p>
          <a:p>
            <a:pPr eaLnBrk="0" hangingPunct="0">
              <a:lnSpc>
                <a:spcPct val="115000"/>
              </a:lnSpc>
              <a:buFontTx/>
              <a:buChar char="•"/>
            </a:pPr>
            <a:r>
              <a:rPr lang="pt-BR" dirty="0"/>
              <a:t>Fatores: regulamentações (rodízio)</a:t>
            </a:r>
          </a:p>
          <a:p>
            <a:pPr eaLnBrk="0" hangingPunct="0">
              <a:lnSpc>
                <a:spcPct val="115000"/>
              </a:lnSpc>
              <a:buFontTx/>
              <a:buChar char="•"/>
            </a:pPr>
            <a:r>
              <a:rPr lang="pt-BR" dirty="0"/>
              <a:t>Sensibilidade e capacidade de resistir a pressões de lobistas     </a:t>
            </a:r>
          </a:p>
        </p:txBody>
      </p:sp>
      <p:sp>
        <p:nvSpPr>
          <p:cNvPr id="19465" name="Rectangle 36"/>
          <p:cNvSpPr>
            <a:spLocks noChangeArrowheads="1"/>
          </p:cNvSpPr>
          <p:nvPr/>
        </p:nvSpPr>
        <p:spPr bwMode="auto">
          <a:xfrm>
            <a:off x="395288" y="3355975"/>
            <a:ext cx="1439862"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Grau de integração</a:t>
            </a:r>
          </a:p>
        </p:txBody>
      </p:sp>
      <p:sp>
        <p:nvSpPr>
          <p:cNvPr id="19466" name="Text Box 37"/>
          <p:cNvSpPr txBox="1">
            <a:spLocks noChangeArrowheads="1"/>
          </p:cNvSpPr>
          <p:nvPr/>
        </p:nvSpPr>
        <p:spPr bwMode="auto">
          <a:xfrm>
            <a:off x="1979613" y="3357563"/>
            <a:ext cx="6478587" cy="441325"/>
          </a:xfrm>
          <a:prstGeom prst="rect">
            <a:avLst/>
          </a:prstGeom>
          <a:solidFill>
            <a:schemeClr val="bg1"/>
          </a:solidFill>
          <a:ln w="12700">
            <a:noFill/>
            <a:miter lim="800000"/>
            <a:headEnd type="none" w="sm" len="sm"/>
            <a:tailEnd type="none" w="sm" len="sm"/>
          </a:ln>
        </p:spPr>
        <p:txBody>
          <a:bodyPr>
            <a:spAutoFit/>
          </a:bodyPr>
          <a:lstStyle/>
          <a:p>
            <a:pPr eaLnBrk="0" hangingPunct="0">
              <a:lnSpc>
                <a:spcPct val="115000"/>
              </a:lnSpc>
              <a:buFontTx/>
              <a:buChar char="•"/>
            </a:pPr>
            <a:r>
              <a:rPr lang="pt-BR" dirty="0"/>
              <a:t>Integração para trás ou para frente. Fazer ou comprar, distribuir ou delegar</a:t>
            </a:r>
          </a:p>
          <a:p>
            <a:pPr eaLnBrk="0" hangingPunct="0">
              <a:lnSpc>
                <a:spcPct val="115000"/>
              </a:lnSpc>
              <a:buFontTx/>
              <a:buChar char="•"/>
            </a:pPr>
            <a:r>
              <a:rPr lang="pt-BR" dirty="0"/>
              <a:t>Terceirização</a:t>
            </a:r>
          </a:p>
        </p:txBody>
      </p:sp>
      <p:sp>
        <p:nvSpPr>
          <p:cNvPr id="19467" name="Rectangle 38"/>
          <p:cNvSpPr>
            <a:spLocks noChangeArrowheads="1"/>
          </p:cNvSpPr>
          <p:nvPr/>
        </p:nvSpPr>
        <p:spPr bwMode="auto">
          <a:xfrm>
            <a:off x="395288" y="2565400"/>
            <a:ext cx="1439862"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Relações entre UENs</a:t>
            </a:r>
          </a:p>
        </p:txBody>
      </p:sp>
      <p:sp>
        <p:nvSpPr>
          <p:cNvPr id="19468" name="Text Box 39"/>
          <p:cNvSpPr txBox="1">
            <a:spLocks noChangeArrowheads="1"/>
          </p:cNvSpPr>
          <p:nvPr/>
        </p:nvSpPr>
        <p:spPr bwMode="auto">
          <a:xfrm>
            <a:off x="1979613" y="2564904"/>
            <a:ext cx="6551612" cy="647700"/>
          </a:xfrm>
          <a:prstGeom prst="rect">
            <a:avLst/>
          </a:prstGeom>
          <a:solidFill>
            <a:schemeClr val="bg1"/>
          </a:solidFill>
          <a:ln w="12700">
            <a:noFill/>
            <a:miter lim="800000"/>
            <a:headEnd type="none" w="sm" len="sm"/>
            <a:tailEnd type="none" w="sm" len="sm"/>
          </a:ln>
        </p:spPr>
        <p:txBody>
          <a:bodyPr wrap="square">
            <a:spAutoFit/>
          </a:bodyPr>
          <a:lstStyle/>
          <a:p>
            <a:pPr eaLnBrk="0" hangingPunct="0">
              <a:lnSpc>
                <a:spcPct val="115000"/>
              </a:lnSpc>
              <a:buFontTx/>
              <a:buChar char="•"/>
            </a:pPr>
            <a:r>
              <a:rPr lang="pt-BR" dirty="0"/>
              <a:t>Sinergia: ajudam no compartilhamento de experiência e no ganho de economias de  escala em certas </a:t>
            </a:r>
            <a:br>
              <a:rPr lang="pt-BR" dirty="0"/>
            </a:br>
            <a:r>
              <a:rPr lang="pt-BR" dirty="0"/>
              <a:t>  atividades funcionais: pedidos, distribuição, mkt, P&amp;D, controle de qualidade.</a:t>
            </a:r>
          </a:p>
          <a:p>
            <a:pPr eaLnBrk="0" hangingPunct="0">
              <a:lnSpc>
                <a:spcPct val="115000"/>
              </a:lnSpc>
            </a:pPr>
            <a:r>
              <a:rPr lang="pt-BR" dirty="0">
                <a:solidFill>
                  <a:srgbClr val="FF0000"/>
                </a:solidFill>
              </a:rPr>
              <a:t>Sistemas Integrados de Gestão</a:t>
            </a:r>
          </a:p>
        </p:txBody>
      </p:sp>
      <p:sp>
        <p:nvSpPr>
          <p:cNvPr id="19469" name="Rectangle 40"/>
          <p:cNvSpPr>
            <a:spLocks noChangeArrowheads="1"/>
          </p:cNvSpPr>
          <p:nvPr/>
        </p:nvSpPr>
        <p:spPr bwMode="auto">
          <a:xfrm>
            <a:off x="395288" y="1844675"/>
            <a:ext cx="1439862"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dirty="0"/>
              <a:t>Relações entre áreas</a:t>
            </a:r>
            <a:br>
              <a:rPr lang="pt-BR" sz="1100" dirty="0"/>
            </a:br>
            <a:r>
              <a:rPr lang="pt-BR" sz="1100" dirty="0"/>
              <a:t>internas e relações</a:t>
            </a:r>
            <a:br>
              <a:rPr lang="pt-BR" sz="1100" dirty="0"/>
            </a:br>
            <a:r>
              <a:rPr lang="pt-BR" sz="1100" dirty="0"/>
              <a:t>com outras empresas</a:t>
            </a:r>
          </a:p>
        </p:txBody>
      </p:sp>
      <p:sp>
        <p:nvSpPr>
          <p:cNvPr id="19470" name="Text Box 41"/>
          <p:cNvSpPr txBox="1">
            <a:spLocks noChangeArrowheads="1"/>
          </p:cNvSpPr>
          <p:nvPr/>
        </p:nvSpPr>
        <p:spPr bwMode="auto">
          <a:xfrm>
            <a:off x="1979613" y="1628800"/>
            <a:ext cx="6769100" cy="977191"/>
          </a:xfrm>
          <a:prstGeom prst="rect">
            <a:avLst/>
          </a:prstGeom>
          <a:solidFill>
            <a:schemeClr val="bg1"/>
          </a:solidFill>
          <a:ln w="12700">
            <a:noFill/>
            <a:miter lim="800000"/>
            <a:headEnd type="none" w="sm" len="sm"/>
            <a:tailEnd type="none" w="sm" len="sm"/>
          </a:ln>
        </p:spPr>
        <p:txBody>
          <a:bodyPr>
            <a:spAutoFit/>
          </a:bodyPr>
          <a:lstStyle/>
          <a:p>
            <a:pPr eaLnBrk="0" hangingPunct="0">
              <a:lnSpc>
                <a:spcPct val="115000"/>
              </a:lnSpc>
              <a:buFontTx/>
              <a:buChar char="•"/>
            </a:pPr>
            <a:r>
              <a:rPr lang="pt-BR" dirty="0"/>
              <a:t>Ex. procedimentos em inspeção e controle de qualidade podem trazer impacto sobre custos de serviços e </a:t>
            </a:r>
            <a:br>
              <a:rPr lang="pt-BR" dirty="0"/>
            </a:br>
            <a:r>
              <a:rPr lang="pt-BR" dirty="0"/>
              <a:t> nos custos associados a devolução do produto.</a:t>
            </a:r>
          </a:p>
          <a:p>
            <a:pPr eaLnBrk="0" hangingPunct="0">
              <a:lnSpc>
                <a:spcPct val="115000"/>
              </a:lnSpc>
              <a:buFontTx/>
              <a:buChar char="•"/>
            </a:pPr>
            <a:r>
              <a:rPr lang="pt-BR" dirty="0"/>
              <a:t>Qualidade superior, em vez de levar a custos mais altos de produção, pode reduzir esses custos.</a:t>
            </a:r>
          </a:p>
          <a:p>
            <a:pPr eaLnBrk="0" hangingPunct="0">
              <a:lnSpc>
                <a:spcPct val="115000"/>
              </a:lnSpc>
              <a:buFontTx/>
              <a:buChar char="•"/>
            </a:pPr>
            <a:r>
              <a:rPr lang="pt-BR" dirty="0"/>
              <a:t>JIT e os custos com fornecedores. Consórcio Modular VWC</a:t>
            </a:r>
          </a:p>
          <a:p>
            <a:pPr eaLnBrk="0" hangingPunct="0">
              <a:lnSpc>
                <a:spcPct val="115000"/>
              </a:lnSpc>
            </a:pPr>
            <a:r>
              <a:rPr lang="pt-BR" dirty="0">
                <a:solidFill>
                  <a:srgbClr val="FF0000"/>
                </a:solidFill>
              </a:rPr>
              <a:t>Área de Operações e “Terceirizações”</a:t>
            </a:r>
            <a:endParaRPr lang="pt-BR" dirty="0"/>
          </a:p>
        </p:txBody>
      </p:sp>
      <p:sp>
        <p:nvSpPr>
          <p:cNvPr id="19471" name="Rectangle 42"/>
          <p:cNvSpPr>
            <a:spLocks noChangeArrowheads="1"/>
          </p:cNvSpPr>
          <p:nvPr/>
        </p:nvSpPr>
        <p:spPr bwMode="auto">
          <a:xfrm>
            <a:off x="395288" y="1052513"/>
            <a:ext cx="1439862"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Utilização da</a:t>
            </a:r>
            <a:br>
              <a:rPr lang="pt-BR" sz="1100"/>
            </a:br>
            <a:r>
              <a:rPr lang="pt-BR" sz="1100"/>
              <a:t>capacidade instalada</a:t>
            </a:r>
          </a:p>
        </p:txBody>
      </p:sp>
      <p:sp>
        <p:nvSpPr>
          <p:cNvPr id="19472" name="Text Box 43"/>
          <p:cNvSpPr txBox="1">
            <a:spLocks noChangeArrowheads="1"/>
          </p:cNvSpPr>
          <p:nvPr/>
        </p:nvSpPr>
        <p:spPr bwMode="auto">
          <a:xfrm>
            <a:off x="1979613" y="1052513"/>
            <a:ext cx="6769100" cy="623248"/>
          </a:xfrm>
          <a:prstGeom prst="rect">
            <a:avLst/>
          </a:prstGeom>
          <a:solidFill>
            <a:schemeClr val="bg1"/>
          </a:solidFill>
          <a:ln w="12700">
            <a:noFill/>
            <a:miter lim="800000"/>
            <a:headEnd type="none" w="sm" len="sm"/>
            <a:tailEnd type="none" w="sm" len="sm"/>
          </a:ln>
        </p:spPr>
        <p:txBody>
          <a:bodyPr>
            <a:spAutoFit/>
          </a:bodyPr>
          <a:lstStyle/>
          <a:p>
            <a:pPr eaLnBrk="0" hangingPunct="0">
              <a:lnSpc>
                <a:spcPct val="115000"/>
              </a:lnSpc>
              <a:buFontTx/>
              <a:buChar char="•"/>
            </a:pPr>
            <a:r>
              <a:rPr lang="pt-BR" dirty="0"/>
              <a:t>PIMS (</a:t>
            </a:r>
            <a:r>
              <a:rPr lang="pt-BR" dirty="0" err="1"/>
              <a:t>Buzzell</a:t>
            </a:r>
            <a:r>
              <a:rPr lang="pt-BR" dirty="0"/>
              <a:t> e Gale) mostrou forte associação positiva entre esse fator e o ROI</a:t>
            </a:r>
          </a:p>
          <a:p>
            <a:pPr eaLnBrk="0" hangingPunct="0">
              <a:lnSpc>
                <a:spcPct val="115000"/>
              </a:lnSpc>
              <a:buFontTx/>
              <a:buChar char="•"/>
            </a:pPr>
            <a:r>
              <a:rPr lang="pt-BR" dirty="0"/>
              <a:t>Necessidade de planejar produção e nível de estoque para minimizar efeitos de flutuações sazonais</a:t>
            </a:r>
          </a:p>
          <a:p>
            <a:pPr eaLnBrk="0" hangingPunct="0">
              <a:lnSpc>
                <a:spcPct val="115000"/>
              </a:lnSpc>
            </a:pPr>
            <a:r>
              <a:rPr lang="pt-BR" dirty="0">
                <a:solidFill>
                  <a:srgbClr val="FF0000"/>
                </a:solidFill>
              </a:rPr>
              <a:t>Área de Operações</a:t>
            </a:r>
          </a:p>
        </p:txBody>
      </p:sp>
      <p:sp>
        <p:nvSpPr>
          <p:cNvPr id="19473" name="AutoShape 44"/>
          <p:cNvSpPr>
            <a:spLocks/>
          </p:cNvSpPr>
          <p:nvPr/>
        </p:nvSpPr>
        <p:spPr bwMode="auto">
          <a:xfrm>
            <a:off x="1908175" y="981075"/>
            <a:ext cx="71438" cy="576263"/>
          </a:xfrm>
          <a:prstGeom prst="leftBrace">
            <a:avLst>
              <a:gd name="adj1" fmla="val 67222"/>
              <a:gd name="adj2" fmla="val 50000"/>
            </a:avLst>
          </a:prstGeom>
          <a:solidFill>
            <a:schemeClr val="bg1"/>
          </a:solidFill>
          <a:ln w="28575">
            <a:solidFill>
              <a:schemeClr val="tx1"/>
            </a:solidFill>
            <a:round/>
            <a:headEnd type="none" w="sm" len="sm"/>
            <a:tailEnd type="none" w="sm" len="sm"/>
          </a:ln>
        </p:spPr>
        <p:txBody>
          <a:bodyPr wrap="none" anchor="ctr"/>
          <a:lstStyle/>
          <a:p>
            <a:pPr eaLnBrk="0" hangingPunct="0"/>
            <a:endParaRPr lang="pt-BR"/>
          </a:p>
        </p:txBody>
      </p:sp>
      <p:sp>
        <p:nvSpPr>
          <p:cNvPr id="19474" name="AutoShape 45"/>
          <p:cNvSpPr>
            <a:spLocks/>
          </p:cNvSpPr>
          <p:nvPr/>
        </p:nvSpPr>
        <p:spPr bwMode="auto">
          <a:xfrm>
            <a:off x="1908175" y="1700213"/>
            <a:ext cx="71438" cy="719137"/>
          </a:xfrm>
          <a:prstGeom prst="leftBrace">
            <a:avLst>
              <a:gd name="adj1" fmla="val 83888"/>
              <a:gd name="adj2" fmla="val 50000"/>
            </a:avLst>
          </a:prstGeom>
          <a:solidFill>
            <a:schemeClr val="bg1"/>
          </a:solidFill>
          <a:ln w="28575">
            <a:solidFill>
              <a:schemeClr val="tx1"/>
            </a:solidFill>
            <a:round/>
            <a:headEnd type="none" w="sm" len="sm"/>
            <a:tailEnd type="none" w="sm" len="sm"/>
          </a:ln>
        </p:spPr>
        <p:txBody>
          <a:bodyPr wrap="none" anchor="ctr"/>
          <a:lstStyle/>
          <a:p>
            <a:pPr eaLnBrk="0" hangingPunct="0"/>
            <a:endParaRPr lang="pt-BR"/>
          </a:p>
        </p:txBody>
      </p:sp>
      <p:sp>
        <p:nvSpPr>
          <p:cNvPr id="19475" name="AutoShape 46"/>
          <p:cNvSpPr>
            <a:spLocks/>
          </p:cNvSpPr>
          <p:nvPr/>
        </p:nvSpPr>
        <p:spPr bwMode="auto">
          <a:xfrm>
            <a:off x="1908175" y="2565400"/>
            <a:ext cx="71438" cy="576263"/>
          </a:xfrm>
          <a:prstGeom prst="leftBrace">
            <a:avLst>
              <a:gd name="adj1" fmla="val 67222"/>
              <a:gd name="adj2" fmla="val 50000"/>
            </a:avLst>
          </a:prstGeom>
          <a:solidFill>
            <a:schemeClr val="bg1"/>
          </a:solidFill>
          <a:ln w="28575">
            <a:solidFill>
              <a:schemeClr val="tx1"/>
            </a:solidFill>
            <a:round/>
            <a:headEnd type="none" w="sm" len="sm"/>
            <a:tailEnd type="none" w="sm" len="sm"/>
          </a:ln>
        </p:spPr>
        <p:txBody>
          <a:bodyPr wrap="none" anchor="ctr"/>
          <a:lstStyle/>
          <a:p>
            <a:pPr eaLnBrk="0" hangingPunct="0"/>
            <a:endParaRPr lang="pt-BR"/>
          </a:p>
        </p:txBody>
      </p:sp>
      <p:sp>
        <p:nvSpPr>
          <p:cNvPr id="19476" name="AutoShape 47"/>
          <p:cNvSpPr>
            <a:spLocks/>
          </p:cNvSpPr>
          <p:nvPr/>
        </p:nvSpPr>
        <p:spPr bwMode="auto">
          <a:xfrm>
            <a:off x="1908175" y="3284538"/>
            <a:ext cx="71438" cy="576262"/>
          </a:xfrm>
          <a:prstGeom prst="leftBrace">
            <a:avLst>
              <a:gd name="adj1" fmla="val 67222"/>
              <a:gd name="adj2" fmla="val 50000"/>
            </a:avLst>
          </a:prstGeom>
          <a:solidFill>
            <a:schemeClr val="bg1"/>
          </a:solidFill>
          <a:ln w="28575">
            <a:solidFill>
              <a:schemeClr val="tx1"/>
            </a:solidFill>
            <a:round/>
            <a:headEnd type="none" w="sm" len="sm"/>
            <a:tailEnd type="none" w="sm" len="sm"/>
          </a:ln>
        </p:spPr>
        <p:txBody>
          <a:bodyPr wrap="none" anchor="ctr"/>
          <a:lstStyle/>
          <a:p>
            <a:pPr eaLnBrk="0" hangingPunct="0"/>
            <a:endParaRPr lang="pt-BR"/>
          </a:p>
        </p:txBody>
      </p:sp>
      <p:sp>
        <p:nvSpPr>
          <p:cNvPr id="19477" name="AutoShape 48"/>
          <p:cNvSpPr>
            <a:spLocks/>
          </p:cNvSpPr>
          <p:nvPr/>
        </p:nvSpPr>
        <p:spPr bwMode="auto">
          <a:xfrm>
            <a:off x="1908175" y="3932238"/>
            <a:ext cx="71438" cy="1081087"/>
          </a:xfrm>
          <a:prstGeom prst="leftBrace">
            <a:avLst>
              <a:gd name="adj1" fmla="val 126110"/>
              <a:gd name="adj2" fmla="val 50000"/>
            </a:avLst>
          </a:prstGeom>
          <a:solidFill>
            <a:schemeClr val="bg1"/>
          </a:solidFill>
          <a:ln w="28575">
            <a:solidFill>
              <a:schemeClr val="tx1"/>
            </a:solidFill>
            <a:round/>
            <a:headEnd type="none" w="sm" len="sm"/>
            <a:tailEnd type="none" w="sm" len="sm"/>
          </a:ln>
        </p:spPr>
        <p:txBody>
          <a:bodyPr wrap="none" anchor="ctr"/>
          <a:lstStyle/>
          <a:p>
            <a:pPr eaLnBrk="0" hangingPunct="0"/>
            <a:endParaRPr lang="pt-BR"/>
          </a:p>
        </p:txBody>
      </p:sp>
      <p:sp>
        <p:nvSpPr>
          <p:cNvPr id="19478" name="AutoShape 49"/>
          <p:cNvSpPr>
            <a:spLocks/>
          </p:cNvSpPr>
          <p:nvPr/>
        </p:nvSpPr>
        <p:spPr bwMode="auto">
          <a:xfrm>
            <a:off x="1908175" y="5084763"/>
            <a:ext cx="71438" cy="576262"/>
          </a:xfrm>
          <a:prstGeom prst="leftBrace">
            <a:avLst>
              <a:gd name="adj1" fmla="val 67222"/>
              <a:gd name="adj2" fmla="val 50000"/>
            </a:avLst>
          </a:prstGeom>
          <a:solidFill>
            <a:schemeClr val="bg1"/>
          </a:solidFill>
          <a:ln w="28575">
            <a:solidFill>
              <a:schemeClr val="tx1"/>
            </a:solidFill>
            <a:round/>
            <a:headEnd type="none" w="sm" len="sm"/>
            <a:tailEnd type="none" w="sm" len="sm"/>
          </a:ln>
        </p:spPr>
        <p:txBody>
          <a:bodyPr wrap="none" anchor="ctr"/>
          <a:lstStyle/>
          <a:p>
            <a:pPr eaLnBrk="0" hangingPunct="0"/>
            <a:endParaRPr lang="pt-BR"/>
          </a:p>
        </p:txBody>
      </p:sp>
      <p:sp>
        <p:nvSpPr>
          <p:cNvPr id="19479" name="AutoShape 50"/>
          <p:cNvSpPr>
            <a:spLocks/>
          </p:cNvSpPr>
          <p:nvPr/>
        </p:nvSpPr>
        <p:spPr bwMode="auto">
          <a:xfrm>
            <a:off x="1908175" y="5949950"/>
            <a:ext cx="71438" cy="576263"/>
          </a:xfrm>
          <a:prstGeom prst="leftBrace">
            <a:avLst>
              <a:gd name="adj1" fmla="val 67222"/>
              <a:gd name="adj2" fmla="val 50000"/>
            </a:avLst>
          </a:prstGeom>
          <a:solidFill>
            <a:schemeClr val="bg1"/>
          </a:solidFill>
          <a:ln w="28575">
            <a:solidFill>
              <a:schemeClr val="tx1"/>
            </a:solidFill>
            <a:round/>
            <a:headEnd type="none" w="sm" len="sm"/>
            <a:tailEnd type="none" w="sm" len="sm"/>
          </a:ln>
        </p:spPr>
        <p:txBody>
          <a:bodyPr wrap="none" anchor="ctr"/>
          <a:lstStyle/>
          <a:p>
            <a:pPr eaLnBrk="0" hangingPunct="0"/>
            <a:endParaRPr lang="pt-B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107949" y="228600"/>
            <a:ext cx="8893175" cy="369974"/>
          </a:xfrm>
          <a:prstGeom prst="rect">
            <a:avLst/>
          </a:prstGeom>
          <a:solidFill>
            <a:schemeClr val="bg1"/>
          </a:solidFill>
          <a:ln w="28575" algn="ctr">
            <a:solidFill>
              <a:schemeClr val="tx2"/>
            </a:solidFill>
            <a:miter lim="800000"/>
            <a:headEnd/>
            <a:tailEnd/>
          </a:ln>
        </p:spPr>
        <p:txBody>
          <a:bodyPr wrap="square" lIns="92075" tIns="46038" rIns="92075" bIns="46038">
            <a:spAutoFit/>
          </a:bodyPr>
          <a:lstStyle/>
          <a:p>
            <a:pPr algn="ctr" eaLnBrk="0" hangingPunct="0">
              <a:spcBef>
                <a:spcPct val="50000"/>
              </a:spcBef>
            </a:pPr>
            <a:r>
              <a:rPr lang="pt-BR" sz="1800" dirty="0"/>
              <a:t>ECONOMIA DE ESCALA</a:t>
            </a:r>
          </a:p>
        </p:txBody>
      </p:sp>
      <p:sp>
        <p:nvSpPr>
          <p:cNvPr id="21506" name="Text Box 3"/>
          <p:cNvSpPr txBox="1">
            <a:spLocks noChangeArrowheads="1"/>
          </p:cNvSpPr>
          <p:nvPr/>
        </p:nvSpPr>
        <p:spPr bwMode="auto">
          <a:xfrm>
            <a:off x="107950" y="1196975"/>
            <a:ext cx="3916364" cy="446276"/>
          </a:xfrm>
          <a:prstGeom prst="rect">
            <a:avLst/>
          </a:prstGeom>
          <a:solidFill>
            <a:schemeClr val="bg1"/>
          </a:solidFill>
          <a:ln w="28575">
            <a:solidFill>
              <a:schemeClr val="tx1"/>
            </a:solidFill>
            <a:miter lim="800000"/>
            <a:headEnd type="none" w="sm" len="sm"/>
            <a:tailEnd type="none" w="sm" len="sm"/>
          </a:ln>
        </p:spPr>
        <p:txBody>
          <a:bodyPr wrap="square">
            <a:spAutoFit/>
          </a:bodyPr>
          <a:lstStyle/>
          <a:p>
            <a:pPr algn="ctr" eaLnBrk="0" hangingPunct="0"/>
            <a:r>
              <a:rPr lang="pt-BR" sz="1400"/>
              <a:t>CONSTRUÇÃO DA LIDERANÇA DE CUSTO</a:t>
            </a:r>
          </a:p>
          <a:p>
            <a:pPr algn="ctr" eaLnBrk="0" hangingPunct="0"/>
            <a:r>
              <a:rPr lang="pt-BR" sz="900"/>
              <a:t>ESTRATÉGIA MKT E POSICIONAMENTO COMPETITIVO</a:t>
            </a:r>
          </a:p>
        </p:txBody>
      </p:sp>
      <p:sp>
        <p:nvSpPr>
          <p:cNvPr id="21507" name="Rectangle 4"/>
          <p:cNvSpPr>
            <a:spLocks noChangeArrowheads="1"/>
          </p:cNvSpPr>
          <p:nvPr/>
        </p:nvSpPr>
        <p:spPr bwMode="auto">
          <a:xfrm>
            <a:off x="4427538" y="765175"/>
            <a:ext cx="4573586" cy="1293813"/>
          </a:xfrm>
          <a:prstGeom prst="rect">
            <a:avLst/>
          </a:prstGeom>
          <a:solidFill>
            <a:schemeClr val="bg1"/>
          </a:solidFill>
          <a:ln w="28575">
            <a:solidFill>
              <a:schemeClr val="tx1"/>
            </a:solidFill>
            <a:miter lim="800000"/>
            <a:headEnd type="none" w="sm" len="sm"/>
            <a:tailEnd type="none" w="sm" len="sm"/>
          </a:ln>
        </p:spPr>
        <p:txBody>
          <a:bodyPr wrap="none" anchor="ctr"/>
          <a:lstStyle/>
          <a:p>
            <a:pPr algn="ctr" eaLnBrk="0" hangingPunct="0"/>
            <a:endParaRPr lang="pt-BR" sz="1100"/>
          </a:p>
          <a:p>
            <a:pPr algn="ctr" eaLnBrk="0" hangingPunct="0"/>
            <a:endParaRPr lang="pt-BR" sz="1100"/>
          </a:p>
        </p:txBody>
      </p:sp>
      <p:sp>
        <p:nvSpPr>
          <p:cNvPr id="21508" name="Rectangle 5"/>
          <p:cNvSpPr>
            <a:spLocks noChangeArrowheads="1"/>
          </p:cNvSpPr>
          <p:nvPr/>
        </p:nvSpPr>
        <p:spPr bwMode="auto">
          <a:xfrm>
            <a:off x="4860925" y="1196975"/>
            <a:ext cx="1439863" cy="792163"/>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400"/>
              <a:t>CUSTOS</a:t>
            </a:r>
          </a:p>
        </p:txBody>
      </p:sp>
      <p:sp>
        <p:nvSpPr>
          <p:cNvPr id="21509" name="Rectangle 6"/>
          <p:cNvSpPr>
            <a:spLocks noChangeArrowheads="1"/>
          </p:cNvSpPr>
          <p:nvPr/>
        </p:nvSpPr>
        <p:spPr bwMode="auto">
          <a:xfrm>
            <a:off x="7164388" y="979488"/>
            <a:ext cx="1439862" cy="503237"/>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Economias</a:t>
            </a:r>
            <a:br>
              <a:rPr lang="pt-BR" sz="1100"/>
            </a:br>
            <a:r>
              <a:rPr lang="pt-BR" sz="1100"/>
              <a:t>de escala</a:t>
            </a:r>
          </a:p>
        </p:txBody>
      </p:sp>
      <p:sp>
        <p:nvSpPr>
          <p:cNvPr id="21510" name="Line 16"/>
          <p:cNvSpPr>
            <a:spLocks noChangeShapeType="1"/>
          </p:cNvSpPr>
          <p:nvPr/>
        </p:nvSpPr>
        <p:spPr bwMode="auto">
          <a:xfrm flipH="1">
            <a:off x="6372225" y="1557338"/>
            <a:ext cx="1008063" cy="142875"/>
          </a:xfrm>
          <a:prstGeom prst="line">
            <a:avLst/>
          </a:prstGeom>
          <a:noFill/>
          <a:ln w="38100">
            <a:solidFill>
              <a:schemeClr val="tx1"/>
            </a:solidFill>
            <a:round/>
            <a:headEnd type="none" w="sm" len="sm"/>
            <a:tailEnd type="triangle" w="sm" len="sm"/>
          </a:ln>
        </p:spPr>
        <p:txBody>
          <a:bodyPr/>
          <a:lstStyle/>
          <a:p>
            <a:endParaRPr lang="pt-BR"/>
          </a:p>
        </p:txBody>
      </p:sp>
      <p:sp>
        <p:nvSpPr>
          <p:cNvPr id="21511" name="Rectangle 27"/>
          <p:cNvSpPr>
            <a:spLocks noChangeArrowheads="1"/>
          </p:cNvSpPr>
          <p:nvPr/>
        </p:nvSpPr>
        <p:spPr bwMode="auto">
          <a:xfrm>
            <a:off x="107950" y="3429000"/>
            <a:ext cx="8893175" cy="3312418"/>
          </a:xfrm>
          <a:prstGeom prst="rect">
            <a:avLst/>
          </a:prstGeom>
          <a:solidFill>
            <a:schemeClr val="bg1"/>
          </a:solidFill>
          <a:ln w="28575" algn="ctr">
            <a:solidFill>
              <a:schemeClr val="tx1"/>
            </a:solidFill>
            <a:miter lim="800000"/>
            <a:headEnd type="none" w="sm" len="sm"/>
            <a:tailEnd type="none" w="sm" len="sm"/>
          </a:ln>
        </p:spPr>
        <p:txBody>
          <a:bodyPr wrap="none" anchor="ctr"/>
          <a:lstStyle/>
          <a:p>
            <a:pPr eaLnBrk="0" hangingPunct="0"/>
            <a:r>
              <a:rPr lang="pt-BR" sz="1600" dirty="0"/>
              <a:t>			ASPECTOS TÍPICOS</a:t>
            </a:r>
          </a:p>
          <a:p>
            <a:pPr eaLnBrk="0" hangingPunct="0"/>
            <a:endParaRPr lang="pt-BR" sz="1600" dirty="0"/>
          </a:p>
          <a:p>
            <a:pPr eaLnBrk="0" hangingPunct="0"/>
            <a:r>
              <a:rPr lang="pt-BR" sz="1400" b="0" dirty="0"/>
              <a:t>Em muitos setores é o determinante mais eficaz</a:t>
            </a:r>
          </a:p>
          <a:p>
            <a:pPr eaLnBrk="0" hangingPunct="0"/>
            <a:endParaRPr lang="pt-BR" sz="1400" b="0" dirty="0"/>
          </a:p>
          <a:p>
            <a:pPr eaLnBrk="0" hangingPunct="0"/>
            <a:r>
              <a:rPr lang="pt-BR" sz="1400" b="0" dirty="0"/>
              <a:t>Advêm do fato de fazer as coisas de maneira mais </a:t>
            </a:r>
            <a:r>
              <a:rPr lang="pt-BR" sz="1400" dirty="0"/>
              <a:t>eficiente</a:t>
            </a:r>
            <a:r>
              <a:rPr lang="pt-BR" sz="1400" b="0" dirty="0">
                <a:solidFill>
                  <a:srgbClr val="C86400"/>
                </a:solidFill>
              </a:rPr>
              <a:t> </a:t>
            </a:r>
            <a:r>
              <a:rPr lang="pt-BR" sz="1400" b="0" dirty="0"/>
              <a:t>ou em maior volume. </a:t>
            </a:r>
          </a:p>
          <a:p>
            <a:pPr eaLnBrk="0" hangingPunct="0"/>
            <a:endParaRPr lang="pt-BR" sz="1400" b="0" dirty="0"/>
          </a:p>
          <a:p>
            <a:pPr eaLnBrk="0" hangingPunct="0"/>
            <a:r>
              <a:rPr lang="pt-BR" sz="1400" b="0" dirty="0"/>
              <a:t>O volume pode produzir efeito de alavancagem (matéria-prima mais barata, de melhor qualidade, em </a:t>
            </a:r>
            <a:r>
              <a:rPr lang="pt-BR" sz="1400" b="0" dirty="0" err="1"/>
              <a:t>momen</a:t>
            </a:r>
            <a:r>
              <a:rPr lang="pt-BR" sz="1400" b="0" dirty="0"/>
              <a:t>-</a:t>
            </a:r>
            <a:br>
              <a:rPr lang="pt-BR" sz="1400" b="0" dirty="0"/>
            </a:br>
            <a:r>
              <a:rPr lang="pt-BR" sz="1400" b="0" dirty="0" err="1"/>
              <a:t>tos</a:t>
            </a:r>
            <a:r>
              <a:rPr lang="pt-BR" sz="1400" b="0" dirty="0"/>
              <a:t> de disponibilidade limitada)</a:t>
            </a:r>
          </a:p>
          <a:p>
            <a:pPr eaLnBrk="0" hangingPunct="0"/>
            <a:endParaRPr lang="pt-BR" sz="1400" b="0" dirty="0"/>
          </a:p>
          <a:p>
            <a:pPr eaLnBrk="0" hangingPunct="0"/>
            <a:r>
              <a:rPr lang="pt-BR" sz="1400" b="0" dirty="0"/>
              <a:t>Limites: tamanho pode acarretar maior complexidade, levando a “</a:t>
            </a:r>
            <a:r>
              <a:rPr lang="pt-BR" sz="1400" b="0" dirty="0" err="1"/>
              <a:t>deseconomias</a:t>
            </a:r>
            <a:r>
              <a:rPr lang="pt-BR" sz="1400" b="0" dirty="0"/>
              <a:t>”.</a:t>
            </a:r>
          </a:p>
          <a:p>
            <a:pPr eaLnBrk="0" hangingPunct="0"/>
            <a:endParaRPr lang="pt-BR" sz="1400" b="0" dirty="0"/>
          </a:p>
          <a:p>
            <a:pPr eaLnBrk="0" hangingPunct="0"/>
            <a:r>
              <a:rPr lang="pt-BR" sz="1400" b="0" dirty="0"/>
              <a:t>Efeitos mais pronunciados no setor manufatureiro, especialmente na área de operações. As vantagens em</a:t>
            </a:r>
            <a:br>
              <a:rPr lang="pt-BR" sz="1400" b="0" dirty="0"/>
            </a:br>
            <a:r>
              <a:rPr lang="pt-BR" sz="1400" b="0" dirty="0"/>
              <a:t>empresas de serviços são menos evidentes. Ex. Agência de propaganda.</a:t>
            </a:r>
          </a:p>
          <a:p>
            <a:pPr eaLnBrk="0" hangingPunct="0"/>
            <a:endParaRPr lang="pt-BR" sz="1400" b="0" dirty="0"/>
          </a:p>
          <a:p>
            <a:pPr eaLnBrk="0" hangingPunct="0"/>
            <a:endParaRPr lang="pt-BR" sz="1200" b="0" dirty="0"/>
          </a:p>
        </p:txBody>
      </p:sp>
      <p:sp>
        <p:nvSpPr>
          <p:cNvPr id="21512" name="Line 29"/>
          <p:cNvSpPr>
            <a:spLocks noChangeShapeType="1"/>
          </p:cNvSpPr>
          <p:nvPr/>
        </p:nvSpPr>
        <p:spPr bwMode="auto">
          <a:xfrm>
            <a:off x="4067175" y="1412875"/>
            <a:ext cx="288925" cy="0"/>
          </a:xfrm>
          <a:prstGeom prst="line">
            <a:avLst/>
          </a:prstGeom>
          <a:noFill/>
          <a:ln w="38100">
            <a:solidFill>
              <a:schemeClr val="tx1"/>
            </a:solidFill>
            <a:round/>
            <a:headEnd type="triangle" w="med" len="med"/>
            <a:tailEnd type="triangle" w="med" len="med"/>
          </a:ln>
        </p:spPr>
        <p:txBody>
          <a:bodyPr/>
          <a:lstStyle/>
          <a:p>
            <a:endParaRPr lang="pt-BR"/>
          </a:p>
        </p:txBody>
      </p:sp>
      <p:sp>
        <p:nvSpPr>
          <p:cNvPr id="2" name="Retângulo 1"/>
          <p:cNvSpPr/>
          <p:nvPr/>
        </p:nvSpPr>
        <p:spPr>
          <a:xfrm>
            <a:off x="107949" y="2114853"/>
            <a:ext cx="8893175" cy="1384995"/>
          </a:xfrm>
          <a:prstGeom prst="rect">
            <a:avLst/>
          </a:prstGeom>
          <a:ln>
            <a:solidFill>
              <a:schemeClr val="tx1"/>
            </a:solidFill>
          </a:ln>
        </p:spPr>
        <p:txBody>
          <a:bodyPr wrap="square">
            <a:spAutoFit/>
          </a:bodyPr>
          <a:lstStyle/>
          <a:p>
            <a:pPr algn="just"/>
            <a:r>
              <a:rPr lang="pt-BR" sz="1400" b="0" dirty="0"/>
              <a:t>Uma empresa apresenta economia de escala quando é capaz, por exemplo, </a:t>
            </a:r>
            <a:r>
              <a:rPr lang="pt-BR" sz="1400" dirty="0"/>
              <a:t>de duplicar a sua produção com menos do que o dobro de seus custos</a:t>
            </a:r>
            <a:r>
              <a:rPr lang="pt-BR" sz="1400" b="0" dirty="0"/>
              <a:t>, ou seja, quando </a:t>
            </a:r>
            <a:r>
              <a:rPr lang="pt-BR" sz="1400" dirty="0"/>
              <a:t>o custo total de uma empresa para produzir determinado produto é menor do que o somatório do custo total de duas empresas produzirem esse mesmo produto</a:t>
            </a:r>
            <a:r>
              <a:rPr lang="pt-BR" sz="1400" b="0" dirty="0"/>
              <a:t>.  Caracteristicamente:  custo médio decrescente e o custo marginal menor que o custo médio</a:t>
            </a:r>
          </a:p>
          <a:p>
            <a:pPr algn="just"/>
            <a:r>
              <a:rPr lang="pt-BR" sz="1400" b="0" dirty="0"/>
              <a:t>P(1+i) &gt;&gt;&gt; CT(1+j)  tal que (1+ i) &gt; (1+ j)  ou  CT (1 unidade de produção) &lt; CT(unidade 1) + CT (unidade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79388" y="228600"/>
            <a:ext cx="8713787" cy="369974"/>
          </a:xfrm>
          <a:prstGeom prst="rect">
            <a:avLst/>
          </a:prstGeom>
          <a:solidFill>
            <a:schemeClr val="bg1"/>
          </a:solidFill>
          <a:ln w="28575" algn="ctr">
            <a:solidFill>
              <a:schemeClr val="tx2"/>
            </a:solidFill>
            <a:miter lim="800000"/>
            <a:headEnd/>
            <a:tailEnd/>
          </a:ln>
        </p:spPr>
        <p:txBody>
          <a:bodyPr lIns="92075" tIns="46038" rIns="92075" bIns="46038">
            <a:spAutoFit/>
          </a:bodyPr>
          <a:lstStyle/>
          <a:p>
            <a:pPr algn="ctr" eaLnBrk="0" hangingPunct="0">
              <a:spcBef>
                <a:spcPct val="50000"/>
              </a:spcBef>
            </a:pPr>
            <a:r>
              <a:rPr lang="pt-BR" sz="1800" dirty="0"/>
              <a:t>Economias de Escopo</a:t>
            </a:r>
          </a:p>
        </p:txBody>
      </p:sp>
      <p:sp>
        <p:nvSpPr>
          <p:cNvPr id="4" name="Retângulo 3"/>
          <p:cNvSpPr/>
          <p:nvPr/>
        </p:nvSpPr>
        <p:spPr>
          <a:xfrm>
            <a:off x="179387" y="908720"/>
            <a:ext cx="8713787" cy="3508653"/>
          </a:xfrm>
          <a:prstGeom prst="rect">
            <a:avLst/>
          </a:prstGeom>
          <a:ln>
            <a:solidFill>
              <a:schemeClr val="tx1"/>
            </a:solidFill>
          </a:ln>
        </p:spPr>
        <p:txBody>
          <a:bodyPr wrap="square">
            <a:spAutoFit/>
          </a:bodyPr>
          <a:lstStyle/>
          <a:p>
            <a:pPr algn="just"/>
            <a:r>
              <a:rPr lang="pt-BR" sz="1400" b="0" dirty="0"/>
              <a:t>Economias de escopo em um processo produtivo ocorrem quando o </a:t>
            </a:r>
            <a:r>
              <a:rPr lang="pt-BR" sz="1300" dirty="0"/>
              <a:t>custo total de produzir conjuntamente, pelo menos dois produtos, é menor do que o custo de duas ou mais firmas produzirem separadamente estes mesmos produtos, com preços de insumos dados, </a:t>
            </a:r>
            <a:r>
              <a:rPr lang="pt-BR" sz="1400" b="0" dirty="0"/>
              <a:t>pela</a:t>
            </a:r>
            <a:r>
              <a:rPr lang="pt-BR" sz="1300" dirty="0"/>
              <a:t> </a:t>
            </a:r>
            <a:r>
              <a:rPr lang="pt-BR" sz="1400" b="0" dirty="0"/>
              <a:t>utilização comum de um mesmo conjunto de recursos</a:t>
            </a:r>
            <a:r>
              <a:rPr lang="pt-BR" sz="1400" dirty="0"/>
              <a:t>.</a:t>
            </a:r>
          </a:p>
          <a:p>
            <a:pPr algn="just"/>
            <a:endParaRPr lang="pt-BR" sz="1300" dirty="0"/>
          </a:p>
          <a:p>
            <a:pPr algn="just"/>
            <a:r>
              <a:rPr lang="pt-BR" sz="1400" b="0" dirty="0"/>
              <a:t>Portanto, EE estão presentes se houver redução de custos ou benefícios de desempenho quando duas ou mais atividades são realizadas em conjunto, em comparação à produção de modo separado. São avaliadas essencialmente pela porcentagem do custo da produção que poderia ser economizada caso dois (ou mais) produtos fossem produzidos em conjunto em vez de individualmente, pelo compartilhamento dos insumos produtivos com pouco ou nenhum custo adicional. O conceito inclui também compartilhamento de conhecimentos entre áreas.</a:t>
            </a:r>
          </a:p>
          <a:p>
            <a:pPr algn="just"/>
            <a:r>
              <a:rPr lang="pt-BR" sz="1400" b="0" dirty="0"/>
              <a:t> </a:t>
            </a:r>
          </a:p>
          <a:p>
            <a:pPr algn="just"/>
            <a:r>
              <a:rPr lang="pt-BR" sz="1400" b="0" dirty="0"/>
              <a:t>A economia de escopo é um elemento fundamental na orientação de </a:t>
            </a:r>
            <a:r>
              <a:rPr lang="pt-BR" sz="1400" b="0" dirty="0">
                <a:solidFill>
                  <a:srgbClr val="FF0000"/>
                </a:solidFill>
              </a:rPr>
              <a:t>estratégias de diversificação</a:t>
            </a:r>
            <a:r>
              <a:rPr lang="pt-BR" sz="1400" b="0" dirty="0"/>
              <a:t>; isso acontece quando as alternativas de expansão do mercado, como a diferenciação e a </a:t>
            </a:r>
            <a:r>
              <a:rPr lang="pt-BR" sz="1400" b="0" dirty="0">
                <a:solidFill>
                  <a:srgbClr val="FF0000"/>
                </a:solidFill>
              </a:rPr>
              <a:t>segmentação de mercado</a:t>
            </a:r>
            <a:r>
              <a:rPr lang="pt-BR" sz="1400" b="0" dirty="0"/>
              <a:t>, mostram-se insuficientes para o potencial de crescimento de uma empresa e sua opção recair sobre a diversificação.</a:t>
            </a:r>
          </a:p>
        </p:txBody>
      </p:sp>
      <p:sp>
        <p:nvSpPr>
          <p:cNvPr id="5" name="Retângulo 4"/>
          <p:cNvSpPr/>
          <p:nvPr/>
        </p:nvSpPr>
        <p:spPr>
          <a:xfrm>
            <a:off x="179388" y="4869160"/>
            <a:ext cx="8713786" cy="1323439"/>
          </a:xfrm>
          <a:prstGeom prst="rect">
            <a:avLst/>
          </a:prstGeom>
          <a:ln>
            <a:solidFill>
              <a:schemeClr val="tx1"/>
            </a:solidFill>
          </a:ln>
        </p:spPr>
        <p:txBody>
          <a:bodyPr wrap="square">
            <a:spAutoFit/>
          </a:bodyPr>
          <a:lstStyle/>
          <a:p>
            <a:pPr algn="ctr"/>
            <a:r>
              <a:rPr lang="pt-BR" sz="1600" dirty="0"/>
              <a:t>CONCLUSÃO</a:t>
            </a:r>
          </a:p>
          <a:p>
            <a:pPr algn="just"/>
            <a:r>
              <a:rPr lang="pt-BR" sz="1600" dirty="0"/>
              <a:t>Economias de escala existem quando o custo marginal é menor do que o custo médio de produção, enquanto e economias de escopo existem quando o compartilhamento de fatores de produção para produzir um conjunto de produtos reduz o custo de produzi-los separadamente. </a:t>
            </a:r>
          </a:p>
        </p:txBody>
      </p:sp>
    </p:spTree>
    <p:extLst>
      <p:ext uri="{BB962C8B-B14F-4D97-AF65-F5344CB8AC3E}">
        <p14:creationId xmlns:p14="http://schemas.microsoft.com/office/powerpoint/2010/main" val="1150715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236538" y="55307"/>
            <a:ext cx="8583612" cy="369974"/>
          </a:xfrm>
          <a:prstGeom prst="rect">
            <a:avLst/>
          </a:prstGeom>
          <a:solidFill>
            <a:schemeClr val="bg1"/>
          </a:solidFill>
          <a:ln w="28575" algn="ctr">
            <a:solidFill>
              <a:schemeClr val="tx1"/>
            </a:solidFill>
            <a:miter lim="800000"/>
            <a:headEnd/>
            <a:tailEnd/>
          </a:ln>
        </p:spPr>
        <p:txBody>
          <a:bodyPr wrap="square" lIns="92075" tIns="46038" rIns="92075" bIns="46038">
            <a:spAutoFit/>
          </a:bodyPr>
          <a:lstStyle/>
          <a:p>
            <a:pPr algn="ctr" eaLnBrk="0" hangingPunct="0">
              <a:spcBef>
                <a:spcPct val="50000"/>
              </a:spcBef>
            </a:pPr>
            <a:r>
              <a:rPr lang="pt-BR" sz="1800"/>
              <a:t>CURVA DE EXPERIÊNCIA</a:t>
            </a:r>
          </a:p>
        </p:txBody>
      </p:sp>
      <p:sp>
        <p:nvSpPr>
          <p:cNvPr id="23554" name="Text Box 3"/>
          <p:cNvSpPr txBox="1">
            <a:spLocks noChangeArrowheads="1"/>
          </p:cNvSpPr>
          <p:nvPr/>
        </p:nvSpPr>
        <p:spPr bwMode="auto">
          <a:xfrm>
            <a:off x="236538" y="863600"/>
            <a:ext cx="3859212" cy="333375"/>
          </a:xfrm>
          <a:prstGeom prst="rect">
            <a:avLst/>
          </a:prstGeom>
          <a:solidFill>
            <a:schemeClr val="bg1"/>
          </a:solidFill>
          <a:ln w="28575" algn="ctr">
            <a:solidFill>
              <a:schemeClr val="tx1"/>
            </a:solidFill>
            <a:miter lim="800000"/>
            <a:headEnd type="none" w="sm" len="sm"/>
            <a:tailEnd type="none" w="sm" len="sm"/>
          </a:ln>
        </p:spPr>
        <p:txBody>
          <a:bodyPr wrap="none">
            <a:spAutoFit/>
          </a:bodyPr>
          <a:lstStyle/>
          <a:p>
            <a:pPr algn="ctr" eaLnBrk="0" hangingPunct="0"/>
            <a:r>
              <a:rPr lang="pt-BR" sz="1400"/>
              <a:t>CONSTRUÇÃO DA LIDERANÇA DE CUSTO</a:t>
            </a:r>
          </a:p>
        </p:txBody>
      </p:sp>
      <p:sp>
        <p:nvSpPr>
          <p:cNvPr id="23555" name="Rectangle 4"/>
          <p:cNvSpPr>
            <a:spLocks noChangeArrowheads="1"/>
          </p:cNvSpPr>
          <p:nvPr/>
        </p:nvSpPr>
        <p:spPr bwMode="auto">
          <a:xfrm>
            <a:off x="4643438" y="549275"/>
            <a:ext cx="4176712" cy="1009650"/>
          </a:xfrm>
          <a:prstGeom prst="rect">
            <a:avLst/>
          </a:prstGeom>
          <a:solidFill>
            <a:schemeClr val="bg1"/>
          </a:solidFill>
          <a:ln w="28575">
            <a:solidFill>
              <a:schemeClr val="tx1"/>
            </a:solidFill>
            <a:miter lim="800000"/>
            <a:headEnd type="none" w="sm" len="sm"/>
            <a:tailEnd type="none" w="sm" len="sm"/>
          </a:ln>
        </p:spPr>
        <p:txBody>
          <a:bodyPr wrap="none" anchor="ctr"/>
          <a:lstStyle/>
          <a:p>
            <a:pPr algn="ctr" eaLnBrk="0" hangingPunct="0"/>
            <a:endParaRPr lang="pt-BR" sz="1100"/>
          </a:p>
          <a:p>
            <a:pPr algn="ctr" eaLnBrk="0" hangingPunct="0"/>
            <a:endParaRPr lang="pt-BR" sz="1100"/>
          </a:p>
        </p:txBody>
      </p:sp>
      <p:sp>
        <p:nvSpPr>
          <p:cNvPr id="23556" name="Rectangle 5"/>
          <p:cNvSpPr>
            <a:spLocks noChangeArrowheads="1"/>
          </p:cNvSpPr>
          <p:nvPr/>
        </p:nvSpPr>
        <p:spPr bwMode="auto">
          <a:xfrm>
            <a:off x="4932363" y="766763"/>
            <a:ext cx="1152525" cy="719137"/>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400"/>
              <a:t>CUSTOS</a:t>
            </a:r>
          </a:p>
        </p:txBody>
      </p:sp>
      <p:sp>
        <p:nvSpPr>
          <p:cNvPr id="23557" name="Rectangle 6"/>
          <p:cNvSpPr>
            <a:spLocks noChangeArrowheads="1"/>
          </p:cNvSpPr>
          <p:nvPr/>
        </p:nvSpPr>
        <p:spPr bwMode="auto">
          <a:xfrm>
            <a:off x="7524750" y="693738"/>
            <a:ext cx="1006475"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Experiência</a:t>
            </a:r>
          </a:p>
        </p:txBody>
      </p:sp>
      <p:sp>
        <p:nvSpPr>
          <p:cNvPr id="23558" name="Line 7"/>
          <p:cNvSpPr>
            <a:spLocks noChangeShapeType="1"/>
          </p:cNvSpPr>
          <p:nvPr/>
        </p:nvSpPr>
        <p:spPr bwMode="auto">
          <a:xfrm flipH="1">
            <a:off x="6229350" y="982663"/>
            <a:ext cx="1079500" cy="144462"/>
          </a:xfrm>
          <a:prstGeom prst="line">
            <a:avLst/>
          </a:prstGeom>
          <a:noFill/>
          <a:ln w="38100">
            <a:solidFill>
              <a:schemeClr val="tx1"/>
            </a:solidFill>
            <a:round/>
            <a:headEnd type="none" w="sm" len="sm"/>
            <a:tailEnd type="triangle" w="sm" len="sm"/>
          </a:ln>
        </p:spPr>
        <p:txBody>
          <a:bodyPr/>
          <a:lstStyle/>
          <a:p>
            <a:endParaRPr lang="pt-BR"/>
          </a:p>
        </p:txBody>
      </p:sp>
      <p:sp>
        <p:nvSpPr>
          <p:cNvPr id="23559" name="Text Box 9"/>
          <p:cNvSpPr txBox="1">
            <a:spLocks noChangeArrowheads="1"/>
          </p:cNvSpPr>
          <p:nvPr/>
        </p:nvSpPr>
        <p:spPr bwMode="auto">
          <a:xfrm>
            <a:off x="250825" y="4420344"/>
            <a:ext cx="4087813" cy="30480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400" dirty="0"/>
              <a:t>FONTES (CAUSAS) DO EFEITO EXPERIÊNCIA</a:t>
            </a:r>
          </a:p>
        </p:txBody>
      </p:sp>
      <p:sp>
        <p:nvSpPr>
          <p:cNvPr id="23560" name="Text Box 11"/>
          <p:cNvSpPr txBox="1">
            <a:spLocks noChangeArrowheads="1"/>
          </p:cNvSpPr>
          <p:nvPr/>
        </p:nvSpPr>
        <p:spPr bwMode="auto">
          <a:xfrm>
            <a:off x="250825" y="4797425"/>
            <a:ext cx="8642350" cy="1654175"/>
          </a:xfrm>
          <a:prstGeom prst="rect">
            <a:avLst/>
          </a:prstGeom>
          <a:solidFill>
            <a:schemeClr val="bg1"/>
          </a:solidFill>
          <a:ln w="28575">
            <a:solidFill>
              <a:schemeClr val="tx1"/>
            </a:solidFill>
            <a:miter lim="800000"/>
            <a:headEnd type="none" w="sm" len="sm"/>
            <a:tailEnd type="none" w="sm" len="sm"/>
          </a:ln>
        </p:spPr>
        <p:txBody>
          <a:bodyPr>
            <a:spAutoFit/>
          </a:bodyPr>
          <a:lstStyle/>
          <a:p>
            <a:pPr eaLnBrk="0" hangingPunct="0">
              <a:lnSpc>
                <a:spcPct val="120000"/>
              </a:lnSpc>
              <a:buFontTx/>
              <a:buChar char="•"/>
            </a:pPr>
            <a:r>
              <a:rPr lang="pt-BR" sz="1200"/>
              <a:t>Eficiência de mão-de-obra, especialmente trabalho manual, com melhoria de desempenho.</a:t>
            </a:r>
          </a:p>
          <a:p>
            <a:pPr eaLnBrk="0" hangingPunct="0">
              <a:lnSpc>
                <a:spcPct val="120000"/>
              </a:lnSpc>
              <a:buFontTx/>
              <a:buChar char="•"/>
            </a:pPr>
            <a:r>
              <a:rPr lang="pt-BR" sz="1200"/>
              <a:t>Especialização no trabalho e melhoria de métodos causam maior eficiência.</a:t>
            </a:r>
          </a:p>
          <a:p>
            <a:pPr eaLnBrk="0" hangingPunct="0">
              <a:lnSpc>
                <a:spcPct val="120000"/>
              </a:lnSpc>
              <a:buFontTx/>
              <a:buChar char="•"/>
            </a:pPr>
            <a:r>
              <a:rPr lang="pt-BR" sz="1200"/>
              <a:t>Novos processos de produção (inovação) como fonte de redução de custo (automação, CAD)</a:t>
            </a:r>
          </a:p>
          <a:p>
            <a:pPr eaLnBrk="0" hangingPunct="0">
              <a:lnSpc>
                <a:spcPct val="120000"/>
              </a:lnSpc>
              <a:buFontTx/>
              <a:buChar char="•"/>
            </a:pPr>
            <a:r>
              <a:rPr lang="pt-BR" sz="1200"/>
              <a:t>Obtenção de melhor desempenho dos equipamentos pela experiência.</a:t>
            </a:r>
          </a:p>
          <a:p>
            <a:pPr eaLnBrk="0" hangingPunct="0">
              <a:lnSpc>
                <a:spcPct val="120000"/>
              </a:lnSpc>
              <a:buFontTx/>
              <a:buChar char="•"/>
            </a:pPr>
            <a:r>
              <a:rPr lang="pt-BR" sz="1200"/>
              <a:t>Mudança no </a:t>
            </a:r>
            <a:r>
              <a:rPr lang="pt-BR" sz="1200" i="1"/>
              <a:t>mix</a:t>
            </a:r>
            <a:r>
              <a:rPr lang="pt-BR" sz="1200"/>
              <a:t> de recursos, pela incorporação de um recurso diferente ou mais barato</a:t>
            </a:r>
          </a:p>
          <a:p>
            <a:pPr eaLnBrk="0" hangingPunct="0">
              <a:lnSpc>
                <a:spcPct val="120000"/>
              </a:lnSpc>
              <a:buFontTx/>
              <a:buChar char="•"/>
            </a:pPr>
            <a:r>
              <a:rPr lang="pt-BR" sz="1200"/>
              <a:t>Padronização do produto</a:t>
            </a:r>
          </a:p>
          <a:p>
            <a:pPr eaLnBrk="0" hangingPunct="0">
              <a:lnSpc>
                <a:spcPct val="120000"/>
              </a:lnSpc>
              <a:buFontTx/>
              <a:buChar char="•"/>
            </a:pPr>
            <a:r>
              <a:rPr lang="pt-BR" sz="1200"/>
              <a:t>Redesenho do produto, com economia provável de material.</a:t>
            </a:r>
          </a:p>
        </p:txBody>
      </p:sp>
      <p:sp>
        <p:nvSpPr>
          <p:cNvPr id="23561" name="Text Box 12"/>
          <p:cNvSpPr txBox="1">
            <a:spLocks noChangeArrowheads="1"/>
          </p:cNvSpPr>
          <p:nvPr/>
        </p:nvSpPr>
        <p:spPr bwMode="auto">
          <a:xfrm>
            <a:off x="282575" y="6524625"/>
            <a:ext cx="2247900" cy="22860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900" b="0"/>
              <a:t>Abel e Hamond, in mintz e quinn e aaker</a:t>
            </a:r>
          </a:p>
        </p:txBody>
      </p:sp>
      <p:sp>
        <p:nvSpPr>
          <p:cNvPr id="23562" name="Line 16"/>
          <p:cNvSpPr>
            <a:spLocks noChangeShapeType="1"/>
          </p:cNvSpPr>
          <p:nvPr/>
        </p:nvSpPr>
        <p:spPr bwMode="auto">
          <a:xfrm>
            <a:off x="4140200" y="1052513"/>
            <a:ext cx="431800" cy="0"/>
          </a:xfrm>
          <a:prstGeom prst="line">
            <a:avLst/>
          </a:prstGeom>
          <a:noFill/>
          <a:ln w="57150">
            <a:solidFill>
              <a:schemeClr val="tx1"/>
            </a:solidFill>
            <a:round/>
            <a:headEnd type="triangle" w="med" len="med"/>
            <a:tailEnd type="triangle" w="med" len="med"/>
          </a:ln>
        </p:spPr>
        <p:txBody>
          <a:bodyPr/>
          <a:lstStyle/>
          <a:p>
            <a:endParaRPr lang="pt-BR"/>
          </a:p>
        </p:txBody>
      </p:sp>
      <p:sp>
        <p:nvSpPr>
          <p:cNvPr id="23563" name="Text Box 17"/>
          <p:cNvSpPr txBox="1">
            <a:spLocks noChangeArrowheads="1"/>
          </p:cNvSpPr>
          <p:nvPr/>
        </p:nvSpPr>
        <p:spPr bwMode="auto">
          <a:xfrm>
            <a:off x="250825" y="1455738"/>
            <a:ext cx="2846388" cy="317500"/>
          </a:xfrm>
          <a:prstGeom prst="rect">
            <a:avLst/>
          </a:prstGeom>
          <a:solidFill>
            <a:schemeClr val="bg1"/>
          </a:solidFill>
          <a:ln w="12700">
            <a:solidFill>
              <a:schemeClr val="tx1"/>
            </a:solidFill>
            <a:miter lim="800000"/>
            <a:headEnd type="none" w="sm" len="sm"/>
            <a:tailEnd type="none" w="sm" len="sm"/>
          </a:ln>
        </p:spPr>
        <p:txBody>
          <a:bodyPr wrap="none">
            <a:spAutoFit/>
          </a:bodyPr>
          <a:lstStyle/>
          <a:p>
            <a:pPr eaLnBrk="0" hangingPunct="0"/>
            <a:r>
              <a:rPr lang="pt-BR" sz="1400"/>
              <a:t>ASPECTOS CONDICIONANTES</a:t>
            </a:r>
          </a:p>
        </p:txBody>
      </p:sp>
      <p:sp>
        <p:nvSpPr>
          <p:cNvPr id="23564" name="Text Box 19"/>
          <p:cNvSpPr txBox="1">
            <a:spLocks noChangeArrowheads="1"/>
          </p:cNvSpPr>
          <p:nvPr/>
        </p:nvSpPr>
        <p:spPr bwMode="auto">
          <a:xfrm>
            <a:off x="250825" y="1844675"/>
            <a:ext cx="8569325" cy="2566857"/>
          </a:xfrm>
          <a:prstGeom prst="rect">
            <a:avLst/>
          </a:prstGeom>
          <a:solidFill>
            <a:schemeClr val="bg1"/>
          </a:solidFill>
          <a:ln w="28575">
            <a:solidFill>
              <a:schemeClr val="tx1"/>
            </a:solidFill>
            <a:miter lim="800000"/>
            <a:headEnd type="none" w="sm" len="sm"/>
            <a:tailEnd type="none" w="sm" len="sm"/>
          </a:ln>
        </p:spPr>
        <p:txBody>
          <a:bodyPr>
            <a:spAutoFit/>
          </a:bodyPr>
          <a:lstStyle/>
          <a:p>
            <a:pPr eaLnBrk="0" hangingPunct="0">
              <a:lnSpc>
                <a:spcPct val="120000"/>
              </a:lnSpc>
              <a:buFontTx/>
              <a:buChar char="•"/>
            </a:pPr>
            <a:r>
              <a:rPr lang="pt-BR" sz="1200" dirty="0"/>
              <a:t>EXPERIÊNCIA 	</a:t>
            </a:r>
            <a:r>
              <a:rPr lang="pt-BR" sz="1200" b="0" dirty="0"/>
              <a:t>Volume acumulado de produção          não há quanto tempo a empresa fabrica determinado produto.</a:t>
            </a:r>
          </a:p>
          <a:p>
            <a:pPr eaLnBrk="0" hangingPunct="0">
              <a:lnSpc>
                <a:spcPct val="120000"/>
              </a:lnSpc>
              <a:buFontTx/>
              <a:buChar char="•"/>
            </a:pPr>
            <a:r>
              <a:rPr lang="pt-BR" sz="1200" b="0" dirty="0"/>
              <a:t> Crescimento da produção por período é </a:t>
            </a:r>
            <a:r>
              <a:rPr lang="pt-BR" sz="1200" b="0" dirty="0">
                <a:cs typeface="Arial" charset="0"/>
              </a:rPr>
              <a:t>diferente de crescimento da experiência, que aumenta mesmo com  produção </a:t>
            </a:r>
            <a:br>
              <a:rPr lang="pt-BR" sz="1200" b="0" dirty="0">
                <a:cs typeface="Arial" charset="0"/>
              </a:rPr>
            </a:br>
            <a:r>
              <a:rPr lang="pt-BR" sz="1200" b="0" dirty="0">
                <a:cs typeface="Arial" charset="0"/>
              </a:rPr>
              <a:t>   estagnada ou decrescente.</a:t>
            </a:r>
          </a:p>
          <a:p>
            <a:pPr eaLnBrk="0" hangingPunct="0">
              <a:lnSpc>
                <a:spcPct val="120000"/>
              </a:lnSpc>
              <a:buFontTx/>
              <a:buChar char="•"/>
            </a:pPr>
            <a:r>
              <a:rPr lang="pt-BR" sz="1200" b="0" dirty="0">
                <a:cs typeface="Arial" charset="0"/>
              </a:rPr>
              <a:t> Não é uma lei natural, e sim voluntarista. Os custos só diminuem se o objetivo for sua redução.</a:t>
            </a:r>
          </a:p>
          <a:p>
            <a:pPr eaLnBrk="0" hangingPunct="0">
              <a:lnSpc>
                <a:spcPct val="120000"/>
              </a:lnSpc>
              <a:buFontTx/>
              <a:buChar char="•"/>
            </a:pPr>
            <a:r>
              <a:rPr lang="pt-BR" sz="1200" b="0" dirty="0">
                <a:cs typeface="Arial" charset="0"/>
              </a:rPr>
              <a:t> Os custos devem ser medidos em moeda constante.</a:t>
            </a:r>
          </a:p>
          <a:p>
            <a:pPr eaLnBrk="0" hangingPunct="0">
              <a:lnSpc>
                <a:spcPct val="120000"/>
              </a:lnSpc>
              <a:buFontTx/>
              <a:buChar char="•"/>
            </a:pPr>
            <a:r>
              <a:rPr lang="pt-BR" sz="1200" b="0" dirty="0">
                <a:cs typeface="Arial" charset="0"/>
              </a:rPr>
              <a:t> O efeito da experiência é sempre mais forte nas fases de introdução e crescimento.</a:t>
            </a:r>
          </a:p>
          <a:p>
            <a:pPr eaLnBrk="0" hangingPunct="0">
              <a:lnSpc>
                <a:spcPct val="120000"/>
              </a:lnSpc>
              <a:buFontTx/>
              <a:buChar char="•"/>
            </a:pPr>
            <a:r>
              <a:rPr lang="pt-BR" sz="1200" b="0" dirty="0">
                <a:cs typeface="Arial" charset="0"/>
              </a:rPr>
              <a:t> O efeito da experiência diz respeito aos custos do valor agregado, aqueles sobre os quais há controle pela empresa (</a:t>
            </a:r>
            <a:r>
              <a:rPr lang="pt-BR" sz="1200" b="0" dirty="0" err="1">
                <a:cs typeface="Arial" charset="0"/>
              </a:rPr>
              <a:t>ma</a:t>
            </a:r>
            <a:r>
              <a:rPr lang="pt-BR" sz="1200" b="0" dirty="0">
                <a:cs typeface="Arial" charset="0"/>
              </a:rPr>
              <a:t>-</a:t>
            </a:r>
            <a:br>
              <a:rPr lang="pt-BR" sz="1200" b="0" dirty="0">
                <a:cs typeface="Arial" charset="0"/>
              </a:rPr>
            </a:br>
            <a:r>
              <a:rPr lang="pt-BR" sz="1200" b="0" dirty="0">
                <a:cs typeface="Arial" charset="0"/>
              </a:rPr>
              <a:t>   </a:t>
            </a:r>
            <a:r>
              <a:rPr lang="pt-BR" sz="1200" b="0" dirty="0" err="1">
                <a:cs typeface="Arial" charset="0"/>
              </a:rPr>
              <a:t>nufatura</a:t>
            </a:r>
            <a:r>
              <a:rPr lang="pt-BR" sz="1200" b="0" dirty="0">
                <a:cs typeface="Arial" charset="0"/>
              </a:rPr>
              <a:t>, distribuição etc.)</a:t>
            </a:r>
          </a:p>
          <a:p>
            <a:pPr eaLnBrk="0" hangingPunct="0">
              <a:lnSpc>
                <a:spcPct val="120000"/>
              </a:lnSpc>
            </a:pPr>
            <a:r>
              <a:rPr lang="pt-BR" sz="1200" dirty="0">
                <a:cs typeface="Arial" charset="0"/>
              </a:rPr>
              <a:t>	Valor agregado 	=	</a:t>
            </a:r>
            <a:r>
              <a:rPr lang="pt-BR" sz="1200" b="0" dirty="0">
                <a:cs typeface="Arial" charset="0"/>
              </a:rPr>
              <a:t>preço de venda </a:t>
            </a:r>
            <a:r>
              <a:rPr lang="pt-BR" sz="1400" b="0" dirty="0">
                <a:cs typeface="Arial" charset="0"/>
              </a:rPr>
              <a:t>–</a:t>
            </a:r>
            <a:r>
              <a:rPr lang="pt-BR" sz="1200" b="0" dirty="0">
                <a:cs typeface="Arial" charset="0"/>
              </a:rPr>
              <a:t> custos intermediários (inclui lucro)</a:t>
            </a:r>
          </a:p>
          <a:p>
            <a:pPr eaLnBrk="0" hangingPunct="0">
              <a:lnSpc>
                <a:spcPct val="120000"/>
              </a:lnSpc>
            </a:pPr>
            <a:r>
              <a:rPr lang="pt-BR" sz="1200" dirty="0">
                <a:cs typeface="Arial" charset="0"/>
              </a:rPr>
              <a:t>	Custo do valor agregado =	</a:t>
            </a:r>
            <a:r>
              <a:rPr lang="pt-BR" sz="1200" b="0" dirty="0">
                <a:cs typeface="Arial" charset="0"/>
              </a:rPr>
              <a:t>preço de custo – custos intermediários (inclui m. p.)</a:t>
            </a:r>
            <a:endParaRPr lang="pt-BR" sz="1200" dirty="0"/>
          </a:p>
        </p:txBody>
      </p:sp>
      <p:sp>
        <p:nvSpPr>
          <p:cNvPr id="23565" name="AutoShape 20"/>
          <p:cNvSpPr>
            <a:spLocks/>
          </p:cNvSpPr>
          <p:nvPr/>
        </p:nvSpPr>
        <p:spPr bwMode="auto">
          <a:xfrm>
            <a:off x="1115616" y="3878198"/>
            <a:ext cx="73025" cy="431800"/>
          </a:xfrm>
          <a:prstGeom prst="leftBrace">
            <a:avLst>
              <a:gd name="adj1" fmla="val 49275"/>
              <a:gd name="adj2" fmla="val 50000"/>
            </a:avLst>
          </a:prstGeom>
          <a:solidFill>
            <a:schemeClr val="bg1"/>
          </a:solidFill>
          <a:ln w="28575">
            <a:solidFill>
              <a:schemeClr val="tx1"/>
            </a:solidFill>
            <a:round/>
            <a:headEnd type="none" w="sm" len="sm"/>
            <a:tailEnd type="none" w="sm" len="sm"/>
          </a:ln>
        </p:spPr>
        <p:txBody>
          <a:bodyPr wrap="none" anchor="ctr"/>
          <a:lstStyle/>
          <a:p>
            <a:pPr eaLnBrk="0" hangingPunct="0"/>
            <a:endParaRPr lang="pt-BR"/>
          </a:p>
        </p:txBody>
      </p:sp>
      <p:sp>
        <p:nvSpPr>
          <p:cNvPr id="2" name="Seta para a direita 1"/>
          <p:cNvSpPr/>
          <p:nvPr/>
        </p:nvSpPr>
        <p:spPr bwMode="auto">
          <a:xfrm>
            <a:off x="1547664" y="1930400"/>
            <a:ext cx="432048" cy="128588"/>
          </a:xfrm>
          <a:prstGeom prst="rightArrow">
            <a:avLst/>
          </a:prstGeom>
          <a:solidFill>
            <a:schemeClr val="tx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1000" b="1" i="0" u="none" strike="noStrike" cap="none" normalizeH="0" baseline="0">
              <a:ln>
                <a:noFill/>
              </a:ln>
              <a:solidFill>
                <a:schemeClr val="tx1"/>
              </a:solidFill>
              <a:effectLst/>
              <a:latin typeface="Arial" charset="0"/>
            </a:endParaRPr>
          </a:p>
        </p:txBody>
      </p:sp>
      <p:sp>
        <p:nvSpPr>
          <p:cNvPr id="3" name="Diferente de 2"/>
          <p:cNvSpPr/>
          <p:nvPr/>
        </p:nvSpPr>
        <p:spPr bwMode="auto">
          <a:xfrm>
            <a:off x="4355976" y="1916832"/>
            <a:ext cx="360040" cy="289793"/>
          </a:xfrm>
          <a:prstGeom prst="mathNotEqual">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1000" b="1" i="0" u="none" strike="noStrike" cap="none" normalizeH="0" baseline="0">
              <a:ln>
                <a:noFill/>
              </a:ln>
              <a:solidFill>
                <a:schemeClr val="tx1"/>
              </a:solidFill>
              <a:effectLst/>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2" name="Rectangle 156"/>
          <p:cNvSpPr>
            <a:spLocks noChangeArrowheads="1"/>
          </p:cNvSpPr>
          <p:nvPr/>
        </p:nvSpPr>
        <p:spPr bwMode="auto">
          <a:xfrm>
            <a:off x="251520" y="980728"/>
            <a:ext cx="8538588" cy="5221088"/>
          </a:xfrm>
          <a:prstGeom prst="rect">
            <a:avLst/>
          </a:prstGeom>
          <a:solidFill>
            <a:schemeClr val="bg1"/>
          </a:solidFill>
          <a:ln w="38100" algn="ctr">
            <a:solidFill>
              <a:schemeClr val="tx1"/>
            </a:solidFill>
            <a:miter lim="800000"/>
            <a:headEnd/>
            <a:tailEnd/>
          </a:ln>
          <a:effectLst/>
        </p:spPr>
        <p:txBody>
          <a:bodyPr wrap="none" anchor="ctr"/>
          <a:lstStyle/>
          <a:p>
            <a:pPr algn="ctr"/>
            <a:endParaRPr lang="pt-BR" altLang="pt-BR"/>
          </a:p>
        </p:txBody>
      </p:sp>
      <p:sp>
        <p:nvSpPr>
          <p:cNvPr id="4254" name="Text Box 158"/>
          <p:cNvSpPr txBox="1">
            <a:spLocks noChangeArrowheads="1"/>
          </p:cNvSpPr>
          <p:nvPr/>
        </p:nvSpPr>
        <p:spPr bwMode="auto">
          <a:xfrm>
            <a:off x="3132138" y="1433513"/>
            <a:ext cx="2808287" cy="3830637"/>
          </a:xfrm>
          <a:prstGeom prst="rect">
            <a:avLst/>
          </a:prstGeom>
          <a:solidFill>
            <a:schemeClr val="bg1"/>
          </a:solidFill>
          <a:ln>
            <a:noFill/>
          </a:ln>
          <a:effec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ctr"/>
            <a:endParaRPr lang="pt-BR" altLang="pt-BR" dirty="0"/>
          </a:p>
          <a:p>
            <a:pPr algn="ctr"/>
            <a:r>
              <a:rPr lang="pt-BR" altLang="pt-BR" sz="1400" b="1" dirty="0"/>
              <a:t>               Preço de venda</a:t>
            </a:r>
          </a:p>
          <a:p>
            <a:pPr algn="ctr"/>
            <a:endParaRPr lang="pt-BR" altLang="pt-BR" sz="1400" b="1" dirty="0"/>
          </a:p>
          <a:p>
            <a:pPr algn="ctr"/>
            <a:r>
              <a:rPr lang="pt-BR" altLang="pt-BR" sz="1400" b="1" dirty="0"/>
              <a:t>7. Lucros</a:t>
            </a:r>
          </a:p>
          <a:p>
            <a:pPr algn="ctr"/>
            <a:endParaRPr lang="pt-BR" altLang="pt-BR" sz="1400" b="1" dirty="0"/>
          </a:p>
          <a:p>
            <a:pPr algn="ctr"/>
            <a:r>
              <a:rPr lang="pt-BR" altLang="pt-BR" sz="1400" b="1" dirty="0"/>
              <a:t>6. Despesas gerais</a:t>
            </a:r>
          </a:p>
          <a:p>
            <a:pPr algn="ctr"/>
            <a:endParaRPr lang="pt-BR" altLang="pt-BR" sz="1400" b="1" dirty="0"/>
          </a:p>
          <a:p>
            <a:pPr algn="ctr"/>
            <a:r>
              <a:rPr lang="pt-BR" altLang="pt-BR" sz="1400" b="1" dirty="0"/>
              <a:t>5. Despesas indiretas de </a:t>
            </a:r>
            <a:r>
              <a:rPr lang="pt-BR" altLang="pt-BR" sz="1400" b="1" dirty="0" err="1"/>
              <a:t>mkt</a:t>
            </a:r>
            <a:endParaRPr lang="pt-BR" altLang="pt-BR" sz="1400" b="1" dirty="0"/>
          </a:p>
          <a:p>
            <a:pPr algn="ctr"/>
            <a:endParaRPr lang="pt-BR" altLang="pt-BR" sz="1400" b="1" dirty="0"/>
          </a:p>
          <a:p>
            <a:pPr algn="ctr"/>
            <a:r>
              <a:rPr lang="pt-BR" altLang="pt-BR" sz="1400" b="1" dirty="0"/>
              <a:t>4. Salários Indiretos</a:t>
            </a:r>
          </a:p>
          <a:p>
            <a:pPr algn="ctr"/>
            <a:endParaRPr lang="pt-BR" altLang="pt-BR" sz="1400" b="1" dirty="0"/>
          </a:p>
          <a:p>
            <a:pPr algn="ctr"/>
            <a:r>
              <a:rPr lang="pt-BR" altLang="pt-BR" sz="1400" b="1" dirty="0"/>
              <a:t>3. Despesas diretas de </a:t>
            </a:r>
            <a:r>
              <a:rPr lang="pt-BR" altLang="pt-BR" sz="1400" b="1" dirty="0" err="1"/>
              <a:t>mkt</a:t>
            </a:r>
            <a:endParaRPr lang="pt-BR" altLang="pt-BR" sz="1400" b="1" dirty="0"/>
          </a:p>
          <a:p>
            <a:pPr algn="ctr"/>
            <a:endParaRPr lang="pt-BR" altLang="pt-BR" sz="1400" b="1" dirty="0"/>
          </a:p>
          <a:p>
            <a:pPr algn="ctr"/>
            <a:r>
              <a:rPr lang="pt-BR" altLang="pt-BR" sz="1400" b="1" dirty="0"/>
              <a:t>2. Salários diretos</a:t>
            </a:r>
          </a:p>
          <a:p>
            <a:pPr algn="ctr"/>
            <a:endParaRPr lang="pt-BR" altLang="pt-BR" sz="1400" b="1" dirty="0"/>
          </a:p>
          <a:p>
            <a:pPr algn="ctr">
              <a:buFontTx/>
              <a:buAutoNum type="arabicPeriod"/>
            </a:pPr>
            <a:r>
              <a:rPr lang="pt-BR" altLang="pt-BR" sz="1400" b="1" dirty="0"/>
              <a:t>Materiais diretos</a:t>
            </a:r>
          </a:p>
          <a:p>
            <a:pPr algn="ctr">
              <a:buFontTx/>
              <a:buAutoNum type="arabicPeriod"/>
            </a:pPr>
            <a:endParaRPr lang="pt-BR" altLang="pt-BR" dirty="0"/>
          </a:p>
          <a:p>
            <a:pPr algn="ctr">
              <a:buFontTx/>
              <a:buAutoNum type="arabicPeriod"/>
            </a:pPr>
            <a:endParaRPr lang="pt-BR" altLang="pt-BR" dirty="0"/>
          </a:p>
        </p:txBody>
      </p:sp>
      <p:sp>
        <p:nvSpPr>
          <p:cNvPr id="4256" name="Line 160"/>
          <p:cNvSpPr>
            <a:spLocks noChangeShapeType="1"/>
          </p:cNvSpPr>
          <p:nvPr/>
        </p:nvSpPr>
        <p:spPr bwMode="auto">
          <a:xfrm>
            <a:off x="6011863" y="1987550"/>
            <a:ext cx="0" cy="30972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59" name="Line 163"/>
          <p:cNvSpPr>
            <a:spLocks noChangeShapeType="1"/>
          </p:cNvSpPr>
          <p:nvPr/>
        </p:nvSpPr>
        <p:spPr bwMode="auto">
          <a:xfrm>
            <a:off x="3132138" y="1987550"/>
            <a:ext cx="0" cy="30972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60" name="Line 164"/>
          <p:cNvSpPr>
            <a:spLocks noChangeShapeType="1"/>
          </p:cNvSpPr>
          <p:nvPr/>
        </p:nvSpPr>
        <p:spPr bwMode="auto">
          <a:xfrm>
            <a:off x="3132138" y="1989138"/>
            <a:ext cx="2879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61" name="Line 165"/>
          <p:cNvSpPr>
            <a:spLocks noChangeShapeType="1"/>
          </p:cNvSpPr>
          <p:nvPr/>
        </p:nvSpPr>
        <p:spPr bwMode="auto">
          <a:xfrm>
            <a:off x="3132138" y="2420938"/>
            <a:ext cx="2879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62" name="Line 166"/>
          <p:cNvSpPr>
            <a:spLocks noChangeShapeType="1"/>
          </p:cNvSpPr>
          <p:nvPr/>
        </p:nvSpPr>
        <p:spPr bwMode="auto">
          <a:xfrm>
            <a:off x="3132138" y="2852738"/>
            <a:ext cx="2879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63" name="Line 167"/>
          <p:cNvSpPr>
            <a:spLocks noChangeShapeType="1"/>
          </p:cNvSpPr>
          <p:nvPr/>
        </p:nvSpPr>
        <p:spPr bwMode="auto">
          <a:xfrm>
            <a:off x="3132138" y="3284538"/>
            <a:ext cx="2879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64" name="Line 168"/>
          <p:cNvSpPr>
            <a:spLocks noChangeShapeType="1"/>
          </p:cNvSpPr>
          <p:nvPr/>
        </p:nvSpPr>
        <p:spPr bwMode="auto">
          <a:xfrm>
            <a:off x="3132138" y="3716338"/>
            <a:ext cx="2879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65" name="Line 169"/>
          <p:cNvSpPr>
            <a:spLocks noChangeShapeType="1"/>
          </p:cNvSpPr>
          <p:nvPr/>
        </p:nvSpPr>
        <p:spPr bwMode="auto">
          <a:xfrm>
            <a:off x="3132138" y="4149725"/>
            <a:ext cx="2879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66" name="Line 170"/>
          <p:cNvSpPr>
            <a:spLocks noChangeShapeType="1"/>
          </p:cNvSpPr>
          <p:nvPr/>
        </p:nvSpPr>
        <p:spPr bwMode="auto">
          <a:xfrm>
            <a:off x="3132138" y="4581525"/>
            <a:ext cx="2879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67" name="Line 171"/>
          <p:cNvSpPr>
            <a:spLocks noChangeShapeType="1"/>
          </p:cNvSpPr>
          <p:nvPr/>
        </p:nvSpPr>
        <p:spPr bwMode="auto">
          <a:xfrm>
            <a:off x="3132138" y="5084763"/>
            <a:ext cx="2879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68" name="Line 172"/>
          <p:cNvSpPr>
            <a:spLocks noChangeShapeType="1"/>
          </p:cNvSpPr>
          <p:nvPr/>
        </p:nvSpPr>
        <p:spPr bwMode="auto">
          <a:xfrm flipV="1">
            <a:off x="3132138" y="1557338"/>
            <a:ext cx="8636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69" name="Line 173"/>
          <p:cNvSpPr>
            <a:spLocks noChangeShapeType="1"/>
          </p:cNvSpPr>
          <p:nvPr/>
        </p:nvSpPr>
        <p:spPr bwMode="auto">
          <a:xfrm flipV="1">
            <a:off x="6013450" y="1557338"/>
            <a:ext cx="8636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70" name="Line 174"/>
          <p:cNvSpPr>
            <a:spLocks noChangeShapeType="1"/>
          </p:cNvSpPr>
          <p:nvPr/>
        </p:nvSpPr>
        <p:spPr bwMode="auto">
          <a:xfrm flipV="1">
            <a:off x="6011863" y="1989138"/>
            <a:ext cx="8636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71" name="Line 175"/>
          <p:cNvSpPr>
            <a:spLocks noChangeShapeType="1"/>
          </p:cNvSpPr>
          <p:nvPr/>
        </p:nvSpPr>
        <p:spPr bwMode="auto">
          <a:xfrm flipV="1">
            <a:off x="6011863" y="2420938"/>
            <a:ext cx="8636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72" name="Line 176"/>
          <p:cNvSpPr>
            <a:spLocks noChangeShapeType="1"/>
          </p:cNvSpPr>
          <p:nvPr/>
        </p:nvSpPr>
        <p:spPr bwMode="auto">
          <a:xfrm flipV="1">
            <a:off x="6011863" y="2852738"/>
            <a:ext cx="8636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74" name="Line 178"/>
          <p:cNvSpPr>
            <a:spLocks noChangeShapeType="1"/>
          </p:cNvSpPr>
          <p:nvPr/>
        </p:nvSpPr>
        <p:spPr bwMode="auto">
          <a:xfrm flipV="1">
            <a:off x="6011863" y="3284538"/>
            <a:ext cx="8636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75" name="Line 179"/>
          <p:cNvSpPr>
            <a:spLocks noChangeShapeType="1"/>
          </p:cNvSpPr>
          <p:nvPr/>
        </p:nvSpPr>
        <p:spPr bwMode="auto">
          <a:xfrm flipV="1">
            <a:off x="6011863" y="3716338"/>
            <a:ext cx="8636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76" name="Line 180"/>
          <p:cNvSpPr>
            <a:spLocks noChangeShapeType="1"/>
          </p:cNvSpPr>
          <p:nvPr/>
        </p:nvSpPr>
        <p:spPr bwMode="auto">
          <a:xfrm flipV="1">
            <a:off x="6011863" y="4149725"/>
            <a:ext cx="8636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77" name="Line 181"/>
          <p:cNvSpPr>
            <a:spLocks noChangeShapeType="1"/>
          </p:cNvSpPr>
          <p:nvPr/>
        </p:nvSpPr>
        <p:spPr bwMode="auto">
          <a:xfrm flipV="1">
            <a:off x="6011863" y="4652963"/>
            <a:ext cx="8636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78" name="Line 182"/>
          <p:cNvSpPr>
            <a:spLocks noChangeShapeType="1"/>
          </p:cNvSpPr>
          <p:nvPr/>
        </p:nvSpPr>
        <p:spPr bwMode="auto">
          <a:xfrm>
            <a:off x="6877050" y="1557338"/>
            <a:ext cx="0" cy="30972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79" name="Line 183"/>
          <p:cNvSpPr>
            <a:spLocks noChangeShapeType="1"/>
          </p:cNvSpPr>
          <p:nvPr/>
        </p:nvSpPr>
        <p:spPr bwMode="auto">
          <a:xfrm>
            <a:off x="3995738" y="1557338"/>
            <a:ext cx="2879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80" name="Line 184"/>
          <p:cNvSpPr>
            <a:spLocks noChangeShapeType="1"/>
          </p:cNvSpPr>
          <p:nvPr/>
        </p:nvSpPr>
        <p:spPr bwMode="auto">
          <a:xfrm>
            <a:off x="8027988" y="3284538"/>
            <a:ext cx="0" cy="1368425"/>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81" name="Line 185"/>
          <p:cNvSpPr>
            <a:spLocks noChangeShapeType="1"/>
          </p:cNvSpPr>
          <p:nvPr/>
        </p:nvSpPr>
        <p:spPr bwMode="auto">
          <a:xfrm>
            <a:off x="8027988" y="1557338"/>
            <a:ext cx="0" cy="165576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82" name="Line 186"/>
          <p:cNvSpPr>
            <a:spLocks noChangeShapeType="1"/>
          </p:cNvSpPr>
          <p:nvPr/>
        </p:nvSpPr>
        <p:spPr bwMode="auto">
          <a:xfrm>
            <a:off x="6877050" y="1557338"/>
            <a:ext cx="1150938"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83" name="Line 187"/>
          <p:cNvSpPr>
            <a:spLocks noChangeShapeType="1"/>
          </p:cNvSpPr>
          <p:nvPr/>
        </p:nvSpPr>
        <p:spPr bwMode="auto">
          <a:xfrm>
            <a:off x="6877050" y="3284538"/>
            <a:ext cx="1150938"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84" name="Line 188"/>
          <p:cNvSpPr>
            <a:spLocks noChangeShapeType="1"/>
          </p:cNvSpPr>
          <p:nvPr/>
        </p:nvSpPr>
        <p:spPr bwMode="auto">
          <a:xfrm>
            <a:off x="6877050" y="4652963"/>
            <a:ext cx="1150938"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85" name="Text Box 189"/>
          <p:cNvSpPr txBox="1">
            <a:spLocks noChangeArrowheads="1"/>
          </p:cNvSpPr>
          <p:nvPr/>
        </p:nvSpPr>
        <p:spPr bwMode="auto">
          <a:xfrm rot="16200000">
            <a:off x="7720012" y="3840163"/>
            <a:ext cx="1076325" cy="260350"/>
          </a:xfrm>
          <a:prstGeom prst="rect">
            <a:avLst/>
          </a:prstGeom>
          <a:solidFill>
            <a:schemeClr val="bg1"/>
          </a:solidFill>
          <a:ln>
            <a:noFill/>
          </a:ln>
          <a:effectLst/>
        </p:spPr>
        <p:txBody>
          <a:bodyPr wrap="none">
            <a:spAutoFit/>
          </a:bodyPr>
          <a:lstStyle/>
          <a:p>
            <a:r>
              <a:rPr lang="pt-BR" altLang="pt-BR" sz="1100"/>
              <a:t>Custos diretos</a:t>
            </a:r>
          </a:p>
        </p:txBody>
      </p:sp>
      <p:sp>
        <p:nvSpPr>
          <p:cNvPr id="4286" name="Text Box 190"/>
          <p:cNvSpPr txBox="1">
            <a:spLocks noChangeArrowheads="1"/>
          </p:cNvSpPr>
          <p:nvPr/>
        </p:nvSpPr>
        <p:spPr bwMode="auto">
          <a:xfrm rot="16200000">
            <a:off x="7705725" y="2263776"/>
            <a:ext cx="1050925" cy="260350"/>
          </a:xfrm>
          <a:prstGeom prst="rect">
            <a:avLst/>
          </a:prstGeom>
          <a:solidFill>
            <a:schemeClr val="bg1"/>
          </a:solidFill>
          <a:ln>
            <a:noFill/>
          </a:ln>
          <a:effectLst/>
        </p:spPr>
        <p:txBody>
          <a:bodyPr wrap="none">
            <a:spAutoFit/>
          </a:bodyPr>
          <a:lstStyle/>
          <a:p>
            <a:r>
              <a:rPr lang="pt-BR" altLang="pt-BR" sz="1100"/>
              <a:t>Margem bruta</a:t>
            </a:r>
          </a:p>
        </p:txBody>
      </p:sp>
      <p:sp>
        <p:nvSpPr>
          <p:cNvPr id="4287" name="Line 191"/>
          <p:cNvSpPr>
            <a:spLocks noChangeShapeType="1"/>
          </p:cNvSpPr>
          <p:nvPr/>
        </p:nvSpPr>
        <p:spPr bwMode="auto">
          <a:xfrm>
            <a:off x="7596188" y="1989138"/>
            <a:ext cx="0" cy="122396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88" name="Line 192"/>
          <p:cNvSpPr>
            <a:spLocks noChangeShapeType="1"/>
          </p:cNvSpPr>
          <p:nvPr/>
        </p:nvSpPr>
        <p:spPr bwMode="auto">
          <a:xfrm>
            <a:off x="6877050" y="1989138"/>
            <a:ext cx="719138"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89" name="Text Box 193"/>
          <p:cNvSpPr txBox="1">
            <a:spLocks noChangeArrowheads="1"/>
          </p:cNvSpPr>
          <p:nvPr/>
        </p:nvSpPr>
        <p:spPr bwMode="auto">
          <a:xfrm rot="16200000">
            <a:off x="7326313" y="2519363"/>
            <a:ext cx="873125" cy="244475"/>
          </a:xfrm>
          <a:prstGeom prst="rect">
            <a:avLst/>
          </a:prstGeom>
          <a:solidFill>
            <a:schemeClr val="bg1"/>
          </a:solidFill>
          <a:ln>
            <a:noFill/>
          </a:ln>
          <a:effectLst/>
        </p:spPr>
        <p:txBody>
          <a:bodyPr wrap="none">
            <a:spAutoFit/>
          </a:bodyPr>
          <a:lstStyle/>
          <a:p>
            <a:r>
              <a:rPr lang="pt-BR" altLang="pt-BR" sz="1000"/>
              <a:t>Custos fixos</a:t>
            </a:r>
          </a:p>
        </p:txBody>
      </p:sp>
      <p:sp>
        <p:nvSpPr>
          <p:cNvPr id="4290" name="Line 194"/>
          <p:cNvSpPr>
            <a:spLocks noChangeShapeType="1"/>
          </p:cNvSpPr>
          <p:nvPr/>
        </p:nvSpPr>
        <p:spPr bwMode="auto">
          <a:xfrm>
            <a:off x="7019925" y="2420938"/>
            <a:ext cx="0" cy="79216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91" name="Line 195"/>
          <p:cNvSpPr>
            <a:spLocks noChangeShapeType="1"/>
          </p:cNvSpPr>
          <p:nvPr/>
        </p:nvSpPr>
        <p:spPr bwMode="auto">
          <a:xfrm>
            <a:off x="6877050" y="2420938"/>
            <a:ext cx="14287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92" name="Text Box 196"/>
          <p:cNvSpPr txBox="1">
            <a:spLocks noChangeArrowheads="1"/>
          </p:cNvSpPr>
          <p:nvPr/>
        </p:nvSpPr>
        <p:spPr bwMode="auto">
          <a:xfrm rot="16200000">
            <a:off x="6932613" y="2654300"/>
            <a:ext cx="717550" cy="396875"/>
          </a:xfrm>
          <a:prstGeom prst="rect">
            <a:avLst/>
          </a:prstGeom>
          <a:solidFill>
            <a:schemeClr val="bg1"/>
          </a:solidFill>
          <a:ln>
            <a:noFill/>
          </a:ln>
          <a:effectLst/>
        </p:spPr>
        <p:txBody>
          <a:bodyPr wrap="none">
            <a:spAutoFit/>
          </a:bodyPr>
          <a:lstStyle/>
          <a:p>
            <a:pPr algn="ctr"/>
            <a:r>
              <a:rPr lang="pt-BR" altLang="pt-BR" sz="1000"/>
              <a:t>Encargos</a:t>
            </a:r>
            <a:br>
              <a:rPr lang="pt-BR" altLang="pt-BR" sz="1000"/>
            </a:br>
            <a:r>
              <a:rPr lang="pt-BR" altLang="pt-BR" sz="1000"/>
              <a:t>Próprios</a:t>
            </a:r>
          </a:p>
        </p:txBody>
      </p:sp>
      <p:sp>
        <p:nvSpPr>
          <p:cNvPr id="4293" name="Line 197"/>
          <p:cNvSpPr>
            <a:spLocks noChangeShapeType="1"/>
          </p:cNvSpPr>
          <p:nvPr/>
        </p:nvSpPr>
        <p:spPr bwMode="auto">
          <a:xfrm>
            <a:off x="1187450" y="1989138"/>
            <a:ext cx="0" cy="3095625"/>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94" name="Line 198"/>
          <p:cNvSpPr>
            <a:spLocks noChangeShapeType="1"/>
          </p:cNvSpPr>
          <p:nvPr/>
        </p:nvSpPr>
        <p:spPr bwMode="auto">
          <a:xfrm>
            <a:off x="1619250" y="1989138"/>
            <a:ext cx="0" cy="259238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95" name="Line 199"/>
          <p:cNvSpPr>
            <a:spLocks noChangeShapeType="1"/>
          </p:cNvSpPr>
          <p:nvPr/>
        </p:nvSpPr>
        <p:spPr bwMode="auto">
          <a:xfrm>
            <a:off x="2124075" y="2420938"/>
            <a:ext cx="0" cy="2663825"/>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96" name="Line 200"/>
          <p:cNvSpPr>
            <a:spLocks noChangeShapeType="1"/>
          </p:cNvSpPr>
          <p:nvPr/>
        </p:nvSpPr>
        <p:spPr bwMode="auto">
          <a:xfrm>
            <a:off x="2700338" y="2420938"/>
            <a:ext cx="0" cy="216058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97" name="Line 201"/>
          <p:cNvSpPr>
            <a:spLocks noChangeShapeType="1"/>
          </p:cNvSpPr>
          <p:nvPr/>
        </p:nvSpPr>
        <p:spPr bwMode="auto">
          <a:xfrm>
            <a:off x="2124075" y="2420938"/>
            <a:ext cx="1008063"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98" name="Line 202"/>
          <p:cNvSpPr>
            <a:spLocks noChangeShapeType="1"/>
          </p:cNvSpPr>
          <p:nvPr/>
        </p:nvSpPr>
        <p:spPr bwMode="auto">
          <a:xfrm>
            <a:off x="1619250" y="4581525"/>
            <a:ext cx="1512888"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299" name="Line 203"/>
          <p:cNvSpPr>
            <a:spLocks noChangeShapeType="1"/>
          </p:cNvSpPr>
          <p:nvPr/>
        </p:nvSpPr>
        <p:spPr bwMode="auto">
          <a:xfrm>
            <a:off x="1187450" y="1989138"/>
            <a:ext cx="1944688"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300" name="Line 204"/>
          <p:cNvSpPr>
            <a:spLocks noChangeShapeType="1"/>
          </p:cNvSpPr>
          <p:nvPr/>
        </p:nvSpPr>
        <p:spPr bwMode="auto">
          <a:xfrm>
            <a:off x="1187450" y="5084763"/>
            <a:ext cx="1944688"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301" name="Text Box 205"/>
          <p:cNvSpPr txBox="1">
            <a:spLocks noChangeArrowheads="1"/>
          </p:cNvSpPr>
          <p:nvPr/>
        </p:nvSpPr>
        <p:spPr bwMode="auto">
          <a:xfrm rot="16200000">
            <a:off x="374650" y="3336925"/>
            <a:ext cx="1162050" cy="260350"/>
          </a:xfrm>
          <a:prstGeom prst="rect">
            <a:avLst/>
          </a:prstGeom>
          <a:solidFill>
            <a:schemeClr val="bg1"/>
          </a:solidFill>
          <a:ln>
            <a:noFill/>
          </a:ln>
          <a:effectLst/>
        </p:spPr>
        <p:txBody>
          <a:bodyPr wrap="none">
            <a:spAutoFit/>
          </a:bodyPr>
          <a:lstStyle/>
          <a:p>
            <a:r>
              <a:rPr lang="pt-BR" altLang="pt-BR" sz="1100"/>
              <a:t>Preço de venda</a:t>
            </a:r>
          </a:p>
        </p:txBody>
      </p:sp>
      <p:sp>
        <p:nvSpPr>
          <p:cNvPr id="4302" name="Text Box 206"/>
          <p:cNvSpPr txBox="1">
            <a:spLocks noChangeArrowheads="1"/>
          </p:cNvSpPr>
          <p:nvPr/>
        </p:nvSpPr>
        <p:spPr bwMode="auto">
          <a:xfrm rot="16200000">
            <a:off x="846137" y="3233738"/>
            <a:ext cx="1139825" cy="260350"/>
          </a:xfrm>
          <a:prstGeom prst="rect">
            <a:avLst/>
          </a:prstGeom>
          <a:solidFill>
            <a:schemeClr val="bg1"/>
          </a:solidFill>
          <a:ln>
            <a:noFill/>
          </a:ln>
          <a:effectLst/>
        </p:spPr>
        <p:txBody>
          <a:bodyPr wrap="none">
            <a:spAutoFit/>
          </a:bodyPr>
          <a:lstStyle/>
          <a:p>
            <a:r>
              <a:rPr lang="pt-BR" altLang="pt-BR" sz="1100"/>
              <a:t>Valor agregado</a:t>
            </a:r>
          </a:p>
        </p:txBody>
      </p:sp>
      <p:sp>
        <p:nvSpPr>
          <p:cNvPr id="4303" name="Text Box 207"/>
          <p:cNvSpPr txBox="1">
            <a:spLocks noChangeArrowheads="1"/>
          </p:cNvSpPr>
          <p:nvPr/>
        </p:nvSpPr>
        <p:spPr bwMode="auto">
          <a:xfrm rot="16200000">
            <a:off x="837407" y="3223419"/>
            <a:ext cx="2024062" cy="260350"/>
          </a:xfrm>
          <a:prstGeom prst="rect">
            <a:avLst/>
          </a:prstGeom>
          <a:solidFill>
            <a:schemeClr val="bg1"/>
          </a:solidFill>
          <a:ln>
            <a:noFill/>
          </a:ln>
          <a:effectLst/>
        </p:spPr>
        <p:txBody>
          <a:bodyPr wrap="none">
            <a:spAutoFit/>
          </a:bodyPr>
          <a:lstStyle/>
          <a:p>
            <a:r>
              <a:rPr lang="pt-BR" altLang="pt-BR" sz="1100"/>
              <a:t>Custo unitário total = pç custo</a:t>
            </a:r>
          </a:p>
        </p:txBody>
      </p:sp>
      <p:sp>
        <p:nvSpPr>
          <p:cNvPr id="4304" name="Text Box 208"/>
          <p:cNvSpPr txBox="1">
            <a:spLocks noChangeArrowheads="1"/>
          </p:cNvSpPr>
          <p:nvPr/>
        </p:nvSpPr>
        <p:spPr bwMode="auto">
          <a:xfrm rot="16200000">
            <a:off x="1569244" y="3363119"/>
            <a:ext cx="1712912" cy="260350"/>
          </a:xfrm>
          <a:prstGeom prst="rect">
            <a:avLst/>
          </a:prstGeom>
          <a:solidFill>
            <a:schemeClr val="bg1"/>
          </a:solidFill>
          <a:ln>
            <a:noFill/>
          </a:ln>
          <a:effectLst/>
        </p:spPr>
        <p:txBody>
          <a:bodyPr wrap="none">
            <a:spAutoFit/>
          </a:bodyPr>
          <a:lstStyle/>
          <a:p>
            <a:r>
              <a:rPr lang="pt-BR" altLang="pt-BR" sz="1100"/>
              <a:t>Custo do valor agregado</a:t>
            </a:r>
          </a:p>
        </p:txBody>
      </p:sp>
      <p:sp>
        <p:nvSpPr>
          <p:cNvPr id="4306" name="Text Box 210"/>
          <p:cNvSpPr txBox="1">
            <a:spLocks noChangeArrowheads="1"/>
          </p:cNvSpPr>
          <p:nvPr/>
        </p:nvSpPr>
        <p:spPr bwMode="auto">
          <a:xfrm>
            <a:off x="251520" y="260350"/>
            <a:ext cx="8568630" cy="369332"/>
          </a:xfrm>
          <a:prstGeom prst="rect">
            <a:avLst/>
          </a:prstGeom>
          <a:solidFill>
            <a:schemeClr val="bg1"/>
          </a:solidFill>
          <a:ln w="28575" algn="ctr">
            <a:solidFill>
              <a:schemeClr val="tx2"/>
            </a:solidFill>
            <a:miter lim="800000"/>
            <a:headEnd/>
            <a:tailEnd/>
          </a:ln>
        </p:spPr>
        <p:txBody>
          <a:bodyPr wrap="square" lIns="92075" tIns="46038" rIns="92075" bIns="46038">
            <a:spAutoFit/>
          </a:bodyPr>
          <a:lstStyle>
            <a:defPPr>
              <a:defRPr lang="pt-BR"/>
            </a:defPPr>
            <a:lvl1pPr algn="ctr" eaLnBrk="0" hangingPunct="0">
              <a:spcBef>
                <a:spcPct val="50000"/>
              </a:spcBef>
              <a:defRPr sz="1800"/>
            </a:lvl1pPr>
          </a:lstStyle>
          <a:p>
            <a:r>
              <a:rPr lang="pt-BR" altLang="pt-BR" dirty="0"/>
              <a:t>VALOR AGREGADO E CUSTO DO VALOR AGREGADO</a:t>
            </a:r>
          </a:p>
        </p:txBody>
      </p:sp>
    </p:spTree>
    <p:extLst>
      <p:ext uri="{BB962C8B-B14F-4D97-AF65-F5344CB8AC3E}">
        <p14:creationId xmlns:p14="http://schemas.microsoft.com/office/powerpoint/2010/main" val="1503422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ChangeArrowheads="1"/>
          </p:cNvSpPr>
          <p:nvPr/>
        </p:nvSpPr>
        <p:spPr bwMode="auto">
          <a:xfrm>
            <a:off x="179388" y="178792"/>
            <a:ext cx="8821737" cy="369888"/>
          </a:xfrm>
          <a:prstGeom prst="rect">
            <a:avLst/>
          </a:prstGeom>
          <a:solidFill>
            <a:schemeClr val="bg1"/>
          </a:solidFill>
          <a:ln w="28575" algn="ctr">
            <a:solidFill>
              <a:schemeClr val="tx2"/>
            </a:solidFill>
            <a:miter lim="800000"/>
            <a:headEnd/>
            <a:tailEnd/>
          </a:ln>
        </p:spPr>
        <p:txBody>
          <a:bodyPr wrap="square" lIns="92075" tIns="46038" rIns="92075" bIns="46038">
            <a:spAutoFit/>
          </a:bodyPr>
          <a:lstStyle/>
          <a:p>
            <a:pPr algn="ctr" eaLnBrk="0" hangingPunct="0">
              <a:spcBef>
                <a:spcPct val="50000"/>
              </a:spcBef>
            </a:pPr>
            <a:r>
              <a:rPr lang="pt-BR" sz="1800"/>
              <a:t>CURVA DE EXPERIÊNCIA</a:t>
            </a:r>
          </a:p>
        </p:txBody>
      </p:sp>
      <p:sp>
        <p:nvSpPr>
          <p:cNvPr id="25602" name="Text Box 3"/>
          <p:cNvSpPr txBox="1">
            <a:spLocks noChangeArrowheads="1"/>
          </p:cNvSpPr>
          <p:nvPr/>
        </p:nvSpPr>
        <p:spPr bwMode="auto">
          <a:xfrm>
            <a:off x="179388" y="863600"/>
            <a:ext cx="3911600" cy="307975"/>
          </a:xfrm>
          <a:prstGeom prst="rect">
            <a:avLst/>
          </a:prstGeom>
          <a:solidFill>
            <a:schemeClr val="bg1"/>
          </a:solidFill>
          <a:ln w="28575">
            <a:solidFill>
              <a:srgbClr val="663300"/>
            </a:solidFill>
            <a:miter lim="800000"/>
            <a:headEnd type="none" w="sm" len="sm"/>
            <a:tailEnd type="none" w="sm" len="sm"/>
          </a:ln>
        </p:spPr>
        <p:txBody>
          <a:bodyPr wrap="square">
            <a:spAutoFit/>
          </a:bodyPr>
          <a:lstStyle/>
          <a:p>
            <a:pPr algn="ctr" eaLnBrk="0" hangingPunct="0"/>
            <a:r>
              <a:rPr lang="pt-BR" sz="1400"/>
              <a:t>CONSTRUÇÃO DA LIDERANÇA DE CUSTO</a:t>
            </a:r>
            <a:endParaRPr lang="pt-BR" sz="900"/>
          </a:p>
        </p:txBody>
      </p:sp>
      <p:sp>
        <p:nvSpPr>
          <p:cNvPr id="25603" name="Rectangle 4"/>
          <p:cNvSpPr>
            <a:spLocks noChangeArrowheads="1"/>
          </p:cNvSpPr>
          <p:nvPr/>
        </p:nvSpPr>
        <p:spPr bwMode="auto">
          <a:xfrm>
            <a:off x="4643437" y="626467"/>
            <a:ext cx="4357688" cy="932458"/>
          </a:xfrm>
          <a:prstGeom prst="rect">
            <a:avLst/>
          </a:prstGeom>
          <a:solidFill>
            <a:schemeClr val="bg1"/>
          </a:solidFill>
          <a:ln w="28575">
            <a:solidFill>
              <a:schemeClr val="tx1"/>
            </a:solidFill>
            <a:miter lim="800000"/>
            <a:headEnd type="none" w="sm" len="sm"/>
            <a:tailEnd type="none" w="sm" len="sm"/>
          </a:ln>
        </p:spPr>
        <p:txBody>
          <a:bodyPr wrap="none" anchor="ctr"/>
          <a:lstStyle/>
          <a:p>
            <a:pPr algn="ctr" eaLnBrk="0" hangingPunct="0"/>
            <a:endParaRPr lang="pt-BR" sz="1100"/>
          </a:p>
          <a:p>
            <a:pPr algn="ctr" eaLnBrk="0" hangingPunct="0"/>
            <a:endParaRPr lang="pt-BR" sz="1100"/>
          </a:p>
        </p:txBody>
      </p:sp>
      <p:sp>
        <p:nvSpPr>
          <p:cNvPr id="25604" name="Rectangle 5"/>
          <p:cNvSpPr>
            <a:spLocks noChangeArrowheads="1"/>
          </p:cNvSpPr>
          <p:nvPr/>
        </p:nvSpPr>
        <p:spPr bwMode="auto">
          <a:xfrm>
            <a:off x="4932363" y="766763"/>
            <a:ext cx="1152525" cy="719137"/>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400"/>
              <a:t>CUSTOS</a:t>
            </a:r>
          </a:p>
        </p:txBody>
      </p:sp>
      <p:sp>
        <p:nvSpPr>
          <p:cNvPr id="25605" name="Rectangle 6"/>
          <p:cNvSpPr>
            <a:spLocks noChangeArrowheads="1"/>
          </p:cNvSpPr>
          <p:nvPr/>
        </p:nvSpPr>
        <p:spPr bwMode="auto">
          <a:xfrm>
            <a:off x="7524750" y="693738"/>
            <a:ext cx="1006475"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Experiência</a:t>
            </a:r>
          </a:p>
        </p:txBody>
      </p:sp>
      <p:sp>
        <p:nvSpPr>
          <p:cNvPr id="25606" name="Line 7"/>
          <p:cNvSpPr>
            <a:spLocks noChangeShapeType="1"/>
          </p:cNvSpPr>
          <p:nvPr/>
        </p:nvSpPr>
        <p:spPr bwMode="auto">
          <a:xfrm flipH="1">
            <a:off x="6229350" y="982663"/>
            <a:ext cx="1079500" cy="144462"/>
          </a:xfrm>
          <a:prstGeom prst="line">
            <a:avLst/>
          </a:prstGeom>
          <a:noFill/>
          <a:ln w="38100">
            <a:solidFill>
              <a:schemeClr val="tx1"/>
            </a:solidFill>
            <a:round/>
            <a:headEnd type="none" w="sm" len="sm"/>
            <a:tailEnd type="triangle" w="sm" len="sm"/>
          </a:ln>
        </p:spPr>
        <p:txBody>
          <a:bodyPr/>
          <a:lstStyle/>
          <a:p>
            <a:endParaRPr lang="pt-BR"/>
          </a:p>
        </p:txBody>
      </p:sp>
      <p:sp>
        <p:nvSpPr>
          <p:cNvPr id="25607" name="Rectangle 8"/>
          <p:cNvSpPr>
            <a:spLocks noChangeArrowheads="1"/>
          </p:cNvSpPr>
          <p:nvPr/>
        </p:nvSpPr>
        <p:spPr bwMode="auto">
          <a:xfrm>
            <a:off x="6011863" y="2708275"/>
            <a:ext cx="3024187" cy="3887788"/>
          </a:xfrm>
          <a:prstGeom prst="rect">
            <a:avLst/>
          </a:prstGeom>
          <a:solidFill>
            <a:schemeClr val="bg1"/>
          </a:solidFill>
          <a:ln w="28575" algn="ctr">
            <a:solidFill>
              <a:schemeClr val="tx1"/>
            </a:solidFill>
            <a:miter lim="800000"/>
            <a:headEnd type="none" w="sm" len="sm"/>
            <a:tailEnd type="none" w="sm" len="sm"/>
          </a:ln>
        </p:spPr>
        <p:txBody>
          <a:bodyPr wrap="none" anchor="ctr"/>
          <a:lstStyle/>
          <a:p>
            <a:pPr eaLnBrk="0" hangingPunct="0"/>
            <a:endParaRPr lang="pt-BR" sz="1200"/>
          </a:p>
        </p:txBody>
      </p:sp>
      <p:sp>
        <p:nvSpPr>
          <p:cNvPr id="25608" name="Text Box 9"/>
          <p:cNvSpPr txBox="1">
            <a:spLocks noChangeArrowheads="1"/>
          </p:cNvSpPr>
          <p:nvPr/>
        </p:nvSpPr>
        <p:spPr bwMode="auto">
          <a:xfrm>
            <a:off x="231775" y="6623050"/>
            <a:ext cx="2273300" cy="22860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900" b="0"/>
              <a:t>Abel e Hamondl, in mintz e quinn e aaker</a:t>
            </a:r>
          </a:p>
        </p:txBody>
      </p:sp>
      <p:sp>
        <p:nvSpPr>
          <p:cNvPr id="25609" name="Line 10"/>
          <p:cNvSpPr>
            <a:spLocks noChangeShapeType="1"/>
          </p:cNvSpPr>
          <p:nvPr/>
        </p:nvSpPr>
        <p:spPr bwMode="auto">
          <a:xfrm>
            <a:off x="4140200" y="1052513"/>
            <a:ext cx="431800" cy="0"/>
          </a:xfrm>
          <a:prstGeom prst="line">
            <a:avLst/>
          </a:prstGeom>
          <a:noFill/>
          <a:ln w="57150">
            <a:solidFill>
              <a:schemeClr val="tx1"/>
            </a:solidFill>
            <a:round/>
            <a:headEnd type="triangle" w="med" len="med"/>
            <a:tailEnd type="triangle" w="med" len="med"/>
          </a:ln>
        </p:spPr>
        <p:txBody>
          <a:bodyPr/>
          <a:lstStyle/>
          <a:p>
            <a:endParaRPr lang="pt-BR"/>
          </a:p>
        </p:txBody>
      </p:sp>
      <p:sp>
        <p:nvSpPr>
          <p:cNvPr id="25610" name="Text Box 11"/>
          <p:cNvSpPr txBox="1">
            <a:spLocks noChangeArrowheads="1"/>
          </p:cNvSpPr>
          <p:nvPr/>
        </p:nvSpPr>
        <p:spPr bwMode="auto">
          <a:xfrm>
            <a:off x="107950" y="1700213"/>
            <a:ext cx="8893175" cy="898525"/>
          </a:xfrm>
          <a:prstGeom prst="rect">
            <a:avLst/>
          </a:prstGeom>
          <a:solidFill>
            <a:schemeClr val="bg1"/>
          </a:solidFill>
          <a:ln w="12700" algn="ctr">
            <a:solidFill>
              <a:schemeClr val="tx1"/>
            </a:solidFill>
            <a:miter lim="800000"/>
            <a:headEnd type="none" w="sm" len="sm"/>
            <a:tailEnd type="none" w="sm" len="sm"/>
          </a:ln>
        </p:spPr>
        <p:txBody>
          <a:bodyPr>
            <a:spAutoFit/>
          </a:bodyPr>
          <a:lstStyle/>
          <a:p>
            <a:pPr algn="ctr" eaLnBrk="0" hangingPunct="0"/>
            <a:endParaRPr lang="pt-BR" sz="1600"/>
          </a:p>
          <a:p>
            <a:pPr algn="ctr" eaLnBrk="0" hangingPunct="0"/>
            <a:r>
              <a:rPr lang="pt-BR" sz="1800"/>
              <a:t>REPRESENTAÇÃO DA CURVA DE EXPERIÊNCIA</a:t>
            </a:r>
          </a:p>
          <a:p>
            <a:pPr algn="ctr" eaLnBrk="0" hangingPunct="0"/>
            <a:endParaRPr lang="pt-BR" sz="1800"/>
          </a:p>
        </p:txBody>
      </p:sp>
      <p:sp>
        <p:nvSpPr>
          <p:cNvPr id="25611" name="Rectangle 12"/>
          <p:cNvSpPr>
            <a:spLocks noChangeArrowheads="1"/>
          </p:cNvSpPr>
          <p:nvPr/>
        </p:nvSpPr>
        <p:spPr bwMode="auto">
          <a:xfrm>
            <a:off x="34925" y="2709863"/>
            <a:ext cx="5903913" cy="3887787"/>
          </a:xfrm>
          <a:prstGeom prst="rect">
            <a:avLst/>
          </a:prstGeom>
          <a:solidFill>
            <a:schemeClr val="bg1"/>
          </a:solidFill>
          <a:ln w="28575" algn="ctr">
            <a:solidFill>
              <a:schemeClr val="tx1"/>
            </a:solidFill>
            <a:miter lim="800000"/>
            <a:headEnd type="none" w="sm" len="sm"/>
            <a:tailEnd type="none" w="sm" len="sm"/>
          </a:ln>
        </p:spPr>
        <p:txBody>
          <a:bodyPr wrap="none" anchor="ctr"/>
          <a:lstStyle/>
          <a:p>
            <a:pPr eaLnBrk="0" hangingPunct="0"/>
            <a:endParaRPr lang="pt-BR" sz="1200"/>
          </a:p>
        </p:txBody>
      </p:sp>
      <p:sp>
        <p:nvSpPr>
          <p:cNvPr id="25612" name="Line 13"/>
          <p:cNvSpPr>
            <a:spLocks noChangeShapeType="1"/>
          </p:cNvSpPr>
          <p:nvPr/>
        </p:nvSpPr>
        <p:spPr bwMode="auto">
          <a:xfrm flipV="1">
            <a:off x="539750" y="3068638"/>
            <a:ext cx="0" cy="2592387"/>
          </a:xfrm>
          <a:prstGeom prst="line">
            <a:avLst/>
          </a:prstGeom>
          <a:noFill/>
          <a:ln w="28575">
            <a:solidFill>
              <a:schemeClr val="tx1"/>
            </a:solidFill>
            <a:round/>
            <a:headEnd type="none" w="sm" len="sm"/>
            <a:tailEnd type="triangle" w="sm" len="sm"/>
          </a:ln>
        </p:spPr>
        <p:txBody>
          <a:bodyPr/>
          <a:lstStyle/>
          <a:p>
            <a:endParaRPr lang="pt-BR"/>
          </a:p>
        </p:txBody>
      </p:sp>
      <p:sp>
        <p:nvSpPr>
          <p:cNvPr id="25613" name="Line 14"/>
          <p:cNvSpPr>
            <a:spLocks noChangeShapeType="1"/>
          </p:cNvSpPr>
          <p:nvPr/>
        </p:nvSpPr>
        <p:spPr bwMode="auto">
          <a:xfrm>
            <a:off x="539750" y="5661025"/>
            <a:ext cx="5256213" cy="0"/>
          </a:xfrm>
          <a:prstGeom prst="line">
            <a:avLst/>
          </a:prstGeom>
          <a:noFill/>
          <a:ln w="28575">
            <a:solidFill>
              <a:schemeClr val="tx1"/>
            </a:solidFill>
            <a:round/>
            <a:headEnd type="none" w="sm" len="sm"/>
            <a:tailEnd type="triangle" w="sm" len="sm"/>
          </a:ln>
        </p:spPr>
        <p:txBody>
          <a:bodyPr/>
          <a:lstStyle/>
          <a:p>
            <a:endParaRPr lang="pt-BR"/>
          </a:p>
        </p:txBody>
      </p:sp>
      <p:sp>
        <p:nvSpPr>
          <p:cNvPr id="25614" name="Line 15"/>
          <p:cNvSpPr>
            <a:spLocks noChangeShapeType="1"/>
          </p:cNvSpPr>
          <p:nvPr/>
        </p:nvSpPr>
        <p:spPr bwMode="auto">
          <a:xfrm flipH="1" flipV="1">
            <a:off x="1116013" y="5588000"/>
            <a:ext cx="0" cy="144463"/>
          </a:xfrm>
          <a:prstGeom prst="line">
            <a:avLst/>
          </a:prstGeom>
          <a:noFill/>
          <a:ln w="12700">
            <a:solidFill>
              <a:schemeClr val="tx1"/>
            </a:solidFill>
            <a:round/>
            <a:headEnd type="none" w="sm" len="sm"/>
            <a:tailEnd type="none" w="sm" len="sm"/>
          </a:ln>
        </p:spPr>
        <p:txBody>
          <a:bodyPr/>
          <a:lstStyle/>
          <a:p>
            <a:endParaRPr lang="pt-BR"/>
          </a:p>
        </p:txBody>
      </p:sp>
      <p:sp>
        <p:nvSpPr>
          <p:cNvPr id="25615" name="Line 16"/>
          <p:cNvSpPr>
            <a:spLocks noChangeShapeType="1"/>
          </p:cNvSpPr>
          <p:nvPr/>
        </p:nvSpPr>
        <p:spPr bwMode="auto">
          <a:xfrm flipH="1" flipV="1">
            <a:off x="1692275" y="5588000"/>
            <a:ext cx="0" cy="144463"/>
          </a:xfrm>
          <a:prstGeom prst="line">
            <a:avLst/>
          </a:prstGeom>
          <a:noFill/>
          <a:ln w="12700">
            <a:solidFill>
              <a:schemeClr val="tx1"/>
            </a:solidFill>
            <a:round/>
            <a:headEnd type="none" w="sm" len="sm"/>
            <a:tailEnd type="none" w="sm" len="sm"/>
          </a:ln>
        </p:spPr>
        <p:txBody>
          <a:bodyPr/>
          <a:lstStyle/>
          <a:p>
            <a:endParaRPr lang="pt-BR"/>
          </a:p>
        </p:txBody>
      </p:sp>
      <p:sp>
        <p:nvSpPr>
          <p:cNvPr id="25616" name="Line 17"/>
          <p:cNvSpPr>
            <a:spLocks noChangeShapeType="1"/>
          </p:cNvSpPr>
          <p:nvPr/>
        </p:nvSpPr>
        <p:spPr bwMode="auto">
          <a:xfrm flipH="1" flipV="1">
            <a:off x="2844800" y="5588000"/>
            <a:ext cx="0" cy="144463"/>
          </a:xfrm>
          <a:prstGeom prst="line">
            <a:avLst/>
          </a:prstGeom>
          <a:noFill/>
          <a:ln w="12700">
            <a:solidFill>
              <a:schemeClr val="tx1"/>
            </a:solidFill>
            <a:round/>
            <a:headEnd type="none" w="sm" len="sm"/>
            <a:tailEnd type="none" w="sm" len="sm"/>
          </a:ln>
        </p:spPr>
        <p:txBody>
          <a:bodyPr/>
          <a:lstStyle/>
          <a:p>
            <a:endParaRPr lang="pt-BR"/>
          </a:p>
        </p:txBody>
      </p:sp>
      <p:sp>
        <p:nvSpPr>
          <p:cNvPr id="25617" name="Line 18"/>
          <p:cNvSpPr>
            <a:spLocks noChangeShapeType="1"/>
          </p:cNvSpPr>
          <p:nvPr/>
        </p:nvSpPr>
        <p:spPr bwMode="auto">
          <a:xfrm flipH="1" flipV="1">
            <a:off x="5148263" y="5516563"/>
            <a:ext cx="0" cy="144462"/>
          </a:xfrm>
          <a:prstGeom prst="line">
            <a:avLst/>
          </a:prstGeom>
          <a:noFill/>
          <a:ln w="12700">
            <a:solidFill>
              <a:schemeClr val="tx1"/>
            </a:solidFill>
            <a:round/>
            <a:headEnd type="none" w="sm" len="sm"/>
            <a:tailEnd type="none" w="sm" len="sm"/>
          </a:ln>
        </p:spPr>
        <p:txBody>
          <a:bodyPr/>
          <a:lstStyle/>
          <a:p>
            <a:endParaRPr lang="pt-BR"/>
          </a:p>
        </p:txBody>
      </p:sp>
      <p:sp>
        <p:nvSpPr>
          <p:cNvPr id="25618" name="Line 19"/>
          <p:cNvSpPr>
            <a:spLocks noChangeShapeType="1"/>
          </p:cNvSpPr>
          <p:nvPr/>
        </p:nvSpPr>
        <p:spPr bwMode="auto">
          <a:xfrm flipH="1" flipV="1">
            <a:off x="2268538" y="5588000"/>
            <a:ext cx="0" cy="144463"/>
          </a:xfrm>
          <a:prstGeom prst="line">
            <a:avLst/>
          </a:prstGeom>
          <a:noFill/>
          <a:ln w="12700">
            <a:solidFill>
              <a:schemeClr val="tx1"/>
            </a:solidFill>
            <a:round/>
            <a:headEnd type="none" w="sm" len="sm"/>
            <a:tailEnd type="none" w="sm" len="sm"/>
          </a:ln>
        </p:spPr>
        <p:txBody>
          <a:bodyPr/>
          <a:lstStyle/>
          <a:p>
            <a:endParaRPr lang="pt-BR"/>
          </a:p>
        </p:txBody>
      </p:sp>
      <p:sp>
        <p:nvSpPr>
          <p:cNvPr id="25619" name="Line 20"/>
          <p:cNvSpPr>
            <a:spLocks noChangeShapeType="1"/>
          </p:cNvSpPr>
          <p:nvPr/>
        </p:nvSpPr>
        <p:spPr bwMode="auto">
          <a:xfrm flipH="1" flipV="1">
            <a:off x="3419475" y="5516563"/>
            <a:ext cx="0" cy="144462"/>
          </a:xfrm>
          <a:prstGeom prst="line">
            <a:avLst/>
          </a:prstGeom>
          <a:noFill/>
          <a:ln w="12700">
            <a:solidFill>
              <a:schemeClr val="tx1"/>
            </a:solidFill>
            <a:round/>
            <a:headEnd type="none" w="sm" len="sm"/>
            <a:tailEnd type="none" w="sm" len="sm"/>
          </a:ln>
        </p:spPr>
        <p:txBody>
          <a:bodyPr/>
          <a:lstStyle/>
          <a:p>
            <a:endParaRPr lang="pt-BR"/>
          </a:p>
        </p:txBody>
      </p:sp>
      <p:sp>
        <p:nvSpPr>
          <p:cNvPr id="25620" name="Line 21"/>
          <p:cNvSpPr>
            <a:spLocks noChangeShapeType="1"/>
          </p:cNvSpPr>
          <p:nvPr/>
        </p:nvSpPr>
        <p:spPr bwMode="auto">
          <a:xfrm flipH="1" flipV="1">
            <a:off x="3995738" y="5516563"/>
            <a:ext cx="0" cy="144462"/>
          </a:xfrm>
          <a:prstGeom prst="line">
            <a:avLst/>
          </a:prstGeom>
          <a:noFill/>
          <a:ln w="12700">
            <a:solidFill>
              <a:schemeClr val="tx1"/>
            </a:solidFill>
            <a:round/>
            <a:headEnd type="none" w="sm" len="sm"/>
            <a:tailEnd type="none" w="sm" len="sm"/>
          </a:ln>
        </p:spPr>
        <p:txBody>
          <a:bodyPr/>
          <a:lstStyle/>
          <a:p>
            <a:endParaRPr lang="pt-BR"/>
          </a:p>
        </p:txBody>
      </p:sp>
      <p:sp>
        <p:nvSpPr>
          <p:cNvPr id="25621" name="Line 22"/>
          <p:cNvSpPr>
            <a:spLocks noChangeShapeType="1"/>
          </p:cNvSpPr>
          <p:nvPr/>
        </p:nvSpPr>
        <p:spPr bwMode="auto">
          <a:xfrm flipH="1" flipV="1">
            <a:off x="4572000" y="5516563"/>
            <a:ext cx="0" cy="144462"/>
          </a:xfrm>
          <a:prstGeom prst="line">
            <a:avLst/>
          </a:prstGeom>
          <a:noFill/>
          <a:ln w="12700">
            <a:solidFill>
              <a:schemeClr val="tx1"/>
            </a:solidFill>
            <a:round/>
            <a:headEnd type="none" w="sm" len="sm"/>
            <a:tailEnd type="none" w="sm" len="sm"/>
          </a:ln>
        </p:spPr>
        <p:txBody>
          <a:bodyPr/>
          <a:lstStyle/>
          <a:p>
            <a:endParaRPr lang="pt-BR"/>
          </a:p>
        </p:txBody>
      </p:sp>
      <p:sp>
        <p:nvSpPr>
          <p:cNvPr id="25622" name="Line 23"/>
          <p:cNvSpPr>
            <a:spLocks noChangeShapeType="1"/>
          </p:cNvSpPr>
          <p:nvPr/>
        </p:nvSpPr>
        <p:spPr bwMode="auto">
          <a:xfrm>
            <a:off x="539750" y="5229225"/>
            <a:ext cx="144463" cy="0"/>
          </a:xfrm>
          <a:prstGeom prst="line">
            <a:avLst/>
          </a:prstGeom>
          <a:noFill/>
          <a:ln w="12700">
            <a:solidFill>
              <a:schemeClr val="tx1"/>
            </a:solidFill>
            <a:round/>
            <a:headEnd type="none" w="sm" len="sm"/>
            <a:tailEnd type="none" w="sm" len="sm"/>
          </a:ln>
        </p:spPr>
        <p:txBody>
          <a:bodyPr/>
          <a:lstStyle/>
          <a:p>
            <a:endParaRPr lang="pt-BR"/>
          </a:p>
        </p:txBody>
      </p:sp>
      <p:sp>
        <p:nvSpPr>
          <p:cNvPr id="25623" name="Line 24"/>
          <p:cNvSpPr>
            <a:spLocks noChangeShapeType="1"/>
          </p:cNvSpPr>
          <p:nvPr/>
        </p:nvSpPr>
        <p:spPr bwMode="auto">
          <a:xfrm>
            <a:off x="539750" y="4797425"/>
            <a:ext cx="144463" cy="0"/>
          </a:xfrm>
          <a:prstGeom prst="line">
            <a:avLst/>
          </a:prstGeom>
          <a:noFill/>
          <a:ln w="12700">
            <a:solidFill>
              <a:schemeClr val="tx1"/>
            </a:solidFill>
            <a:round/>
            <a:headEnd type="none" w="sm" len="sm"/>
            <a:tailEnd type="none" w="sm" len="sm"/>
          </a:ln>
        </p:spPr>
        <p:txBody>
          <a:bodyPr/>
          <a:lstStyle/>
          <a:p>
            <a:endParaRPr lang="pt-BR"/>
          </a:p>
        </p:txBody>
      </p:sp>
      <p:sp>
        <p:nvSpPr>
          <p:cNvPr id="25624" name="Line 25"/>
          <p:cNvSpPr>
            <a:spLocks noChangeShapeType="1"/>
          </p:cNvSpPr>
          <p:nvPr/>
        </p:nvSpPr>
        <p:spPr bwMode="auto">
          <a:xfrm>
            <a:off x="539750" y="4365625"/>
            <a:ext cx="144463" cy="0"/>
          </a:xfrm>
          <a:prstGeom prst="line">
            <a:avLst/>
          </a:prstGeom>
          <a:noFill/>
          <a:ln w="12700">
            <a:solidFill>
              <a:schemeClr val="tx1"/>
            </a:solidFill>
            <a:round/>
            <a:headEnd type="none" w="sm" len="sm"/>
            <a:tailEnd type="none" w="sm" len="sm"/>
          </a:ln>
        </p:spPr>
        <p:txBody>
          <a:bodyPr/>
          <a:lstStyle/>
          <a:p>
            <a:endParaRPr lang="pt-BR"/>
          </a:p>
        </p:txBody>
      </p:sp>
      <p:sp>
        <p:nvSpPr>
          <p:cNvPr id="25625" name="Line 26"/>
          <p:cNvSpPr>
            <a:spLocks noChangeShapeType="1"/>
          </p:cNvSpPr>
          <p:nvPr/>
        </p:nvSpPr>
        <p:spPr bwMode="auto">
          <a:xfrm>
            <a:off x="539750" y="3932238"/>
            <a:ext cx="144463" cy="0"/>
          </a:xfrm>
          <a:prstGeom prst="line">
            <a:avLst/>
          </a:prstGeom>
          <a:noFill/>
          <a:ln w="12700">
            <a:solidFill>
              <a:schemeClr val="tx1"/>
            </a:solidFill>
            <a:round/>
            <a:headEnd type="none" w="sm" len="sm"/>
            <a:tailEnd type="none" w="sm" len="sm"/>
          </a:ln>
        </p:spPr>
        <p:txBody>
          <a:bodyPr/>
          <a:lstStyle/>
          <a:p>
            <a:endParaRPr lang="pt-BR"/>
          </a:p>
        </p:txBody>
      </p:sp>
      <p:sp>
        <p:nvSpPr>
          <p:cNvPr id="25626" name="Line 27"/>
          <p:cNvSpPr>
            <a:spLocks noChangeShapeType="1"/>
          </p:cNvSpPr>
          <p:nvPr/>
        </p:nvSpPr>
        <p:spPr bwMode="auto">
          <a:xfrm>
            <a:off x="539750" y="3500438"/>
            <a:ext cx="144463" cy="0"/>
          </a:xfrm>
          <a:prstGeom prst="line">
            <a:avLst/>
          </a:prstGeom>
          <a:noFill/>
          <a:ln w="12700">
            <a:solidFill>
              <a:schemeClr val="tx1"/>
            </a:solidFill>
            <a:round/>
            <a:headEnd type="none" w="sm" len="sm"/>
            <a:tailEnd type="none" w="sm" len="sm"/>
          </a:ln>
        </p:spPr>
        <p:txBody>
          <a:bodyPr/>
          <a:lstStyle/>
          <a:p>
            <a:endParaRPr lang="pt-BR"/>
          </a:p>
        </p:txBody>
      </p:sp>
      <p:sp>
        <p:nvSpPr>
          <p:cNvPr id="25627" name="Text Box 28"/>
          <p:cNvSpPr txBox="1">
            <a:spLocks noChangeArrowheads="1"/>
          </p:cNvSpPr>
          <p:nvPr/>
        </p:nvSpPr>
        <p:spPr bwMode="auto">
          <a:xfrm>
            <a:off x="250825" y="4652963"/>
            <a:ext cx="269875" cy="276225"/>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200"/>
              <a:t>1</a:t>
            </a:r>
          </a:p>
        </p:txBody>
      </p:sp>
      <p:sp>
        <p:nvSpPr>
          <p:cNvPr id="25628" name="Text Box 29"/>
          <p:cNvSpPr txBox="1">
            <a:spLocks noChangeArrowheads="1"/>
          </p:cNvSpPr>
          <p:nvPr/>
        </p:nvSpPr>
        <p:spPr bwMode="auto">
          <a:xfrm>
            <a:off x="250825" y="3789363"/>
            <a:ext cx="269875" cy="276225"/>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200"/>
              <a:t>2</a:t>
            </a:r>
          </a:p>
        </p:txBody>
      </p:sp>
      <p:sp>
        <p:nvSpPr>
          <p:cNvPr id="25629" name="Text Box 30"/>
          <p:cNvSpPr txBox="1">
            <a:spLocks noChangeArrowheads="1"/>
          </p:cNvSpPr>
          <p:nvPr/>
        </p:nvSpPr>
        <p:spPr bwMode="auto">
          <a:xfrm>
            <a:off x="982663" y="5730875"/>
            <a:ext cx="269875" cy="277813"/>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200"/>
              <a:t>1</a:t>
            </a:r>
          </a:p>
        </p:txBody>
      </p:sp>
      <p:sp>
        <p:nvSpPr>
          <p:cNvPr id="25630" name="Text Box 31"/>
          <p:cNvSpPr txBox="1">
            <a:spLocks noChangeArrowheads="1"/>
          </p:cNvSpPr>
          <p:nvPr/>
        </p:nvSpPr>
        <p:spPr bwMode="auto">
          <a:xfrm>
            <a:off x="1547813" y="5732463"/>
            <a:ext cx="269875" cy="277812"/>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200"/>
              <a:t>2</a:t>
            </a:r>
            <a:endParaRPr lang="en-US" sz="1200">
              <a:cs typeface="Arial" charset="0"/>
            </a:endParaRPr>
          </a:p>
        </p:txBody>
      </p:sp>
      <p:sp>
        <p:nvSpPr>
          <p:cNvPr id="25631" name="Text Box 32"/>
          <p:cNvSpPr txBox="1">
            <a:spLocks noChangeArrowheads="1"/>
          </p:cNvSpPr>
          <p:nvPr/>
        </p:nvSpPr>
        <p:spPr bwMode="auto">
          <a:xfrm>
            <a:off x="2711450" y="5743575"/>
            <a:ext cx="269875" cy="277813"/>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200"/>
              <a:t>4</a:t>
            </a:r>
          </a:p>
        </p:txBody>
      </p:sp>
      <p:sp>
        <p:nvSpPr>
          <p:cNvPr id="25632" name="Text Box 33"/>
          <p:cNvSpPr txBox="1">
            <a:spLocks noChangeArrowheads="1"/>
          </p:cNvSpPr>
          <p:nvPr/>
        </p:nvSpPr>
        <p:spPr bwMode="auto">
          <a:xfrm>
            <a:off x="5016500" y="5730875"/>
            <a:ext cx="269875" cy="276225"/>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200"/>
              <a:t>8</a:t>
            </a:r>
          </a:p>
        </p:txBody>
      </p:sp>
      <p:sp>
        <p:nvSpPr>
          <p:cNvPr id="25633" name="Text Box 34"/>
          <p:cNvSpPr txBox="1">
            <a:spLocks noChangeArrowheads="1"/>
          </p:cNvSpPr>
          <p:nvPr/>
        </p:nvSpPr>
        <p:spPr bwMode="auto">
          <a:xfrm>
            <a:off x="4859338" y="5961063"/>
            <a:ext cx="1038225" cy="276225"/>
          </a:xfrm>
          <a:prstGeom prst="rect">
            <a:avLst/>
          </a:prstGeom>
          <a:solidFill>
            <a:schemeClr val="bg1"/>
          </a:solidFill>
          <a:ln w="12700">
            <a:noFill/>
            <a:miter lim="800000"/>
            <a:headEnd type="none" w="sm" len="sm"/>
            <a:tailEnd type="none" w="sm" len="sm"/>
          </a:ln>
        </p:spPr>
        <p:txBody>
          <a:bodyPr>
            <a:spAutoFit/>
          </a:bodyPr>
          <a:lstStyle/>
          <a:p>
            <a:pPr eaLnBrk="0" hangingPunct="0"/>
            <a:r>
              <a:rPr lang="pt-BR" sz="1200"/>
              <a:t>Experiência</a:t>
            </a:r>
          </a:p>
        </p:txBody>
      </p:sp>
      <p:sp>
        <p:nvSpPr>
          <p:cNvPr id="25634" name="Text Box 35"/>
          <p:cNvSpPr txBox="1">
            <a:spLocks noChangeArrowheads="1"/>
          </p:cNvSpPr>
          <p:nvPr/>
        </p:nvSpPr>
        <p:spPr bwMode="auto">
          <a:xfrm>
            <a:off x="107950" y="2781300"/>
            <a:ext cx="1235075" cy="274638"/>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200"/>
              <a:t>Custo Unitário</a:t>
            </a:r>
          </a:p>
        </p:txBody>
      </p:sp>
      <p:sp>
        <p:nvSpPr>
          <p:cNvPr id="25635" name="AutoShape 37"/>
          <p:cNvSpPr>
            <a:spLocks noChangeArrowheads="1"/>
          </p:cNvSpPr>
          <p:nvPr/>
        </p:nvSpPr>
        <p:spPr bwMode="auto">
          <a:xfrm>
            <a:off x="1044575" y="3500438"/>
            <a:ext cx="71438" cy="73025"/>
          </a:xfrm>
          <a:prstGeom prst="flowChartConnector">
            <a:avLst/>
          </a:prstGeom>
          <a:solidFill>
            <a:schemeClr val="bg1"/>
          </a:solidFill>
          <a:ln w="12700">
            <a:solidFill>
              <a:schemeClr val="tx1"/>
            </a:solidFill>
            <a:round/>
            <a:headEnd type="none" w="sm" len="sm"/>
            <a:tailEnd type="none" w="sm" len="sm"/>
          </a:ln>
        </p:spPr>
        <p:txBody>
          <a:bodyPr wrap="none" anchor="ctr"/>
          <a:lstStyle/>
          <a:p>
            <a:pPr eaLnBrk="0" hangingPunct="0"/>
            <a:endParaRPr lang="pt-BR"/>
          </a:p>
        </p:txBody>
      </p:sp>
      <p:sp>
        <p:nvSpPr>
          <p:cNvPr id="25636" name="AutoShape 38"/>
          <p:cNvSpPr>
            <a:spLocks noChangeArrowheads="1"/>
          </p:cNvSpPr>
          <p:nvPr/>
        </p:nvSpPr>
        <p:spPr bwMode="auto">
          <a:xfrm>
            <a:off x="1619250" y="4076700"/>
            <a:ext cx="71438" cy="73025"/>
          </a:xfrm>
          <a:prstGeom prst="flowChartConnector">
            <a:avLst/>
          </a:prstGeom>
          <a:solidFill>
            <a:schemeClr val="bg1"/>
          </a:solidFill>
          <a:ln w="12700">
            <a:solidFill>
              <a:schemeClr val="tx1"/>
            </a:solidFill>
            <a:round/>
            <a:headEnd type="none" w="sm" len="sm"/>
            <a:tailEnd type="none" w="sm" len="sm"/>
          </a:ln>
        </p:spPr>
        <p:txBody>
          <a:bodyPr wrap="none" anchor="ctr"/>
          <a:lstStyle/>
          <a:p>
            <a:pPr eaLnBrk="0" hangingPunct="0"/>
            <a:endParaRPr lang="pt-BR"/>
          </a:p>
        </p:txBody>
      </p:sp>
      <p:sp>
        <p:nvSpPr>
          <p:cNvPr id="25637" name="AutoShape 39"/>
          <p:cNvSpPr>
            <a:spLocks noChangeArrowheads="1"/>
          </p:cNvSpPr>
          <p:nvPr/>
        </p:nvSpPr>
        <p:spPr bwMode="auto">
          <a:xfrm>
            <a:off x="2843213" y="4510088"/>
            <a:ext cx="71437" cy="73025"/>
          </a:xfrm>
          <a:prstGeom prst="flowChartConnector">
            <a:avLst/>
          </a:prstGeom>
          <a:solidFill>
            <a:schemeClr val="bg1"/>
          </a:solidFill>
          <a:ln w="12700">
            <a:solidFill>
              <a:schemeClr val="tx1"/>
            </a:solidFill>
            <a:round/>
            <a:headEnd type="none" w="sm" len="sm"/>
            <a:tailEnd type="none" w="sm" len="sm"/>
          </a:ln>
        </p:spPr>
        <p:txBody>
          <a:bodyPr wrap="none" anchor="ctr"/>
          <a:lstStyle/>
          <a:p>
            <a:pPr eaLnBrk="0" hangingPunct="0"/>
            <a:endParaRPr lang="pt-BR"/>
          </a:p>
        </p:txBody>
      </p:sp>
      <p:sp>
        <p:nvSpPr>
          <p:cNvPr id="25638" name="AutoShape 40"/>
          <p:cNvSpPr>
            <a:spLocks noChangeArrowheads="1"/>
          </p:cNvSpPr>
          <p:nvPr/>
        </p:nvSpPr>
        <p:spPr bwMode="auto">
          <a:xfrm>
            <a:off x="5148263" y="4868863"/>
            <a:ext cx="73025" cy="71437"/>
          </a:xfrm>
          <a:prstGeom prst="flowChartConnector">
            <a:avLst/>
          </a:prstGeom>
          <a:solidFill>
            <a:schemeClr val="bg1"/>
          </a:solidFill>
          <a:ln w="12700">
            <a:solidFill>
              <a:schemeClr val="tx1"/>
            </a:solidFill>
            <a:round/>
            <a:headEnd type="none" w="sm" len="sm"/>
            <a:tailEnd type="none" w="sm" len="sm"/>
          </a:ln>
        </p:spPr>
        <p:txBody>
          <a:bodyPr wrap="none" anchor="ctr"/>
          <a:lstStyle/>
          <a:p>
            <a:pPr eaLnBrk="0" hangingPunct="0"/>
            <a:endParaRPr lang="pt-BR"/>
          </a:p>
        </p:txBody>
      </p:sp>
      <p:sp>
        <p:nvSpPr>
          <p:cNvPr id="25639" name="Freeform 44"/>
          <p:cNvSpPr>
            <a:spLocks/>
          </p:cNvSpPr>
          <p:nvPr/>
        </p:nvSpPr>
        <p:spPr bwMode="auto">
          <a:xfrm>
            <a:off x="1116013" y="3502025"/>
            <a:ext cx="503237" cy="574675"/>
          </a:xfrm>
          <a:custGeom>
            <a:avLst/>
            <a:gdLst>
              <a:gd name="T0" fmla="*/ 0 w 317"/>
              <a:gd name="T1" fmla="*/ 0 h 317"/>
              <a:gd name="T2" fmla="*/ 342740877 w 317"/>
              <a:gd name="T3" fmla="*/ 594846634 h 317"/>
              <a:gd name="T4" fmla="*/ 798887835 w 317"/>
              <a:gd name="T5" fmla="*/ 1041802436 h 317"/>
              <a:gd name="T6" fmla="*/ 0 60000 65536"/>
              <a:gd name="T7" fmla="*/ 0 60000 65536"/>
              <a:gd name="T8" fmla="*/ 0 60000 65536"/>
              <a:gd name="T9" fmla="*/ 0 w 317"/>
              <a:gd name="T10" fmla="*/ 0 h 317"/>
              <a:gd name="T11" fmla="*/ 317 w 317"/>
              <a:gd name="T12" fmla="*/ 317 h 317"/>
            </a:gdLst>
            <a:ahLst/>
            <a:cxnLst>
              <a:cxn ang="T6">
                <a:pos x="T0" y="T1"/>
              </a:cxn>
              <a:cxn ang="T7">
                <a:pos x="T2" y="T3"/>
              </a:cxn>
              <a:cxn ang="T8">
                <a:pos x="T4" y="T5"/>
              </a:cxn>
            </a:cxnLst>
            <a:rect l="T9" t="T10" r="T11" b="T12"/>
            <a:pathLst>
              <a:path w="317" h="317">
                <a:moveTo>
                  <a:pt x="0" y="0"/>
                </a:moveTo>
                <a:cubicBezTo>
                  <a:pt x="41" y="64"/>
                  <a:pt x="83" y="128"/>
                  <a:pt x="136" y="181"/>
                </a:cubicBezTo>
                <a:cubicBezTo>
                  <a:pt x="189" y="234"/>
                  <a:pt x="287" y="294"/>
                  <a:pt x="317" y="317"/>
                </a:cubicBezTo>
              </a:path>
            </a:pathLst>
          </a:custGeom>
          <a:solidFill>
            <a:schemeClr val="bg1"/>
          </a:solidFill>
          <a:ln w="12700" cap="flat" cmpd="sng">
            <a:solidFill>
              <a:schemeClr val="tx1"/>
            </a:solidFill>
            <a:prstDash val="solid"/>
            <a:round/>
            <a:headEnd type="none" w="sm" len="sm"/>
            <a:tailEnd type="none" w="sm" len="sm"/>
          </a:ln>
        </p:spPr>
        <p:txBody>
          <a:bodyPr/>
          <a:lstStyle/>
          <a:p>
            <a:endParaRPr lang="pt-BR"/>
          </a:p>
        </p:txBody>
      </p:sp>
      <p:sp>
        <p:nvSpPr>
          <p:cNvPr id="25640" name="Freeform 45"/>
          <p:cNvSpPr>
            <a:spLocks/>
          </p:cNvSpPr>
          <p:nvPr/>
        </p:nvSpPr>
        <p:spPr bwMode="auto">
          <a:xfrm>
            <a:off x="1692275" y="4149725"/>
            <a:ext cx="1295400" cy="431800"/>
          </a:xfrm>
          <a:custGeom>
            <a:avLst/>
            <a:gdLst>
              <a:gd name="T0" fmla="*/ 0 w 317"/>
              <a:gd name="T1" fmla="*/ 0 h 317"/>
              <a:gd name="T2" fmla="*/ 2147483647 w 317"/>
              <a:gd name="T3" fmla="*/ 335834108 h 317"/>
              <a:gd name="T4" fmla="*/ 2147483647 w 317"/>
              <a:gd name="T5" fmla="*/ 588174202 h 317"/>
              <a:gd name="T6" fmla="*/ 0 60000 65536"/>
              <a:gd name="T7" fmla="*/ 0 60000 65536"/>
              <a:gd name="T8" fmla="*/ 0 60000 65536"/>
              <a:gd name="T9" fmla="*/ 0 w 317"/>
              <a:gd name="T10" fmla="*/ 0 h 317"/>
              <a:gd name="T11" fmla="*/ 317 w 317"/>
              <a:gd name="T12" fmla="*/ 317 h 317"/>
            </a:gdLst>
            <a:ahLst/>
            <a:cxnLst>
              <a:cxn ang="T6">
                <a:pos x="T0" y="T1"/>
              </a:cxn>
              <a:cxn ang="T7">
                <a:pos x="T2" y="T3"/>
              </a:cxn>
              <a:cxn ang="T8">
                <a:pos x="T4" y="T5"/>
              </a:cxn>
            </a:cxnLst>
            <a:rect l="T9" t="T10" r="T11" b="T12"/>
            <a:pathLst>
              <a:path w="317" h="317">
                <a:moveTo>
                  <a:pt x="0" y="0"/>
                </a:moveTo>
                <a:cubicBezTo>
                  <a:pt x="41" y="64"/>
                  <a:pt x="83" y="128"/>
                  <a:pt x="136" y="181"/>
                </a:cubicBezTo>
                <a:cubicBezTo>
                  <a:pt x="189" y="234"/>
                  <a:pt x="287" y="294"/>
                  <a:pt x="317" y="317"/>
                </a:cubicBezTo>
              </a:path>
            </a:pathLst>
          </a:custGeom>
          <a:solidFill>
            <a:schemeClr val="bg1"/>
          </a:solidFill>
          <a:ln w="12700" cap="flat" cmpd="sng">
            <a:solidFill>
              <a:schemeClr val="tx1"/>
            </a:solidFill>
            <a:prstDash val="solid"/>
            <a:round/>
            <a:headEnd type="none" w="sm" len="sm"/>
            <a:tailEnd type="none" w="sm" len="sm"/>
          </a:ln>
        </p:spPr>
        <p:txBody>
          <a:bodyPr/>
          <a:lstStyle/>
          <a:p>
            <a:endParaRPr lang="pt-BR"/>
          </a:p>
        </p:txBody>
      </p:sp>
      <p:sp>
        <p:nvSpPr>
          <p:cNvPr id="25641" name="Freeform 46"/>
          <p:cNvSpPr>
            <a:spLocks/>
          </p:cNvSpPr>
          <p:nvPr/>
        </p:nvSpPr>
        <p:spPr bwMode="auto">
          <a:xfrm>
            <a:off x="2987675" y="4581525"/>
            <a:ext cx="2160588" cy="360363"/>
          </a:xfrm>
          <a:custGeom>
            <a:avLst/>
            <a:gdLst>
              <a:gd name="T0" fmla="*/ 0 w 317"/>
              <a:gd name="T1" fmla="*/ 0 h 317"/>
              <a:gd name="T2" fmla="*/ 2147483647 w 317"/>
              <a:gd name="T3" fmla="*/ 233905125 h 317"/>
              <a:gd name="T4" fmla="*/ 2147483647 w 317"/>
              <a:gd name="T5" fmla="*/ 409657687 h 317"/>
              <a:gd name="T6" fmla="*/ 0 60000 65536"/>
              <a:gd name="T7" fmla="*/ 0 60000 65536"/>
              <a:gd name="T8" fmla="*/ 0 60000 65536"/>
              <a:gd name="T9" fmla="*/ 0 w 317"/>
              <a:gd name="T10" fmla="*/ 0 h 317"/>
              <a:gd name="T11" fmla="*/ 317 w 317"/>
              <a:gd name="T12" fmla="*/ 317 h 317"/>
            </a:gdLst>
            <a:ahLst/>
            <a:cxnLst>
              <a:cxn ang="T6">
                <a:pos x="T0" y="T1"/>
              </a:cxn>
              <a:cxn ang="T7">
                <a:pos x="T2" y="T3"/>
              </a:cxn>
              <a:cxn ang="T8">
                <a:pos x="T4" y="T5"/>
              </a:cxn>
            </a:cxnLst>
            <a:rect l="T9" t="T10" r="T11" b="T12"/>
            <a:pathLst>
              <a:path w="317" h="317">
                <a:moveTo>
                  <a:pt x="0" y="0"/>
                </a:moveTo>
                <a:cubicBezTo>
                  <a:pt x="41" y="64"/>
                  <a:pt x="83" y="128"/>
                  <a:pt x="136" y="181"/>
                </a:cubicBezTo>
                <a:cubicBezTo>
                  <a:pt x="189" y="234"/>
                  <a:pt x="287" y="294"/>
                  <a:pt x="317" y="317"/>
                </a:cubicBezTo>
              </a:path>
            </a:pathLst>
          </a:custGeom>
          <a:solidFill>
            <a:schemeClr val="bg1"/>
          </a:solidFill>
          <a:ln w="12700" cap="flat" cmpd="sng">
            <a:solidFill>
              <a:schemeClr val="tx1"/>
            </a:solidFill>
            <a:prstDash val="solid"/>
            <a:round/>
            <a:headEnd type="none" w="sm" len="sm"/>
            <a:tailEnd type="none" w="sm" len="sm"/>
          </a:ln>
        </p:spPr>
        <p:txBody>
          <a:bodyPr/>
          <a:lstStyle/>
          <a:p>
            <a:endParaRPr lang="pt-BR"/>
          </a:p>
        </p:txBody>
      </p:sp>
      <p:sp>
        <p:nvSpPr>
          <p:cNvPr id="25642" name="Text Box 47"/>
          <p:cNvSpPr txBox="1">
            <a:spLocks noChangeArrowheads="1"/>
          </p:cNvSpPr>
          <p:nvPr/>
        </p:nvSpPr>
        <p:spPr bwMode="auto">
          <a:xfrm>
            <a:off x="1192213" y="3284538"/>
            <a:ext cx="571500" cy="26035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100"/>
              <a:t>$ 2,48</a:t>
            </a:r>
          </a:p>
        </p:txBody>
      </p:sp>
      <p:sp>
        <p:nvSpPr>
          <p:cNvPr id="25643" name="Text Box 48"/>
          <p:cNvSpPr txBox="1">
            <a:spLocks noChangeArrowheads="1"/>
          </p:cNvSpPr>
          <p:nvPr/>
        </p:nvSpPr>
        <p:spPr bwMode="auto">
          <a:xfrm>
            <a:off x="1763713" y="3860800"/>
            <a:ext cx="647700" cy="260350"/>
          </a:xfrm>
          <a:prstGeom prst="rect">
            <a:avLst/>
          </a:prstGeom>
          <a:solidFill>
            <a:schemeClr val="bg1"/>
          </a:solidFill>
          <a:ln w="12700">
            <a:noFill/>
            <a:miter lim="800000"/>
            <a:headEnd type="none" w="sm" len="sm"/>
            <a:tailEnd type="none" w="sm" len="sm"/>
          </a:ln>
        </p:spPr>
        <p:txBody>
          <a:bodyPr>
            <a:spAutoFit/>
          </a:bodyPr>
          <a:lstStyle/>
          <a:p>
            <a:pPr eaLnBrk="0" hangingPunct="0"/>
            <a:r>
              <a:rPr lang="pt-BR" sz="1100"/>
              <a:t>$ 1,74</a:t>
            </a:r>
          </a:p>
        </p:txBody>
      </p:sp>
      <p:sp>
        <p:nvSpPr>
          <p:cNvPr id="25644" name="Text Box 49"/>
          <p:cNvSpPr txBox="1">
            <a:spLocks noChangeArrowheads="1"/>
          </p:cNvSpPr>
          <p:nvPr/>
        </p:nvSpPr>
        <p:spPr bwMode="auto">
          <a:xfrm>
            <a:off x="2916238" y="4221163"/>
            <a:ext cx="647700" cy="260350"/>
          </a:xfrm>
          <a:prstGeom prst="rect">
            <a:avLst/>
          </a:prstGeom>
          <a:solidFill>
            <a:schemeClr val="bg1"/>
          </a:solidFill>
          <a:ln w="12700">
            <a:noFill/>
            <a:miter lim="800000"/>
            <a:headEnd type="none" w="sm" len="sm"/>
            <a:tailEnd type="none" w="sm" len="sm"/>
          </a:ln>
        </p:spPr>
        <p:txBody>
          <a:bodyPr>
            <a:spAutoFit/>
          </a:bodyPr>
          <a:lstStyle/>
          <a:p>
            <a:pPr eaLnBrk="0" hangingPunct="0"/>
            <a:r>
              <a:rPr lang="pt-BR" sz="1100"/>
              <a:t>$ 1,21</a:t>
            </a:r>
          </a:p>
        </p:txBody>
      </p:sp>
      <p:sp>
        <p:nvSpPr>
          <p:cNvPr id="25645" name="Text Box 50"/>
          <p:cNvSpPr txBox="1">
            <a:spLocks noChangeArrowheads="1"/>
          </p:cNvSpPr>
          <p:nvPr/>
        </p:nvSpPr>
        <p:spPr bwMode="auto">
          <a:xfrm>
            <a:off x="5076825" y="4581525"/>
            <a:ext cx="647700" cy="260350"/>
          </a:xfrm>
          <a:prstGeom prst="rect">
            <a:avLst/>
          </a:prstGeom>
          <a:solidFill>
            <a:schemeClr val="bg1"/>
          </a:solidFill>
          <a:ln w="12700">
            <a:noFill/>
            <a:miter lim="800000"/>
            <a:headEnd type="none" w="sm" len="sm"/>
            <a:tailEnd type="none" w="sm" len="sm"/>
          </a:ln>
        </p:spPr>
        <p:txBody>
          <a:bodyPr>
            <a:spAutoFit/>
          </a:bodyPr>
          <a:lstStyle/>
          <a:p>
            <a:pPr eaLnBrk="0" hangingPunct="0"/>
            <a:r>
              <a:rPr lang="pt-BR" sz="1100"/>
              <a:t>$ 0,85</a:t>
            </a:r>
          </a:p>
        </p:txBody>
      </p:sp>
      <p:sp>
        <p:nvSpPr>
          <p:cNvPr id="25646" name="Line 51"/>
          <p:cNvSpPr>
            <a:spLocks noChangeShapeType="1"/>
          </p:cNvSpPr>
          <p:nvPr/>
        </p:nvSpPr>
        <p:spPr bwMode="auto">
          <a:xfrm>
            <a:off x="539750" y="4149725"/>
            <a:ext cx="1008063" cy="0"/>
          </a:xfrm>
          <a:prstGeom prst="line">
            <a:avLst/>
          </a:prstGeom>
          <a:noFill/>
          <a:ln w="12700">
            <a:solidFill>
              <a:schemeClr val="tx1"/>
            </a:solidFill>
            <a:prstDash val="dash"/>
            <a:round/>
            <a:headEnd type="none" w="sm" len="sm"/>
            <a:tailEnd type="none" w="sm" len="sm"/>
          </a:ln>
        </p:spPr>
        <p:txBody>
          <a:bodyPr/>
          <a:lstStyle/>
          <a:p>
            <a:endParaRPr lang="pt-BR"/>
          </a:p>
        </p:txBody>
      </p:sp>
      <p:sp>
        <p:nvSpPr>
          <p:cNvPr id="25647" name="Line 52"/>
          <p:cNvSpPr>
            <a:spLocks noChangeShapeType="1"/>
          </p:cNvSpPr>
          <p:nvPr/>
        </p:nvSpPr>
        <p:spPr bwMode="auto">
          <a:xfrm>
            <a:off x="539750" y="4581525"/>
            <a:ext cx="2303463" cy="0"/>
          </a:xfrm>
          <a:prstGeom prst="line">
            <a:avLst/>
          </a:prstGeom>
          <a:noFill/>
          <a:ln w="12700">
            <a:solidFill>
              <a:schemeClr val="tx1"/>
            </a:solidFill>
            <a:prstDash val="dash"/>
            <a:round/>
            <a:headEnd type="none" w="sm" len="sm"/>
            <a:tailEnd type="none" w="sm" len="sm"/>
          </a:ln>
        </p:spPr>
        <p:txBody>
          <a:bodyPr/>
          <a:lstStyle/>
          <a:p>
            <a:endParaRPr lang="pt-BR"/>
          </a:p>
        </p:txBody>
      </p:sp>
      <p:sp>
        <p:nvSpPr>
          <p:cNvPr id="25648" name="Line 53"/>
          <p:cNvSpPr>
            <a:spLocks noChangeShapeType="1"/>
          </p:cNvSpPr>
          <p:nvPr/>
        </p:nvSpPr>
        <p:spPr bwMode="auto">
          <a:xfrm>
            <a:off x="539750" y="4941888"/>
            <a:ext cx="4608513" cy="0"/>
          </a:xfrm>
          <a:prstGeom prst="line">
            <a:avLst/>
          </a:prstGeom>
          <a:noFill/>
          <a:ln w="12700">
            <a:solidFill>
              <a:schemeClr val="tx1"/>
            </a:solidFill>
            <a:prstDash val="dash"/>
            <a:round/>
            <a:headEnd type="none" w="sm" len="sm"/>
            <a:tailEnd type="none" w="sm" len="sm"/>
          </a:ln>
        </p:spPr>
        <p:txBody>
          <a:bodyPr/>
          <a:lstStyle/>
          <a:p>
            <a:endParaRPr lang="pt-BR"/>
          </a:p>
        </p:txBody>
      </p:sp>
      <p:sp>
        <p:nvSpPr>
          <p:cNvPr id="25649" name="Line 54"/>
          <p:cNvSpPr>
            <a:spLocks noChangeShapeType="1"/>
          </p:cNvSpPr>
          <p:nvPr/>
        </p:nvSpPr>
        <p:spPr bwMode="auto">
          <a:xfrm>
            <a:off x="1692275" y="4221163"/>
            <a:ext cx="0" cy="1368425"/>
          </a:xfrm>
          <a:prstGeom prst="line">
            <a:avLst/>
          </a:prstGeom>
          <a:noFill/>
          <a:ln w="12700">
            <a:solidFill>
              <a:schemeClr val="tx1"/>
            </a:solidFill>
            <a:prstDash val="dash"/>
            <a:round/>
            <a:headEnd type="none" w="sm" len="sm"/>
            <a:tailEnd type="none" w="sm" len="sm"/>
          </a:ln>
        </p:spPr>
        <p:txBody>
          <a:bodyPr/>
          <a:lstStyle/>
          <a:p>
            <a:endParaRPr lang="pt-BR"/>
          </a:p>
        </p:txBody>
      </p:sp>
      <p:sp>
        <p:nvSpPr>
          <p:cNvPr id="25650" name="Line 55"/>
          <p:cNvSpPr>
            <a:spLocks noChangeShapeType="1"/>
          </p:cNvSpPr>
          <p:nvPr/>
        </p:nvSpPr>
        <p:spPr bwMode="auto">
          <a:xfrm>
            <a:off x="2843213" y="4581525"/>
            <a:ext cx="0" cy="1081088"/>
          </a:xfrm>
          <a:prstGeom prst="line">
            <a:avLst/>
          </a:prstGeom>
          <a:noFill/>
          <a:ln w="12700">
            <a:solidFill>
              <a:schemeClr val="tx1"/>
            </a:solidFill>
            <a:prstDash val="dash"/>
            <a:round/>
            <a:headEnd type="none" w="sm" len="sm"/>
            <a:tailEnd type="none" w="sm" len="sm"/>
          </a:ln>
        </p:spPr>
        <p:txBody>
          <a:bodyPr/>
          <a:lstStyle/>
          <a:p>
            <a:endParaRPr lang="pt-BR"/>
          </a:p>
        </p:txBody>
      </p:sp>
      <p:sp>
        <p:nvSpPr>
          <p:cNvPr id="25651" name="Line 56"/>
          <p:cNvSpPr>
            <a:spLocks noChangeShapeType="1"/>
          </p:cNvSpPr>
          <p:nvPr/>
        </p:nvSpPr>
        <p:spPr bwMode="auto">
          <a:xfrm>
            <a:off x="539750" y="3573463"/>
            <a:ext cx="503238" cy="0"/>
          </a:xfrm>
          <a:prstGeom prst="line">
            <a:avLst/>
          </a:prstGeom>
          <a:noFill/>
          <a:ln w="12700">
            <a:solidFill>
              <a:schemeClr val="tx1"/>
            </a:solidFill>
            <a:prstDash val="dash"/>
            <a:round/>
            <a:headEnd type="none" w="sm" len="sm"/>
            <a:tailEnd type="none" w="sm" len="sm"/>
          </a:ln>
        </p:spPr>
        <p:txBody>
          <a:bodyPr/>
          <a:lstStyle/>
          <a:p>
            <a:endParaRPr lang="pt-BR"/>
          </a:p>
        </p:txBody>
      </p:sp>
      <p:sp>
        <p:nvSpPr>
          <p:cNvPr id="25652" name="Line 57"/>
          <p:cNvSpPr>
            <a:spLocks noChangeShapeType="1"/>
          </p:cNvSpPr>
          <p:nvPr/>
        </p:nvSpPr>
        <p:spPr bwMode="auto">
          <a:xfrm>
            <a:off x="1116013" y="3573463"/>
            <a:ext cx="0" cy="2087562"/>
          </a:xfrm>
          <a:prstGeom prst="line">
            <a:avLst/>
          </a:prstGeom>
          <a:noFill/>
          <a:ln w="12700">
            <a:solidFill>
              <a:schemeClr val="tx1"/>
            </a:solidFill>
            <a:prstDash val="dash"/>
            <a:round/>
            <a:headEnd type="none" w="sm" len="sm"/>
            <a:tailEnd type="none" w="sm" len="sm"/>
          </a:ln>
        </p:spPr>
        <p:txBody>
          <a:bodyPr/>
          <a:lstStyle/>
          <a:p>
            <a:endParaRPr lang="pt-BR"/>
          </a:p>
        </p:txBody>
      </p:sp>
      <p:sp>
        <p:nvSpPr>
          <p:cNvPr id="25653" name="Text Box 58"/>
          <p:cNvSpPr txBox="1">
            <a:spLocks noChangeArrowheads="1"/>
          </p:cNvSpPr>
          <p:nvPr/>
        </p:nvSpPr>
        <p:spPr bwMode="auto">
          <a:xfrm>
            <a:off x="3400425" y="3716338"/>
            <a:ext cx="1482725" cy="290512"/>
          </a:xfrm>
          <a:prstGeom prst="rect">
            <a:avLst/>
          </a:prstGeom>
          <a:solidFill>
            <a:schemeClr val="bg1"/>
          </a:solidFill>
          <a:ln w="12700">
            <a:noFill/>
            <a:miter lim="800000"/>
            <a:headEnd type="none" w="sm" len="sm"/>
            <a:tailEnd type="none" w="sm" len="sm"/>
          </a:ln>
        </p:spPr>
        <p:txBody>
          <a:bodyPr>
            <a:spAutoFit/>
          </a:bodyPr>
          <a:lstStyle/>
          <a:p>
            <a:pPr eaLnBrk="0" hangingPunct="0"/>
            <a:r>
              <a:rPr lang="pt-BR" sz="1300"/>
              <a:t>Cu</a:t>
            </a:r>
            <a:r>
              <a:rPr lang="pt-BR" sz="900" i="1" baseline="-25000"/>
              <a:t>p</a:t>
            </a:r>
            <a:r>
              <a:rPr lang="pt-BR" sz="1300"/>
              <a:t> = KQ</a:t>
            </a:r>
            <a:r>
              <a:rPr lang="pt-BR" sz="900" i="1" baseline="-25000"/>
              <a:t>p</a:t>
            </a:r>
            <a:r>
              <a:rPr lang="en-US" sz="1300">
                <a:cs typeface="Arial" charset="0"/>
              </a:rPr>
              <a:t>¯ </a:t>
            </a:r>
            <a:r>
              <a:rPr lang="en-US" sz="1300" baseline="60000">
                <a:cs typeface="Arial" charset="0"/>
              </a:rPr>
              <a:t>0,51457</a:t>
            </a:r>
          </a:p>
        </p:txBody>
      </p:sp>
      <p:sp>
        <p:nvSpPr>
          <p:cNvPr id="25654" name="Text Box 59"/>
          <p:cNvSpPr txBox="1">
            <a:spLocks noChangeArrowheads="1"/>
          </p:cNvSpPr>
          <p:nvPr/>
        </p:nvSpPr>
        <p:spPr bwMode="auto">
          <a:xfrm>
            <a:off x="3001963" y="2854325"/>
            <a:ext cx="2794000" cy="287338"/>
          </a:xfrm>
          <a:prstGeom prst="rect">
            <a:avLst/>
          </a:prstGeom>
          <a:solidFill>
            <a:schemeClr val="bg1"/>
          </a:solidFill>
          <a:ln w="12700">
            <a:solidFill>
              <a:schemeClr val="bg1"/>
            </a:solidFill>
            <a:miter lim="800000"/>
            <a:headEnd type="none" w="sm" len="sm"/>
            <a:tailEnd type="none" w="sm" len="sm"/>
          </a:ln>
        </p:spPr>
        <p:txBody>
          <a:bodyPr wrap="none">
            <a:spAutoFit/>
          </a:bodyPr>
          <a:lstStyle/>
          <a:p>
            <a:pPr eaLnBrk="0" hangingPunct="0"/>
            <a:r>
              <a:rPr lang="pt-BR" sz="1200" dirty="0"/>
              <a:t>Inclinação da Experiência:  </a:t>
            </a:r>
            <a:r>
              <a:rPr lang="el-GR" sz="1200" dirty="0">
                <a:cs typeface="Arial" charset="0"/>
              </a:rPr>
              <a:t>λ</a:t>
            </a:r>
            <a:r>
              <a:rPr lang="pt-BR" sz="1200" dirty="0"/>
              <a:t>  = 0,70</a:t>
            </a:r>
          </a:p>
        </p:txBody>
      </p:sp>
      <p:sp>
        <p:nvSpPr>
          <p:cNvPr id="25655" name="Text Box 60"/>
          <p:cNvSpPr txBox="1">
            <a:spLocks noChangeArrowheads="1"/>
          </p:cNvSpPr>
          <p:nvPr/>
        </p:nvSpPr>
        <p:spPr bwMode="auto">
          <a:xfrm>
            <a:off x="6156325" y="2781300"/>
            <a:ext cx="2736850" cy="274638"/>
          </a:xfrm>
          <a:prstGeom prst="rect">
            <a:avLst/>
          </a:prstGeom>
          <a:solidFill>
            <a:schemeClr val="bg1"/>
          </a:solidFill>
          <a:ln w="12700">
            <a:noFill/>
            <a:miter lim="800000"/>
            <a:headEnd type="none" w="sm" len="sm"/>
            <a:tailEnd type="none" w="sm" len="sm"/>
          </a:ln>
        </p:spPr>
        <p:txBody>
          <a:bodyPr>
            <a:spAutoFit/>
          </a:bodyPr>
          <a:lstStyle/>
          <a:p>
            <a:pPr algn="ctr" eaLnBrk="0" hangingPunct="0"/>
            <a:r>
              <a:rPr lang="pt-BR" sz="1200"/>
              <a:t>Formulação matemática da curva </a:t>
            </a:r>
          </a:p>
        </p:txBody>
      </p:sp>
      <p:sp>
        <p:nvSpPr>
          <p:cNvPr id="25656" name="Line 63"/>
          <p:cNvSpPr>
            <a:spLocks noChangeShapeType="1"/>
          </p:cNvSpPr>
          <p:nvPr/>
        </p:nvSpPr>
        <p:spPr bwMode="auto">
          <a:xfrm>
            <a:off x="7092950" y="3775075"/>
            <a:ext cx="358775" cy="0"/>
          </a:xfrm>
          <a:prstGeom prst="line">
            <a:avLst/>
          </a:prstGeom>
          <a:noFill/>
          <a:ln w="19050">
            <a:solidFill>
              <a:schemeClr val="tx1"/>
            </a:solidFill>
            <a:round/>
            <a:headEnd type="none" w="sm" len="sm"/>
            <a:tailEnd type="none" w="sm" len="sm"/>
          </a:ln>
        </p:spPr>
        <p:txBody>
          <a:bodyPr/>
          <a:lstStyle/>
          <a:p>
            <a:endParaRPr lang="pt-BR"/>
          </a:p>
        </p:txBody>
      </p:sp>
      <p:sp>
        <p:nvSpPr>
          <p:cNvPr id="25657" name="Text Box 65"/>
          <p:cNvSpPr txBox="1">
            <a:spLocks noChangeArrowheads="1"/>
          </p:cNvSpPr>
          <p:nvPr/>
        </p:nvSpPr>
        <p:spPr bwMode="auto">
          <a:xfrm>
            <a:off x="6229350" y="4187825"/>
            <a:ext cx="2663825" cy="884238"/>
          </a:xfrm>
          <a:prstGeom prst="rect">
            <a:avLst/>
          </a:prstGeom>
          <a:solidFill>
            <a:schemeClr val="bg1"/>
          </a:solidFill>
          <a:ln w="12700">
            <a:noFill/>
            <a:miter lim="800000"/>
            <a:headEnd type="none" w="sm" len="sm"/>
            <a:tailEnd type="none" w="sm" len="sm"/>
          </a:ln>
        </p:spPr>
        <p:txBody>
          <a:bodyPr>
            <a:spAutoFit/>
          </a:bodyPr>
          <a:lstStyle/>
          <a:p>
            <a:pPr eaLnBrk="0" hangingPunct="0"/>
            <a:r>
              <a:rPr lang="pt-BR"/>
              <a:t>Q</a:t>
            </a:r>
            <a:r>
              <a:rPr lang="pt-BR" i="1" baseline="-25000"/>
              <a:t>p</a:t>
            </a:r>
            <a:r>
              <a:rPr lang="pt-BR"/>
              <a:t>  = quantidade acumulada prevista </a:t>
            </a:r>
          </a:p>
          <a:p>
            <a:pPr eaLnBrk="0" hangingPunct="0"/>
            <a:r>
              <a:rPr lang="pt-BR"/>
              <a:t>C</a:t>
            </a:r>
            <a:r>
              <a:rPr lang="pt-BR" i="1" baseline="-25000"/>
              <a:t>p</a:t>
            </a:r>
            <a:r>
              <a:rPr lang="pt-BR"/>
              <a:t> </a:t>
            </a:r>
            <a:r>
              <a:rPr lang="pt-BR" b="0"/>
              <a:t>=</a:t>
            </a:r>
            <a:r>
              <a:rPr lang="pt-BR"/>
              <a:t> custo unitário previsto</a:t>
            </a:r>
            <a:endParaRPr lang="pt-BR" baseline="-30000"/>
          </a:p>
          <a:p>
            <a:pPr eaLnBrk="0" hangingPunct="0"/>
            <a:r>
              <a:rPr lang="pt-BR"/>
              <a:t>C</a:t>
            </a:r>
            <a:r>
              <a:rPr lang="pt-BR" i="1" baseline="-25000"/>
              <a:t>i</a:t>
            </a:r>
            <a:r>
              <a:rPr lang="pt-BR" baseline="-20000"/>
              <a:t>  </a:t>
            </a:r>
            <a:r>
              <a:rPr lang="pt-BR"/>
              <a:t> </a:t>
            </a:r>
            <a:r>
              <a:rPr lang="pt-BR" b="0"/>
              <a:t>=</a:t>
            </a:r>
            <a:r>
              <a:rPr lang="pt-BR"/>
              <a:t> custo unitário base</a:t>
            </a:r>
          </a:p>
          <a:p>
            <a:pPr eaLnBrk="0" hangingPunct="0"/>
            <a:r>
              <a:rPr lang="el-GR" sz="1200">
                <a:cs typeface="Arial" charset="0"/>
              </a:rPr>
              <a:t>ε</a:t>
            </a:r>
            <a:r>
              <a:rPr lang="pt-BR" sz="1200">
                <a:cs typeface="Arial" charset="0"/>
              </a:rPr>
              <a:t>   </a:t>
            </a:r>
            <a:r>
              <a:rPr lang="pt-BR" b="0">
                <a:cs typeface="Arial" charset="0"/>
              </a:rPr>
              <a:t>=</a:t>
            </a:r>
            <a:r>
              <a:rPr lang="pt-BR" sz="1200">
                <a:cs typeface="Arial" charset="0"/>
              </a:rPr>
              <a:t> </a:t>
            </a:r>
            <a:r>
              <a:rPr lang="pt-BR">
                <a:cs typeface="Arial" charset="0"/>
              </a:rPr>
              <a:t>elasticidade custo</a:t>
            </a:r>
          </a:p>
          <a:p>
            <a:pPr eaLnBrk="0" hangingPunct="0"/>
            <a:endParaRPr lang="el-GR"/>
          </a:p>
        </p:txBody>
      </p:sp>
      <p:sp>
        <p:nvSpPr>
          <p:cNvPr id="25658" name="Text Box 66"/>
          <p:cNvSpPr txBox="1">
            <a:spLocks noChangeArrowheads="1"/>
          </p:cNvSpPr>
          <p:nvPr/>
        </p:nvSpPr>
        <p:spPr bwMode="auto">
          <a:xfrm>
            <a:off x="7451725" y="3436938"/>
            <a:ext cx="373063" cy="26035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100"/>
              <a:t> - </a:t>
            </a:r>
            <a:r>
              <a:rPr lang="el-GR" sz="1100"/>
              <a:t>ε</a:t>
            </a:r>
            <a:endParaRPr lang="pt-BR" sz="1100"/>
          </a:p>
        </p:txBody>
      </p:sp>
      <p:sp>
        <p:nvSpPr>
          <p:cNvPr id="25659" name="Line 68"/>
          <p:cNvSpPr>
            <a:spLocks noChangeShapeType="1"/>
          </p:cNvSpPr>
          <p:nvPr/>
        </p:nvSpPr>
        <p:spPr bwMode="auto">
          <a:xfrm>
            <a:off x="6661150" y="5287963"/>
            <a:ext cx="1295400" cy="0"/>
          </a:xfrm>
          <a:prstGeom prst="line">
            <a:avLst/>
          </a:prstGeom>
          <a:noFill/>
          <a:ln w="12700">
            <a:solidFill>
              <a:schemeClr val="tx1"/>
            </a:solidFill>
            <a:round/>
            <a:headEnd type="none" w="sm" len="sm"/>
            <a:tailEnd type="none" w="sm" len="sm"/>
          </a:ln>
        </p:spPr>
        <p:txBody>
          <a:bodyPr/>
          <a:lstStyle/>
          <a:p>
            <a:endParaRPr lang="pt-BR"/>
          </a:p>
        </p:txBody>
      </p:sp>
      <p:sp>
        <p:nvSpPr>
          <p:cNvPr id="25660" name="Line 69"/>
          <p:cNvSpPr>
            <a:spLocks noChangeShapeType="1"/>
          </p:cNvSpPr>
          <p:nvPr/>
        </p:nvSpPr>
        <p:spPr bwMode="auto">
          <a:xfrm>
            <a:off x="6516688" y="5287963"/>
            <a:ext cx="71437" cy="0"/>
          </a:xfrm>
          <a:prstGeom prst="line">
            <a:avLst/>
          </a:prstGeom>
          <a:noFill/>
          <a:ln w="12700">
            <a:solidFill>
              <a:schemeClr val="tx1"/>
            </a:solidFill>
            <a:round/>
            <a:headEnd type="none" w="sm" len="sm"/>
            <a:tailEnd type="none" w="sm" len="sm"/>
          </a:ln>
        </p:spPr>
        <p:txBody>
          <a:bodyPr/>
          <a:lstStyle/>
          <a:p>
            <a:endParaRPr lang="pt-BR"/>
          </a:p>
        </p:txBody>
      </p:sp>
      <p:sp>
        <p:nvSpPr>
          <p:cNvPr id="25661" name="Text Box 70"/>
          <p:cNvSpPr txBox="1">
            <a:spLocks noChangeArrowheads="1"/>
          </p:cNvSpPr>
          <p:nvPr/>
        </p:nvSpPr>
        <p:spPr bwMode="auto">
          <a:xfrm>
            <a:off x="6680200" y="5038725"/>
            <a:ext cx="1563688" cy="561975"/>
          </a:xfrm>
          <a:prstGeom prst="rect">
            <a:avLst/>
          </a:prstGeom>
          <a:noFill/>
          <a:ln w="12700">
            <a:noFill/>
            <a:miter lim="800000"/>
            <a:headEnd type="none" w="sm" len="sm"/>
            <a:tailEnd type="none" w="sm" len="sm"/>
          </a:ln>
        </p:spPr>
        <p:txBody>
          <a:bodyPr>
            <a:spAutoFit/>
          </a:bodyPr>
          <a:lstStyle/>
          <a:p>
            <a:pPr eaLnBrk="0" hangingPunct="0"/>
            <a:r>
              <a:rPr lang="pt-BR"/>
              <a:t>  log Cu</a:t>
            </a:r>
            <a:r>
              <a:rPr lang="pt-BR" i="1" baseline="-25000"/>
              <a:t>p</a:t>
            </a:r>
            <a:r>
              <a:rPr lang="pt-BR"/>
              <a:t> + log Cu</a:t>
            </a:r>
            <a:r>
              <a:rPr lang="pt-BR" i="1" baseline="-25000"/>
              <a:t>i</a:t>
            </a:r>
          </a:p>
          <a:p>
            <a:pPr eaLnBrk="0" hangingPunct="0">
              <a:lnSpc>
                <a:spcPct val="60000"/>
              </a:lnSpc>
              <a:buFontTx/>
              <a:buChar char="-"/>
            </a:pPr>
            <a:endParaRPr lang="pt-BR" sz="1300"/>
          </a:p>
          <a:p>
            <a:pPr eaLnBrk="0" hangingPunct="0">
              <a:lnSpc>
                <a:spcPct val="60000"/>
              </a:lnSpc>
            </a:pPr>
            <a:r>
              <a:rPr lang="pt-BR"/>
              <a:t>   log Q</a:t>
            </a:r>
            <a:r>
              <a:rPr lang="pt-BR" i="1" baseline="-25000"/>
              <a:t>p</a:t>
            </a:r>
            <a:r>
              <a:rPr lang="pt-BR"/>
              <a:t> – log Q</a:t>
            </a:r>
            <a:r>
              <a:rPr lang="pt-BR" i="1" baseline="-25000"/>
              <a:t>i</a:t>
            </a:r>
          </a:p>
          <a:p>
            <a:pPr eaLnBrk="0" hangingPunct="0">
              <a:buFontTx/>
              <a:buChar char="-"/>
            </a:pPr>
            <a:endParaRPr lang="pt-BR" i="1" baseline="-25000"/>
          </a:p>
        </p:txBody>
      </p:sp>
      <p:sp>
        <p:nvSpPr>
          <p:cNvPr id="25662" name="Text Box 71"/>
          <p:cNvSpPr txBox="1">
            <a:spLocks noChangeArrowheads="1"/>
          </p:cNvSpPr>
          <p:nvPr/>
        </p:nvSpPr>
        <p:spPr bwMode="auto">
          <a:xfrm>
            <a:off x="6372225" y="3582988"/>
            <a:ext cx="504825" cy="512762"/>
          </a:xfrm>
          <a:prstGeom prst="rect">
            <a:avLst/>
          </a:prstGeom>
          <a:solidFill>
            <a:schemeClr val="bg1"/>
          </a:solidFill>
          <a:ln w="12700">
            <a:noFill/>
            <a:miter lim="800000"/>
            <a:headEnd type="none" w="sm" len="sm"/>
            <a:tailEnd type="none" w="sm" len="sm"/>
          </a:ln>
        </p:spPr>
        <p:txBody>
          <a:bodyPr>
            <a:spAutoFit/>
          </a:bodyPr>
          <a:lstStyle/>
          <a:p>
            <a:pPr eaLnBrk="0" hangingPunct="0">
              <a:lnSpc>
                <a:spcPct val="50000"/>
              </a:lnSpc>
            </a:pPr>
            <a:r>
              <a:rPr lang="pt-BR" sz="1100"/>
              <a:t>Cu</a:t>
            </a:r>
            <a:r>
              <a:rPr lang="pt-BR" sz="1100" i="1" baseline="-25000"/>
              <a:t>p</a:t>
            </a:r>
          </a:p>
          <a:p>
            <a:pPr eaLnBrk="0" hangingPunct="0">
              <a:lnSpc>
                <a:spcPct val="50000"/>
              </a:lnSpc>
            </a:pPr>
            <a:endParaRPr lang="pt-BR" sz="1100" i="1"/>
          </a:p>
          <a:p>
            <a:pPr eaLnBrk="0" hangingPunct="0">
              <a:lnSpc>
                <a:spcPct val="50000"/>
              </a:lnSpc>
            </a:pPr>
            <a:endParaRPr lang="pt-BR" sz="1100" i="1"/>
          </a:p>
          <a:p>
            <a:pPr eaLnBrk="0" hangingPunct="0">
              <a:lnSpc>
                <a:spcPct val="50000"/>
              </a:lnSpc>
            </a:pPr>
            <a:r>
              <a:rPr lang="pt-BR" sz="1100"/>
              <a:t>Cu</a:t>
            </a:r>
            <a:r>
              <a:rPr lang="pt-BR" sz="1100" i="1" baseline="-25000"/>
              <a:t>i</a:t>
            </a:r>
          </a:p>
          <a:p>
            <a:pPr eaLnBrk="0" hangingPunct="0">
              <a:lnSpc>
                <a:spcPct val="50000"/>
              </a:lnSpc>
            </a:pPr>
            <a:r>
              <a:rPr lang="pt-BR" sz="1100"/>
              <a:t>  </a:t>
            </a:r>
            <a:endParaRPr lang="pt-BR" sz="1100" i="1" baseline="-30000"/>
          </a:p>
        </p:txBody>
      </p:sp>
      <p:sp>
        <p:nvSpPr>
          <p:cNvPr id="25663" name="Line 72"/>
          <p:cNvSpPr>
            <a:spLocks noChangeShapeType="1"/>
          </p:cNvSpPr>
          <p:nvPr/>
        </p:nvSpPr>
        <p:spPr bwMode="auto">
          <a:xfrm>
            <a:off x="6372225" y="3775075"/>
            <a:ext cx="431800" cy="0"/>
          </a:xfrm>
          <a:prstGeom prst="line">
            <a:avLst/>
          </a:prstGeom>
          <a:noFill/>
          <a:ln w="12700">
            <a:solidFill>
              <a:schemeClr val="tx1"/>
            </a:solidFill>
            <a:round/>
            <a:headEnd type="none" w="sm" len="sm"/>
            <a:tailEnd type="none" w="sm" len="sm"/>
          </a:ln>
        </p:spPr>
        <p:txBody>
          <a:bodyPr/>
          <a:lstStyle/>
          <a:p>
            <a:endParaRPr lang="pt-BR"/>
          </a:p>
        </p:txBody>
      </p:sp>
      <p:sp>
        <p:nvSpPr>
          <p:cNvPr id="25664" name="Text Box 73"/>
          <p:cNvSpPr txBox="1">
            <a:spLocks noChangeArrowheads="1"/>
          </p:cNvSpPr>
          <p:nvPr/>
        </p:nvSpPr>
        <p:spPr bwMode="auto">
          <a:xfrm>
            <a:off x="6784975" y="3665538"/>
            <a:ext cx="265113" cy="260350"/>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100"/>
              <a:t>=</a:t>
            </a:r>
          </a:p>
        </p:txBody>
      </p:sp>
      <p:sp>
        <p:nvSpPr>
          <p:cNvPr id="25665" name="Text Box 74"/>
          <p:cNvSpPr txBox="1">
            <a:spLocks noChangeArrowheads="1"/>
          </p:cNvSpPr>
          <p:nvPr/>
        </p:nvSpPr>
        <p:spPr bwMode="auto">
          <a:xfrm>
            <a:off x="6111875" y="5141913"/>
            <a:ext cx="404813" cy="290512"/>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el-GR" sz="1300"/>
              <a:t>ε</a:t>
            </a:r>
            <a:r>
              <a:rPr lang="pt-BR" sz="1300"/>
              <a:t> </a:t>
            </a:r>
            <a:r>
              <a:rPr lang="pt-BR" sz="1300" b="0"/>
              <a:t>=</a:t>
            </a:r>
          </a:p>
        </p:txBody>
      </p:sp>
      <p:sp>
        <p:nvSpPr>
          <p:cNvPr id="25666" name="Line 75"/>
          <p:cNvSpPr>
            <a:spLocks noChangeShapeType="1"/>
          </p:cNvSpPr>
          <p:nvPr/>
        </p:nvSpPr>
        <p:spPr bwMode="auto">
          <a:xfrm>
            <a:off x="6732588" y="5216525"/>
            <a:ext cx="71437" cy="0"/>
          </a:xfrm>
          <a:prstGeom prst="line">
            <a:avLst/>
          </a:prstGeom>
          <a:noFill/>
          <a:ln w="12700">
            <a:solidFill>
              <a:schemeClr val="tx1"/>
            </a:solidFill>
            <a:round/>
            <a:headEnd type="none" w="sm" len="sm"/>
            <a:tailEnd type="none" w="sm" len="sm"/>
          </a:ln>
        </p:spPr>
        <p:txBody>
          <a:bodyPr/>
          <a:lstStyle/>
          <a:p>
            <a:endParaRPr lang="pt-BR"/>
          </a:p>
        </p:txBody>
      </p:sp>
      <p:sp>
        <p:nvSpPr>
          <p:cNvPr id="25667" name="Text Box 76"/>
          <p:cNvSpPr txBox="1">
            <a:spLocks noChangeArrowheads="1"/>
          </p:cNvSpPr>
          <p:nvPr/>
        </p:nvSpPr>
        <p:spPr bwMode="auto">
          <a:xfrm>
            <a:off x="6027738" y="5632450"/>
            <a:ext cx="2865437" cy="290513"/>
          </a:xfrm>
          <a:prstGeom prst="rect">
            <a:avLst/>
          </a:prstGeom>
          <a:solidFill>
            <a:schemeClr val="bg1"/>
          </a:solidFill>
          <a:ln w="12700">
            <a:noFill/>
            <a:miter lim="800000"/>
            <a:headEnd type="none" w="sm" len="sm"/>
            <a:tailEnd type="none" w="sm" len="sm"/>
          </a:ln>
        </p:spPr>
        <p:txBody>
          <a:bodyPr>
            <a:spAutoFit/>
          </a:bodyPr>
          <a:lstStyle/>
          <a:p>
            <a:pPr eaLnBrk="0" hangingPunct="0"/>
            <a:r>
              <a:rPr lang="pt-BR"/>
              <a:t>Prática corrente: Q</a:t>
            </a:r>
            <a:r>
              <a:rPr lang="pt-BR" i="1" baseline="-25000"/>
              <a:t>p</a:t>
            </a:r>
            <a:r>
              <a:rPr lang="pt-BR"/>
              <a:t>/Q</a:t>
            </a:r>
            <a:r>
              <a:rPr lang="pt-BR" i="1" baseline="-25000"/>
              <a:t>i </a:t>
            </a:r>
            <a:r>
              <a:rPr lang="pt-BR"/>
              <a:t>= 2     (Q</a:t>
            </a:r>
            <a:r>
              <a:rPr lang="pt-BR" i="1"/>
              <a:t>p</a:t>
            </a:r>
            <a:r>
              <a:rPr lang="pt-BR"/>
              <a:t>/Q</a:t>
            </a:r>
            <a:r>
              <a:rPr lang="pt-BR" i="1"/>
              <a:t>i) </a:t>
            </a:r>
            <a:r>
              <a:rPr lang="pt-BR" sz="1300" baseline="20000"/>
              <a:t>- </a:t>
            </a:r>
            <a:r>
              <a:rPr lang="el-GR" sz="1300" baseline="20000"/>
              <a:t>ε</a:t>
            </a:r>
            <a:r>
              <a:rPr lang="pt-BR" i="1"/>
              <a:t> </a:t>
            </a:r>
            <a:r>
              <a:rPr lang="pt-BR"/>
              <a:t>= 2</a:t>
            </a:r>
            <a:r>
              <a:rPr lang="pt-BR" sz="1300" baseline="20000"/>
              <a:t>- </a:t>
            </a:r>
            <a:r>
              <a:rPr lang="el-GR" sz="1300" baseline="20000"/>
              <a:t>ε</a:t>
            </a:r>
            <a:r>
              <a:rPr lang="pt-BR" sz="1300"/>
              <a:t> </a:t>
            </a:r>
            <a:r>
              <a:rPr lang="pt-BR"/>
              <a:t> </a:t>
            </a:r>
          </a:p>
        </p:txBody>
      </p:sp>
      <p:sp>
        <p:nvSpPr>
          <p:cNvPr id="25668" name="Line 77"/>
          <p:cNvSpPr>
            <a:spLocks noChangeShapeType="1"/>
          </p:cNvSpPr>
          <p:nvPr/>
        </p:nvSpPr>
        <p:spPr bwMode="auto">
          <a:xfrm>
            <a:off x="7740650" y="5734050"/>
            <a:ext cx="71438" cy="0"/>
          </a:xfrm>
          <a:prstGeom prst="line">
            <a:avLst/>
          </a:prstGeom>
          <a:noFill/>
          <a:ln w="12700">
            <a:solidFill>
              <a:schemeClr val="tx1"/>
            </a:solidFill>
            <a:round/>
            <a:headEnd type="none" w="sm" len="sm"/>
            <a:tailEnd type="triangle" w="sm" len="sm"/>
          </a:ln>
        </p:spPr>
        <p:txBody>
          <a:bodyPr/>
          <a:lstStyle/>
          <a:p>
            <a:endParaRPr lang="pt-BR"/>
          </a:p>
        </p:txBody>
      </p:sp>
      <p:sp>
        <p:nvSpPr>
          <p:cNvPr id="25669" name="Text Box 79"/>
          <p:cNvSpPr txBox="1">
            <a:spLocks noChangeArrowheads="1"/>
          </p:cNvSpPr>
          <p:nvPr/>
        </p:nvSpPr>
        <p:spPr bwMode="auto">
          <a:xfrm>
            <a:off x="6011863" y="5921375"/>
            <a:ext cx="3132137" cy="549275"/>
          </a:xfrm>
          <a:prstGeom prst="rect">
            <a:avLst/>
          </a:prstGeom>
          <a:solidFill>
            <a:schemeClr val="bg1"/>
          </a:solidFill>
          <a:ln w="12700">
            <a:noFill/>
            <a:miter lim="800000"/>
            <a:headEnd type="none" w="sm" len="sm"/>
            <a:tailEnd type="none" w="sm" len="sm"/>
          </a:ln>
        </p:spPr>
        <p:txBody>
          <a:bodyPr>
            <a:spAutoFit/>
          </a:bodyPr>
          <a:lstStyle/>
          <a:p>
            <a:pPr eaLnBrk="0" hangingPunct="0"/>
            <a:r>
              <a:rPr lang="pt-BR" b="0" dirty="0"/>
              <a:t> </a:t>
            </a:r>
            <a:r>
              <a:rPr lang="pt-BR" dirty="0"/>
              <a:t>2</a:t>
            </a:r>
            <a:r>
              <a:rPr lang="pt-BR" sz="1400" baseline="20000" dirty="0"/>
              <a:t>- </a:t>
            </a:r>
            <a:r>
              <a:rPr lang="el-GR" sz="1400" baseline="20000" dirty="0"/>
              <a:t>ε</a:t>
            </a:r>
            <a:r>
              <a:rPr lang="pt-BR" b="0" dirty="0"/>
              <a:t> ou </a:t>
            </a:r>
            <a:r>
              <a:rPr lang="el-GR" dirty="0"/>
              <a:t>λ</a:t>
            </a:r>
            <a:r>
              <a:rPr lang="pt-BR" b="0" dirty="0"/>
              <a:t> é denominada </a:t>
            </a:r>
            <a:r>
              <a:rPr lang="pt-BR" dirty="0"/>
              <a:t>inclinação da experiência</a:t>
            </a:r>
          </a:p>
          <a:p>
            <a:pPr eaLnBrk="0" hangingPunct="0"/>
            <a:endParaRPr lang="pt-BR" dirty="0"/>
          </a:p>
          <a:p>
            <a:pPr eaLnBrk="0" hangingPunct="0"/>
            <a:r>
              <a:rPr lang="pt-BR" dirty="0"/>
              <a:t>Genericamente, </a:t>
            </a:r>
            <a:r>
              <a:rPr lang="el-GR" dirty="0"/>
              <a:t>λ</a:t>
            </a:r>
            <a:r>
              <a:rPr lang="pt-BR" b="0" dirty="0"/>
              <a:t> = (</a:t>
            </a:r>
            <a:r>
              <a:rPr lang="pt-BR" dirty="0" err="1"/>
              <a:t>Q</a:t>
            </a:r>
            <a:r>
              <a:rPr lang="pt-BR" sz="1200" i="1" baseline="-25000" dirty="0" err="1"/>
              <a:t>p</a:t>
            </a:r>
            <a:r>
              <a:rPr lang="pt-BR" i="1" dirty="0"/>
              <a:t>/</a:t>
            </a:r>
            <a:r>
              <a:rPr lang="pt-BR" dirty="0" err="1"/>
              <a:t>Q</a:t>
            </a:r>
            <a:r>
              <a:rPr lang="pt-BR" sz="1200" i="1" baseline="-25000" dirty="0" err="1"/>
              <a:t>i</a:t>
            </a:r>
            <a:r>
              <a:rPr lang="pt-BR" i="1" dirty="0"/>
              <a:t>) </a:t>
            </a:r>
            <a:r>
              <a:rPr lang="pt-BR" sz="1400" baseline="20000" dirty="0"/>
              <a:t>–</a:t>
            </a:r>
            <a:r>
              <a:rPr lang="el-GR" sz="1400" baseline="20000" dirty="0"/>
              <a:t>ε</a:t>
            </a:r>
            <a:r>
              <a:rPr lang="pt-BR" sz="1400" baseline="20000" dirty="0"/>
              <a:t> </a:t>
            </a:r>
            <a:r>
              <a:rPr lang="pt-BR" b="0" dirty="0"/>
              <a:t>= (</a:t>
            </a:r>
            <a:r>
              <a:rPr lang="pt-BR" dirty="0" err="1"/>
              <a:t>Q</a:t>
            </a:r>
            <a:r>
              <a:rPr lang="pt-BR" sz="1200" i="1" baseline="-25000" dirty="0" err="1"/>
              <a:t>p</a:t>
            </a:r>
            <a:r>
              <a:rPr lang="pt-BR" sz="1300" baseline="20000" dirty="0"/>
              <a:t>- </a:t>
            </a:r>
            <a:r>
              <a:rPr lang="el-GR" sz="1300" baseline="20000" dirty="0"/>
              <a:t>ε</a:t>
            </a:r>
            <a:r>
              <a:rPr lang="pt-BR" dirty="0"/>
              <a:t> x </a:t>
            </a:r>
            <a:r>
              <a:rPr lang="pt-BR" dirty="0" err="1"/>
              <a:t>Q</a:t>
            </a:r>
            <a:r>
              <a:rPr lang="pt-BR" sz="1200" i="1" baseline="-25000" dirty="0" err="1"/>
              <a:t>i</a:t>
            </a:r>
            <a:r>
              <a:rPr lang="pt-BR" sz="1200" i="1" baseline="-25000" dirty="0"/>
              <a:t> </a:t>
            </a:r>
            <a:r>
              <a:rPr lang="el-GR" sz="1300" baseline="20000" dirty="0"/>
              <a:t>ε</a:t>
            </a:r>
            <a:r>
              <a:rPr lang="pt-BR" i="1" dirty="0"/>
              <a:t>)</a:t>
            </a:r>
            <a:endParaRPr lang="pt-BR" dirty="0"/>
          </a:p>
        </p:txBody>
      </p:sp>
      <p:sp>
        <p:nvSpPr>
          <p:cNvPr id="25670" name="Text Box 81"/>
          <p:cNvSpPr txBox="1">
            <a:spLocks noChangeArrowheads="1"/>
          </p:cNvSpPr>
          <p:nvPr/>
        </p:nvSpPr>
        <p:spPr bwMode="auto">
          <a:xfrm>
            <a:off x="3419475" y="4076700"/>
            <a:ext cx="1762021" cy="292388"/>
          </a:xfrm>
          <a:prstGeom prst="rect">
            <a:avLst/>
          </a:prstGeom>
          <a:solidFill>
            <a:schemeClr val="bg1"/>
          </a:solidFill>
          <a:ln w="12700">
            <a:noFill/>
            <a:miter lim="800000"/>
            <a:headEnd type="none" w="sm" len="sm"/>
            <a:tailEnd type="none" w="sm" len="sm"/>
          </a:ln>
        </p:spPr>
        <p:txBody>
          <a:bodyPr wrap="none">
            <a:spAutoFit/>
          </a:bodyPr>
          <a:lstStyle/>
          <a:p>
            <a:pPr eaLnBrk="0" hangingPunct="0"/>
            <a:r>
              <a:rPr lang="pt-BR" sz="1300" dirty="0"/>
              <a:t>K = </a:t>
            </a:r>
            <a:r>
              <a:rPr lang="pt-BR" sz="1300" dirty="0" err="1"/>
              <a:t>Cu</a:t>
            </a:r>
            <a:r>
              <a:rPr lang="pt-BR" sz="900" i="1" baseline="-25000" dirty="0" err="1"/>
              <a:t>i</a:t>
            </a:r>
            <a:r>
              <a:rPr lang="pt-BR" sz="900" i="1" baseline="-25000" dirty="0"/>
              <a:t>  </a:t>
            </a:r>
            <a:r>
              <a:rPr lang="pt-BR" sz="1300" dirty="0"/>
              <a:t>X </a:t>
            </a:r>
            <a:r>
              <a:rPr lang="pt-BR" sz="1300" dirty="0" err="1"/>
              <a:t>Q</a:t>
            </a:r>
            <a:r>
              <a:rPr lang="pt-BR" sz="1300" i="1" dirty="0" err="1"/>
              <a:t>i</a:t>
            </a:r>
            <a:r>
              <a:rPr lang="pt-BR" sz="1300" dirty="0"/>
              <a:t> </a:t>
            </a:r>
            <a:r>
              <a:rPr lang="en-US" sz="1300" dirty="0"/>
              <a:t> - </a:t>
            </a:r>
            <a:r>
              <a:rPr lang="en-US" sz="1300" baseline="30000" dirty="0"/>
              <a:t>0,51457</a:t>
            </a:r>
            <a:r>
              <a:rPr lang="en-US" sz="1300" dirty="0"/>
              <a:t> </a:t>
            </a:r>
          </a:p>
        </p:txBody>
      </p:sp>
      <p:sp>
        <p:nvSpPr>
          <p:cNvPr id="25671" name="Text Box 83"/>
          <p:cNvSpPr txBox="1">
            <a:spLocks noChangeArrowheads="1"/>
          </p:cNvSpPr>
          <p:nvPr/>
        </p:nvSpPr>
        <p:spPr bwMode="auto">
          <a:xfrm>
            <a:off x="827088" y="6018213"/>
            <a:ext cx="3457575" cy="304800"/>
          </a:xfrm>
          <a:prstGeom prst="rect">
            <a:avLst/>
          </a:prstGeom>
          <a:solidFill>
            <a:schemeClr val="bg1"/>
          </a:solidFill>
          <a:ln w="12700">
            <a:noFill/>
            <a:miter lim="800000"/>
            <a:headEnd type="none" w="sm" len="sm"/>
            <a:tailEnd type="none" w="sm" len="sm"/>
          </a:ln>
        </p:spPr>
        <p:txBody>
          <a:bodyPr>
            <a:spAutoFit/>
          </a:bodyPr>
          <a:lstStyle/>
          <a:p>
            <a:pPr eaLnBrk="0" hangingPunct="0"/>
            <a:r>
              <a:rPr lang="pt-BR" sz="1300"/>
              <a:t>Cu</a:t>
            </a:r>
            <a:r>
              <a:rPr lang="pt-BR" sz="900" i="1" baseline="-25000"/>
              <a:t>p</a:t>
            </a:r>
            <a:r>
              <a:rPr lang="pt-BR" sz="1300"/>
              <a:t> = KQ</a:t>
            </a:r>
            <a:r>
              <a:rPr lang="pt-BR" sz="900" i="1" baseline="-25000"/>
              <a:t>p</a:t>
            </a:r>
            <a:r>
              <a:rPr lang="en-US" sz="1300">
                <a:cs typeface="Arial" charset="0"/>
              </a:rPr>
              <a:t>- </a:t>
            </a:r>
            <a:r>
              <a:rPr lang="el-GR" sz="1400" baseline="20000"/>
              <a:t>ε</a:t>
            </a:r>
            <a:r>
              <a:rPr lang="pt-BR" sz="1400"/>
              <a:t> </a:t>
            </a:r>
            <a:r>
              <a:rPr lang="pt-BR" sz="1200"/>
              <a:t>= Cu</a:t>
            </a:r>
            <a:r>
              <a:rPr lang="pt-BR" sz="1200" i="1" baseline="-25000"/>
              <a:t>i </a:t>
            </a:r>
            <a:r>
              <a:rPr lang="pt-BR" sz="1200" i="1"/>
              <a:t> </a:t>
            </a:r>
            <a:r>
              <a:rPr lang="pt-BR" sz="1200"/>
              <a:t>X Q</a:t>
            </a:r>
            <a:r>
              <a:rPr lang="pt-BR" sz="1200" i="1" baseline="-25000"/>
              <a:t>i</a:t>
            </a:r>
            <a:r>
              <a:rPr lang="pt-BR"/>
              <a:t> </a:t>
            </a:r>
            <a:r>
              <a:rPr lang="el-GR" sz="1400" baseline="20000"/>
              <a:t>ε</a:t>
            </a:r>
            <a:r>
              <a:rPr lang="pt-BR" sz="1200" baseline="20000"/>
              <a:t> </a:t>
            </a:r>
            <a:r>
              <a:rPr lang="pt-BR" sz="1200"/>
              <a:t>X</a:t>
            </a:r>
            <a:r>
              <a:rPr lang="pt-BR" sz="1200" baseline="20000"/>
              <a:t>  </a:t>
            </a:r>
            <a:r>
              <a:rPr lang="pt-BR" sz="1200"/>
              <a:t>Q</a:t>
            </a:r>
            <a:r>
              <a:rPr lang="pt-BR" sz="1200" i="1" baseline="-25000"/>
              <a:t>p</a:t>
            </a:r>
            <a:r>
              <a:rPr lang="pt-BR" sz="1200" baseline="20000"/>
              <a:t> </a:t>
            </a:r>
            <a:r>
              <a:rPr lang="pt-BR" sz="1400" baseline="20000"/>
              <a:t>- </a:t>
            </a:r>
            <a:r>
              <a:rPr lang="el-GR" sz="1400" baseline="20000"/>
              <a:t>ε</a:t>
            </a:r>
            <a:r>
              <a:rPr lang="pt-BR"/>
              <a:t> </a:t>
            </a:r>
            <a:r>
              <a:rPr lang="pt-BR" sz="1200"/>
              <a:t>= </a:t>
            </a:r>
            <a:r>
              <a:rPr lang="el-GR" sz="1200"/>
              <a:t>λ</a:t>
            </a:r>
            <a:r>
              <a:rPr lang="pt-BR" sz="1200"/>
              <a:t> X Cu</a:t>
            </a:r>
            <a:r>
              <a:rPr lang="pt-BR" sz="1400" i="1" baseline="-25000"/>
              <a:t>i</a:t>
            </a:r>
            <a:endParaRPr lang="en-US" sz="1400" i="1" baseline="-25000"/>
          </a:p>
        </p:txBody>
      </p:sp>
      <p:sp>
        <p:nvSpPr>
          <p:cNvPr id="25672" name="Text Box 64"/>
          <p:cNvSpPr txBox="1">
            <a:spLocks noChangeArrowheads="1"/>
          </p:cNvSpPr>
          <p:nvPr/>
        </p:nvSpPr>
        <p:spPr bwMode="auto">
          <a:xfrm>
            <a:off x="7019925" y="3500438"/>
            <a:ext cx="481013" cy="566737"/>
          </a:xfrm>
          <a:prstGeom prst="rect">
            <a:avLst/>
          </a:prstGeom>
          <a:noFill/>
          <a:ln w="12700">
            <a:noFill/>
            <a:miter lim="800000"/>
            <a:headEnd type="none" w="sm" len="sm"/>
            <a:tailEnd type="none" w="sm" len="sm"/>
          </a:ln>
        </p:spPr>
        <p:txBody>
          <a:bodyPr>
            <a:spAutoFit/>
          </a:bodyPr>
          <a:lstStyle/>
          <a:p>
            <a:pPr algn="ctr" eaLnBrk="0" hangingPunct="0">
              <a:lnSpc>
                <a:spcPct val="50000"/>
              </a:lnSpc>
            </a:pPr>
            <a:r>
              <a:rPr lang="pt-BR" sz="1100" dirty="0"/>
              <a:t> </a:t>
            </a:r>
          </a:p>
          <a:p>
            <a:pPr algn="ctr" eaLnBrk="0" hangingPunct="0">
              <a:lnSpc>
                <a:spcPct val="50000"/>
              </a:lnSpc>
            </a:pPr>
            <a:r>
              <a:rPr lang="pt-BR" sz="1100" dirty="0" err="1"/>
              <a:t>Q</a:t>
            </a:r>
            <a:r>
              <a:rPr lang="pt-BR" sz="1100" i="1" baseline="-30000" dirty="0" err="1"/>
              <a:t>p</a:t>
            </a:r>
            <a:endParaRPr lang="pt-BR" sz="1100" i="1" baseline="-30000" dirty="0"/>
          </a:p>
          <a:p>
            <a:pPr algn="ctr" eaLnBrk="0" hangingPunct="0">
              <a:lnSpc>
                <a:spcPct val="50000"/>
              </a:lnSpc>
            </a:pPr>
            <a:endParaRPr lang="pt-BR" sz="1100" i="1" baseline="-30000" dirty="0"/>
          </a:p>
          <a:p>
            <a:pPr algn="ctr" eaLnBrk="0" hangingPunct="0">
              <a:lnSpc>
                <a:spcPct val="50000"/>
              </a:lnSpc>
            </a:pPr>
            <a:endParaRPr lang="pt-BR" sz="1100" dirty="0"/>
          </a:p>
          <a:p>
            <a:pPr algn="ctr" eaLnBrk="0" hangingPunct="0">
              <a:lnSpc>
                <a:spcPct val="50000"/>
              </a:lnSpc>
            </a:pPr>
            <a:r>
              <a:rPr lang="pt-BR" sz="1100" dirty="0"/>
              <a:t>  </a:t>
            </a:r>
          </a:p>
          <a:p>
            <a:pPr algn="ctr" eaLnBrk="0" hangingPunct="0">
              <a:lnSpc>
                <a:spcPct val="50000"/>
              </a:lnSpc>
            </a:pPr>
            <a:r>
              <a:rPr lang="pt-BR" sz="1100" dirty="0" err="1"/>
              <a:t>Q</a:t>
            </a:r>
            <a:r>
              <a:rPr lang="pt-BR" sz="1100" i="1" baseline="-30000" dirty="0" err="1"/>
              <a:t>i</a:t>
            </a:r>
            <a:endParaRPr lang="pt-BR" sz="1100" i="1" baseline="-30000" dirty="0"/>
          </a:p>
        </p:txBody>
      </p:sp>
      <p:sp>
        <p:nvSpPr>
          <p:cNvPr id="25673" name="AutoShape 62"/>
          <p:cNvSpPr>
            <a:spLocks/>
          </p:cNvSpPr>
          <p:nvPr/>
        </p:nvSpPr>
        <p:spPr bwMode="auto">
          <a:xfrm flipH="1">
            <a:off x="7451725" y="3487738"/>
            <a:ext cx="73025" cy="576262"/>
          </a:xfrm>
          <a:prstGeom prst="leftBracket">
            <a:avLst>
              <a:gd name="adj" fmla="val 65761"/>
            </a:avLst>
          </a:prstGeom>
          <a:solidFill>
            <a:schemeClr val="bg1"/>
          </a:solidFill>
          <a:ln w="19050">
            <a:solidFill>
              <a:schemeClr val="tx1"/>
            </a:solidFill>
            <a:round/>
            <a:headEnd type="none" w="sm" len="sm"/>
            <a:tailEnd type="none" w="sm" len="sm"/>
          </a:ln>
        </p:spPr>
        <p:txBody>
          <a:bodyPr wrap="none" anchor="ctr"/>
          <a:lstStyle/>
          <a:p>
            <a:pPr eaLnBrk="0" hangingPunct="0"/>
            <a:endParaRPr lang="pt-BR"/>
          </a:p>
        </p:txBody>
      </p:sp>
      <p:sp>
        <p:nvSpPr>
          <p:cNvPr id="25674" name="AutoShape 61"/>
          <p:cNvSpPr>
            <a:spLocks/>
          </p:cNvSpPr>
          <p:nvPr/>
        </p:nvSpPr>
        <p:spPr bwMode="auto">
          <a:xfrm>
            <a:off x="7021513" y="3487738"/>
            <a:ext cx="71437" cy="576262"/>
          </a:xfrm>
          <a:prstGeom prst="leftBracket">
            <a:avLst>
              <a:gd name="adj" fmla="val 67223"/>
            </a:avLst>
          </a:prstGeom>
          <a:solidFill>
            <a:schemeClr val="bg1"/>
          </a:solidFill>
          <a:ln w="19050">
            <a:solidFill>
              <a:schemeClr val="tx1"/>
            </a:solidFill>
            <a:round/>
            <a:headEnd type="none" w="sm" len="sm"/>
            <a:tailEnd type="none" w="sm" len="sm"/>
          </a:ln>
        </p:spPr>
        <p:txBody>
          <a:bodyPr wrap="none" anchor="ctr"/>
          <a:lstStyle/>
          <a:p>
            <a:pPr eaLnBrk="0" hangingPunct="0"/>
            <a:endParaRPr lang="pt-B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ChangeArrowheads="1"/>
          </p:cNvSpPr>
          <p:nvPr/>
        </p:nvSpPr>
        <p:spPr bwMode="auto">
          <a:xfrm>
            <a:off x="179388" y="44450"/>
            <a:ext cx="8713787" cy="369888"/>
          </a:xfrm>
          <a:prstGeom prst="rect">
            <a:avLst/>
          </a:prstGeom>
          <a:solidFill>
            <a:schemeClr val="bg1"/>
          </a:solidFill>
          <a:ln w="28575" algn="ctr">
            <a:solidFill>
              <a:schemeClr val="tx2"/>
            </a:solidFill>
            <a:miter lim="800000"/>
            <a:headEnd/>
            <a:tailEnd/>
          </a:ln>
        </p:spPr>
        <p:txBody>
          <a:bodyPr lIns="92075" tIns="46038" rIns="92075" bIns="46038">
            <a:spAutoFit/>
          </a:bodyPr>
          <a:lstStyle/>
          <a:p>
            <a:pPr algn="ctr" eaLnBrk="0" hangingPunct="0">
              <a:spcBef>
                <a:spcPct val="50000"/>
              </a:spcBef>
            </a:pPr>
            <a:r>
              <a:rPr lang="pt-BR" sz="1800"/>
              <a:t>CURVA DE EXPERIÊNCIA</a:t>
            </a:r>
          </a:p>
        </p:txBody>
      </p:sp>
      <p:sp>
        <p:nvSpPr>
          <p:cNvPr id="27650" name="Text Box 3"/>
          <p:cNvSpPr txBox="1">
            <a:spLocks noChangeArrowheads="1"/>
          </p:cNvSpPr>
          <p:nvPr/>
        </p:nvSpPr>
        <p:spPr bwMode="auto">
          <a:xfrm>
            <a:off x="241300" y="863600"/>
            <a:ext cx="3849688" cy="307975"/>
          </a:xfrm>
          <a:prstGeom prst="rect">
            <a:avLst/>
          </a:prstGeom>
          <a:solidFill>
            <a:schemeClr val="bg1"/>
          </a:solidFill>
          <a:ln w="28575">
            <a:solidFill>
              <a:srgbClr val="663300"/>
            </a:solidFill>
            <a:miter lim="800000"/>
            <a:headEnd type="none" w="sm" len="sm"/>
            <a:tailEnd type="none" w="sm" len="sm"/>
          </a:ln>
        </p:spPr>
        <p:txBody>
          <a:bodyPr wrap="none">
            <a:spAutoFit/>
          </a:bodyPr>
          <a:lstStyle/>
          <a:p>
            <a:pPr algn="ctr" eaLnBrk="0" hangingPunct="0"/>
            <a:r>
              <a:rPr lang="pt-BR" sz="1400"/>
              <a:t>CONSTRUÇÃO DA LIDERANÇA DE CUSTO</a:t>
            </a:r>
            <a:endParaRPr lang="pt-BR" sz="900"/>
          </a:p>
        </p:txBody>
      </p:sp>
      <p:sp>
        <p:nvSpPr>
          <p:cNvPr id="27651" name="Rectangle 4"/>
          <p:cNvSpPr>
            <a:spLocks noChangeArrowheads="1"/>
          </p:cNvSpPr>
          <p:nvPr/>
        </p:nvSpPr>
        <p:spPr bwMode="auto">
          <a:xfrm>
            <a:off x="4643438" y="549275"/>
            <a:ext cx="4176712" cy="1009650"/>
          </a:xfrm>
          <a:prstGeom prst="rect">
            <a:avLst/>
          </a:prstGeom>
          <a:solidFill>
            <a:schemeClr val="bg1"/>
          </a:solidFill>
          <a:ln w="28575">
            <a:solidFill>
              <a:schemeClr val="tx1"/>
            </a:solidFill>
            <a:miter lim="800000"/>
            <a:headEnd type="none" w="sm" len="sm"/>
            <a:tailEnd type="none" w="sm" len="sm"/>
          </a:ln>
        </p:spPr>
        <p:txBody>
          <a:bodyPr wrap="none" anchor="ctr"/>
          <a:lstStyle/>
          <a:p>
            <a:pPr algn="ctr" eaLnBrk="0" hangingPunct="0"/>
            <a:endParaRPr lang="pt-BR" sz="1100"/>
          </a:p>
          <a:p>
            <a:pPr algn="ctr" eaLnBrk="0" hangingPunct="0"/>
            <a:endParaRPr lang="pt-BR" sz="1100"/>
          </a:p>
        </p:txBody>
      </p:sp>
      <p:sp>
        <p:nvSpPr>
          <p:cNvPr id="27652" name="Rectangle 5"/>
          <p:cNvSpPr>
            <a:spLocks noChangeArrowheads="1"/>
          </p:cNvSpPr>
          <p:nvPr/>
        </p:nvSpPr>
        <p:spPr bwMode="auto">
          <a:xfrm>
            <a:off x="4932363" y="766763"/>
            <a:ext cx="1152525" cy="719137"/>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400"/>
              <a:t>CUSTOS</a:t>
            </a:r>
          </a:p>
        </p:txBody>
      </p:sp>
      <p:sp>
        <p:nvSpPr>
          <p:cNvPr id="27653" name="Rectangle 6"/>
          <p:cNvSpPr>
            <a:spLocks noChangeArrowheads="1"/>
          </p:cNvSpPr>
          <p:nvPr/>
        </p:nvSpPr>
        <p:spPr bwMode="auto">
          <a:xfrm>
            <a:off x="7524750" y="693738"/>
            <a:ext cx="1006475" cy="504825"/>
          </a:xfrm>
          <a:prstGeom prst="rect">
            <a:avLst/>
          </a:prstGeom>
          <a:solidFill>
            <a:schemeClr val="bg1"/>
          </a:solidFill>
          <a:ln w="12700" algn="ctr">
            <a:solidFill>
              <a:schemeClr val="tx1"/>
            </a:solidFill>
            <a:miter lim="800000"/>
            <a:headEnd type="none" w="sm" len="sm"/>
            <a:tailEnd type="none" w="sm" len="sm"/>
          </a:ln>
        </p:spPr>
        <p:txBody>
          <a:bodyPr wrap="none" anchor="ctr"/>
          <a:lstStyle/>
          <a:p>
            <a:pPr algn="ctr" eaLnBrk="0" hangingPunct="0"/>
            <a:r>
              <a:rPr lang="pt-BR" sz="1100"/>
              <a:t>Experiência</a:t>
            </a:r>
          </a:p>
        </p:txBody>
      </p:sp>
      <p:sp>
        <p:nvSpPr>
          <p:cNvPr id="27654" name="Line 7"/>
          <p:cNvSpPr>
            <a:spLocks noChangeShapeType="1"/>
          </p:cNvSpPr>
          <p:nvPr/>
        </p:nvSpPr>
        <p:spPr bwMode="auto">
          <a:xfrm flipH="1">
            <a:off x="6229350" y="982663"/>
            <a:ext cx="1079500" cy="144462"/>
          </a:xfrm>
          <a:prstGeom prst="line">
            <a:avLst/>
          </a:prstGeom>
          <a:noFill/>
          <a:ln w="38100">
            <a:solidFill>
              <a:schemeClr val="tx1"/>
            </a:solidFill>
            <a:round/>
            <a:headEnd type="none" w="sm" len="sm"/>
            <a:tailEnd type="triangle" w="sm" len="sm"/>
          </a:ln>
        </p:spPr>
        <p:txBody>
          <a:bodyPr/>
          <a:lstStyle/>
          <a:p>
            <a:endParaRPr lang="pt-BR"/>
          </a:p>
        </p:txBody>
      </p:sp>
      <p:sp>
        <p:nvSpPr>
          <p:cNvPr id="27655" name="Line 10"/>
          <p:cNvSpPr>
            <a:spLocks noChangeShapeType="1"/>
          </p:cNvSpPr>
          <p:nvPr/>
        </p:nvSpPr>
        <p:spPr bwMode="auto">
          <a:xfrm>
            <a:off x="4140200" y="1052513"/>
            <a:ext cx="431800" cy="0"/>
          </a:xfrm>
          <a:prstGeom prst="line">
            <a:avLst/>
          </a:prstGeom>
          <a:noFill/>
          <a:ln w="57150">
            <a:solidFill>
              <a:schemeClr val="tx1"/>
            </a:solidFill>
            <a:round/>
            <a:headEnd type="triangle" w="med" len="med"/>
            <a:tailEnd type="triangle" w="med" len="med"/>
          </a:ln>
        </p:spPr>
        <p:txBody>
          <a:bodyPr/>
          <a:lstStyle/>
          <a:p>
            <a:endParaRPr lang="pt-BR"/>
          </a:p>
        </p:txBody>
      </p:sp>
      <p:sp>
        <p:nvSpPr>
          <p:cNvPr id="27656" name="Espaço Reservado para Número de Slide 3"/>
          <p:cNvSpPr txBox="1">
            <a:spLocks noGrp="1"/>
          </p:cNvSpPr>
          <p:nvPr/>
        </p:nvSpPr>
        <p:spPr bwMode="auto">
          <a:xfrm>
            <a:off x="7239000" y="6400800"/>
            <a:ext cx="1905000" cy="457200"/>
          </a:xfrm>
          <a:prstGeom prst="rect">
            <a:avLst/>
          </a:prstGeom>
          <a:noFill/>
          <a:ln w="9525">
            <a:noFill/>
            <a:miter lim="800000"/>
            <a:headEnd/>
            <a:tailEnd/>
          </a:ln>
        </p:spPr>
        <p:txBody>
          <a:bodyPr anchor="ctr"/>
          <a:lstStyle/>
          <a:p>
            <a:pPr algn="r" eaLnBrk="0" hangingPunct="0"/>
            <a:fld id="{2861CF3A-99FA-4AF4-84F9-32D9E97AF1D0}" type="slidenum">
              <a:rPr lang="en-US" sz="1400" b="0">
                <a:cs typeface="Arial" charset="0"/>
              </a:rPr>
              <a:pPr algn="r" eaLnBrk="0" hangingPunct="0"/>
              <a:t>9</a:t>
            </a:fld>
            <a:endParaRPr lang="en-US" sz="1400" b="0">
              <a:cs typeface="Arial" charset="0"/>
            </a:endParaRPr>
          </a:p>
        </p:txBody>
      </p:sp>
      <p:grpSp>
        <p:nvGrpSpPr>
          <p:cNvPr id="4" name="Group 31"/>
          <p:cNvGrpSpPr>
            <a:grpSpLocks/>
          </p:cNvGrpSpPr>
          <p:nvPr/>
        </p:nvGrpSpPr>
        <p:grpSpPr bwMode="auto">
          <a:xfrm>
            <a:off x="565150" y="3387725"/>
            <a:ext cx="8274050" cy="977900"/>
            <a:chOff x="356" y="2475"/>
            <a:chExt cx="5212" cy="616"/>
          </a:xfrm>
        </p:grpSpPr>
        <p:sp>
          <p:nvSpPr>
            <p:cNvPr id="27662" name="Rectangle 32" descr="Papel de seda rosa"/>
            <p:cNvSpPr>
              <a:spLocks noChangeArrowheads="1"/>
            </p:cNvSpPr>
            <p:nvPr/>
          </p:nvSpPr>
          <p:spPr bwMode="auto">
            <a:xfrm>
              <a:off x="356" y="2475"/>
              <a:ext cx="5212" cy="616"/>
            </a:xfrm>
            <a:prstGeom prst="rect">
              <a:avLst/>
            </a:prstGeom>
            <a:noFill/>
            <a:ln w="12700">
              <a:noFill/>
              <a:miter lim="800000"/>
              <a:headEnd/>
              <a:tailEnd/>
            </a:ln>
          </p:spPr>
          <p:txBody>
            <a:bodyPr wrap="none" anchor="ctr"/>
            <a:lstStyle/>
            <a:p>
              <a:pPr eaLnBrk="0" hangingPunct="0"/>
              <a:endParaRPr lang="pt-BR" sz="1400" b="0">
                <a:cs typeface="Arial" charset="0"/>
              </a:endParaRPr>
            </a:p>
          </p:txBody>
        </p:sp>
        <p:sp>
          <p:nvSpPr>
            <p:cNvPr id="27663" name="Rectangle 33"/>
            <p:cNvSpPr>
              <a:spLocks noChangeArrowheads="1"/>
            </p:cNvSpPr>
            <p:nvPr/>
          </p:nvSpPr>
          <p:spPr bwMode="auto">
            <a:xfrm>
              <a:off x="369" y="2505"/>
              <a:ext cx="1367" cy="195"/>
            </a:xfrm>
            <a:prstGeom prst="rect">
              <a:avLst/>
            </a:prstGeom>
            <a:noFill/>
            <a:ln w="12700">
              <a:noFill/>
              <a:miter lim="800000"/>
              <a:headEnd/>
              <a:tailEnd/>
            </a:ln>
          </p:spPr>
          <p:txBody>
            <a:bodyPr wrap="none" lIns="90488" tIns="44450" rIns="90488" bIns="44450">
              <a:spAutoFit/>
            </a:bodyPr>
            <a:lstStyle/>
            <a:p>
              <a:pPr algn="just" defTabSz="762000" eaLnBrk="0" hangingPunct="0">
                <a:lnSpc>
                  <a:spcPct val="90000"/>
                </a:lnSpc>
              </a:pPr>
              <a:r>
                <a:rPr lang="pt-BR" sz="1600" b="0" dirty="0">
                  <a:cs typeface="Arial" charset="0"/>
                </a:rPr>
                <a:t>Ângulo da Curva ( </a:t>
              </a:r>
              <a:r>
                <a:rPr lang="el-GR" sz="1600" dirty="0">
                  <a:cs typeface="Arial" charset="0"/>
                </a:rPr>
                <a:t>λ</a:t>
              </a:r>
              <a:r>
                <a:rPr lang="pt-BR" sz="1600" b="0" dirty="0">
                  <a:cs typeface="Arial" charset="0"/>
                </a:rPr>
                <a:t>  )</a:t>
              </a:r>
            </a:p>
          </p:txBody>
        </p:sp>
        <p:sp>
          <p:nvSpPr>
            <p:cNvPr id="27664" name="Rectangle 34"/>
            <p:cNvSpPr>
              <a:spLocks noChangeArrowheads="1"/>
            </p:cNvSpPr>
            <p:nvPr/>
          </p:nvSpPr>
          <p:spPr bwMode="auto">
            <a:xfrm>
              <a:off x="1883" y="2503"/>
              <a:ext cx="114" cy="195"/>
            </a:xfrm>
            <a:prstGeom prst="rect">
              <a:avLst/>
            </a:prstGeom>
            <a:noFill/>
            <a:ln w="12700">
              <a:noFill/>
              <a:miter lim="800000"/>
              <a:headEnd/>
              <a:tailEnd/>
            </a:ln>
          </p:spPr>
          <p:txBody>
            <a:bodyPr wrap="none" lIns="90488" tIns="44450" rIns="90488" bIns="44450">
              <a:spAutoFit/>
            </a:bodyPr>
            <a:lstStyle/>
            <a:p>
              <a:pPr algn="ctr" defTabSz="762000" eaLnBrk="0" hangingPunct="0">
                <a:lnSpc>
                  <a:spcPct val="90000"/>
                </a:lnSpc>
              </a:pPr>
              <a:endParaRPr lang="pt-BR" sz="1600" b="0">
                <a:cs typeface="Arial" charset="0"/>
              </a:endParaRPr>
            </a:p>
          </p:txBody>
        </p:sp>
        <p:sp>
          <p:nvSpPr>
            <p:cNvPr id="27665" name="Rectangle 35"/>
            <p:cNvSpPr>
              <a:spLocks noChangeArrowheads="1"/>
            </p:cNvSpPr>
            <p:nvPr/>
          </p:nvSpPr>
          <p:spPr bwMode="auto">
            <a:xfrm>
              <a:off x="2238" y="2505"/>
              <a:ext cx="363" cy="195"/>
            </a:xfrm>
            <a:prstGeom prst="rect">
              <a:avLst/>
            </a:prstGeom>
            <a:noFill/>
            <a:ln w="12700">
              <a:noFill/>
              <a:miter lim="800000"/>
              <a:headEnd/>
              <a:tailEnd/>
            </a:ln>
          </p:spPr>
          <p:txBody>
            <a:bodyPr wrap="none" lIns="90488" tIns="44450" rIns="90488" bIns="44450">
              <a:spAutoFit/>
            </a:bodyPr>
            <a:lstStyle/>
            <a:p>
              <a:pPr algn="just" defTabSz="762000" eaLnBrk="0" hangingPunct="0">
                <a:lnSpc>
                  <a:spcPct val="90000"/>
                </a:lnSpc>
              </a:pPr>
              <a:r>
                <a:rPr lang="pt-BR" sz="1600" b="0">
                  <a:cs typeface="Arial" charset="0"/>
                </a:rPr>
                <a:t>1,00</a:t>
              </a:r>
            </a:p>
          </p:txBody>
        </p:sp>
        <p:sp>
          <p:nvSpPr>
            <p:cNvPr id="27666" name="Rectangle 36"/>
            <p:cNvSpPr>
              <a:spLocks noChangeArrowheads="1"/>
            </p:cNvSpPr>
            <p:nvPr/>
          </p:nvSpPr>
          <p:spPr bwMode="auto">
            <a:xfrm>
              <a:off x="2809" y="2505"/>
              <a:ext cx="363" cy="195"/>
            </a:xfrm>
            <a:prstGeom prst="rect">
              <a:avLst/>
            </a:prstGeom>
            <a:noFill/>
            <a:ln w="12700">
              <a:noFill/>
              <a:miter lim="800000"/>
              <a:headEnd/>
              <a:tailEnd/>
            </a:ln>
          </p:spPr>
          <p:txBody>
            <a:bodyPr wrap="none" lIns="90488" tIns="44450" rIns="90488" bIns="44450">
              <a:spAutoFit/>
            </a:bodyPr>
            <a:lstStyle/>
            <a:p>
              <a:pPr algn="just" defTabSz="762000" eaLnBrk="0" hangingPunct="0">
                <a:lnSpc>
                  <a:spcPct val="90000"/>
                </a:lnSpc>
              </a:pPr>
              <a:r>
                <a:rPr lang="pt-BR" sz="1600" b="0">
                  <a:cs typeface="Arial" charset="0"/>
                </a:rPr>
                <a:t>0,95</a:t>
              </a:r>
            </a:p>
          </p:txBody>
        </p:sp>
        <p:sp>
          <p:nvSpPr>
            <p:cNvPr id="27667" name="Rectangle 37"/>
            <p:cNvSpPr>
              <a:spLocks noChangeArrowheads="1"/>
            </p:cNvSpPr>
            <p:nvPr/>
          </p:nvSpPr>
          <p:spPr bwMode="auto">
            <a:xfrm>
              <a:off x="3370" y="2505"/>
              <a:ext cx="363" cy="195"/>
            </a:xfrm>
            <a:prstGeom prst="rect">
              <a:avLst/>
            </a:prstGeom>
            <a:noFill/>
            <a:ln w="12700">
              <a:noFill/>
              <a:miter lim="800000"/>
              <a:headEnd/>
              <a:tailEnd/>
            </a:ln>
          </p:spPr>
          <p:txBody>
            <a:bodyPr wrap="none" lIns="90488" tIns="44450" rIns="90488" bIns="44450">
              <a:spAutoFit/>
            </a:bodyPr>
            <a:lstStyle/>
            <a:p>
              <a:pPr algn="just" defTabSz="762000" eaLnBrk="0" hangingPunct="0">
                <a:lnSpc>
                  <a:spcPct val="90000"/>
                </a:lnSpc>
              </a:pPr>
              <a:r>
                <a:rPr lang="pt-BR" sz="1600" b="0">
                  <a:cs typeface="Arial" charset="0"/>
                </a:rPr>
                <a:t>0,90</a:t>
              </a:r>
            </a:p>
          </p:txBody>
        </p:sp>
        <p:sp>
          <p:nvSpPr>
            <p:cNvPr id="27668" name="Rectangle 38"/>
            <p:cNvSpPr>
              <a:spLocks noChangeArrowheads="1"/>
            </p:cNvSpPr>
            <p:nvPr/>
          </p:nvSpPr>
          <p:spPr bwMode="auto">
            <a:xfrm>
              <a:off x="3930" y="2505"/>
              <a:ext cx="363" cy="195"/>
            </a:xfrm>
            <a:prstGeom prst="rect">
              <a:avLst/>
            </a:prstGeom>
            <a:noFill/>
            <a:ln w="12700">
              <a:noFill/>
              <a:miter lim="800000"/>
              <a:headEnd/>
              <a:tailEnd/>
            </a:ln>
          </p:spPr>
          <p:txBody>
            <a:bodyPr wrap="none" lIns="90488" tIns="44450" rIns="90488" bIns="44450">
              <a:spAutoFit/>
            </a:bodyPr>
            <a:lstStyle/>
            <a:p>
              <a:pPr algn="just" defTabSz="762000" eaLnBrk="0" hangingPunct="0">
                <a:lnSpc>
                  <a:spcPct val="90000"/>
                </a:lnSpc>
              </a:pPr>
              <a:r>
                <a:rPr lang="pt-BR" sz="1600" b="0">
                  <a:cs typeface="Arial" charset="0"/>
                </a:rPr>
                <a:t>0,85</a:t>
              </a:r>
            </a:p>
          </p:txBody>
        </p:sp>
        <p:sp>
          <p:nvSpPr>
            <p:cNvPr id="27669" name="Rectangle 39"/>
            <p:cNvSpPr>
              <a:spLocks noChangeArrowheads="1"/>
            </p:cNvSpPr>
            <p:nvPr/>
          </p:nvSpPr>
          <p:spPr bwMode="auto">
            <a:xfrm>
              <a:off x="4491" y="2505"/>
              <a:ext cx="363" cy="195"/>
            </a:xfrm>
            <a:prstGeom prst="rect">
              <a:avLst/>
            </a:prstGeom>
            <a:noFill/>
            <a:ln w="12700">
              <a:noFill/>
              <a:miter lim="800000"/>
              <a:headEnd/>
              <a:tailEnd/>
            </a:ln>
          </p:spPr>
          <p:txBody>
            <a:bodyPr wrap="none" lIns="90488" tIns="44450" rIns="90488" bIns="44450">
              <a:spAutoFit/>
            </a:bodyPr>
            <a:lstStyle/>
            <a:p>
              <a:pPr algn="just" defTabSz="762000" eaLnBrk="0" hangingPunct="0">
                <a:lnSpc>
                  <a:spcPct val="90000"/>
                </a:lnSpc>
              </a:pPr>
              <a:r>
                <a:rPr lang="pt-BR" sz="1600" b="0">
                  <a:cs typeface="Arial" charset="0"/>
                </a:rPr>
                <a:t>0,80</a:t>
              </a:r>
            </a:p>
          </p:txBody>
        </p:sp>
        <p:sp>
          <p:nvSpPr>
            <p:cNvPr id="27670" name="Rectangle 40"/>
            <p:cNvSpPr>
              <a:spLocks noChangeArrowheads="1"/>
            </p:cNvSpPr>
            <p:nvPr/>
          </p:nvSpPr>
          <p:spPr bwMode="auto">
            <a:xfrm>
              <a:off x="5053" y="2505"/>
              <a:ext cx="363" cy="195"/>
            </a:xfrm>
            <a:prstGeom prst="rect">
              <a:avLst/>
            </a:prstGeom>
            <a:noFill/>
            <a:ln w="12700">
              <a:noFill/>
              <a:miter lim="800000"/>
              <a:headEnd/>
              <a:tailEnd/>
            </a:ln>
          </p:spPr>
          <p:txBody>
            <a:bodyPr wrap="none" lIns="90488" tIns="44450" rIns="90488" bIns="44450">
              <a:spAutoFit/>
            </a:bodyPr>
            <a:lstStyle/>
            <a:p>
              <a:pPr algn="just" defTabSz="762000" eaLnBrk="0" hangingPunct="0">
                <a:lnSpc>
                  <a:spcPct val="90000"/>
                </a:lnSpc>
              </a:pPr>
              <a:r>
                <a:rPr lang="pt-BR" sz="1600" b="0">
                  <a:cs typeface="Arial" charset="0"/>
                </a:rPr>
                <a:t>0,70</a:t>
              </a:r>
            </a:p>
          </p:txBody>
        </p:sp>
        <p:sp>
          <p:nvSpPr>
            <p:cNvPr id="27671" name="Rectangle 41"/>
            <p:cNvSpPr>
              <a:spLocks noChangeArrowheads="1"/>
            </p:cNvSpPr>
            <p:nvPr/>
          </p:nvSpPr>
          <p:spPr bwMode="auto">
            <a:xfrm>
              <a:off x="369" y="2841"/>
              <a:ext cx="1322" cy="195"/>
            </a:xfrm>
            <a:prstGeom prst="rect">
              <a:avLst/>
            </a:prstGeom>
            <a:noFill/>
            <a:ln w="12700">
              <a:noFill/>
              <a:miter lim="800000"/>
              <a:headEnd/>
              <a:tailEnd/>
            </a:ln>
          </p:spPr>
          <p:txBody>
            <a:bodyPr wrap="none" lIns="90488" tIns="44450" rIns="90488" bIns="44450">
              <a:spAutoFit/>
            </a:bodyPr>
            <a:lstStyle/>
            <a:p>
              <a:pPr algn="just" defTabSz="762000" eaLnBrk="0" hangingPunct="0">
                <a:lnSpc>
                  <a:spcPct val="90000"/>
                </a:lnSpc>
              </a:pPr>
              <a:r>
                <a:rPr lang="pt-BR" sz="1600" b="0">
                  <a:cs typeface="Arial" charset="0"/>
                </a:rPr>
                <a:t>Elasticidade de custo</a:t>
              </a:r>
            </a:p>
          </p:txBody>
        </p:sp>
        <p:sp>
          <p:nvSpPr>
            <p:cNvPr id="27672" name="Rectangle 42"/>
            <p:cNvSpPr>
              <a:spLocks noChangeArrowheads="1"/>
            </p:cNvSpPr>
            <p:nvPr/>
          </p:nvSpPr>
          <p:spPr bwMode="auto">
            <a:xfrm>
              <a:off x="2400" y="2841"/>
              <a:ext cx="185" cy="195"/>
            </a:xfrm>
            <a:prstGeom prst="rect">
              <a:avLst/>
            </a:prstGeom>
            <a:noFill/>
            <a:ln w="12700">
              <a:noFill/>
              <a:miter lim="800000"/>
              <a:headEnd/>
              <a:tailEnd/>
            </a:ln>
          </p:spPr>
          <p:txBody>
            <a:bodyPr wrap="none" lIns="90488" tIns="44450" rIns="90488" bIns="44450">
              <a:spAutoFit/>
            </a:bodyPr>
            <a:lstStyle/>
            <a:p>
              <a:pPr algn="ctr" defTabSz="762000" eaLnBrk="0" hangingPunct="0">
                <a:lnSpc>
                  <a:spcPct val="90000"/>
                </a:lnSpc>
              </a:pPr>
              <a:r>
                <a:rPr lang="pt-BR" sz="1600" b="0">
                  <a:cs typeface="Arial" charset="0"/>
                </a:rPr>
                <a:t>0</a:t>
              </a:r>
            </a:p>
          </p:txBody>
        </p:sp>
        <p:sp>
          <p:nvSpPr>
            <p:cNvPr id="27673" name="Rectangle 43"/>
            <p:cNvSpPr>
              <a:spLocks noChangeArrowheads="1"/>
            </p:cNvSpPr>
            <p:nvPr/>
          </p:nvSpPr>
          <p:spPr bwMode="auto">
            <a:xfrm>
              <a:off x="2715" y="2841"/>
              <a:ext cx="434" cy="195"/>
            </a:xfrm>
            <a:prstGeom prst="rect">
              <a:avLst/>
            </a:prstGeom>
            <a:noFill/>
            <a:ln w="12700">
              <a:noFill/>
              <a:miter lim="800000"/>
              <a:headEnd/>
              <a:tailEnd/>
            </a:ln>
          </p:spPr>
          <p:txBody>
            <a:bodyPr wrap="none" lIns="90488" tIns="44450" rIns="90488" bIns="44450">
              <a:spAutoFit/>
            </a:bodyPr>
            <a:lstStyle/>
            <a:p>
              <a:pPr algn="just" defTabSz="762000" eaLnBrk="0" hangingPunct="0">
                <a:lnSpc>
                  <a:spcPct val="90000"/>
                </a:lnSpc>
              </a:pPr>
              <a:r>
                <a:rPr lang="pt-BR" sz="1600" b="0">
                  <a:cs typeface="Arial" charset="0"/>
                </a:rPr>
                <a:t>0,074</a:t>
              </a:r>
            </a:p>
          </p:txBody>
        </p:sp>
        <p:sp>
          <p:nvSpPr>
            <p:cNvPr id="27674" name="Rectangle 44"/>
            <p:cNvSpPr>
              <a:spLocks noChangeArrowheads="1"/>
            </p:cNvSpPr>
            <p:nvPr/>
          </p:nvSpPr>
          <p:spPr bwMode="auto">
            <a:xfrm>
              <a:off x="3297" y="2841"/>
              <a:ext cx="434" cy="195"/>
            </a:xfrm>
            <a:prstGeom prst="rect">
              <a:avLst/>
            </a:prstGeom>
            <a:noFill/>
            <a:ln w="12700">
              <a:noFill/>
              <a:miter lim="800000"/>
              <a:headEnd/>
              <a:tailEnd/>
            </a:ln>
          </p:spPr>
          <p:txBody>
            <a:bodyPr wrap="none" lIns="90488" tIns="44450" rIns="90488" bIns="44450">
              <a:spAutoFit/>
            </a:bodyPr>
            <a:lstStyle/>
            <a:p>
              <a:pPr algn="just" defTabSz="762000" eaLnBrk="0" hangingPunct="0">
                <a:lnSpc>
                  <a:spcPct val="90000"/>
                </a:lnSpc>
              </a:pPr>
              <a:r>
                <a:rPr lang="pt-BR" sz="1600" b="0">
                  <a:cs typeface="Arial" charset="0"/>
                </a:rPr>
                <a:t>0,152</a:t>
              </a:r>
            </a:p>
          </p:txBody>
        </p:sp>
        <p:sp>
          <p:nvSpPr>
            <p:cNvPr id="27675" name="Rectangle 45"/>
            <p:cNvSpPr>
              <a:spLocks noChangeArrowheads="1"/>
            </p:cNvSpPr>
            <p:nvPr/>
          </p:nvSpPr>
          <p:spPr bwMode="auto">
            <a:xfrm>
              <a:off x="3889" y="2841"/>
              <a:ext cx="434" cy="195"/>
            </a:xfrm>
            <a:prstGeom prst="rect">
              <a:avLst/>
            </a:prstGeom>
            <a:noFill/>
            <a:ln w="12700">
              <a:noFill/>
              <a:miter lim="800000"/>
              <a:headEnd/>
              <a:tailEnd/>
            </a:ln>
          </p:spPr>
          <p:txBody>
            <a:bodyPr wrap="none" lIns="90488" tIns="44450" rIns="90488" bIns="44450">
              <a:spAutoFit/>
            </a:bodyPr>
            <a:lstStyle/>
            <a:p>
              <a:pPr algn="just" defTabSz="762000" eaLnBrk="0" hangingPunct="0">
                <a:lnSpc>
                  <a:spcPct val="90000"/>
                </a:lnSpc>
              </a:pPr>
              <a:r>
                <a:rPr lang="pt-BR" sz="1600" b="0">
                  <a:cs typeface="Arial" charset="0"/>
                </a:rPr>
                <a:t>0,234</a:t>
              </a:r>
            </a:p>
          </p:txBody>
        </p:sp>
        <p:sp>
          <p:nvSpPr>
            <p:cNvPr id="27676" name="Rectangle 46"/>
            <p:cNvSpPr>
              <a:spLocks noChangeArrowheads="1"/>
            </p:cNvSpPr>
            <p:nvPr/>
          </p:nvSpPr>
          <p:spPr bwMode="auto">
            <a:xfrm>
              <a:off x="4461" y="2841"/>
              <a:ext cx="434" cy="195"/>
            </a:xfrm>
            <a:prstGeom prst="rect">
              <a:avLst/>
            </a:prstGeom>
            <a:noFill/>
            <a:ln w="12700">
              <a:noFill/>
              <a:miter lim="800000"/>
              <a:headEnd/>
              <a:tailEnd/>
            </a:ln>
          </p:spPr>
          <p:txBody>
            <a:bodyPr wrap="none" lIns="90488" tIns="44450" rIns="90488" bIns="44450">
              <a:spAutoFit/>
            </a:bodyPr>
            <a:lstStyle/>
            <a:p>
              <a:pPr algn="just" defTabSz="762000" eaLnBrk="0" hangingPunct="0">
                <a:lnSpc>
                  <a:spcPct val="90000"/>
                </a:lnSpc>
              </a:pPr>
              <a:r>
                <a:rPr lang="pt-BR" sz="1600" b="0">
                  <a:cs typeface="Arial" charset="0"/>
                </a:rPr>
                <a:t>0,322</a:t>
              </a:r>
            </a:p>
          </p:txBody>
        </p:sp>
        <p:sp>
          <p:nvSpPr>
            <p:cNvPr id="27677" name="Rectangle 47"/>
            <p:cNvSpPr>
              <a:spLocks noChangeArrowheads="1"/>
            </p:cNvSpPr>
            <p:nvPr/>
          </p:nvSpPr>
          <p:spPr bwMode="auto">
            <a:xfrm>
              <a:off x="5041" y="2841"/>
              <a:ext cx="434" cy="195"/>
            </a:xfrm>
            <a:prstGeom prst="rect">
              <a:avLst/>
            </a:prstGeom>
            <a:noFill/>
            <a:ln w="12700">
              <a:noFill/>
              <a:miter lim="800000"/>
              <a:headEnd/>
              <a:tailEnd/>
            </a:ln>
          </p:spPr>
          <p:txBody>
            <a:bodyPr wrap="none" lIns="90488" tIns="44450" rIns="90488" bIns="44450">
              <a:spAutoFit/>
            </a:bodyPr>
            <a:lstStyle/>
            <a:p>
              <a:pPr algn="just" defTabSz="762000" eaLnBrk="0" hangingPunct="0">
                <a:lnSpc>
                  <a:spcPct val="90000"/>
                </a:lnSpc>
              </a:pPr>
              <a:r>
                <a:rPr lang="pt-BR" sz="1600" b="0">
                  <a:cs typeface="Arial" charset="0"/>
                </a:rPr>
                <a:t>0,515</a:t>
              </a:r>
            </a:p>
          </p:txBody>
        </p:sp>
      </p:grpSp>
      <p:sp>
        <p:nvSpPr>
          <p:cNvPr id="22576" name="Rectangle 48"/>
          <p:cNvSpPr>
            <a:spLocks noChangeArrowheads="1"/>
          </p:cNvSpPr>
          <p:nvPr/>
        </p:nvSpPr>
        <p:spPr bwMode="auto">
          <a:xfrm>
            <a:off x="468313" y="5013325"/>
            <a:ext cx="8378825" cy="1633538"/>
          </a:xfrm>
          <a:prstGeom prst="rect">
            <a:avLst/>
          </a:prstGeom>
          <a:noFill/>
          <a:ln w="12700">
            <a:noFill/>
            <a:miter lim="800000"/>
            <a:headEnd/>
            <a:tailEnd/>
          </a:ln>
        </p:spPr>
        <p:txBody>
          <a:bodyPr lIns="90488" tIns="44450" rIns="90488" bIns="44450">
            <a:spAutoFit/>
          </a:bodyPr>
          <a:lstStyle/>
          <a:p>
            <a:pPr algn="just" defTabSz="762000" eaLnBrk="0" hangingPunct="0">
              <a:lnSpc>
                <a:spcPct val="90000"/>
              </a:lnSpc>
            </a:pPr>
            <a:r>
              <a:rPr lang="pt-BR" sz="1600" dirty="0">
                <a:cs typeface="Arial" charset="0"/>
              </a:rPr>
              <a:t>Uma revisão de 190 estudos relativos a “Curva de Experiência” mostra que a taxa de redução do custo unitário varia de indústria para indústria</a:t>
            </a:r>
          </a:p>
          <a:p>
            <a:pPr algn="just" defTabSz="762000" eaLnBrk="0" hangingPunct="0">
              <a:lnSpc>
                <a:spcPct val="90000"/>
              </a:lnSpc>
            </a:pPr>
            <a:r>
              <a:rPr lang="pt-BR" sz="1600" dirty="0">
                <a:cs typeface="Arial" charset="0"/>
              </a:rPr>
              <a:t>                                                      </a:t>
            </a:r>
          </a:p>
          <a:p>
            <a:pPr algn="just" defTabSz="762000" eaLnBrk="0" hangingPunct="0">
              <a:lnSpc>
                <a:spcPct val="90000"/>
              </a:lnSpc>
            </a:pPr>
            <a:r>
              <a:rPr lang="pt-BR" sz="1600" dirty="0">
                <a:cs typeface="Arial" charset="0"/>
              </a:rPr>
              <a:t>                                                     Automobilística    12%</a:t>
            </a:r>
          </a:p>
          <a:p>
            <a:pPr algn="just" defTabSz="762000" eaLnBrk="0" hangingPunct="0">
              <a:lnSpc>
                <a:spcPct val="90000"/>
              </a:lnSpc>
            </a:pPr>
            <a:r>
              <a:rPr lang="pt-BR" sz="1600" dirty="0">
                <a:cs typeface="Arial" charset="0"/>
              </a:rPr>
              <a:t>				Televisores	    15%</a:t>
            </a:r>
          </a:p>
          <a:p>
            <a:pPr algn="just" defTabSz="762000" eaLnBrk="0" hangingPunct="0">
              <a:lnSpc>
                <a:spcPct val="90000"/>
              </a:lnSpc>
            </a:pPr>
            <a:r>
              <a:rPr lang="pt-BR" sz="1600" dirty="0">
                <a:cs typeface="Arial" charset="0"/>
              </a:rPr>
              <a:t>				Siderúrgica	    20%</a:t>
            </a:r>
          </a:p>
          <a:p>
            <a:pPr algn="just" defTabSz="762000" eaLnBrk="0" hangingPunct="0">
              <a:lnSpc>
                <a:spcPct val="90000"/>
              </a:lnSpc>
            </a:pPr>
            <a:r>
              <a:rPr lang="pt-BR" sz="1600" dirty="0">
                <a:cs typeface="Arial" charset="0"/>
              </a:rPr>
              <a:t>				Semicondutores   40% - 50%</a:t>
            </a:r>
          </a:p>
        </p:txBody>
      </p:sp>
      <p:grpSp>
        <p:nvGrpSpPr>
          <p:cNvPr id="3" name="Group 28"/>
          <p:cNvGrpSpPr>
            <a:grpSpLocks/>
          </p:cNvGrpSpPr>
          <p:nvPr/>
        </p:nvGrpSpPr>
        <p:grpSpPr bwMode="auto">
          <a:xfrm>
            <a:off x="539750" y="2060575"/>
            <a:ext cx="8301038" cy="671513"/>
            <a:chOff x="336" y="1945"/>
            <a:chExt cx="5229" cy="423"/>
          </a:xfrm>
        </p:grpSpPr>
        <p:sp>
          <p:nvSpPr>
            <p:cNvPr id="27660" name="Rectangle 29"/>
            <p:cNvSpPr>
              <a:spLocks noChangeArrowheads="1"/>
            </p:cNvSpPr>
            <p:nvPr/>
          </p:nvSpPr>
          <p:spPr bwMode="auto">
            <a:xfrm>
              <a:off x="336" y="2026"/>
              <a:ext cx="5229" cy="342"/>
            </a:xfrm>
            <a:prstGeom prst="rect">
              <a:avLst/>
            </a:prstGeom>
            <a:noFill/>
            <a:ln w="12700">
              <a:solidFill>
                <a:schemeClr val="tx1"/>
              </a:solidFill>
              <a:miter lim="800000"/>
              <a:headEnd/>
              <a:tailEnd/>
            </a:ln>
          </p:spPr>
          <p:txBody>
            <a:bodyPr lIns="90488" tIns="44450" rIns="90488" bIns="44450">
              <a:spAutoFit/>
            </a:bodyPr>
            <a:lstStyle/>
            <a:p>
              <a:pPr algn="just" defTabSz="762000" eaLnBrk="0" hangingPunct="0">
                <a:lnSpc>
                  <a:spcPct val="90000"/>
                </a:lnSpc>
              </a:pPr>
              <a:r>
                <a:rPr lang="pt-BR" sz="1600" b="0" dirty="0">
                  <a:cs typeface="Arial" charset="0"/>
                </a:rPr>
                <a:t>O ângulo (inclinação) da curva de experiência mede a porcentagem do custo unitário previsto em relação ao custo de partida.</a:t>
              </a:r>
            </a:p>
          </p:txBody>
        </p:sp>
        <p:sp>
          <p:nvSpPr>
            <p:cNvPr id="27661" name="Rectangle 30"/>
            <p:cNvSpPr>
              <a:spLocks noChangeArrowheads="1"/>
            </p:cNvSpPr>
            <p:nvPr/>
          </p:nvSpPr>
          <p:spPr bwMode="auto">
            <a:xfrm>
              <a:off x="3233" y="1945"/>
              <a:ext cx="114" cy="195"/>
            </a:xfrm>
            <a:prstGeom prst="rect">
              <a:avLst/>
            </a:prstGeom>
            <a:noFill/>
            <a:ln w="12700">
              <a:noFill/>
              <a:miter lim="800000"/>
              <a:headEnd/>
              <a:tailEnd/>
            </a:ln>
          </p:spPr>
          <p:txBody>
            <a:bodyPr wrap="none" lIns="90488" tIns="44450" rIns="90488" bIns="44450">
              <a:spAutoFit/>
            </a:bodyPr>
            <a:lstStyle/>
            <a:p>
              <a:pPr algn="ctr" defTabSz="762000" eaLnBrk="0" hangingPunct="0">
                <a:lnSpc>
                  <a:spcPct val="90000"/>
                </a:lnSpc>
              </a:pPr>
              <a:endParaRPr lang="pt-BR" sz="1600" b="0">
                <a:latin typeface="Symbol" pitchFamily="18" charset="2"/>
                <a:cs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2576"/>
                                        </p:tgtEl>
                                        <p:attrNameLst>
                                          <p:attrName>style.visibility</p:attrName>
                                        </p:attrNameLst>
                                      </p:cBhvr>
                                      <p:to>
                                        <p:strVal val="visible"/>
                                      </p:to>
                                    </p:set>
                                    <p:anim calcmode="lin" valueType="num">
                                      <p:cBhvr additive="base">
                                        <p:cTn id="13" dur="500" fill="hold"/>
                                        <p:tgtEl>
                                          <p:spTgt spid="22576"/>
                                        </p:tgtEl>
                                        <p:attrNameLst>
                                          <p:attrName>ppt_x</p:attrName>
                                        </p:attrNameLst>
                                      </p:cBhvr>
                                      <p:tavLst>
                                        <p:tav tm="0">
                                          <p:val>
                                            <p:strVal val="1+#ppt_w/2"/>
                                          </p:val>
                                        </p:tav>
                                        <p:tav tm="100000">
                                          <p:val>
                                            <p:strVal val="#ppt_x"/>
                                          </p:val>
                                        </p:tav>
                                      </p:tavLst>
                                    </p:anim>
                                    <p:anim calcmode="lin" valueType="num">
                                      <p:cBhvr additive="base">
                                        <p:cTn id="14" dur="500" fill="hold"/>
                                        <p:tgtEl>
                                          <p:spTgt spid="2257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1+#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76" grpId="0" autoUpdateAnimBg="0"/>
    </p:bldLst>
  </p:timing>
</p:sld>
</file>

<file path=ppt/theme/theme1.xml><?xml version="1.0" encoding="utf-8"?>
<a:theme xmlns:a="http://schemas.openxmlformats.org/drawingml/2006/main" name="Apresentação em Branco.pot">
  <a:themeElements>
    <a:clrScheme name="Apresentação em Branco.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presentação em Branco.pot">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000" b="1" i="0" u="none" strike="noStrike" cap="none" normalizeH="0" baseline="0" smtClean="0">
            <a:ln>
              <a:noFill/>
            </a:ln>
            <a:solidFill>
              <a:schemeClr val="tx1"/>
            </a:solidFill>
            <a:effectLst/>
            <a:latin typeface="Arial" charset="0"/>
          </a:defRPr>
        </a:defPPr>
      </a:lstStyle>
    </a:lnDef>
  </a:objectDefaults>
  <a:extraClrSchemeLst>
    <a:extraClrScheme>
      <a:clrScheme name="Apresentação em Branco.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presentação em Branco.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presentação em Branco.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presentação em Branco.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presentação em Branco.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presentação em Branco.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presentação em Branco.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C:\MSOffice\Modelos\Apresentação em Branco.pot</Template>
  <TotalTime>8267</TotalTime>
  <Words>2397</Words>
  <Application>Microsoft Office PowerPoint</Application>
  <PresentationFormat>Apresentação na tela (4:3)</PresentationFormat>
  <Paragraphs>429</Paragraphs>
  <Slides>19</Slides>
  <Notes>17</Notes>
  <HiddenSlides>0</HiddenSlides>
  <MMClips>0</MMClips>
  <ScaleCrop>false</ScaleCrop>
  <HeadingPairs>
    <vt:vector size="8" baseType="variant">
      <vt:variant>
        <vt:lpstr>Fontes usadas</vt:lpstr>
      </vt:variant>
      <vt:variant>
        <vt:i4>3</vt:i4>
      </vt:variant>
      <vt:variant>
        <vt:lpstr>Tema</vt:lpstr>
      </vt:variant>
      <vt:variant>
        <vt:i4>1</vt:i4>
      </vt:variant>
      <vt:variant>
        <vt:lpstr>Servidores OLE inseridos</vt:lpstr>
      </vt:variant>
      <vt:variant>
        <vt:i4>1</vt:i4>
      </vt:variant>
      <vt:variant>
        <vt:lpstr>Títulos de slides</vt:lpstr>
      </vt:variant>
      <vt:variant>
        <vt:i4>19</vt:i4>
      </vt:variant>
    </vt:vector>
  </HeadingPairs>
  <TitlesOfParts>
    <vt:vector size="24" baseType="lpstr">
      <vt:lpstr>Arial</vt:lpstr>
      <vt:lpstr>Symbol</vt:lpstr>
      <vt:lpstr>Times New Roman</vt:lpstr>
      <vt:lpstr>Apresentação em Branco.pot</vt:lpstr>
      <vt:lpstr>Document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sem título</dc:title>
  <dc:creator>Prof-Geraldo</dc:creator>
  <cp:lastModifiedBy>Geraldo Toledo</cp:lastModifiedBy>
  <cp:revision>361</cp:revision>
  <cp:lastPrinted>2000-12-01T09:22:33Z</cp:lastPrinted>
  <dcterms:created xsi:type="dcterms:W3CDTF">1995-06-17T23:31:02Z</dcterms:created>
  <dcterms:modified xsi:type="dcterms:W3CDTF">2017-05-18T14:11:26Z</dcterms:modified>
</cp:coreProperties>
</file>