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7" r:id="rId19"/>
    <p:sldId id="260" r:id="rId20"/>
    <p:sldId id="282" r:id="rId21"/>
    <p:sldId id="283" r:id="rId22"/>
    <p:sldId id="284" r:id="rId23"/>
    <p:sldId id="285" r:id="rId24"/>
    <p:sldId id="288" r:id="rId25"/>
    <p:sldId id="289" r:id="rId26"/>
    <p:sldId id="290" r:id="rId27"/>
    <p:sldId id="291" r:id="rId28"/>
    <p:sldId id="292" r:id="rId29"/>
    <p:sldId id="293" r:id="rId30"/>
    <p:sldId id="259" r:id="rId31"/>
    <p:sldId id="261" r:id="rId32"/>
    <p:sldId id="276" r:id="rId33"/>
    <p:sldId id="278" r:id="rId34"/>
    <p:sldId id="277" r:id="rId35"/>
    <p:sldId id="279" r:id="rId36"/>
    <p:sldId id="280" r:id="rId37"/>
    <p:sldId id="281" r:id="rId38"/>
  </p:sldIdLst>
  <p:sldSz cx="9144000" cy="6858000" type="screen4x3"/>
  <p:notesSz cx="6858000" cy="99472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3333FF"/>
    <a:srgbClr val="009900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1C688DE-AC7A-4E1E-9C6A-66573BDBE9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61A0F59-D4CE-49EB-A1DC-F769CCDA40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E7BCF372-A38D-4A25-B402-5119A34CA5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9EBB7092-A873-49BD-BA8E-F29F5A0A8E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C65672A-456B-47B5-BFDE-AC8A43E067B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258F2B6-3720-4167-9B59-4DD4870C5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348B30A-866F-4E92-B7D3-50F5B23059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84ED600-7FC3-4CC5-8C21-33203EC6F9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7A36412-0045-4BC4-BCB5-D1C4EE6170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BD68C9E-B4CF-4609-A3CA-BEE8007AD0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E5AAABB-30CF-469B-815A-A8F8A63D20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290BE7-C1A9-4E7A-920D-BA08044B0F9B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90BE7-C1A9-4E7A-920D-BA08044B0F9B}" type="slidenum">
              <a:rPr lang="pt-BR" altLang="en-US" smtClean="0"/>
              <a:pPr/>
              <a:t>17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0238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BAA3F3-FE20-45B1-A3F2-A0E205AC7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BDA766-6078-488E-85EF-B9FC022CD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5EF09F-2C67-43A7-8C81-5F070878C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73E8B-89E7-44DD-A0F5-64AF12C0DE9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2662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B9D39-26DB-4D4C-9014-9B47949EE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F400AB-2583-4102-AE85-7CD472EB9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9C619-013C-46EB-BB1F-4C1488048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75343-BF21-49A5-83EC-2CF73B609CF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9929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C74B6A-C492-4870-8146-35AB5ACA7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DC695C-9EB8-49F7-B5EF-66CAEE03D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3D032C-9506-41CF-A91E-AC4CEE857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09820-35E4-4C94-8CFD-7F59337D27E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8639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D9B4F-D0E9-48FF-9883-00E381E57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F16963-4578-4CD1-BFA9-29FFD39D58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7FC603-C5C0-4416-8CCE-5292EAA91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D71D4-9CF9-4D86-88D3-48538ACCFAE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2461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48F94-BA71-4439-9924-F2FC5013A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81CD95-36AF-4BB3-B24F-23EE9D231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EEF9-1C3F-44B8-B5A2-3A2BE296D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4BAA-C68D-4FE3-AD55-BA193A70B83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354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21325-C137-4648-8C7C-07C5DDD21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98D-7484-44D1-8CF5-983E044C3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DF7CB-7398-49FB-AF31-A60085BE8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0036A-BE86-4837-BA75-C7C5C87B750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4238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C9C561-0385-4BA5-9FF7-135366CC2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499662-F373-4977-AD2B-94AD920C5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A0B148-6745-449A-BC83-978CFB045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8DB78-E157-405D-9B75-69A5332F9AF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7662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4A389E-BFE8-471E-8729-6D047BC3A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5353AC-B637-4407-A538-15659E537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A325D1-5159-4E7F-8AF6-E24BEE40A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65EA6-83CF-4EC2-B9AD-654A5F79ADC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5680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F8E572-3332-41DB-B573-9DFC8D53A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E89611-131B-4DBB-9324-9995F4F46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3ED8C0-C003-4AE6-B47D-7FA54CE61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3DFA1-E8C7-435D-99B3-801CBF9EE89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827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8C71E-3A07-451D-9817-EA2154951F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5D2DF-25C3-4061-9387-192C1CB5E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E0824-764C-42C3-95E1-DAB7F363C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880C8-840F-4561-9007-529E3C76454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639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F1C1D-6B4A-4291-9275-02719ABCE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27914-C71C-46B7-8ED6-B94675111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3CA96-3ED0-47EB-8020-21D64A197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EA19A-E8CE-4507-A800-1A64F956D70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2572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03C165-246F-4D1B-A475-018FEF85E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2CEA58-D120-4EF9-B652-643F38325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B0B855-CF6E-49DE-B113-5E7A183FE5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D43480-F570-4FE5-BBA6-9215D643EF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8B58B6-1EB1-4B3F-82A7-CBBF46A434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9DDF9E8-94E7-4B0C-BB0E-D2EAC2119F46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n8v0BAAVmw" TargetMode="External"/><Relationship Id="rId2" Type="http://schemas.openxmlformats.org/officeDocument/2006/relationships/hyperlink" Target="https://www.youtube.com/watch?v=l6C047Adc5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NAqSKHxyOEw&amp;t=2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g8p1-RrTm0&amp;t=2s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6.jpeg"/><Relationship Id="rId7" Type="http://schemas.openxmlformats.org/officeDocument/2006/relationships/image" Target="../media/image37.jpeg"/><Relationship Id="rId2" Type="http://schemas.openxmlformats.org/officeDocument/2006/relationships/hyperlink" Target="https://srainovadeira.com.br/industria-de-alimentos-e-uma-grande-cozinh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agoadosino.ufscar.br/cursos/engenharia-de-alimentos" TargetMode="External"/><Relationship Id="rId5" Type="http://schemas.openxmlformats.org/officeDocument/2006/relationships/hyperlink" Target="http://www.graduacao.fea.unicamp.br/pt-br/projeto-pedagogico" TargetMode="External"/><Relationship Id="rId4" Type="http://schemas.openxmlformats.org/officeDocument/2006/relationships/hyperlink" Target="https://uspdigital.usp.br/jupiterweb/jupCarreira.jsp?codmnu=8275" TargetMode="External"/><Relationship Id="rId9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https://www.foodconnection.com.br/especialistas/quais-tendencias-de-alimentos-sua-empresa-deve-segui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hyperlink" Target="https://www.eitfood.eu/blog/post/top-5-european-food-trends-in-202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limentosindustrializados.com.br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srainovadeira.com.br/inovacao-de-alimentos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brae.com.br/sites/PortalSebrae/artigos/como-incentivar-o-empreendedorismo-nas-universidades,89d4ba24764ba510VgnVCM1000004c00210aRCRD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3FEEF8FB-AE81-4CF0-B609-440F7B10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1988840"/>
            <a:ext cx="7658100" cy="1754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ZEA5882 – </a:t>
            </a:r>
          </a:p>
          <a:p>
            <a:pPr algn="ctr" eaLnBrk="1" hangingPunct="1">
              <a:defRPr/>
            </a:pPr>
            <a:r>
              <a:rPr lang="pt-B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Preparação Pedagógica em </a:t>
            </a:r>
          </a:p>
          <a:p>
            <a:pPr algn="ctr" eaLnBrk="1" hangingPunct="1">
              <a:defRPr/>
            </a:pPr>
            <a:r>
              <a:rPr lang="pt-B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Engenharia de Alimentos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804277E3-CC50-4CEA-AF4D-5611C7216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3" y="333375"/>
            <a:ext cx="59340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solidFill>
                  <a:srgbClr val="CC3300"/>
                </a:solidFill>
              </a:rPr>
              <a:t>Universidade de São Paulo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solidFill>
                  <a:srgbClr val="CC3300"/>
                </a:solidFill>
              </a:rPr>
              <a:t>Faculdade de Zootecnia e Engenharia de Alimentos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solidFill>
                  <a:srgbClr val="CC3300"/>
                </a:solidFill>
              </a:rPr>
              <a:t>Programa de Pós-Graduação em Engenharia de Alimentos</a:t>
            </a:r>
          </a:p>
        </p:txBody>
      </p:sp>
      <p:sp>
        <p:nvSpPr>
          <p:cNvPr id="4101" name="Text Box 9">
            <a:extLst>
              <a:ext uri="{FF2B5EF4-FFF2-40B4-BE49-F238E27FC236}">
                <a16:creationId xmlns:a16="http://schemas.microsoft.com/office/drawing/2014/main" id="{56F911DD-0A34-426A-B35C-7CA786407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307" y="4365104"/>
            <a:ext cx="74985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dirty="0"/>
              <a:t>por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dirty="0" smtClean="0"/>
              <a:t>Samantha </a:t>
            </a:r>
            <a:r>
              <a:rPr lang="pt-BR" altLang="pt-BR" sz="1800" b="1" i="1" dirty="0"/>
              <a:t>C. Pinho </a:t>
            </a:r>
            <a:r>
              <a:rPr lang="pt-BR" altLang="pt-BR" sz="1800" b="1" i="1" dirty="0" smtClean="0"/>
              <a:t>e Fernanda </a:t>
            </a:r>
            <a:r>
              <a:rPr lang="pt-BR" altLang="pt-BR" sz="1800" b="1" i="1" dirty="0"/>
              <a:t>M. </a:t>
            </a:r>
            <a:r>
              <a:rPr lang="pt-BR" altLang="pt-BR" sz="1800" b="1" i="1" dirty="0" err="1"/>
              <a:t>Vanin</a:t>
            </a:r>
            <a:r>
              <a:rPr lang="pt-BR" altLang="pt-BR" sz="1800" b="1" i="1" dirty="0"/>
              <a:t> </a:t>
            </a:r>
            <a:r>
              <a:rPr lang="pt-BR" altLang="pt-BR" sz="1800" b="1" i="1" dirty="0" smtClean="0"/>
              <a:t>(em licença-maternidade) </a:t>
            </a:r>
            <a:endParaRPr lang="pt-BR" altLang="pt-BR" sz="1800" b="1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Departamento de Engenharia de Alimentos (ZEA)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1º </a:t>
            </a:r>
            <a:r>
              <a:rPr lang="pt-BR" altLang="pt-BR" sz="1800" dirty="0" smtClean="0"/>
              <a:t>trimestre/2023</a:t>
            </a:r>
            <a:endParaRPr lang="pt-BR" altLang="pt-BR" sz="1800" dirty="0"/>
          </a:p>
        </p:txBody>
      </p:sp>
      <p:sp>
        <p:nvSpPr>
          <p:cNvPr id="4102" name="CaixaDeTexto 5">
            <a:extLst>
              <a:ext uri="{FF2B5EF4-FFF2-40B4-BE49-F238E27FC236}">
                <a16:creationId xmlns:a16="http://schemas.microsoft.com/office/drawing/2014/main" id="{F20B80F6-2F44-419A-9D4E-CC2FE9D13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6223000"/>
            <a:ext cx="3595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</a:rPr>
              <a:t>Aulas 2 e </a:t>
            </a:r>
            <a:r>
              <a:rPr lang="pt-BR" altLang="pt-BR" sz="1800" b="1">
                <a:solidFill>
                  <a:srgbClr val="FF0000"/>
                </a:solidFill>
              </a:rPr>
              <a:t>3 </a:t>
            </a:r>
            <a:r>
              <a:rPr lang="pt-BR" altLang="pt-BR" sz="1800" b="1" smtClean="0">
                <a:solidFill>
                  <a:srgbClr val="FF0000"/>
                </a:solidFill>
              </a:rPr>
              <a:t>(14/02 </a:t>
            </a:r>
            <a:r>
              <a:rPr lang="pt-BR" altLang="pt-BR" sz="1800" b="1">
                <a:solidFill>
                  <a:srgbClr val="FF0000"/>
                </a:solidFill>
              </a:rPr>
              <a:t>e </a:t>
            </a:r>
            <a:r>
              <a:rPr lang="pt-BR" altLang="pt-BR" sz="1800" b="1" smtClean="0">
                <a:solidFill>
                  <a:srgbClr val="FF0000"/>
                </a:solidFill>
              </a:rPr>
              <a:t>28/02/2023)</a:t>
            </a:r>
            <a:endParaRPr lang="pt-BR" altLang="pt-BR" sz="1800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04" y="254005"/>
            <a:ext cx="1296322" cy="116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3F0FB4-6768-4590-937D-1EFFDD31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10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E22DB-27E3-476A-AE94-75E3F521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7984011" cy="493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B7AB65-F184-4863-9E8F-A44FE07A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11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8E3EA-AAF4-48C0-A6D4-BE178574E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2" y="620688"/>
            <a:ext cx="8820995" cy="53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188DD-C01F-4870-92CF-258D04F0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12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0CFEE-3AA8-4080-9227-0CC97C005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7" y="908720"/>
            <a:ext cx="8946185" cy="48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EFADA-B3D1-4AF3-91DE-DDF39B4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13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0CE48-81B3-473F-A7A3-F78A733E3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594"/>
            <a:ext cx="9144000" cy="39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07C25B-AB72-4F50-8C61-65971B039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14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8951E-B5B4-4225-BD7F-ABFD235C8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74" y="1196752"/>
            <a:ext cx="8459852" cy="41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0AA18-6BF4-4EDA-8D98-4398F12E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15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97738-9568-4986-B74A-45178FCD4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2" y="1196752"/>
            <a:ext cx="8566988" cy="40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531DC7-BA2B-4166-90D3-F9B398DD8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16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C7551-D6AC-46A8-B96F-E80274582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695057" cy="473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2EF812-B5C2-4A63-968E-9FE17FE3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17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FCF5C-2CCA-4B01-89D7-B1794A7BA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97" y="980728"/>
            <a:ext cx="8552403" cy="45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478320-503F-4EA8-8817-353DDE8D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18</a:t>
            </a:fld>
            <a:endParaRPr lang="pt-B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17C02-6C7A-441E-A7CC-CADC97181A1F}"/>
              </a:ext>
            </a:extLst>
          </p:cNvPr>
          <p:cNvSpPr txBox="1"/>
          <p:nvPr/>
        </p:nvSpPr>
        <p:spPr>
          <a:xfrm>
            <a:off x="395536" y="260648"/>
            <a:ext cx="389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dirty="0"/>
              <a:t>E números da área de Alimentos?</a:t>
            </a:r>
            <a:endParaRPr lang="en-IE" b="1" i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0A428-0BC2-456E-AE3E-256C603A3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50" t="12200" r="41338" b="68200"/>
          <a:stretch/>
        </p:blipFill>
        <p:spPr>
          <a:xfrm>
            <a:off x="4644008" y="188640"/>
            <a:ext cx="1656184" cy="1008112"/>
          </a:xfrm>
          <a:prstGeom prst="rect">
            <a:avLst/>
          </a:prstGeom>
        </p:spPr>
      </p:pic>
      <p:pic>
        <p:nvPicPr>
          <p:cNvPr id="1026" name="Picture 2" descr="8 melhores alimentos para a saúde que você deve comer ?">
            <a:extLst>
              <a:ext uri="{FF2B5EF4-FFF2-40B4-BE49-F238E27FC236}">
                <a16:creationId xmlns:a16="http://schemas.microsoft.com/office/drawing/2014/main" id="{04F1276E-364E-4FE5-8CDC-0CFC80A2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06" y="5017743"/>
            <a:ext cx="29337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E12D31-5001-4790-A69B-DF2081367977}"/>
              </a:ext>
            </a:extLst>
          </p:cNvPr>
          <p:cNvSpPr txBox="1"/>
          <p:nvPr/>
        </p:nvSpPr>
        <p:spPr>
          <a:xfrm>
            <a:off x="755576" y="2204864"/>
            <a:ext cx="732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</a:rPr>
              <a:t>Engenharia de Alimentos</a:t>
            </a:r>
            <a:r>
              <a:rPr lang="pt-BR" b="1" i="1" dirty="0"/>
              <a:t>: 94 cursos, sendo 27 públicos</a:t>
            </a:r>
          </a:p>
          <a:p>
            <a:endParaRPr lang="pt-BR" b="1" i="1" dirty="0"/>
          </a:p>
          <a:p>
            <a:r>
              <a:rPr lang="pt-BR" b="1" i="1" dirty="0">
                <a:solidFill>
                  <a:srgbClr val="C00000"/>
                </a:solidFill>
              </a:rPr>
              <a:t>Ciência e Tecnologia de Alimentos</a:t>
            </a:r>
            <a:r>
              <a:rPr lang="pt-BR" b="1" i="1" dirty="0"/>
              <a:t>: 20 cursos, sendo 16 públicos</a:t>
            </a:r>
            <a:endParaRPr lang="en-IE" b="1" i="1" dirty="0"/>
          </a:p>
        </p:txBody>
      </p:sp>
      <p:pic>
        <p:nvPicPr>
          <p:cNvPr id="1028" name="Picture 4" descr="Mapa do Brasil - por estados e regiões, em branco e colorido - Geografia -  InfoEscola">
            <a:extLst>
              <a:ext uri="{FF2B5EF4-FFF2-40B4-BE49-F238E27FC236}">
                <a16:creationId xmlns:a16="http://schemas.microsoft.com/office/drawing/2014/main" id="{EEC9FF1C-022B-4024-9C4C-B6F8734CB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98" y="3474302"/>
            <a:ext cx="1431602" cy="14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5ADFB4-4C67-4418-AD8A-C388B7C7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19</a:t>
            </a:fld>
            <a:endParaRPr lang="pt-BR" altLang="en-US"/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A2935285-CB78-43C2-AA89-952E0B2C7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15" y="76387"/>
            <a:ext cx="4541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O que estamos ensinando?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5D94F-3CF7-4CF0-9658-83BF03484193}"/>
              </a:ext>
            </a:extLst>
          </p:cNvPr>
          <p:cNvSpPr txBox="1"/>
          <p:nvPr/>
        </p:nvSpPr>
        <p:spPr>
          <a:xfrm>
            <a:off x="556765" y="764704"/>
            <a:ext cx="803047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b="1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Projet</a:t>
            </a:r>
            <a:r>
              <a:rPr lang="pt-BR" b="1" i="1" dirty="0" smtClean="0">
                <a:solidFill>
                  <a:srgbClr val="000000"/>
                </a:solidFill>
                <a:ea typeface="Calibri" panose="020F0502020204030204" pitchFamily="34" charset="0"/>
              </a:rPr>
              <a:t>o Pedagógico do Curso (PPC): 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BFA8ED-A399-4174-860C-4030A7AD43CA}"/>
              </a:ext>
            </a:extLst>
          </p:cNvPr>
          <p:cNvSpPr txBox="1"/>
          <p:nvPr/>
        </p:nvSpPr>
        <p:spPr>
          <a:xfrm>
            <a:off x="6116801" y="229288"/>
            <a:ext cx="256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de definição!!!</a:t>
            </a:r>
            <a:endParaRPr lang="en-IE" b="1" u="sng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68" y="1558944"/>
            <a:ext cx="7796663" cy="468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13B21-4444-483D-966A-5760AEDF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2</a:t>
            </a:fld>
            <a:endParaRPr lang="pt-B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51B66-6A0C-48DC-8AEE-1FEE499C03E4}"/>
              </a:ext>
            </a:extLst>
          </p:cNvPr>
          <p:cNvSpPr txBox="1"/>
          <p:nvPr/>
        </p:nvSpPr>
        <p:spPr>
          <a:xfrm>
            <a:off x="752543" y="1810692"/>
            <a:ext cx="686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hlinkClick r:id="rId2"/>
              </a:rPr>
              <a:t>Expansão do ensino superior no Brasil </a:t>
            </a:r>
          </a:p>
          <a:p>
            <a:r>
              <a:rPr lang="pt-BR" sz="1600" dirty="0">
                <a:hlinkClick r:id="rId2"/>
              </a:rPr>
              <a:t>(Prof. Dr. Romualdo Portela de Oliveira (Faculdade de Educação - USP) </a:t>
            </a:r>
            <a:r>
              <a:rPr lang="en-IE" sz="1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FC857-EEBF-45A1-825A-3E015692F761}"/>
              </a:ext>
            </a:extLst>
          </p:cNvPr>
          <p:cNvSpPr txBox="1"/>
          <p:nvPr/>
        </p:nvSpPr>
        <p:spPr>
          <a:xfrm>
            <a:off x="1691680" y="316635"/>
            <a:ext cx="604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solidFill>
                  <a:srgbClr val="00B050"/>
                </a:solidFill>
              </a:rPr>
              <a:t>Tarefas para serem realizadas antes da aula </a:t>
            </a:r>
            <a:r>
              <a:rPr lang="pt-BR" b="1" u="sng">
                <a:solidFill>
                  <a:srgbClr val="00B050"/>
                </a:solidFill>
              </a:rPr>
              <a:t>de </a:t>
            </a:r>
            <a:r>
              <a:rPr lang="pt-BR" b="1" u="sng" smtClean="0">
                <a:solidFill>
                  <a:srgbClr val="00B050"/>
                </a:solidFill>
              </a:rPr>
              <a:t>13/04</a:t>
            </a:r>
            <a:r>
              <a:rPr lang="pt-BR" b="1" u="sng" dirty="0" smtClean="0">
                <a:solidFill>
                  <a:srgbClr val="00B050"/>
                </a:solidFill>
              </a:rPr>
              <a:t>:</a:t>
            </a:r>
            <a:endParaRPr lang="en-IE" b="1" u="sng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0B4F2-CFC8-4DA3-9702-C519969E322F}"/>
              </a:ext>
            </a:extLst>
          </p:cNvPr>
          <p:cNvSpPr txBox="1"/>
          <p:nvPr/>
        </p:nvSpPr>
        <p:spPr>
          <a:xfrm>
            <a:off x="463444" y="3339166"/>
            <a:ext cx="8212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3"/>
              </a:rPr>
              <a:t>As transformações do Ensino Superior Brasileiro e a diversificação do alunado</a:t>
            </a:r>
          </a:p>
          <a:p>
            <a:r>
              <a:rPr lang="pt-BR" dirty="0">
                <a:hlinkClick r:id="rId3"/>
              </a:rPr>
              <a:t> (Prof Romualdo P Oliveira - FE/USP)</a:t>
            </a:r>
            <a:r>
              <a:rPr lang="en-IE" dirty="0"/>
              <a:t> </a:t>
            </a:r>
          </a:p>
        </p:txBody>
      </p:sp>
      <p:pic>
        <p:nvPicPr>
          <p:cNvPr id="1026" name="Picture 2" descr="YouTube">
            <a:extLst>
              <a:ext uri="{FF2B5EF4-FFF2-40B4-BE49-F238E27FC236}">
                <a16:creationId xmlns:a16="http://schemas.microsoft.com/office/drawing/2014/main" id="{DBF9CE3A-2BD8-4B93-A7D8-89DC72E0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75" y="1463465"/>
            <a:ext cx="711522" cy="71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YouTube">
            <a:extLst>
              <a:ext uri="{FF2B5EF4-FFF2-40B4-BE49-F238E27FC236}">
                <a16:creationId xmlns:a16="http://schemas.microsoft.com/office/drawing/2014/main" id="{19935772-2A3E-426C-9072-41878ECC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87515"/>
            <a:ext cx="711522" cy="71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6F56C4-37CC-4C40-A43B-D55AA864434E}"/>
              </a:ext>
            </a:extLst>
          </p:cNvPr>
          <p:cNvSpPr txBox="1"/>
          <p:nvPr/>
        </p:nvSpPr>
        <p:spPr>
          <a:xfrm>
            <a:off x="125249" y="1317878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dirty="0"/>
              <a:t>Video 1 – aula 2</a:t>
            </a:r>
            <a:endParaRPr lang="en-IE" b="1" i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BF4E24-2CFA-47EC-9DC1-4E12E1B5863E}"/>
              </a:ext>
            </a:extLst>
          </p:cNvPr>
          <p:cNvSpPr txBox="1"/>
          <p:nvPr/>
        </p:nvSpPr>
        <p:spPr>
          <a:xfrm>
            <a:off x="125249" y="2862029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dirty="0"/>
              <a:t>Video 2 – aula 2</a:t>
            </a:r>
            <a:endParaRPr lang="en-IE" b="1" i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6047E-52A5-43AA-98F1-77D95743F265}"/>
              </a:ext>
            </a:extLst>
          </p:cNvPr>
          <p:cNvSpPr txBox="1"/>
          <p:nvPr/>
        </p:nvSpPr>
        <p:spPr>
          <a:xfrm>
            <a:off x="114390" y="4428892"/>
            <a:ext cx="8695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dirty="0"/>
              <a:t>Leitura do texto do Prof Felder: </a:t>
            </a:r>
            <a:r>
              <a:rPr lang="pt-BR" b="1" dirty="0"/>
              <a:t>“Teaching engineering at research university:</a:t>
            </a:r>
          </a:p>
          <a:p>
            <a:r>
              <a:rPr lang="pt-BR" b="1" dirty="0"/>
              <a:t>problems and perspectives” (</a:t>
            </a:r>
            <a:r>
              <a:rPr lang="pt-BR" dirty="0"/>
              <a:t>disponível no Moodle</a:t>
            </a:r>
            <a:r>
              <a:rPr lang="pt-BR" b="1" dirty="0"/>
              <a:t>)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5021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98E150-B5A0-4E49-94C0-C4BA9AA9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20</a:t>
            </a:fld>
            <a:endParaRPr lang="pt-B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22B50-DBB1-4665-A011-5FA318AEC62F}"/>
              </a:ext>
            </a:extLst>
          </p:cNvPr>
          <p:cNvSpPr txBox="1"/>
          <p:nvPr/>
        </p:nvSpPr>
        <p:spPr>
          <a:xfrm>
            <a:off x="183587" y="404664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/>
              <a:t>Exemplos de Projetos </a:t>
            </a:r>
            <a:r>
              <a:rPr lang="pt-BR" b="1" u="sng" dirty="0" smtClean="0"/>
              <a:t>Pedagógicos de Curso de </a:t>
            </a:r>
            <a:r>
              <a:rPr lang="pt-BR" b="1" u="sng" dirty="0"/>
              <a:t>cursos de EA:</a:t>
            </a:r>
            <a:endParaRPr lang="en-IE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CD23C-2689-4AE7-A73C-D02BF7B97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99428"/>
            <a:ext cx="3818180" cy="602097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48B5AA4-8C1C-41A8-9C93-713D2E463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2" y="2132856"/>
            <a:ext cx="1449809" cy="10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ED81FC-73C9-4F25-A08D-141C02F7BB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3" t="12201"/>
          <a:stretch/>
        </p:blipFill>
        <p:spPr>
          <a:xfrm>
            <a:off x="3635896" y="1365337"/>
            <a:ext cx="5385847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E2FDD4-057C-4296-BCE2-BFA99865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21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675DA-D69F-459B-B15D-83895DB5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32398"/>
            <a:ext cx="4176464" cy="6393203"/>
          </a:xfrm>
          <a:prstGeom prst="rect">
            <a:avLst/>
          </a:prstGeom>
        </p:spPr>
      </p:pic>
      <p:pic>
        <p:nvPicPr>
          <p:cNvPr id="5122" name="Picture 2" descr="PORTAL TERRA DOS PASSARINHOS : A BANDEIRA DE PIRASSUNUNGA">
            <a:extLst>
              <a:ext uri="{FF2B5EF4-FFF2-40B4-BE49-F238E27FC236}">
                <a16:creationId xmlns:a16="http://schemas.microsoft.com/office/drawing/2014/main" id="{D9052089-26F0-4A31-A198-5A1889A8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1940"/>
            <a:ext cx="2855590" cy="209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AFBBCC-E595-4171-AC3C-FD6A8D60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22</a:t>
            </a:fld>
            <a:endParaRPr lang="pt-B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A9966-5ACB-450A-8E59-1B60120C59F6}"/>
              </a:ext>
            </a:extLst>
          </p:cNvPr>
          <p:cNvSpPr txBox="1"/>
          <p:nvPr/>
        </p:nvSpPr>
        <p:spPr>
          <a:xfrm>
            <a:off x="251520" y="404019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dirty="0"/>
              <a:t>Plano de ensino:</a:t>
            </a:r>
            <a:r>
              <a:rPr lang="pt-BR" dirty="0"/>
              <a:t> “ementa da disciplina”</a:t>
            </a:r>
            <a:endParaRPr lang="en-IE" b="1" i="1" u="sn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28B021-6B4C-46C2-B9F2-F0C298CE2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17801" r="18500"/>
          <a:stretch/>
        </p:blipFill>
        <p:spPr>
          <a:xfrm>
            <a:off x="539552" y="1073303"/>
            <a:ext cx="7776864" cy="556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3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2A155-8F21-4BB7-B438-66204C70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23</a:t>
            </a:fld>
            <a:endParaRPr lang="pt-B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4B5D0-EBA3-4A4D-8D0C-6752051C7D6E}"/>
              </a:ext>
            </a:extLst>
          </p:cNvPr>
          <p:cNvSpPr txBox="1"/>
          <p:nvPr/>
        </p:nvSpPr>
        <p:spPr>
          <a:xfrm>
            <a:off x="214709" y="188640"/>
            <a:ext cx="733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dirty="0"/>
              <a:t>Plano de aula:</a:t>
            </a:r>
            <a:r>
              <a:rPr lang="pt-BR" dirty="0"/>
              <a:t> “descrição do que acontecerá em cada aula do curso”</a:t>
            </a:r>
            <a:endParaRPr lang="en-IE" b="1" i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7DBB1-BAB1-4CDB-B8A9-FAEAC9D51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0" t="17801" r="6688"/>
          <a:stretch/>
        </p:blipFill>
        <p:spPr>
          <a:xfrm>
            <a:off x="6896" y="1052736"/>
            <a:ext cx="898463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24</a:t>
            </a:fld>
            <a:endParaRPr lang="pt-BR" altLang="en-US"/>
          </a:p>
        </p:txBody>
      </p:sp>
      <p:sp>
        <p:nvSpPr>
          <p:cNvPr id="3" name="CaixaDeTexto 2"/>
          <p:cNvSpPr txBox="1"/>
          <p:nvPr/>
        </p:nvSpPr>
        <p:spPr>
          <a:xfrm>
            <a:off x="467544" y="260648"/>
            <a:ext cx="831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Novas DCN (Diretrizes Curriculares Nacionais) para cursos de Engenharia</a:t>
            </a:r>
            <a:endParaRPr lang="pt-BR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58" y="638150"/>
            <a:ext cx="8268089" cy="453248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6084168" y="4365104"/>
            <a:ext cx="187220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>
            <a:off x="6732240" y="5457722"/>
            <a:ext cx="576064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91827" y="6483350"/>
            <a:ext cx="88665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/>
              <a:t>Nesse documento tem uma análise geral sobre cursos de Engenharia no Brasil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53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25</a:t>
            </a:fld>
            <a:endParaRPr lang="pt-BR" alt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48228"/>
            <a:ext cx="4568132" cy="62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26</a:t>
            </a:fld>
            <a:endParaRPr lang="pt-BR" alt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7776864" cy="56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27</a:t>
            </a:fld>
            <a:endParaRPr lang="pt-BR" alt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176" y="359494"/>
            <a:ext cx="4766024" cy="6105095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971600" y="692696"/>
            <a:ext cx="100811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1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28</a:t>
            </a:fld>
            <a:endParaRPr lang="pt-BR" alt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7463"/>
            <a:ext cx="4909002" cy="68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29</a:t>
            </a:fld>
            <a:endParaRPr lang="pt-BR" alt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606" y="239976"/>
            <a:ext cx="4786788" cy="63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82AA55-4C2B-4F5B-BA4E-2DB1A480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3</a:t>
            </a:fld>
            <a:endParaRPr lang="pt-BR" altLang="en-US"/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31454B47-E880-467F-B39E-7370D5269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2743"/>
            <a:ext cx="4456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Onde estamos ensinando?</a:t>
            </a:r>
          </a:p>
        </p:txBody>
      </p:sp>
      <p:pic>
        <p:nvPicPr>
          <p:cNvPr id="1026" name="Picture 2" descr="Introdução aos Dados do Brasil – 10º Mapa do Ensino Superior – Semesp">
            <a:extLst>
              <a:ext uri="{FF2B5EF4-FFF2-40B4-BE49-F238E27FC236}">
                <a16:creationId xmlns:a16="http://schemas.microsoft.com/office/drawing/2014/main" id="{E0805182-7696-4B4D-BB18-EFFB5308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6" y="833681"/>
            <a:ext cx="5852187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C815CB-DD00-4E94-AD71-6EA73715A7CF}"/>
              </a:ext>
            </a:extLst>
          </p:cNvPr>
          <p:cNvSpPr txBox="1"/>
          <p:nvPr/>
        </p:nvSpPr>
        <p:spPr>
          <a:xfrm>
            <a:off x="374312" y="6313129"/>
            <a:ext cx="82809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100" dirty="0" err="1"/>
              <a:t>Retirado</a:t>
            </a:r>
            <a:r>
              <a:rPr lang="en-IE" sz="1100" dirty="0"/>
              <a:t> de : https://www.semesp.org.br/mapa-do-ensino-superior/edicao-10/dados-brasil/introducao/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9E50F-1CF3-4EF2-AF7A-CAD5991D5EDF}"/>
              </a:ext>
            </a:extLst>
          </p:cNvPr>
          <p:cNvSpPr txBox="1"/>
          <p:nvPr/>
        </p:nvSpPr>
        <p:spPr>
          <a:xfrm>
            <a:off x="6354236" y="2398150"/>
            <a:ext cx="2531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Total: aprox. 8.500.000</a:t>
            </a:r>
          </a:p>
          <a:p>
            <a:r>
              <a:rPr lang="pt-BR" dirty="0"/>
              <a:t>matriculados no ES</a:t>
            </a:r>
          </a:p>
          <a:p>
            <a:r>
              <a:rPr lang="pt-BR" dirty="0"/>
              <a:t>(ensino superior)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24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033A9-7AA4-4A35-8AD3-1CA6D9CD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30</a:t>
            </a:fld>
            <a:endParaRPr lang="pt-B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C5A40-AA7E-4916-A113-958CCBF1FF4B}"/>
              </a:ext>
            </a:extLst>
          </p:cNvPr>
          <p:cNvSpPr txBox="1"/>
          <p:nvPr/>
        </p:nvSpPr>
        <p:spPr>
          <a:xfrm>
            <a:off x="418685" y="2026073"/>
            <a:ext cx="78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O Projeto Político-pedagógico do curso e o planejamento da disciplina: alguns elementos para pensar a prática docente</a:t>
            </a:r>
            <a:r>
              <a:rPr lang="en-IE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B861C-7AE4-44FD-8C05-32A9D5A1CA4F}"/>
              </a:ext>
            </a:extLst>
          </p:cNvPr>
          <p:cNvSpPr txBox="1"/>
          <p:nvPr/>
        </p:nvSpPr>
        <p:spPr>
          <a:xfrm>
            <a:off x="179512" y="404664"/>
            <a:ext cx="7049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dirty="0">
                <a:latin typeface="+mj-lt"/>
              </a:rPr>
              <a:t>Material complementar:</a:t>
            </a:r>
          </a:p>
          <a:p>
            <a:r>
              <a:rPr lang="pt-BR" b="1" dirty="0">
                <a:latin typeface="+mj-lt"/>
              </a:rPr>
              <a:t>Entrevistas com a Profa </a:t>
            </a:r>
            <a:r>
              <a:rPr lang="pt-BR" b="1" i="0" dirty="0">
                <a:solidFill>
                  <a:srgbClr val="333333"/>
                </a:solidFill>
                <a:effectLst/>
                <a:latin typeface="+mj-lt"/>
              </a:rPr>
              <a:t>Dra. Maria Isabel de Almeida (FE/USP)</a:t>
            </a:r>
          </a:p>
          <a:p>
            <a:r>
              <a:rPr lang="pt-BR" b="1" dirty="0">
                <a:solidFill>
                  <a:srgbClr val="333333"/>
                </a:solidFill>
                <a:latin typeface="+mj-lt"/>
              </a:rPr>
              <a:t>(pós-aula)</a:t>
            </a:r>
            <a:endParaRPr lang="en-IE" b="1" dirty="0">
              <a:latin typeface="+mj-lt"/>
            </a:endParaRPr>
          </a:p>
        </p:txBody>
      </p:sp>
      <p:pic>
        <p:nvPicPr>
          <p:cNvPr id="6" name="Picture 2" descr="YouTube">
            <a:extLst>
              <a:ext uri="{FF2B5EF4-FFF2-40B4-BE49-F238E27FC236}">
                <a16:creationId xmlns:a16="http://schemas.microsoft.com/office/drawing/2014/main" id="{8606C0F3-F2D6-4BBE-9A29-98EE1DB94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0552"/>
            <a:ext cx="711522" cy="71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22612D-7A6D-4C0E-8AAE-D315D2AC7160}"/>
              </a:ext>
            </a:extLst>
          </p:cNvPr>
          <p:cNvSpPr txBox="1"/>
          <p:nvPr/>
        </p:nvSpPr>
        <p:spPr>
          <a:xfrm>
            <a:off x="418685" y="3370484"/>
            <a:ext cx="7976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  O plano de ensino, a organização do espaço-tempo da aula e as estratégias didáticas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9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2E910-65C4-4CD9-AE58-5F7365775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31</a:t>
            </a:fld>
            <a:endParaRPr lang="pt-B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E694E-1E01-421C-85F9-62484EA9A6AA}"/>
              </a:ext>
            </a:extLst>
          </p:cNvPr>
          <p:cNvSpPr txBox="1"/>
          <p:nvPr/>
        </p:nvSpPr>
        <p:spPr>
          <a:xfrm>
            <a:off x="457200" y="5875893"/>
            <a:ext cx="5814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A indústria de alimentos é uma grande cozinha?</a:t>
            </a:r>
            <a:r>
              <a:rPr lang="en-IE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8E35B5-2F7A-4ACC-BD7B-7862D559975C}"/>
              </a:ext>
            </a:extLst>
          </p:cNvPr>
          <p:cNvGrpSpPr/>
          <p:nvPr/>
        </p:nvGrpSpPr>
        <p:grpSpPr>
          <a:xfrm>
            <a:off x="323528" y="4603981"/>
            <a:ext cx="7306612" cy="1358548"/>
            <a:chOff x="323528" y="4603981"/>
            <a:chExt cx="7306612" cy="13585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33043E-D9AE-4B11-92EF-6EFB28220162}"/>
                </a:ext>
              </a:extLst>
            </p:cNvPr>
            <p:cNvSpPr txBox="1"/>
            <p:nvPr/>
          </p:nvSpPr>
          <p:spPr>
            <a:xfrm>
              <a:off x="323528" y="4941168"/>
              <a:ext cx="3429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u="sng" dirty="0">
                  <a:solidFill>
                    <a:srgbClr val="FF0000"/>
                  </a:solidFill>
                </a:rPr>
                <a:t>ALGUMAS PROVOCAÇÕES...</a:t>
              </a:r>
              <a:endParaRPr lang="en-IE" b="1" u="sng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 descr="Provocações (@abu_provoca) | Twitter">
              <a:extLst>
                <a:ext uri="{FF2B5EF4-FFF2-40B4-BE49-F238E27FC236}">
                  <a16:creationId xmlns:a16="http://schemas.microsoft.com/office/drawing/2014/main" id="{BEA3DA1E-B5A9-4490-9BA9-67A443AC4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592" y="4603981"/>
              <a:ext cx="1358548" cy="1358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A6BEA2-822B-4AFD-B26A-B47426379CCB}"/>
              </a:ext>
            </a:extLst>
          </p:cNvPr>
          <p:cNvSpPr txBox="1"/>
          <p:nvPr/>
        </p:nvSpPr>
        <p:spPr>
          <a:xfrm>
            <a:off x="2195736" y="3355432"/>
            <a:ext cx="7777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 err="1">
                <a:hlinkClick r:id="rId4"/>
              </a:rPr>
              <a:t>Matriz</a:t>
            </a:r>
            <a:r>
              <a:rPr lang="en-IE" dirty="0">
                <a:hlinkClick r:id="rId4"/>
              </a:rPr>
              <a:t> curricular - </a:t>
            </a:r>
            <a:r>
              <a:rPr lang="en-IE" dirty="0" err="1">
                <a:hlinkClick r:id="rId4"/>
              </a:rPr>
              <a:t>cursos</a:t>
            </a:r>
            <a:r>
              <a:rPr lang="en-IE" dirty="0">
                <a:hlinkClick r:id="rId4"/>
              </a:rPr>
              <a:t> de Alimentos - USP</a:t>
            </a:r>
            <a:r>
              <a:rPr lang="en-IE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7505B7-A0AC-4EA8-BD60-B23B6D618645}"/>
              </a:ext>
            </a:extLst>
          </p:cNvPr>
          <p:cNvSpPr txBox="1"/>
          <p:nvPr/>
        </p:nvSpPr>
        <p:spPr>
          <a:xfrm>
            <a:off x="2376201" y="2501020"/>
            <a:ext cx="6100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 err="1">
                <a:hlinkClick r:id="rId5"/>
              </a:rPr>
              <a:t>Matriz</a:t>
            </a:r>
            <a:r>
              <a:rPr lang="en-IE" dirty="0">
                <a:hlinkClick r:id="rId5"/>
              </a:rPr>
              <a:t> curricular - EA </a:t>
            </a:r>
            <a:r>
              <a:rPr lang="en-IE" dirty="0" err="1">
                <a:hlinkClick r:id="rId5"/>
              </a:rPr>
              <a:t>Unicamp</a:t>
            </a:r>
            <a:r>
              <a:rPr lang="en-IE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181F6E-91A5-4BD4-8D71-1A85714B1866}"/>
              </a:ext>
            </a:extLst>
          </p:cNvPr>
          <p:cNvSpPr txBox="1"/>
          <p:nvPr/>
        </p:nvSpPr>
        <p:spPr>
          <a:xfrm>
            <a:off x="1493976" y="16466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 err="1">
                <a:hlinkClick r:id="rId6"/>
              </a:rPr>
              <a:t>Matriz</a:t>
            </a:r>
            <a:r>
              <a:rPr lang="en-IE" dirty="0">
                <a:hlinkClick r:id="rId6"/>
              </a:rPr>
              <a:t> curricular EA </a:t>
            </a:r>
            <a:r>
              <a:rPr lang="en-IE" dirty="0" err="1">
                <a:hlinkClick r:id="rId6"/>
              </a:rPr>
              <a:t>UFSCar</a:t>
            </a:r>
            <a:r>
              <a:rPr lang="en-IE" dirty="0"/>
              <a:t> </a:t>
            </a:r>
          </a:p>
        </p:txBody>
      </p:sp>
      <p:pic>
        <p:nvPicPr>
          <p:cNvPr id="14" name="Picture 2" descr="Manejar o solo, garantir o futuro | Escola Superior de Agricultura &quot;Luiz de  Queiroz&quot;">
            <a:extLst>
              <a:ext uri="{FF2B5EF4-FFF2-40B4-BE49-F238E27FC236}">
                <a16:creationId xmlns:a16="http://schemas.microsoft.com/office/drawing/2014/main" id="{651FC528-D708-438E-A989-61C5EAE6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66" y="2801434"/>
            <a:ext cx="1525711" cy="101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 que o céu é azul? - Brasil Escola">
            <a:extLst>
              <a:ext uri="{FF2B5EF4-FFF2-40B4-BE49-F238E27FC236}">
                <a16:creationId xmlns:a16="http://schemas.microsoft.com/office/drawing/2014/main" id="{5DCF8D2B-FEA5-4B68-BB4B-ED6C906E9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70373"/>
            <a:ext cx="1145131" cy="114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BDC3B93-F286-42F3-93DC-897B4440E9B7}"/>
              </a:ext>
            </a:extLst>
          </p:cNvPr>
          <p:cNvGrpSpPr/>
          <p:nvPr/>
        </p:nvGrpSpPr>
        <p:grpSpPr>
          <a:xfrm>
            <a:off x="107504" y="100785"/>
            <a:ext cx="8712968" cy="1689991"/>
            <a:chOff x="107504" y="100785"/>
            <a:chExt cx="8712968" cy="1689991"/>
          </a:xfrm>
        </p:grpSpPr>
        <p:sp>
          <p:nvSpPr>
            <p:cNvPr id="3" name="CaixaDeTexto 5">
              <a:extLst>
                <a:ext uri="{FF2B5EF4-FFF2-40B4-BE49-F238E27FC236}">
                  <a16:creationId xmlns:a16="http://schemas.microsoft.com/office/drawing/2014/main" id="{90AE3440-97BB-41C4-941A-FA356ACEF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100785"/>
              <a:ext cx="80628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i="1" dirty="0"/>
                <a:t>E sobre conteúdos? E sobre conteúdos em Alimentos?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800" b="1" i="1" dirty="0"/>
                <a:t>E os conteúdos que não são de Alimentos mas impactam na formação?</a:t>
              </a:r>
            </a:p>
          </p:txBody>
        </p:sp>
        <p:pic>
          <p:nvPicPr>
            <p:cNvPr id="2050" name="Picture 2" descr="Pensando bem...">
              <a:extLst>
                <a:ext uri="{FF2B5EF4-FFF2-40B4-BE49-F238E27FC236}">
                  <a16:creationId xmlns:a16="http://schemas.microsoft.com/office/drawing/2014/main" id="{32A84AC6-A365-4BCD-BF55-A04482070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99870">
              <a:off x="7294760" y="775484"/>
              <a:ext cx="1525712" cy="1015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803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1BA053-D802-44F2-A51B-26E8F484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32</a:t>
            </a:fld>
            <a:endParaRPr lang="pt-B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94079-050B-4238-9097-0490C3A2D32B}"/>
              </a:ext>
            </a:extLst>
          </p:cNvPr>
          <p:cNvSpPr txBox="1"/>
          <p:nvPr/>
        </p:nvSpPr>
        <p:spPr>
          <a:xfrm>
            <a:off x="294682" y="2229351"/>
            <a:ext cx="4997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2. Tendências em alimentos - 2022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92507-0D09-42A3-945A-4A1F5ED90473}"/>
              </a:ext>
            </a:extLst>
          </p:cNvPr>
          <p:cNvSpPr txBox="1"/>
          <p:nvPr/>
        </p:nvSpPr>
        <p:spPr>
          <a:xfrm>
            <a:off x="323528" y="383254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u="sng" dirty="0">
                <a:solidFill>
                  <a:srgbClr val="FF0000"/>
                </a:solidFill>
              </a:rPr>
              <a:t>Leituras que devem ser feitas antes da aula de </a:t>
            </a:r>
            <a:r>
              <a:rPr lang="pt-BR" b="1" i="1" u="sng" dirty="0" smtClean="0">
                <a:solidFill>
                  <a:srgbClr val="FF0000"/>
                </a:solidFill>
              </a:rPr>
              <a:t>21/03</a:t>
            </a:r>
            <a:r>
              <a:rPr lang="pt-BR" b="1" i="1" u="sng" dirty="0" smtClean="0">
                <a:solidFill>
                  <a:srgbClr val="FF0000"/>
                </a:solidFill>
              </a:rPr>
              <a:t> </a:t>
            </a:r>
            <a:r>
              <a:rPr lang="pt-BR" b="1" i="1" u="sng" dirty="0" smtClean="0">
                <a:solidFill>
                  <a:srgbClr val="FF0000"/>
                </a:solidFill>
              </a:rPr>
              <a:t>(até item 3):</a:t>
            </a:r>
            <a:endParaRPr lang="en-IE" b="1" i="1" u="sng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FEB9C-46A1-4B58-94E3-243335A05B87}"/>
              </a:ext>
            </a:extLst>
          </p:cNvPr>
          <p:cNvSpPr txBox="1"/>
          <p:nvPr/>
        </p:nvSpPr>
        <p:spPr>
          <a:xfrm>
            <a:off x="606703" y="2883630"/>
            <a:ext cx="8080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highlight>
                  <a:srgbClr val="FFFF00"/>
                </a:highlight>
              </a:rPr>
              <a:t>(PENSE: os cursos da área de alimentos no Brasil tem capacidade REAL de </a:t>
            </a:r>
          </a:p>
          <a:p>
            <a:r>
              <a:rPr lang="pt-BR" i="1" dirty="0">
                <a:highlight>
                  <a:srgbClr val="FFFF00"/>
                </a:highlight>
              </a:rPr>
              <a:t>formar  um profissional para lidar com tudo isso????)</a:t>
            </a:r>
            <a:endParaRPr lang="en-IE" i="1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B7AB0-629D-44B1-982C-CD7D33320F0E}"/>
              </a:ext>
            </a:extLst>
          </p:cNvPr>
          <p:cNvSpPr txBox="1"/>
          <p:nvPr/>
        </p:nvSpPr>
        <p:spPr>
          <a:xfrm>
            <a:off x="301822" y="1233800"/>
            <a:ext cx="714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/>
              <a:t>Texto R. Felder: </a:t>
            </a:r>
            <a:r>
              <a:rPr lang="pt-BR" b="1" i="1" dirty="0"/>
              <a:t>“Why are you teaching that?” </a:t>
            </a:r>
            <a:r>
              <a:rPr lang="pt-BR" i="1" dirty="0"/>
              <a:t>(está disponível</a:t>
            </a:r>
          </a:p>
          <a:p>
            <a:r>
              <a:rPr lang="pt-BR" i="1" dirty="0"/>
              <a:t>no Moodle) </a:t>
            </a:r>
            <a:endParaRPr lang="en-IE" i="1" dirty="0"/>
          </a:p>
        </p:txBody>
      </p:sp>
      <p:pic>
        <p:nvPicPr>
          <p:cNvPr id="1026" name="Picture 2" descr="LENDO O LIVRO DA VIDA | Genoprimer">
            <a:extLst>
              <a:ext uri="{FF2B5EF4-FFF2-40B4-BE49-F238E27FC236}">
                <a16:creationId xmlns:a16="http://schemas.microsoft.com/office/drawing/2014/main" id="{AC84D7D9-3C0E-429B-AD20-69B39A2F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870" y="900841"/>
            <a:ext cx="940602" cy="7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483768" y="3846680"/>
            <a:ext cx="5978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4"/>
              </a:rPr>
              <a:t>Cinco tendências em alimentos na Europa - 2022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" name="Picture 2" descr="2022 food trends Infographic with 5 top tren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70" y="4376834"/>
            <a:ext cx="3342925" cy="187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F45AD-C728-4B3A-861C-C1840459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33</a:t>
            </a:fld>
            <a:endParaRPr lang="pt-BR" altLang="en-US"/>
          </a:p>
        </p:txBody>
      </p:sp>
      <p:pic>
        <p:nvPicPr>
          <p:cNvPr id="3" name="Picture 2" descr="Você está pronto. Comece a fazer!">
            <a:extLst>
              <a:ext uri="{FF2B5EF4-FFF2-40B4-BE49-F238E27FC236}">
                <a16:creationId xmlns:a16="http://schemas.microsoft.com/office/drawing/2014/main" id="{970D8DC2-A051-45DD-984E-1F4762CFE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97450"/>
            <a:ext cx="30765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01611C-A109-403C-A707-A6D705C757CD}"/>
              </a:ext>
            </a:extLst>
          </p:cNvPr>
          <p:cNvSpPr txBox="1"/>
          <p:nvPr/>
        </p:nvSpPr>
        <p:spPr>
          <a:xfrm>
            <a:off x="927368" y="2996952"/>
            <a:ext cx="7759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VOCÊ ESTÁ PRONTO?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OS ALUNOS ESTÃO PRONTOS?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A FORMAÇÃO QUE HOJE ELES TEM É SUFICIENTE PARA</a:t>
            </a:r>
          </a:p>
          <a:p>
            <a:pPr algn="ctr"/>
            <a:r>
              <a:rPr lang="pt-BR" b="1" dirty="0"/>
              <a:t>ENFRENTAR ESSES DESAFIOS RELACIONADOS COM ALIMENTOS?</a:t>
            </a:r>
            <a:endParaRPr lang="en-IE" b="1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EF16457-AA37-4903-9BCA-DC4437FA956D}"/>
              </a:ext>
            </a:extLst>
          </p:cNvPr>
          <p:cNvSpPr txBox="1"/>
          <p:nvPr/>
        </p:nvSpPr>
        <p:spPr>
          <a:xfrm>
            <a:off x="251520" y="1886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3"/>
              </a:rPr>
              <a:t>3. Alimentos </a:t>
            </a:r>
            <a:r>
              <a:rPr lang="en-IE" dirty="0" err="1">
                <a:hlinkClick r:id="rId3"/>
              </a:rPr>
              <a:t>industrializados</a:t>
            </a:r>
            <a:r>
              <a:rPr lang="en-IE" dirty="0">
                <a:hlinkClick r:id="rId3"/>
              </a:rPr>
              <a:t> - ITAL </a:t>
            </a:r>
            <a:r>
              <a:rPr lang="en-IE" dirty="0"/>
              <a:t> 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E2B4EE4-B2DC-478D-A602-DC083B4CD52B}"/>
              </a:ext>
            </a:extLst>
          </p:cNvPr>
          <p:cNvSpPr txBox="1"/>
          <p:nvPr/>
        </p:nvSpPr>
        <p:spPr>
          <a:xfrm>
            <a:off x="367292" y="805557"/>
            <a:ext cx="7109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(</a:t>
            </a:r>
            <a:r>
              <a:rPr lang="pt-BR" i="1" dirty="0">
                <a:highlight>
                  <a:srgbClr val="FFFF00"/>
                </a:highlight>
              </a:rPr>
              <a:t>para alimentar um pouco a discussão sobre os “ultraprocessados”</a:t>
            </a:r>
            <a:endParaRPr lang="en-IE" i="1" dirty="0">
              <a:highlight>
                <a:srgbClr val="FFFF00"/>
              </a:highlight>
            </a:endParaRPr>
          </a:p>
          <a:p>
            <a:r>
              <a:rPr lang="en-IE" i="1" dirty="0">
                <a:highlight>
                  <a:srgbClr val="FFFF00"/>
                </a:highlight>
              </a:rPr>
              <a:t>e o que </a:t>
            </a:r>
            <a:r>
              <a:rPr lang="en-IE" i="1" dirty="0" err="1">
                <a:highlight>
                  <a:srgbClr val="FFFF00"/>
                </a:highlight>
              </a:rPr>
              <a:t>os</a:t>
            </a:r>
            <a:r>
              <a:rPr lang="en-IE" i="1" dirty="0">
                <a:highlight>
                  <a:srgbClr val="FFFF00"/>
                </a:highlight>
              </a:rPr>
              <a:t> EA </a:t>
            </a:r>
            <a:r>
              <a:rPr lang="en-IE" i="1" dirty="0" err="1">
                <a:highlight>
                  <a:srgbClr val="FFFF00"/>
                </a:highlight>
              </a:rPr>
              <a:t>não</a:t>
            </a:r>
            <a:r>
              <a:rPr lang="en-IE" i="1" dirty="0">
                <a:highlight>
                  <a:srgbClr val="FFFF00"/>
                </a:highlight>
              </a:rPr>
              <a:t> </a:t>
            </a:r>
            <a:r>
              <a:rPr lang="en-IE" i="1" dirty="0" err="1">
                <a:highlight>
                  <a:srgbClr val="FFFF00"/>
                </a:highlight>
              </a:rPr>
              <a:t>fazem</a:t>
            </a:r>
            <a:r>
              <a:rPr lang="en-IE" i="1" dirty="0">
                <a:highlight>
                  <a:srgbClr val="FFFF00"/>
                </a:highlight>
              </a:rPr>
              <a:t>/</a:t>
            </a:r>
            <a:r>
              <a:rPr lang="en-IE" i="1" dirty="0" err="1">
                <a:highlight>
                  <a:srgbClr val="FFFF00"/>
                </a:highlight>
              </a:rPr>
              <a:t>não</a:t>
            </a:r>
            <a:r>
              <a:rPr lang="en-IE" i="1" dirty="0">
                <a:highlight>
                  <a:srgbClr val="FFFF00"/>
                </a:highlight>
              </a:rPr>
              <a:t> </a:t>
            </a:r>
            <a:r>
              <a:rPr lang="en-IE" i="1" dirty="0" err="1">
                <a:highlight>
                  <a:srgbClr val="FFFF00"/>
                </a:highlight>
              </a:rPr>
              <a:t>conseguem</a:t>
            </a:r>
            <a:r>
              <a:rPr lang="en-IE" i="1" dirty="0">
                <a:highlight>
                  <a:srgbClr val="FFFF00"/>
                </a:highlight>
              </a:rPr>
              <a:t> </a:t>
            </a:r>
            <a:r>
              <a:rPr lang="en-IE" i="1" dirty="0" err="1">
                <a:highlight>
                  <a:srgbClr val="FFFF00"/>
                </a:highlight>
              </a:rPr>
              <a:t>fazer</a:t>
            </a:r>
            <a:r>
              <a:rPr lang="en-IE" i="1" dirty="0">
                <a:highlight>
                  <a:srgbClr val="FFFF00"/>
                </a:highlight>
              </a:rPr>
              <a:t>/</a:t>
            </a:r>
            <a:r>
              <a:rPr lang="en-IE" i="1" dirty="0" err="1">
                <a:highlight>
                  <a:srgbClr val="FFFF00"/>
                </a:highlight>
              </a:rPr>
              <a:t>não</a:t>
            </a:r>
            <a:r>
              <a:rPr lang="en-IE" i="1" dirty="0">
                <a:highlight>
                  <a:srgbClr val="FFFF00"/>
                </a:highlight>
              </a:rPr>
              <a:t> se </a:t>
            </a:r>
            <a:r>
              <a:rPr lang="en-IE" i="1" dirty="0" err="1">
                <a:highlight>
                  <a:srgbClr val="FFFF00"/>
                </a:highlight>
              </a:rPr>
              <a:t>atentar</a:t>
            </a:r>
            <a:r>
              <a:rPr lang="en-IE" i="1" dirty="0">
                <a:highlight>
                  <a:srgbClr val="FFFF00"/>
                </a:highlight>
              </a:rPr>
              <a:t> para</a:t>
            </a:r>
          </a:p>
          <a:p>
            <a:r>
              <a:rPr lang="en-IE" i="1" dirty="0" err="1">
                <a:highlight>
                  <a:srgbClr val="FFFF00"/>
                </a:highlight>
              </a:rPr>
              <a:t>fazer</a:t>
            </a:r>
            <a:r>
              <a:rPr lang="en-IE" i="1" dirty="0">
                <a:highlight>
                  <a:srgbClr val="FFFF00"/>
                </a:highlight>
              </a:rPr>
              <a:t> para </a:t>
            </a:r>
            <a:r>
              <a:rPr lang="en-IE" i="1" dirty="0" err="1">
                <a:highlight>
                  <a:srgbClr val="FFFF00"/>
                </a:highlight>
              </a:rPr>
              <a:t>melhorar</a:t>
            </a:r>
            <a:r>
              <a:rPr lang="en-IE" i="1" dirty="0">
                <a:highlight>
                  <a:srgbClr val="FFFF00"/>
                </a:highlight>
              </a:rPr>
              <a:t> </a:t>
            </a:r>
            <a:r>
              <a:rPr lang="en-IE" i="1" dirty="0" err="1">
                <a:highlight>
                  <a:srgbClr val="FFFF00"/>
                </a:highlight>
              </a:rPr>
              <a:t>essa</a:t>
            </a:r>
            <a:r>
              <a:rPr lang="en-IE" i="1" dirty="0">
                <a:highlight>
                  <a:srgbClr val="FFFF00"/>
                </a:highlight>
              </a:rPr>
              <a:t> </a:t>
            </a:r>
            <a:r>
              <a:rPr lang="en-IE" i="1" dirty="0" err="1">
                <a:highlight>
                  <a:srgbClr val="FFFF00"/>
                </a:highlight>
              </a:rPr>
              <a:t>imagem</a:t>
            </a:r>
            <a:r>
              <a:rPr lang="en-IE" i="1" dirty="0">
                <a:highlight>
                  <a:srgbClr val="FFFF00"/>
                </a:highlight>
              </a:rPr>
              <a:t>  -e o que </a:t>
            </a:r>
            <a:r>
              <a:rPr lang="en-IE" i="1" dirty="0" err="1">
                <a:highlight>
                  <a:srgbClr val="FFFF00"/>
                </a:highlight>
              </a:rPr>
              <a:t>isso</a:t>
            </a:r>
            <a:r>
              <a:rPr lang="en-IE" i="1" dirty="0">
                <a:highlight>
                  <a:srgbClr val="FFFF00"/>
                </a:highlight>
              </a:rPr>
              <a:t> </a:t>
            </a:r>
            <a:r>
              <a:rPr lang="en-IE" i="1" dirty="0" err="1">
                <a:highlight>
                  <a:srgbClr val="FFFF00"/>
                </a:highlight>
              </a:rPr>
              <a:t>tem</a:t>
            </a:r>
            <a:endParaRPr lang="en-IE" i="1" dirty="0">
              <a:highlight>
                <a:srgbClr val="FFFF00"/>
              </a:highlight>
            </a:endParaRPr>
          </a:p>
          <a:p>
            <a:r>
              <a:rPr lang="en-IE" i="1" dirty="0">
                <a:highlight>
                  <a:srgbClr val="FFFF00"/>
                </a:highlight>
              </a:rPr>
              <a:t>a </a:t>
            </a:r>
            <a:r>
              <a:rPr lang="en-IE" i="1" dirty="0" err="1">
                <a:highlight>
                  <a:srgbClr val="FFFF00"/>
                </a:highlight>
              </a:rPr>
              <a:t>ver</a:t>
            </a:r>
            <a:r>
              <a:rPr lang="en-IE" i="1" dirty="0">
                <a:highlight>
                  <a:srgbClr val="FFFF00"/>
                </a:highlight>
              </a:rPr>
              <a:t> com a </a:t>
            </a:r>
            <a:r>
              <a:rPr lang="en-IE" i="1" dirty="0" err="1">
                <a:highlight>
                  <a:srgbClr val="FFFF00"/>
                </a:highlight>
              </a:rPr>
              <a:t>formação</a:t>
            </a:r>
            <a:r>
              <a:rPr lang="en-IE" i="1" dirty="0">
                <a:highlight>
                  <a:srgbClr val="FFFF00"/>
                </a:highlight>
              </a:rPr>
              <a:t> do EA</a:t>
            </a:r>
            <a:r>
              <a:rPr lang="en-IE" dirty="0">
                <a:highlight>
                  <a:srgbClr val="FFFF00"/>
                </a:highlight>
              </a:rPr>
              <a:t>)</a:t>
            </a:r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045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7CE4D-5221-45FF-9123-C8BF4449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34</a:t>
            </a:fld>
            <a:endParaRPr lang="pt-B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D9C4F-DEF2-4F00-B393-3AB6F5066E11}"/>
              </a:ext>
            </a:extLst>
          </p:cNvPr>
          <p:cNvSpPr txBox="1"/>
          <p:nvPr/>
        </p:nvSpPr>
        <p:spPr>
          <a:xfrm>
            <a:off x="541369" y="109144"/>
            <a:ext cx="8109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i="1" u="sng" dirty="0"/>
              <a:t>E EXISTEM MAIS DESAFIOS NÃO DIRETAMENTE RELACIONADOS</a:t>
            </a:r>
          </a:p>
          <a:p>
            <a:pPr algn="ctr"/>
            <a:r>
              <a:rPr lang="pt-BR" b="1" i="1" u="sng" dirty="0"/>
              <a:t>COM A ÁREA DE ALIMENTOS, MAS COM O MUNDO EM QUE VIVEMOS -</a:t>
            </a:r>
          </a:p>
          <a:p>
            <a:pPr algn="ctr"/>
            <a:r>
              <a:rPr lang="pt-BR" b="1" i="1" u="sng" dirty="0"/>
              <a:t>E que devem ser vistos do ponto de vista do profissional de alimentos...</a:t>
            </a:r>
            <a:endParaRPr lang="en-IE" b="1" i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97CF3-EDB0-4791-B13A-0F28C66F0BBF}"/>
              </a:ext>
            </a:extLst>
          </p:cNvPr>
          <p:cNvSpPr txBox="1"/>
          <p:nvPr/>
        </p:nvSpPr>
        <p:spPr>
          <a:xfrm>
            <a:off x="179512" y="2340343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 err="1">
                <a:hlinkClick r:id="rId2"/>
              </a:rPr>
              <a:t>Inovação</a:t>
            </a:r>
            <a:r>
              <a:rPr lang="en-IE" dirty="0">
                <a:hlinkClick r:id="rId2"/>
              </a:rPr>
              <a:t> </a:t>
            </a:r>
            <a:r>
              <a:rPr lang="en-IE" dirty="0" err="1">
                <a:hlinkClick r:id="rId2"/>
              </a:rPr>
              <a:t>em</a:t>
            </a:r>
            <a:r>
              <a:rPr lang="en-IE" dirty="0">
                <a:hlinkClick r:id="rId2"/>
              </a:rPr>
              <a:t> alimentos</a:t>
            </a:r>
            <a:r>
              <a:rPr lang="en-IE" dirty="0"/>
              <a:t>  </a:t>
            </a:r>
          </a:p>
        </p:txBody>
      </p:sp>
      <p:pic>
        <p:nvPicPr>
          <p:cNvPr id="1030" name="Picture 6" descr="Empresa lança ecossistema de inovação para setor de alimentos">
            <a:extLst>
              <a:ext uri="{FF2B5EF4-FFF2-40B4-BE49-F238E27FC236}">
                <a16:creationId xmlns:a16="http://schemas.microsoft.com/office/drawing/2014/main" id="{4B9D1EF7-AED2-492E-8874-1E9B9338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84" y="3573016"/>
            <a:ext cx="60486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0C106A-651C-4B7A-A3CF-FDD9780C6BFF}"/>
              </a:ext>
            </a:extLst>
          </p:cNvPr>
          <p:cNvGrpSpPr/>
          <p:nvPr/>
        </p:nvGrpSpPr>
        <p:grpSpPr>
          <a:xfrm>
            <a:off x="1356749" y="1477002"/>
            <a:ext cx="5331632" cy="418813"/>
            <a:chOff x="1356749" y="1477002"/>
            <a:chExt cx="5331632" cy="4188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9597BA-1597-4D4A-B4EB-11963FCFCAEB}"/>
                </a:ext>
              </a:extLst>
            </p:cNvPr>
            <p:cNvSpPr txBox="1"/>
            <p:nvPr/>
          </p:nvSpPr>
          <p:spPr>
            <a:xfrm>
              <a:off x="2455619" y="1477002"/>
              <a:ext cx="4232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u="sng" dirty="0">
                  <a:solidFill>
                    <a:srgbClr val="FF0000"/>
                  </a:solidFill>
                </a:rPr>
                <a:t>INOVAÇÃO E EMPREENDEDORISMO</a:t>
              </a:r>
              <a:endParaRPr lang="en-IE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715EC23D-E099-4D3F-8A59-4436EB97193C}"/>
                </a:ext>
              </a:extLst>
            </p:cNvPr>
            <p:cNvSpPr/>
            <p:nvPr/>
          </p:nvSpPr>
          <p:spPr>
            <a:xfrm>
              <a:off x="1356749" y="1526483"/>
              <a:ext cx="1080120" cy="369332"/>
            </a:xfrm>
            <a:prstGeom prst="rightArrow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3222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776F26-1487-4EB2-A984-533AFEB0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35</a:t>
            </a:fld>
            <a:endParaRPr lang="pt-B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F94152-3D8E-4450-A7EC-706517ECCB8A}"/>
              </a:ext>
            </a:extLst>
          </p:cNvPr>
          <p:cNvSpPr txBox="1"/>
          <p:nvPr/>
        </p:nvSpPr>
        <p:spPr>
          <a:xfrm>
            <a:off x="3373152" y="489762"/>
            <a:ext cx="4100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u="sng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EMPREENDEDORISMO !!!!</a:t>
            </a:r>
            <a:endParaRPr lang="en-IE" sz="2400" b="1" i="1" u="sng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39C59-ECDC-4922-B0E6-A16BD4757C0C}"/>
              </a:ext>
            </a:extLst>
          </p:cNvPr>
          <p:cNvSpPr txBox="1"/>
          <p:nvPr/>
        </p:nvSpPr>
        <p:spPr>
          <a:xfrm>
            <a:off x="932631" y="3173743"/>
            <a:ext cx="7896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(</a:t>
            </a:r>
            <a:r>
              <a:rPr lang="pt-BR" i="1" dirty="0">
                <a:highlight>
                  <a:srgbClr val="FFFF00"/>
                </a:highlight>
              </a:rPr>
              <a:t>os cursos da área de alimentos no Brasil tem capacidade REAL de formar </a:t>
            </a:r>
          </a:p>
          <a:p>
            <a:r>
              <a:rPr lang="pt-BR" i="1" dirty="0">
                <a:highlight>
                  <a:srgbClr val="FFFF00"/>
                </a:highlight>
              </a:rPr>
              <a:t>um profissional que possa empreender?</a:t>
            </a:r>
            <a:r>
              <a:rPr lang="pt-BR" dirty="0">
                <a:highlight>
                  <a:srgbClr val="FFFF00"/>
                </a:highlight>
              </a:rPr>
              <a:t>)</a:t>
            </a:r>
            <a:endParaRPr lang="en-IE" dirty="0">
              <a:highlight>
                <a:srgbClr val="FFFF00"/>
              </a:highlight>
            </a:endParaRPr>
          </a:p>
        </p:txBody>
      </p:sp>
      <p:pic>
        <p:nvPicPr>
          <p:cNvPr id="2050" name="Picture 2" descr="Empreendedorismo: o que é, vantagens e como se tornar um empreendedor -  Blog FIA">
            <a:extLst>
              <a:ext uri="{FF2B5EF4-FFF2-40B4-BE49-F238E27FC236}">
                <a16:creationId xmlns:a16="http://schemas.microsoft.com/office/drawing/2014/main" id="{5F67FEAB-9111-457D-BC9E-48C0C9E7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8" y="115332"/>
            <a:ext cx="1858353" cy="12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48D75AE-EE32-45CB-BC06-9AFCF010F293}"/>
              </a:ext>
            </a:extLst>
          </p:cNvPr>
          <p:cNvGrpSpPr/>
          <p:nvPr/>
        </p:nvGrpSpPr>
        <p:grpSpPr>
          <a:xfrm>
            <a:off x="179901" y="1735928"/>
            <a:ext cx="4610427" cy="748731"/>
            <a:chOff x="179901" y="1735928"/>
            <a:chExt cx="4610427" cy="7487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E52CD2-D703-4068-9A80-AA0786F38970}"/>
                </a:ext>
              </a:extLst>
            </p:cNvPr>
            <p:cNvSpPr txBox="1"/>
            <p:nvPr/>
          </p:nvSpPr>
          <p:spPr>
            <a:xfrm>
              <a:off x="179901" y="2115327"/>
              <a:ext cx="39604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dirty="0" err="1">
                  <a:hlinkClick r:id="rId3"/>
                </a:rPr>
                <a:t>Empreendedorismo</a:t>
              </a:r>
              <a:r>
                <a:rPr lang="en-IE" dirty="0">
                  <a:hlinkClick r:id="rId3"/>
                </a:rPr>
                <a:t> </a:t>
              </a:r>
              <a:r>
                <a:rPr lang="en-IE" dirty="0" err="1">
                  <a:hlinkClick r:id="rId3"/>
                </a:rPr>
                <a:t>na</a:t>
              </a:r>
              <a:r>
                <a:rPr lang="en-IE" dirty="0">
                  <a:hlinkClick r:id="rId3"/>
                </a:rPr>
                <a:t> </a:t>
              </a:r>
              <a:r>
                <a:rPr lang="en-IE" dirty="0" err="1">
                  <a:hlinkClick r:id="rId3"/>
                </a:rPr>
                <a:t>universidade</a:t>
              </a:r>
              <a:r>
                <a:rPr lang="en-IE" dirty="0"/>
                <a:t> </a:t>
              </a:r>
            </a:p>
          </p:txBody>
        </p:sp>
        <p:pic>
          <p:nvPicPr>
            <p:cNvPr id="10" name="Picture 2" descr="YouTube">
              <a:extLst>
                <a:ext uri="{FF2B5EF4-FFF2-40B4-BE49-F238E27FC236}">
                  <a16:creationId xmlns:a16="http://schemas.microsoft.com/office/drawing/2014/main" id="{79D0DC51-281E-4484-9CDE-53DCD92D0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806" y="1735928"/>
              <a:ext cx="711522" cy="711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73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37382-B72F-4F53-AB97-456CE68A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36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269E7-B90F-427E-9577-C96909914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11049" r="28333"/>
          <a:stretch/>
        </p:blipFill>
        <p:spPr>
          <a:xfrm>
            <a:off x="303521" y="716220"/>
            <a:ext cx="4213448" cy="575551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C887199-221B-4313-AC3E-125E1AF3694E}"/>
              </a:ext>
            </a:extLst>
          </p:cNvPr>
          <p:cNvGrpSpPr/>
          <p:nvPr/>
        </p:nvGrpSpPr>
        <p:grpSpPr>
          <a:xfrm>
            <a:off x="1884528" y="5528001"/>
            <a:ext cx="2176615" cy="972768"/>
            <a:chOff x="1884528" y="5528001"/>
            <a:chExt cx="2176615" cy="97276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842B2B9-B97A-4E65-852A-F7DDE0888F21}"/>
                </a:ext>
              </a:extLst>
            </p:cNvPr>
            <p:cNvSpPr/>
            <p:nvPr/>
          </p:nvSpPr>
          <p:spPr>
            <a:xfrm>
              <a:off x="1884528" y="6160622"/>
              <a:ext cx="1224136" cy="340147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76BD96B-2EE4-4DEE-A089-E4044577F76C}"/>
                </a:ext>
              </a:extLst>
            </p:cNvPr>
            <p:cNvCxnSpPr/>
            <p:nvPr/>
          </p:nvCxnSpPr>
          <p:spPr>
            <a:xfrm flipH="1">
              <a:off x="3180272" y="5528001"/>
              <a:ext cx="880871" cy="7348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6894B71-E5CC-49BE-81D1-54A36BAFF181}"/>
              </a:ext>
            </a:extLst>
          </p:cNvPr>
          <p:cNvSpPr txBox="1"/>
          <p:nvPr/>
        </p:nvSpPr>
        <p:spPr>
          <a:xfrm>
            <a:off x="4071891" y="5249093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51 disciplinas na USP (Graduação)</a:t>
            </a:r>
          </a:p>
          <a:p>
            <a:r>
              <a:rPr lang="pt-BR" dirty="0"/>
              <a:t>relacionadas com empreendedorismo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BF77C-2280-411A-9904-957A72962303}"/>
              </a:ext>
            </a:extLst>
          </p:cNvPr>
          <p:cNvSpPr txBox="1"/>
          <p:nvPr/>
        </p:nvSpPr>
        <p:spPr>
          <a:xfrm>
            <a:off x="4067944" y="5975956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Mais da metade iniciada após 2019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26B32-18A6-4992-8105-A69FDD0143CE}"/>
              </a:ext>
            </a:extLst>
          </p:cNvPr>
          <p:cNvSpPr txBox="1"/>
          <p:nvPr/>
        </p:nvSpPr>
        <p:spPr>
          <a:xfrm>
            <a:off x="303521" y="136525"/>
            <a:ext cx="797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/>
              <a:t>Iniciativas de formação para o empreendedorismo na USP (disciplinas):</a:t>
            </a:r>
            <a:endParaRPr lang="en-IE" b="1" u="sng" dirty="0"/>
          </a:p>
        </p:txBody>
      </p:sp>
    </p:spTree>
    <p:extLst>
      <p:ext uri="{BB962C8B-B14F-4D97-AF65-F5344CB8AC3E}">
        <p14:creationId xmlns:p14="http://schemas.microsoft.com/office/powerpoint/2010/main" val="2610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7DD965-C929-4C9D-9356-8E804D03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37</a:t>
            </a:fld>
            <a:endParaRPr lang="pt-B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7D251-7562-4D22-AE73-E04333AEB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0" r="25588" b="3801"/>
          <a:stretch/>
        </p:blipFill>
        <p:spPr>
          <a:xfrm>
            <a:off x="611560" y="692696"/>
            <a:ext cx="7706830" cy="48935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EA3FA99-8AFD-4AE6-83DA-8DDEDE1D4519}"/>
              </a:ext>
            </a:extLst>
          </p:cNvPr>
          <p:cNvGrpSpPr/>
          <p:nvPr/>
        </p:nvGrpSpPr>
        <p:grpSpPr>
          <a:xfrm>
            <a:off x="3851920" y="5157192"/>
            <a:ext cx="2908923" cy="630313"/>
            <a:chOff x="3851920" y="5157192"/>
            <a:chExt cx="2908923" cy="6303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90F99D-910B-4FDC-B5F2-33A747B0C671}"/>
                </a:ext>
              </a:extLst>
            </p:cNvPr>
            <p:cNvSpPr/>
            <p:nvPr/>
          </p:nvSpPr>
          <p:spPr>
            <a:xfrm>
              <a:off x="4464975" y="5157192"/>
              <a:ext cx="1619193" cy="340147"/>
            </a:xfrm>
            <a:prstGeom prst="ellipse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092194B-E217-4CA0-A599-8512CCDF5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8185" y="5327265"/>
              <a:ext cx="532658" cy="40599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E80C422-22B2-42B2-B34A-6095CCD147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1920" y="5474017"/>
              <a:ext cx="547462" cy="3134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BB4CBBB-CF70-46BF-9477-D817FABCA7F2}"/>
              </a:ext>
            </a:extLst>
          </p:cNvPr>
          <p:cNvSpPr txBox="1"/>
          <p:nvPr/>
        </p:nvSpPr>
        <p:spPr>
          <a:xfrm>
            <a:off x="251520" y="12632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Na pós-graduação...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84884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0CCC9-AFD5-465A-8B26-85717AC4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4</a:t>
            </a:fld>
            <a:endParaRPr lang="pt-B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743BB-E8A9-407C-8547-B722D52F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5" y="1340768"/>
            <a:ext cx="8763729" cy="4176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750546-2B5D-4A96-95B3-573D3DD2C59C}"/>
              </a:ext>
            </a:extLst>
          </p:cNvPr>
          <p:cNvSpPr txBox="1"/>
          <p:nvPr/>
        </p:nvSpPr>
        <p:spPr>
          <a:xfrm>
            <a:off x="190135" y="332656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solidFill>
                  <a:srgbClr val="FF0000"/>
                </a:solidFill>
              </a:rPr>
              <a:t>Alguns dados importantes sobre o ES no Brasil</a:t>
            </a:r>
            <a:r>
              <a:rPr lang="pt-BR" b="1" dirty="0">
                <a:solidFill>
                  <a:srgbClr val="FF0000"/>
                </a:solidFill>
              </a:rPr>
              <a:t>...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O que é estatística? Para que serve? | Profes">
            <a:extLst>
              <a:ext uri="{FF2B5EF4-FFF2-40B4-BE49-F238E27FC236}">
                <a16:creationId xmlns:a16="http://schemas.microsoft.com/office/drawing/2014/main" id="{47CA6590-A97F-4749-871E-212350832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76" y="162231"/>
            <a:ext cx="1740024" cy="8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4252AC-52C2-45D9-8871-117E224F02AF}"/>
              </a:ext>
            </a:extLst>
          </p:cNvPr>
          <p:cNvSpPr txBox="1"/>
          <p:nvPr/>
        </p:nvSpPr>
        <p:spPr>
          <a:xfrm>
            <a:off x="56640" y="5881367"/>
            <a:ext cx="8925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Retirado de: </a:t>
            </a:r>
          </a:p>
          <a:p>
            <a:r>
              <a:rPr lang="pt-BR" sz="1100" dirty="0"/>
              <a:t>https://download.inep.gov.br/educacao_superior/censo_superior/documentos/2020/Apresentacao_Censo_da_Educacao_Superior_2019.pdf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7901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A2DA43-2BB8-4535-AD7A-CB9ACBED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5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6CFB2-2995-46C4-B173-EF03B4790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1" y="1196752"/>
            <a:ext cx="8832784" cy="3936350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0298FC8A-AD86-4316-9266-DC34132B8B7E}"/>
              </a:ext>
            </a:extLst>
          </p:cNvPr>
          <p:cNvSpPr/>
          <p:nvPr/>
        </p:nvSpPr>
        <p:spPr>
          <a:xfrm>
            <a:off x="683568" y="4293096"/>
            <a:ext cx="216024" cy="76799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632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D7032-061D-443B-BFCD-AFF2C899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6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CCDE5-B5C6-4FB2-9B11-87D171E95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63" y="836712"/>
            <a:ext cx="8435213" cy="48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91214A-5FE2-41DC-90CF-229E7D97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7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2F012-56A3-4708-BFB5-9304E2FA6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64704"/>
            <a:ext cx="8617818" cy="45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42C13-D98F-4CF2-A168-5B65B52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8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33BB1-6741-44E3-A761-9E8568B6F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4" y="980728"/>
            <a:ext cx="8745452" cy="46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4AFE0-BA7E-471A-B013-3EBD1400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9</a:t>
            </a:fld>
            <a:endParaRPr lang="pt-B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1D56E-EDB3-4E0A-98D1-7E6E17BFE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5" y="1268760"/>
            <a:ext cx="9107625" cy="390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663</Words>
  <Application>Microsoft Office PowerPoint</Application>
  <PresentationFormat>Apresentação na tela (4:3)</PresentationFormat>
  <Paragraphs>123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FZEA</dc:creator>
  <cp:lastModifiedBy>Samantha Pinho</cp:lastModifiedBy>
  <cp:revision>346</cp:revision>
  <cp:lastPrinted>2015-01-30T18:45:54Z</cp:lastPrinted>
  <dcterms:created xsi:type="dcterms:W3CDTF">2009-04-23T14:30:40Z</dcterms:created>
  <dcterms:modified xsi:type="dcterms:W3CDTF">2023-03-07T17:42:11Z</dcterms:modified>
</cp:coreProperties>
</file>