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4" r:id="rId10"/>
    <p:sldId id="263" r:id="rId11"/>
    <p:sldId id="267" r:id="rId12"/>
    <p:sldId id="270" r:id="rId13"/>
    <p:sldId id="273" r:id="rId14"/>
    <p:sldId id="268" r:id="rId15"/>
    <p:sldId id="265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9C0B2-EEF4-2497-F1A9-D13E44D67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C7F11A-F040-A287-0E6B-1AA9176CB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F566AC-C13D-10EE-9D27-BDFF6E45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436BEE-904F-6B7C-8BFE-A36C5F2D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3CA2A2-5C60-143E-24A6-8332A5C6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16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C805D-88EF-4BF4-2B5B-A379C4DA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4D4C6F-B636-49E3-8B58-8A8B35C27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7C8D55-5A99-9437-5DC5-B7021914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DB955-7AFC-1C1F-0C2F-4CD1A81D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DA32D6-5864-3932-C41B-A08C009C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0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1CC446-80C4-1333-A337-69BDE6ED4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0B7E13-0859-CAF4-E0B6-3E5BFD1CC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0F40F2-21FE-4176-2609-2A12572D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A7813E-3C89-92AB-B3CC-1E732A80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EF37BA-9B75-06B2-6800-9A4D006E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48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532AB-AD51-F2E6-5BA7-5DCFEE6C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F59756-A132-C54E-CBFC-8B2875B2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C5361F-6552-8A42-9A67-33DEA81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D202A7-1ED8-0E21-5532-F55AC590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88486-9876-9D86-C460-C09DE258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C0C27-DE8F-E80B-82BD-496D99E9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BD057E-0644-C982-07F2-D426A70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9BE1F-BD61-9DF6-D2FB-246E020B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0BE972-0E9C-DF12-4310-BE0F9474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DC37C3-6D1E-D0F5-A548-AC96DE2F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6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567D8-3664-D1B5-E34B-CDFC6423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FC4311-479E-2736-DE73-61432F52F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27F1BC-33D0-76EA-79F3-0C705F4D4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AB093B-35D0-E742-E6E1-660F78B9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F6AA88-C2CE-E6D7-05F7-20E73C6F6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50399B-BFE8-EA0F-2858-5183E553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05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09214-FB44-BF1C-5395-1D238478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45028C-B0B9-B543-87FF-1EE73F3E4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B50156-E8E8-22F2-D527-21BB31958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A77ED4-F92F-BA25-7712-F8A276A17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E2D5A3-F57F-D445-E881-A6F092A66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337A32-6503-77D2-D63B-1474CF3B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4578F9-4638-2ACF-9C36-D0D5954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B09CB6-37CB-9258-B7BA-F15945E9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46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E8509-2A86-44E6-597A-B563A544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962AEB-9102-419E-75FD-49D848C1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34ABAA-5D5E-3B69-9153-DB7B71FD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54C0A9-D0B4-8F3C-6341-5A8E1A3E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76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C1A11F-D438-80C1-D058-B399A3E4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AD3C98-2FD9-A58C-D492-59CB8432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CA36D6-AB1E-8162-EBA8-42959F03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8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8A9FE-65B8-D693-4F1F-3BC81004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577ED-E6CD-001E-2E5A-FA8C2CDAA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AC4FD1-1D61-612D-7D0C-BE2124D64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716DF-8D8F-D588-9743-B5857BCF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53B70F-F23F-183D-A579-A7E10865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305AAF-78E7-A19F-9A5E-E5F0CE6C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8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77517-38D5-3573-7D5A-FCD169CD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2C95C1-1E80-5E9A-8BF5-6CF70F1A2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62C27C-FBFC-66E9-F1B2-AB224C3D4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1479BC-0465-B310-8CCE-ACB32696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150300-7675-F287-CCAD-6B76876F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51CC97-EDE9-8C73-7D8B-EA1A325B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94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B169E7-9951-5916-A781-43921931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0305D4-8B20-B5AD-790C-A6283C44F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A8BFF0-2651-475D-6E89-51F6E1F83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A831-7151-4A2F-A418-EEABFB5AC7E5}" type="datetimeFigureOut">
              <a:rPr lang="pt-BR" smtClean="0"/>
              <a:t>15/08/2023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202B3-DE14-2216-6C99-FD4627A75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C011B2-A7E2-6BEA-FE57-DA0706FEB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AE11-C45E-4171-A71E-E9BE7E8D98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02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Diagrama, Mapa&#10;&#10;Descrição gerada automaticamente">
            <a:extLst>
              <a:ext uri="{FF2B5EF4-FFF2-40B4-BE49-F238E27FC236}">
                <a16:creationId xmlns:a16="http://schemas.microsoft.com/office/drawing/2014/main" id="{B9AA8C6D-1EA4-FC3C-1125-D6FC9FAF0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081D61-5A1C-EE93-0706-21DE1E934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SISTEMA OCEÂNICO DE PRODUÇÃO</a:t>
            </a:r>
          </a:p>
        </p:txBody>
      </p:sp>
    </p:spTree>
    <p:extLst>
      <p:ext uri="{BB962C8B-B14F-4D97-AF65-F5344CB8AC3E}">
        <p14:creationId xmlns:p14="http://schemas.microsoft.com/office/powerpoint/2010/main" val="341416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8.1: Introduction | PNG 301: Introduction to Petroleum and Natural Gas  Engineering">
            <a:extLst>
              <a:ext uri="{FF2B5EF4-FFF2-40B4-BE49-F238E27FC236}">
                <a16:creationId xmlns:a16="http://schemas.microsoft.com/office/drawing/2014/main" id="{F73C0AEB-1CCD-4457-91DC-9D6D9D52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025" y="536575"/>
            <a:ext cx="6553200" cy="2876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AL, ENVIRONMENTAL, AND ECONOMIC CHALLENGES OF DECOMMISSIONING OF  OFFSHORE O&amp;G PLATFORMS">
            <a:extLst>
              <a:ext uri="{FF2B5EF4-FFF2-40B4-BE49-F238E27FC236}">
                <a16:creationId xmlns:a16="http://schemas.microsoft.com/office/drawing/2014/main" id="{1600EB7B-72D7-F708-3305-8FB0D8F4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484563"/>
            <a:ext cx="6553200" cy="284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6FDCB2-3982-2EF9-8327-0C40701A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pt-BR" sz="4800">
                <a:solidFill>
                  <a:srgbClr val="FFFFFF"/>
                </a:solidFill>
              </a:rPr>
              <a:t>Perfil ou Curva de Produção</a:t>
            </a:r>
            <a:endParaRPr lang="pt-BR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y the Offshore Drilling Process Is so Complex and Costly">
            <a:extLst>
              <a:ext uri="{FF2B5EF4-FFF2-40B4-BE49-F238E27FC236}">
                <a16:creationId xmlns:a16="http://schemas.microsoft.com/office/drawing/2014/main" id="{3EEE6067-B9CC-D874-7498-98A2FA7D4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3" t="4132" r="25003" b="1303"/>
          <a:stretch/>
        </p:blipFill>
        <p:spPr bwMode="auto">
          <a:xfrm>
            <a:off x="8419842" y="840117"/>
            <a:ext cx="3769109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10A2D-D353-2EFB-6681-42146F6B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POÇO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F8982E-D65B-85DF-DAC6-96A1B2E854E7}"/>
              </a:ext>
            </a:extLst>
          </p:cNvPr>
          <p:cNvSpPr txBox="1"/>
          <p:nvPr/>
        </p:nvSpPr>
        <p:spPr>
          <a:xfrm>
            <a:off x="355108" y="2434201"/>
            <a:ext cx="2574524" cy="4058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É o elemento que conecta o reservatório e permite o escoamento dos hidrocarbonetos até o solo marinho</a:t>
            </a:r>
          </a:p>
        </p:txBody>
      </p:sp>
      <p:pic>
        <p:nvPicPr>
          <p:cNvPr id="3076" name="Picture 4" descr="Wellbore: What it is, How it Works, Examples">
            <a:extLst>
              <a:ext uri="{FF2B5EF4-FFF2-40B4-BE49-F238E27FC236}">
                <a16:creationId xmlns:a16="http://schemas.microsoft.com/office/drawing/2014/main" id="{779A244C-18AF-4E1A-0126-A454B814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2" y="840117"/>
            <a:ext cx="5539363" cy="55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4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3" name="Rectangle 514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1E037F-B54E-8D42-C8C2-DF6022B1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POÇOS: COMO SÃO CONSTRUÍDOS</a:t>
            </a:r>
          </a:p>
        </p:txBody>
      </p:sp>
      <p:sp>
        <p:nvSpPr>
          <p:cNvPr id="514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EF5C66-5ADE-1EC2-AD1A-3172F5FA352D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Através de Plataformas de Perfuração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Em águas profundas: Navios Sonda e Plataformas Semisubmersíveis de Perfuração</a:t>
            </a:r>
          </a:p>
        </p:txBody>
      </p:sp>
      <p:pic>
        <p:nvPicPr>
          <p:cNvPr id="5124" name="Picture 4" descr="Offshore Rigs Offer Great Opportunity for Growth">
            <a:extLst>
              <a:ext uri="{FF2B5EF4-FFF2-40B4-BE49-F238E27FC236}">
                <a16:creationId xmlns:a16="http://schemas.microsoft.com/office/drawing/2014/main" id="{1B2B609C-78F8-16A1-DBF0-49FA381B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12" y="2871024"/>
            <a:ext cx="5941908" cy="33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Basics of Offshore Oil &amp; Gas - NOIA">
            <a:extLst>
              <a:ext uri="{FF2B5EF4-FFF2-40B4-BE49-F238E27FC236}">
                <a16:creationId xmlns:a16="http://schemas.microsoft.com/office/drawing/2014/main" id="{9A81645A-1C6F-B48D-3F07-05A50CEB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035" y="2918871"/>
            <a:ext cx="6044911" cy="3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1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0" name="Rectangle 514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1E037F-B54E-8D42-C8C2-DF6022B1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POÇOS: COMO SÃO CONSTRUÍDOS</a:t>
            </a:r>
          </a:p>
        </p:txBody>
      </p:sp>
      <p:sp>
        <p:nvSpPr>
          <p:cNvPr id="515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EF5C66-5ADE-1EC2-AD1A-3172F5FA352D}"/>
              </a:ext>
            </a:extLst>
          </p:cNvPr>
          <p:cNvSpPr txBox="1"/>
          <p:nvPr/>
        </p:nvSpPr>
        <p:spPr>
          <a:xfrm>
            <a:off x="630936" y="2807208"/>
            <a:ext cx="2183384" cy="621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Navio</a:t>
            </a:r>
            <a:r>
              <a:rPr lang="en-US" sz="2200" dirty="0"/>
              <a:t> </a:t>
            </a:r>
            <a:r>
              <a:rPr lang="en-US" sz="2200" dirty="0" err="1"/>
              <a:t>Sonda</a:t>
            </a:r>
            <a:endParaRPr lang="en-US" sz="2200" dirty="0"/>
          </a:p>
        </p:txBody>
      </p:sp>
      <p:pic>
        <p:nvPicPr>
          <p:cNvPr id="5" name="Imagem 4" descr="Diagrama">
            <a:extLst>
              <a:ext uri="{FF2B5EF4-FFF2-40B4-BE49-F238E27FC236}">
                <a16:creationId xmlns:a16="http://schemas.microsoft.com/office/drawing/2014/main" id="{16C19AAD-6044-D3E7-98A4-1B9D4779F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9" y="1004068"/>
            <a:ext cx="7882895" cy="55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01463D-BAB2-6C83-E23F-6C7A28DC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POÇOS: COMO SÃO PERFURADOS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76DBCE-E578-D79D-2CE4-EFB842859494}"/>
              </a:ext>
            </a:extLst>
          </p:cNvPr>
          <p:cNvSpPr txBox="1"/>
          <p:nvPr/>
        </p:nvSpPr>
        <p:spPr>
          <a:xfrm>
            <a:off x="4581144" y="510047"/>
            <a:ext cx="68580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Drill Pipe (</a:t>
            </a:r>
            <a:r>
              <a:rPr lang="en-US" sz="2000" dirty="0" err="1"/>
              <a:t>tubo</a:t>
            </a:r>
            <a:r>
              <a:rPr lang="en-US" sz="2000" dirty="0"/>
              <a:t> de </a:t>
            </a:r>
            <a:r>
              <a:rPr lang="en-US" sz="2000" dirty="0" err="1"/>
              <a:t>perfuração</a:t>
            </a:r>
            <a:r>
              <a:rPr lang="en-US" sz="2000" dirty="0"/>
              <a:t> </a:t>
            </a:r>
            <a:r>
              <a:rPr lang="en-US" sz="2000" dirty="0" err="1"/>
              <a:t>rotativo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Drillbit</a:t>
            </a:r>
            <a:r>
              <a:rPr lang="en-US" sz="2000" dirty="0"/>
              <a:t> (Broca)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Drilling Riser (Riser de </a:t>
            </a:r>
            <a:r>
              <a:rPr lang="en-US" sz="2000" dirty="0" err="1"/>
              <a:t>Perfuração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Blowout Preventer (BOP)</a:t>
            </a:r>
          </a:p>
        </p:txBody>
      </p:sp>
      <p:pic>
        <p:nvPicPr>
          <p:cNvPr id="4098" name="Picture 2" descr="Drilling Riser - EnggCyclopedia">
            <a:extLst>
              <a:ext uri="{FF2B5EF4-FFF2-40B4-BE49-F238E27FC236}">
                <a16:creationId xmlns:a16="http://schemas.microsoft.com/office/drawing/2014/main" id="{4207B178-CFB2-E2E0-E793-9B312618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015" y="2606462"/>
            <a:ext cx="2358366" cy="41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Comprehensive Review on Well Completion Operations and Artificial Lift  Techniques for Methane Gas Production from Natural Gas Hydrate Reservoirs |  Energy &amp; Fuels">
            <a:extLst>
              <a:ext uri="{FF2B5EF4-FFF2-40B4-BE49-F238E27FC236}">
                <a16:creationId xmlns:a16="http://schemas.microsoft.com/office/drawing/2014/main" id="{B2772CBB-AECA-0D5F-8E0A-EF143A47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7614" y="2606462"/>
            <a:ext cx="2573117" cy="41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eepwater drilling diagram #oilandgas | Oil and gas, Petroleum engineering,  Water well drilling rigs">
            <a:extLst>
              <a:ext uri="{FF2B5EF4-FFF2-40B4-BE49-F238E27FC236}">
                <a16:creationId xmlns:a16="http://schemas.microsoft.com/office/drawing/2014/main" id="{83992D26-093C-70A7-23D6-C67F445C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995" y="2606461"/>
            <a:ext cx="3291172" cy="41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6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F71432-C1A9-5EA6-CC83-F1438C86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93" y="269864"/>
            <a:ext cx="3999971" cy="1690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POÇOS: ESTRUTURA E CONFIGURAÇÃO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CEEBBF1-7556-EE56-885F-4E48686FAEAA}"/>
              </a:ext>
            </a:extLst>
          </p:cNvPr>
          <p:cNvSpPr txBox="1"/>
          <p:nvPr/>
        </p:nvSpPr>
        <p:spPr>
          <a:xfrm>
            <a:off x="4919511" y="552740"/>
            <a:ext cx="3396449" cy="1125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Conductor (</a:t>
            </a:r>
            <a:r>
              <a:rPr lang="en-US" sz="2000" dirty="0" err="1"/>
              <a:t>Condutor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Casing (</a:t>
            </a:r>
            <a:r>
              <a:rPr lang="en-US" sz="2000" dirty="0" err="1"/>
              <a:t>Revestimento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Tubing (</a:t>
            </a:r>
            <a:r>
              <a:rPr lang="en-US" sz="2000" dirty="0" err="1"/>
              <a:t>Tubo</a:t>
            </a:r>
            <a:r>
              <a:rPr lang="en-US" sz="2000" dirty="0"/>
              <a:t> de </a:t>
            </a:r>
            <a:r>
              <a:rPr lang="en-US" sz="2000" dirty="0" err="1"/>
              <a:t>Produção</a:t>
            </a:r>
            <a:r>
              <a:rPr lang="en-US" sz="2000" dirty="0"/>
              <a:t>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F5D3850-0A19-DA0C-612F-A481B25C5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4" r="5248"/>
          <a:stretch/>
        </p:blipFill>
        <p:spPr>
          <a:xfrm>
            <a:off x="447846" y="4304902"/>
            <a:ext cx="3057392" cy="2553098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5E25CDD2-FF58-1628-DF42-B7D22C379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0" y="1784412"/>
            <a:ext cx="3587183" cy="2412538"/>
          </a:xfrm>
          <a:prstGeom prst="rect">
            <a:avLst/>
          </a:prstGeom>
        </p:spPr>
      </p:pic>
      <p:pic>
        <p:nvPicPr>
          <p:cNvPr id="10" name="Imagem 9" descr="Diagrama&#10;&#10;Descrição gerada automaticamente">
            <a:extLst>
              <a:ext uri="{FF2B5EF4-FFF2-40B4-BE49-F238E27FC236}">
                <a16:creationId xmlns:a16="http://schemas.microsoft.com/office/drawing/2014/main" id="{FF1719E2-BE82-735C-2851-0B5217814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07" y="205295"/>
            <a:ext cx="3384889" cy="6447409"/>
          </a:xfrm>
          <a:prstGeom prst="rect">
            <a:avLst/>
          </a:prstGeom>
        </p:spPr>
      </p:pic>
      <p:pic>
        <p:nvPicPr>
          <p:cNvPr id="12" name="Picture 4" descr="9.3: The Drilling Process | PNG 301: Introduction to Petroleum and Natural  Gas Engineering">
            <a:extLst>
              <a:ext uri="{FF2B5EF4-FFF2-40B4-BE49-F238E27FC236}">
                <a16:creationId xmlns:a16="http://schemas.microsoft.com/office/drawing/2014/main" id="{E9C12AD4-E7C0-9B8B-112B-E984C1762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7392"/>
          <a:stretch/>
        </p:blipFill>
        <p:spPr bwMode="auto">
          <a:xfrm>
            <a:off x="3985007" y="2539014"/>
            <a:ext cx="4434537" cy="41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2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7AC9C-7C95-44B7-A2AF-869CE73F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6" y="243205"/>
            <a:ext cx="4897120" cy="1325563"/>
          </a:xfrm>
        </p:spPr>
        <p:txBody>
          <a:bodyPr/>
          <a:lstStyle/>
          <a:p>
            <a:r>
              <a:rPr lang="pt-BR" b="1" dirty="0"/>
              <a:t>POÇOS: DIREÇÃO DE PERFURAÇÃO</a:t>
            </a:r>
          </a:p>
        </p:txBody>
      </p:sp>
      <p:pic>
        <p:nvPicPr>
          <p:cNvPr id="4" name="Google Shape;194;p15">
            <a:extLst>
              <a:ext uri="{FF2B5EF4-FFF2-40B4-BE49-F238E27FC236}">
                <a16:creationId xmlns:a16="http://schemas.microsoft.com/office/drawing/2014/main" id="{AED93EC7-3E0C-063A-7463-8BFB35D849A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5289" y="171069"/>
            <a:ext cx="5077405" cy="369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E2FCAEF1-9F55-EC96-52CD-5320959D6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0"/>
          <a:stretch/>
        </p:blipFill>
        <p:spPr>
          <a:xfrm>
            <a:off x="9187426" y="4094854"/>
            <a:ext cx="3004574" cy="2197426"/>
          </a:xfrm>
          <a:prstGeom prst="rect">
            <a:avLst/>
          </a:prstGeom>
        </p:spPr>
      </p:pic>
      <p:pic>
        <p:nvPicPr>
          <p:cNvPr id="8" name="Picture 4" descr="History of Directional Drilling | Sutori">
            <a:extLst>
              <a:ext uri="{FF2B5EF4-FFF2-40B4-BE49-F238E27FC236}">
                <a16:creationId xmlns:a16="http://schemas.microsoft.com/office/drawing/2014/main" id="{C2A8DFBD-6FCF-8A06-5F94-EB845325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7" y="4094854"/>
            <a:ext cx="3044053" cy="21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E4FAD920-AAE1-C4A1-7830-150BCA7A4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8" y="1568768"/>
            <a:ext cx="5289232" cy="52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1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6EE74-4EB3-7A8A-5046-86FCA651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pt-BR" b="1" dirty="0"/>
              <a:t>POÇOS: CONSTRUÇÃO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1FFE75-E0AB-91AB-39E0-023CCCC49949}"/>
              </a:ext>
            </a:extLst>
          </p:cNvPr>
          <p:cNvSpPr txBox="1"/>
          <p:nvPr/>
        </p:nvSpPr>
        <p:spPr>
          <a:xfrm>
            <a:off x="6782331" y="376256"/>
            <a:ext cx="5104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https://www.youtube.com/watch?v=Do9dz6ypD7w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041D40-4C97-3D84-0AA2-43492D01BCB3}"/>
              </a:ext>
            </a:extLst>
          </p:cNvPr>
          <p:cNvSpPr txBox="1"/>
          <p:nvPr/>
        </p:nvSpPr>
        <p:spPr>
          <a:xfrm>
            <a:off x="6782330" y="796564"/>
            <a:ext cx="4897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https://www.youtube.com/watch?v=YQtDiX2Dbr0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6743D5-64F3-C18C-963C-B221A56429ED}"/>
              </a:ext>
            </a:extLst>
          </p:cNvPr>
          <p:cNvSpPr txBox="1"/>
          <p:nvPr/>
        </p:nvSpPr>
        <p:spPr>
          <a:xfrm>
            <a:off x="6782331" y="1216872"/>
            <a:ext cx="5104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https://www.youtube.com/watch?v=DmOZEt9DwRE</a:t>
            </a:r>
          </a:p>
        </p:txBody>
      </p:sp>
      <p:pic>
        <p:nvPicPr>
          <p:cNvPr id="6148" name="Picture 4" descr="As the offshore drilling market tightens, what's up with the semi-sub rig  fleet? - Offshore Energy">
            <a:extLst>
              <a:ext uri="{FF2B5EF4-FFF2-40B4-BE49-F238E27FC236}">
                <a16:creationId xmlns:a16="http://schemas.microsoft.com/office/drawing/2014/main" id="{7A3906EF-0457-B4A5-AA97-BF2C44C71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31" y="2911570"/>
            <a:ext cx="4897515" cy="34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8.4.3.3: Drill Ships | PNG 301: Introduction to Petroleum and Natural Gas  Engineering">
            <a:extLst>
              <a:ext uri="{FF2B5EF4-FFF2-40B4-BE49-F238E27FC236}">
                <a16:creationId xmlns:a16="http://schemas.microsoft.com/office/drawing/2014/main" id="{19B18AF3-B60C-4401-1966-8DA1B3A77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3199" r="5965" b="4074"/>
          <a:stretch/>
        </p:blipFill>
        <p:spPr bwMode="auto">
          <a:xfrm>
            <a:off x="224796" y="1604478"/>
            <a:ext cx="6214369" cy="51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CE3D7C3-605F-9A84-8BBC-30F7C65F5D1D}"/>
              </a:ext>
            </a:extLst>
          </p:cNvPr>
          <p:cNvSpPr txBox="1"/>
          <p:nvPr/>
        </p:nvSpPr>
        <p:spPr>
          <a:xfrm>
            <a:off x="6782330" y="1692865"/>
            <a:ext cx="5312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https://s23.q4cdn.com/956522167/files/doc_rigspecs/rigspecs2022/VALARIS-DS-16.pdf</a:t>
            </a:r>
          </a:p>
        </p:txBody>
      </p:sp>
    </p:spTree>
    <p:extLst>
      <p:ext uri="{BB962C8B-B14F-4D97-AF65-F5344CB8AC3E}">
        <p14:creationId xmlns:p14="http://schemas.microsoft.com/office/powerpoint/2010/main" val="295628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2476E-EE75-AB85-FDC0-3AE54BED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507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81D61-5A1C-EE93-0706-21DE1E934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COMPONENTES DO SISTEMA OCEÂNICO DE PRODUÇÃO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D9E01C-B34A-6CC3-78BB-74E180134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35" y="1020750"/>
            <a:ext cx="6828845" cy="5121633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4FC09C-7F12-537D-A5FF-1241C6A0BD59}"/>
              </a:ext>
            </a:extLst>
          </p:cNvPr>
          <p:cNvSpPr txBox="1"/>
          <p:nvPr/>
        </p:nvSpPr>
        <p:spPr>
          <a:xfrm>
            <a:off x="8153400" y="2543364"/>
            <a:ext cx="343418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Reservatório</a:t>
            </a:r>
            <a:r>
              <a:rPr lang="en-US" sz="2000" dirty="0"/>
              <a:t> e </a:t>
            </a:r>
            <a:r>
              <a:rPr lang="en-US" sz="2000" dirty="0" err="1"/>
              <a:t>Poços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Equipamentos</a:t>
            </a:r>
            <a:r>
              <a:rPr lang="en-US" sz="2000" dirty="0"/>
              <a:t> </a:t>
            </a:r>
            <a:r>
              <a:rPr lang="en-US" sz="2000" dirty="0" err="1"/>
              <a:t>Submarinos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Umbilicais</a:t>
            </a:r>
            <a:r>
              <a:rPr lang="en-US" sz="2000" dirty="0"/>
              <a:t>, Risers e Flowlines (SURF)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Planta de </a:t>
            </a:r>
            <a:r>
              <a:rPr lang="en-US" sz="2000" dirty="0" err="1"/>
              <a:t>Produção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Plataforma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Sistema de </a:t>
            </a:r>
            <a:r>
              <a:rPr lang="en-US" sz="2000" dirty="0" err="1"/>
              <a:t>Ancoragem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Sistema de </a:t>
            </a:r>
            <a:r>
              <a:rPr lang="en-US" sz="2000" dirty="0" err="1"/>
              <a:t>Exportação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972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10A2D-D353-2EFB-6681-42146F6B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4" y="741391"/>
            <a:ext cx="3512706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RESERVATÓRIO</a:t>
            </a:r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35548CE-1134-B0DA-9449-300B218DF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F8982E-D65B-85DF-DAC6-96A1B2E854E7}"/>
              </a:ext>
            </a:extLst>
          </p:cNvPr>
          <p:cNvSpPr txBox="1"/>
          <p:nvPr/>
        </p:nvSpPr>
        <p:spPr>
          <a:xfrm>
            <a:off x="7910284" y="2533476"/>
            <a:ext cx="3405415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 forma </a:t>
            </a:r>
            <a:r>
              <a:rPr lang="en-US" sz="2400" dirty="0" err="1"/>
              <a:t>simplificada</a:t>
            </a:r>
            <a:r>
              <a:rPr lang="en-US" sz="2400" dirty="0"/>
              <a:t> é a Rocha </a:t>
            </a:r>
            <a:r>
              <a:rPr lang="en-US" sz="2400" dirty="0" err="1"/>
              <a:t>Porosa</a:t>
            </a:r>
            <a:r>
              <a:rPr lang="en-US" sz="2400" dirty="0"/>
              <a:t> que </a:t>
            </a:r>
            <a:r>
              <a:rPr lang="en-US" sz="2400" dirty="0" err="1"/>
              <a:t>contém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acumula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hidrocarbonetos</a:t>
            </a:r>
            <a:r>
              <a:rPr lang="en-US" sz="2400" dirty="0"/>
              <a:t> (</a:t>
            </a:r>
            <a:r>
              <a:rPr lang="en-US" sz="2400" dirty="0" err="1"/>
              <a:t>óleo</a:t>
            </a:r>
            <a:r>
              <a:rPr lang="en-US" sz="2400" dirty="0"/>
              <a:t> e </a:t>
            </a:r>
            <a:r>
              <a:rPr lang="en-US" sz="2400" dirty="0" err="1"/>
              <a:t>gás</a:t>
            </a:r>
            <a:r>
              <a:rPr lang="en-US" sz="24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Source Rock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Reservoir Rock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Seal or Cap Rock</a:t>
            </a:r>
          </a:p>
        </p:txBody>
      </p:sp>
    </p:spTree>
    <p:extLst>
      <p:ext uri="{BB962C8B-B14F-4D97-AF65-F5344CB8AC3E}">
        <p14:creationId xmlns:p14="http://schemas.microsoft.com/office/powerpoint/2010/main" val="16978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C9A51-A354-D068-BA04-D82A3AE9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Reservatório</a:t>
            </a: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B4E01D9C-F0C2-FDE0-E870-F20BE2A3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45" y="1460525"/>
            <a:ext cx="10294309" cy="52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9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C9A51-A354-D068-BA04-D82A3AE9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Reservatório: </a:t>
            </a:r>
            <a:r>
              <a:rPr lang="pt-BR" b="1" dirty="0" err="1"/>
              <a:t>Pré</a:t>
            </a:r>
            <a:r>
              <a:rPr lang="pt-BR" b="1" dirty="0"/>
              <a:t>-Sal</a:t>
            </a:r>
          </a:p>
        </p:txBody>
      </p:sp>
      <p:pic>
        <p:nvPicPr>
          <p:cNvPr id="4" name="Imagem 3" descr="Tela de computador com texto preto sobre fundo branco">
            <a:extLst>
              <a:ext uri="{FF2B5EF4-FFF2-40B4-BE49-F238E27FC236}">
                <a16:creationId xmlns:a16="http://schemas.microsoft.com/office/drawing/2014/main" id="{1F3B63E8-50B6-D0D5-08FC-96D54CA8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78" y="1564886"/>
            <a:ext cx="7836244" cy="50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1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F47CF-FD8C-A3D9-169F-1FE47187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Reservatório: Mapeamento</a:t>
            </a: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DC938EA9-566D-A682-0982-3A7A1AFA1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80" y="1559755"/>
            <a:ext cx="6331134" cy="51872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3B6368B-E258-FD5D-5F3C-76541E3F2DDC}"/>
              </a:ext>
            </a:extLst>
          </p:cNvPr>
          <p:cNvSpPr txBox="1"/>
          <p:nvPr/>
        </p:nvSpPr>
        <p:spPr>
          <a:xfrm>
            <a:off x="600290" y="1769952"/>
            <a:ext cx="3640115" cy="489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reservatórios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descobertos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através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técnicas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Inicialmente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levantamento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gravimétrico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levantamento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magnético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variações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gravidade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e no campo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eletromagnético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Após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avaliações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levantamentos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sísmicos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perfuração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poços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exploratórios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F47CF-FD8C-A3D9-169F-1FE47187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893126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Reservatório: Mapeamento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6368B-E258-FD5D-5F3C-76541E3F2DDC}"/>
              </a:ext>
            </a:extLst>
          </p:cNvPr>
          <p:cNvSpPr txBox="1"/>
          <p:nvPr/>
        </p:nvSpPr>
        <p:spPr>
          <a:xfrm>
            <a:off x="335281" y="2214463"/>
            <a:ext cx="5284284" cy="439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OBJETIVOS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Construir um Modelo do Reservatório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Determinar o Tamanho (extensão</a:t>
            </a:r>
            <a:r>
              <a:rPr lang="pt-BR" dirty="0"/>
              <a:t>) do reservatório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Determinar o Volume de hidrocarbonetos no reservatório</a:t>
            </a:r>
            <a:r>
              <a:rPr lang="pt-BR" dirty="0"/>
              <a:t>: OIIP (</a:t>
            </a:r>
            <a:r>
              <a:rPr lang="pt-BR" dirty="0" err="1"/>
              <a:t>oil</a:t>
            </a:r>
            <a:r>
              <a:rPr lang="pt-BR" dirty="0"/>
              <a:t> </a:t>
            </a:r>
            <a:r>
              <a:rPr lang="pt-BR" dirty="0" err="1"/>
              <a:t>initially</a:t>
            </a:r>
            <a:r>
              <a:rPr lang="pt-BR" dirty="0"/>
              <a:t> in </a:t>
            </a:r>
            <a:r>
              <a:rPr lang="pt-BR" dirty="0" err="1"/>
              <a:t>place</a:t>
            </a:r>
            <a:r>
              <a:rPr lang="pt-BR" dirty="0"/>
              <a:t>) e GIIP (</a:t>
            </a:r>
            <a:r>
              <a:rPr lang="pt-BR" dirty="0" err="1"/>
              <a:t>gas</a:t>
            </a:r>
            <a:r>
              <a:rPr lang="pt-BR" dirty="0"/>
              <a:t> </a:t>
            </a:r>
            <a:r>
              <a:rPr lang="pt-BR" dirty="0" err="1"/>
              <a:t>initially</a:t>
            </a:r>
            <a:r>
              <a:rPr lang="pt-BR" dirty="0"/>
              <a:t> in </a:t>
            </a:r>
            <a:r>
              <a:rPr lang="pt-BR" dirty="0" err="1"/>
              <a:t>place</a:t>
            </a:r>
            <a:r>
              <a:rPr lang="pt-BR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Determinar as propriedades do fluído e a </a:t>
            </a:r>
            <a:r>
              <a:rPr lang="pt-BR" dirty="0"/>
              <a:t>Razão Óleo/Gás (</a:t>
            </a:r>
            <a:r>
              <a:rPr lang="pt-BR" dirty="0" err="1"/>
              <a:t>Gas</a:t>
            </a:r>
            <a:r>
              <a:rPr lang="pt-BR" dirty="0"/>
              <a:t> </a:t>
            </a:r>
            <a:r>
              <a:rPr lang="pt-BR" dirty="0" err="1"/>
              <a:t>oil</a:t>
            </a:r>
            <a:r>
              <a:rPr lang="pt-BR" dirty="0"/>
              <a:t> </a:t>
            </a:r>
            <a:r>
              <a:rPr lang="pt-BR" dirty="0" err="1"/>
              <a:t>ratio</a:t>
            </a:r>
            <a:r>
              <a:rPr lang="pt-BR" dirty="0"/>
              <a:t> - GOR)</a:t>
            </a:r>
            <a:r>
              <a:rPr kumimoji="0" lang="pt-BR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endParaRPr lang="pt-BR" dirty="0"/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Determinar o Fator de Recuperação (Recovery Factor): 10% a 50% para campos de óleo; 50% a 80% para campos de gás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/>
              <a:t>Determinar o número e o local dos poços de produção e injeção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Determinar o Perfil ou Curva de Produção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/>
              <a:t>Determinar a Comercialidade do Reservatório</a:t>
            </a:r>
            <a:endParaRPr kumimoji="0" lang="pt-BR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DAEFD0-DFFF-2CB0-6809-00B8CAAD4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20" b="2"/>
          <a:stretch/>
        </p:blipFill>
        <p:spPr>
          <a:xfrm>
            <a:off x="5775527" y="11"/>
            <a:ext cx="6416473" cy="42062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8F58E4-1652-65B9-EC91-E18A155F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345" b="-3"/>
          <a:stretch/>
        </p:blipFill>
        <p:spPr>
          <a:xfrm>
            <a:off x="5775527" y="4633290"/>
            <a:ext cx="3216073" cy="22247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3E2DA14-94B8-847A-BE6E-19C45C1D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07" r="-3" b="7260"/>
          <a:stretch/>
        </p:blipFill>
        <p:spPr>
          <a:xfrm>
            <a:off x="8991600" y="4644121"/>
            <a:ext cx="3200400" cy="22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6FDCB2-3982-2EF9-8327-0C40701A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/>
              <a:t>Reservatório - Fator de Recuperação</a:t>
            </a:r>
          </a:p>
        </p:txBody>
      </p:sp>
      <p:sp>
        <p:nvSpPr>
          <p:cNvPr id="207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Lecture 11 Oilfield Development - ppt video online download">
            <a:extLst>
              <a:ext uri="{FF2B5EF4-FFF2-40B4-BE49-F238E27FC236}">
                <a16:creationId xmlns:a16="http://schemas.microsoft.com/office/drawing/2014/main" id="{E9D3CC30-A011-13A8-B889-319076AC0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1"/>
          <a:stretch/>
        </p:blipFill>
        <p:spPr bwMode="auto">
          <a:xfrm>
            <a:off x="320040" y="3082279"/>
            <a:ext cx="5614416" cy="272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Reservoir">
            <a:extLst>
              <a:ext uri="{FF2B5EF4-FFF2-40B4-BE49-F238E27FC236}">
                <a16:creationId xmlns:a16="http://schemas.microsoft.com/office/drawing/2014/main" id="{011A7BA0-D802-131B-A892-9D13A47A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852417"/>
            <a:ext cx="5614416" cy="31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5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F47CF-FD8C-A3D9-169F-1FE47187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Reservatório: Perfil ou Curva de Produção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62;p11">
            <a:extLst>
              <a:ext uri="{FF2B5EF4-FFF2-40B4-BE49-F238E27FC236}">
                <a16:creationId xmlns:a16="http://schemas.microsoft.com/office/drawing/2014/main" id="{F0A67045-CB2E-7F8A-0EC5-E7D2BE8EAEF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223520" y="1229360"/>
            <a:ext cx="7183119" cy="4185919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6368B-E258-FD5D-5F3C-76541E3F2DDC}"/>
              </a:ext>
            </a:extLst>
          </p:cNvPr>
          <p:cNvSpPr txBox="1"/>
          <p:nvPr/>
        </p:nvSpPr>
        <p:spPr>
          <a:xfrm>
            <a:off x="8153400" y="2543364"/>
            <a:ext cx="3434180" cy="3867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/>
              <a:t>Sua determinação é Fundamental para se avaliar a viabilidade técnica e econômica da produção do reservatório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/>
              <a:t>Fornece uma estimativa da produção de óleo, gás e água ao longo do tempo de vida do reservatório</a:t>
            </a:r>
          </a:p>
        </p:txBody>
      </p:sp>
    </p:spTree>
    <p:extLst>
      <p:ext uri="{BB962C8B-B14F-4D97-AF65-F5344CB8AC3E}">
        <p14:creationId xmlns:p14="http://schemas.microsoft.com/office/powerpoint/2010/main" val="376051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431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SISTEMA OCEÂNICO DE PRODUÇÃO</vt:lpstr>
      <vt:lpstr>COMPONENTES DO SISTEMA OCEÂNICO DE PRODUÇÃO</vt:lpstr>
      <vt:lpstr>RESERVATÓRIO</vt:lpstr>
      <vt:lpstr>Reservatório</vt:lpstr>
      <vt:lpstr>Reservatório: Pré-Sal</vt:lpstr>
      <vt:lpstr>Reservatório: Mapeamento</vt:lpstr>
      <vt:lpstr>Reservatório: Mapeamento</vt:lpstr>
      <vt:lpstr>Reservatório - Fator de Recuperação</vt:lpstr>
      <vt:lpstr>Reservatório: Perfil ou Curva de Produção</vt:lpstr>
      <vt:lpstr>Perfil ou Curva de Produção</vt:lpstr>
      <vt:lpstr>POÇO</vt:lpstr>
      <vt:lpstr>POÇOS: COMO SÃO CONSTRUÍDOS</vt:lpstr>
      <vt:lpstr>POÇOS: COMO SÃO CONSTRUÍDOS</vt:lpstr>
      <vt:lpstr>POÇOS: COMO SÃO PERFURADOS</vt:lpstr>
      <vt:lpstr>POÇOS: ESTRUTURA E CONFIGURAÇÃO</vt:lpstr>
      <vt:lpstr>POÇOS: DIREÇÃO DE PERFURAÇÃO</vt:lpstr>
      <vt:lpstr>POÇOS: CONSTRUÇÃO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OCEÂNICO DE PRODUÇÃO</dc:title>
  <dc:creator>BERNARDO R ANDRADE</dc:creator>
  <cp:lastModifiedBy>BERNARDO R ANDRADE</cp:lastModifiedBy>
  <cp:revision>9</cp:revision>
  <dcterms:created xsi:type="dcterms:W3CDTF">2023-08-14T15:41:49Z</dcterms:created>
  <dcterms:modified xsi:type="dcterms:W3CDTF">2023-08-15T17:27:16Z</dcterms:modified>
</cp:coreProperties>
</file>