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69" r:id="rId2"/>
    <p:sldId id="520" r:id="rId3"/>
    <p:sldId id="432" r:id="rId4"/>
    <p:sldId id="381" r:id="rId5"/>
    <p:sldId id="413" r:id="rId6"/>
    <p:sldId id="404" r:id="rId7"/>
    <p:sldId id="405" r:id="rId8"/>
    <p:sldId id="412" r:id="rId9"/>
    <p:sldId id="350" r:id="rId10"/>
    <p:sldId id="410" r:id="rId11"/>
    <p:sldId id="351" r:id="rId12"/>
    <p:sldId id="352" r:id="rId13"/>
    <p:sldId id="353" r:id="rId14"/>
    <p:sldId id="402" r:id="rId15"/>
    <p:sldId id="403" r:id="rId16"/>
    <p:sldId id="419" r:id="rId17"/>
    <p:sldId id="408" r:id="rId18"/>
    <p:sldId id="414" r:id="rId19"/>
    <p:sldId id="365" r:id="rId20"/>
    <p:sldId id="328" r:id="rId21"/>
    <p:sldId id="329" r:id="rId22"/>
    <p:sldId id="409" r:id="rId23"/>
    <p:sldId id="420" r:id="rId24"/>
    <p:sldId id="423" r:id="rId25"/>
    <p:sldId id="424" r:id="rId26"/>
    <p:sldId id="426" r:id="rId27"/>
    <p:sldId id="427" r:id="rId28"/>
    <p:sldId id="429" r:id="rId29"/>
    <p:sldId id="384" r:id="rId30"/>
    <p:sldId id="388" r:id="rId31"/>
    <p:sldId id="340" r:id="rId32"/>
    <p:sldId id="341" r:id="rId33"/>
    <p:sldId id="348" r:id="rId34"/>
    <p:sldId id="333" r:id="rId35"/>
    <p:sldId id="417" r:id="rId36"/>
    <p:sldId id="392" r:id="rId37"/>
    <p:sldId id="394" r:id="rId38"/>
    <p:sldId id="395" r:id="rId39"/>
    <p:sldId id="399" r:id="rId40"/>
    <p:sldId id="397" r:id="rId41"/>
    <p:sldId id="342" r:id="rId42"/>
    <p:sldId id="343" r:id="rId43"/>
    <p:sldId id="344" r:id="rId44"/>
    <p:sldId id="371" r:id="rId45"/>
    <p:sldId id="376" r:id="rId46"/>
    <p:sldId id="377" r:id="rId47"/>
    <p:sldId id="374" r:id="rId48"/>
    <p:sldId id="378" r:id="rId49"/>
    <p:sldId id="400" r:id="rId50"/>
    <p:sldId id="401" r:id="rId5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5A470-9242-0545-B172-04DBCA1A496F}" type="datetimeFigureOut">
              <a:rPr lang="en-US" smtClean="0"/>
              <a:t>8/14/23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8237A-D4B8-3C42-AD38-C2B20B9B25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669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BEE5D-6966-A84C-86D1-B836CE477C59}" type="datetimeFigureOut">
              <a:rPr lang="en-US" smtClean="0"/>
              <a:t>8/14/23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3C6F6-2EE3-C64E-B055-BC885165FB9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5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441-4C99-8D49-9248-9B7E312D45F3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46B9-418A-F14C-86E2-C60E9AA5758A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4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7CEF-1FA8-B744-85F7-A6B3C516D279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5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09E72-8C46-9041-90F5-A8F673D672D0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6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F79F-FA57-9E46-857F-B54ED1EEAE0B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7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66E6-D01B-604D-9F72-3604AAC590D3}" type="datetime1">
              <a:rPr lang="pt-BR" smtClean="0"/>
              <a:t>14/08/2023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7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94F7-FF11-4D4C-AF89-B871316D0B8F}" type="datetime1">
              <a:rPr lang="pt-BR" smtClean="0"/>
              <a:t>14/08/2023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6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A946-1F8D-B84C-8F74-058E566B460A}" type="datetime1">
              <a:rPr lang="pt-BR" smtClean="0"/>
              <a:t>14/08/2023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881-D238-8B4E-AF00-9B230F41EDD0}" type="datetime1">
              <a:rPr lang="pt-BR" smtClean="0"/>
              <a:t>14/08/2023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8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2F7-0D61-0E4C-A9A9-7D8197413359}" type="datetime1">
              <a:rPr lang="pt-BR" smtClean="0"/>
              <a:t>14/08/2023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8649-1C7F-E148-9E77-864ECC931345}" type="datetime1">
              <a:rPr lang="pt-BR" smtClean="0"/>
              <a:t>14/08/2023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C20A-1475-0346-B7DF-675BF5B1E9B1}" type="datetime1">
              <a:rPr lang="pt-BR" smtClean="0"/>
              <a:t>14/08/2023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2C6C5-9C9D-FB4B-8FCA-5DE5C826636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4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eopoldo.fulgencio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br>
              <a:rPr lang="pt-BR" sz="3600" b="1" dirty="0"/>
            </a:br>
            <a:r>
              <a:rPr lang="pt-BR" sz="2400" b="1" dirty="0"/>
              <a:t>PSA-286 - Psicologia do Desenvolvimento II</a:t>
            </a:r>
            <a:r>
              <a:rPr lang="pt-BR" sz="2400" dirty="0"/>
              <a:t> </a:t>
            </a:r>
            <a:r>
              <a:rPr lang="pt-BR" sz="2800" dirty="0"/>
              <a:t> </a:t>
            </a:r>
            <a:br>
              <a:rPr lang="pt-BR" dirty="0"/>
            </a:br>
            <a:r>
              <a:rPr lang="pt-BR" dirty="0"/>
              <a:t>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solidFill>
                  <a:schemeClr val="tx1"/>
                </a:solidFill>
              </a:rPr>
              <a:t>Curso para a Terapia Ocupacional</a:t>
            </a:r>
            <a:br>
              <a:rPr lang="pt-BR" sz="2400" dirty="0">
                <a:solidFill>
                  <a:schemeClr val="tx1"/>
                </a:solidFill>
              </a:rPr>
            </a:br>
            <a:endParaRPr lang="pt-BR" sz="2400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</a:rPr>
              <a:t>Prof. Dr. </a:t>
            </a:r>
            <a:r>
              <a:rPr lang="pt-BR" sz="2400" b="1" i="1" dirty="0">
                <a:solidFill>
                  <a:schemeClr val="tx1"/>
                </a:solidFill>
              </a:rPr>
              <a:t>Leopoldo </a:t>
            </a:r>
            <a:r>
              <a:rPr lang="pt-BR" sz="2400" b="1" i="1" dirty="0" err="1">
                <a:solidFill>
                  <a:schemeClr val="tx1"/>
                </a:solidFill>
              </a:rPr>
              <a:t>fulgencio</a:t>
            </a:r>
            <a:endParaRPr lang="pt-BR" sz="2400" b="1" i="1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  <a:hlinkClick r:id="rId2"/>
              </a:rPr>
              <a:t>leopoldo.fulgencio@gmail.com</a:t>
            </a:r>
            <a:endParaRPr lang="pt-BR" sz="24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6163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1.2 </a:t>
            </a:r>
            <a:r>
              <a:rPr lang="en-US" sz="2400" b="1" dirty="0" err="1"/>
              <a:t>Winnicott</a:t>
            </a:r>
            <a:r>
              <a:rPr lang="en-US" sz="2400" b="1" dirty="0"/>
              <a:t> e </a:t>
            </a:r>
            <a:r>
              <a:rPr lang="en-US" sz="2400" b="1" dirty="0" err="1"/>
              <a:t>sua</a:t>
            </a:r>
            <a:r>
              <a:rPr lang="en-US" sz="2400" b="1" dirty="0"/>
              <a:t> </a:t>
            </a:r>
            <a:r>
              <a:rPr lang="en-US" sz="2400" b="1" dirty="0" err="1"/>
              <a:t>relação</a:t>
            </a:r>
            <a:r>
              <a:rPr lang="en-US" sz="2400" b="1" dirty="0"/>
              <a:t> com a </a:t>
            </a:r>
            <a:r>
              <a:rPr lang="en-US" sz="2400" b="1" dirty="0" err="1"/>
              <a:t>tradição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 err="1"/>
              <a:t>Winnicott</a:t>
            </a:r>
            <a:r>
              <a:rPr lang="pt-BR" dirty="0"/>
              <a:t> conserva a tradição de maneira curiosa, em grande parte distorcendo-a. A sua interpretação dos conceitos freudianos e </a:t>
            </a:r>
            <a:r>
              <a:rPr lang="pt-BR" dirty="0" err="1"/>
              <a:t>kleinianos</a:t>
            </a:r>
            <a:r>
              <a:rPr lang="pt-BR" dirty="0"/>
              <a:t> é tão idiossincrática e tão pouco representativa da formulação e intenção originais deles a ponto de torná-las às vezes, irreconhecíveis. Ele reconta a história das </a:t>
            </a:r>
            <a:r>
              <a:rPr lang="pt-BR" dirty="0" err="1"/>
              <a:t>idéias</a:t>
            </a:r>
            <a:r>
              <a:rPr lang="pt-BR" dirty="0"/>
              <a:t> psicanalíticas não tanto como se desenvolveu, mas como ele gostaria que tivesse sido, reescrevendo Freud para torná-lo um predecessor mais claro e mais fácil da própria visão de </a:t>
            </a:r>
            <a:r>
              <a:rPr lang="pt-BR" dirty="0" err="1"/>
              <a:t>Winnicott</a:t>
            </a:r>
            <a:r>
              <a:rPr lang="pt-BR" dirty="0"/>
              <a:t>. (</a:t>
            </a:r>
            <a:r>
              <a:rPr lang="pt-BR" dirty="0" err="1"/>
              <a:t>Greenberger</a:t>
            </a:r>
            <a:r>
              <a:rPr lang="pt-BR" dirty="0"/>
              <a:t> &amp; Mitchell, 1983, p. 139)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Apesar de [</a:t>
            </a:r>
            <a:r>
              <a:rPr lang="pt-BR" dirty="0" err="1"/>
              <a:t>Winnicott</a:t>
            </a:r>
            <a:r>
              <a:rPr lang="pt-BR" dirty="0"/>
              <a:t> ser] profundamente consciente da fluidez das palavras – “elas têm raízes etimológicas, elas têm uma história: como seres humanos, elas têm uma luta, às vezes, para estabelecer e manter a identidade” (</a:t>
            </a:r>
            <a:r>
              <a:rPr lang="pt-BR" dirty="0" err="1"/>
              <a:t>Winnicott</a:t>
            </a:r>
            <a:r>
              <a:rPr lang="pt-BR" dirty="0"/>
              <a:t>, 1986f, p. 105) –, ele usa certos termos-chaves como se não tivessem histórico no pensamento psicanalítico.  (Phillips, 1988, p. 37)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56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1.3  </a:t>
            </a:r>
            <a:r>
              <a:rPr lang="en-US" sz="2400" b="1" dirty="0" err="1"/>
              <a:t>Winnicott</a:t>
            </a:r>
            <a:r>
              <a:rPr lang="en-US" sz="2400" b="1" dirty="0"/>
              <a:t> &amp; Freud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	</a:t>
            </a:r>
            <a:r>
              <a:rPr lang="pt-BR" sz="5600" dirty="0"/>
              <a:t>O leitor deve saber que sou um produto da escola psicanalítica ou freudiana. Isso não significa que eu tome por correto tudo o que Freud disse ou escreveu; isso seria em todo caso absurdo,  visto que Freud continuou desenvolvendo suas teorias – isto é, modificando-as (de modo ordenado, como qualquer cientista) – até o momento de sua morte, em 1939.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5600" dirty="0"/>
              <a:t>	Na verdade, há certas coisas em que Freud veio a acreditar que nos parecem, a mim e a muitos outros analistas, não serem de modo algum corretas – mas isto não importa.  O fato  é que Freud começou um abordagem científica do problema do desenvolvimento humano; desafiou a relutância em se falar abertamente de sexo e especialmente da sexualidade infantil, e considerou os instintos como realidades básicas e dignas de estudo; legou-nos um método a ser usado e desenvolvido, através do qual poderíamos conferir as observações de outros e contribuir e fazer as nossas próprias observações; demonstrou a existência do inconsciente reprimido e lançou luz sobre as operações do conflito inconsciente; insistiu no pleno reconhecimento da realidade psíquica (o que é real no indivíduo, e não apenas o realizado em ato); procurou, intrepidamente, formular teorias relativas aos processos mentais, algumas das quais tornaram-se geralmente aceitas. (1965t, p. 29)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2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1.3 </a:t>
            </a:r>
            <a:r>
              <a:rPr lang="en-US" sz="2400" b="1" dirty="0" err="1"/>
              <a:t>Winnicott</a:t>
            </a:r>
            <a:r>
              <a:rPr lang="en-US" sz="2400" b="1" dirty="0"/>
              <a:t> &amp; Freud</a:t>
            </a:r>
            <a:br>
              <a:rPr lang="en-US" sz="2400" b="1" dirty="0"/>
            </a:br>
            <a:r>
              <a:rPr lang="en-US" sz="2400" b="1" dirty="0"/>
              <a:t>Um </a:t>
            </a:r>
            <a:r>
              <a:rPr lang="en-US" sz="2400" b="1" dirty="0" err="1"/>
              <a:t>freudiano</a:t>
            </a:r>
            <a:r>
              <a:rPr lang="en-US" sz="2400" b="1" dirty="0"/>
              <a:t> </a:t>
            </a:r>
            <a:r>
              <a:rPr lang="en-US" sz="2400" b="1" dirty="0" err="1"/>
              <a:t>para</a:t>
            </a:r>
            <a:r>
              <a:rPr lang="en-US" sz="2400" b="1" dirty="0"/>
              <a:t> </a:t>
            </a:r>
            <a:r>
              <a:rPr lang="en-US" sz="2400" b="1" dirty="0" err="1"/>
              <a:t>além</a:t>
            </a:r>
            <a:r>
              <a:rPr lang="en-US" sz="2400" b="1" dirty="0"/>
              <a:t> de Freud!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2600" b="1" dirty="0"/>
              <a:t>1.2.1 Afirmações de </a:t>
            </a:r>
            <a:r>
              <a:rPr lang="pt-BR" sz="2600" b="1" dirty="0" err="1"/>
              <a:t>Winnicott</a:t>
            </a:r>
            <a:r>
              <a:rPr lang="pt-BR" sz="2600" b="1" dirty="0"/>
              <a:t>: 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200" dirty="0"/>
              <a:t>“nunca fui capaz de seguir quem quer que fosse, nem mesmo Freud” (</a:t>
            </a:r>
            <a:r>
              <a:rPr lang="pt-BR" sz="2200" dirty="0">
                <a:hlinkClick r:id="" action="ppaction://hlinkfile" tooltip="Winnicott, 1965va #4708"/>
              </a:rPr>
              <a:t>1965va, p. 161</a:t>
            </a:r>
            <a:r>
              <a:rPr lang="pt-BR" sz="2200" dirty="0"/>
              <a:t>). 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200" dirty="0"/>
              <a:t>“é que Freud criou um método de abordagem científica ao problema do desenvolvimento humano” (</a:t>
            </a:r>
            <a:r>
              <a:rPr lang="pt-BR" sz="2200" dirty="0">
                <a:hlinkClick r:id="" action="ppaction://hlinkfile" tooltip="Winnicott, 1965t #4682"/>
              </a:rPr>
              <a:t>1965t, p. 29</a:t>
            </a:r>
            <a:r>
              <a:rPr lang="pt-BR" sz="2200" dirty="0"/>
              <a:t>). 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200" dirty="0"/>
              <a:t>“se houver algo que eu faça que </a:t>
            </a:r>
            <a:r>
              <a:rPr lang="pt-BR" sz="2200" i="1" dirty="0"/>
              <a:t>não seja </a:t>
            </a:r>
            <a:r>
              <a:rPr lang="pt-BR" sz="2200" dirty="0" err="1"/>
              <a:t>freudiano,gostaria</a:t>
            </a:r>
            <a:r>
              <a:rPr lang="pt-BR" sz="2200" dirty="0"/>
              <a:t> de sabê-lo... Não me importo que não seja” (</a:t>
            </a:r>
            <a:r>
              <a:rPr lang="pt-BR" sz="2200" dirty="0">
                <a:hlinkClick r:id="" action="ppaction://hlinkfile" tooltip="Winnicott, 1989f #1589"/>
              </a:rPr>
              <a:t>1989f, p. 437</a:t>
            </a:r>
            <a:r>
              <a:rPr lang="pt-BR" sz="2200" dirty="0"/>
              <a:t>). </a:t>
            </a:r>
          </a:p>
          <a:p>
            <a:pPr marL="0" indent="0">
              <a:lnSpc>
                <a:spcPct val="170000"/>
              </a:lnSpc>
              <a:buNone/>
            </a:pPr>
            <a:endParaRPr lang="pt-BR" sz="2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800" dirty="0"/>
              <a:t>Mas </a:t>
            </a:r>
            <a:r>
              <a:rPr lang="en-US" sz="2800" dirty="0" err="1"/>
              <a:t>Winnicott</a:t>
            </a:r>
            <a:r>
              <a:rPr lang="en-US" sz="2800" dirty="0"/>
              <a:t> </a:t>
            </a:r>
            <a:r>
              <a:rPr lang="en-US" sz="2800" dirty="0" err="1"/>
              <a:t>modificou</a:t>
            </a:r>
            <a:r>
              <a:rPr lang="en-US" sz="2800" dirty="0"/>
              <a:t> a </a:t>
            </a:r>
            <a:r>
              <a:rPr lang="en-US" sz="2800" dirty="0" err="1"/>
              <a:t>maneira</a:t>
            </a:r>
            <a:r>
              <a:rPr lang="en-US" sz="2800" dirty="0"/>
              <a:t> de </a:t>
            </a:r>
            <a:r>
              <a:rPr lang="en-US" sz="2800" dirty="0" err="1"/>
              <a:t>descrever</a:t>
            </a:r>
            <a:r>
              <a:rPr lang="en-US" sz="2800" dirty="0"/>
              <a:t> e </a:t>
            </a:r>
            <a:r>
              <a:rPr lang="en-US" sz="2800" dirty="0" err="1"/>
              <a:t>apreender</a:t>
            </a:r>
            <a:r>
              <a:rPr lang="en-US" sz="2800" dirty="0"/>
              <a:t> a </a:t>
            </a:r>
            <a:r>
              <a:rPr lang="en-US" sz="2800" dirty="0" err="1"/>
              <a:t>vida</a:t>
            </a:r>
            <a:r>
              <a:rPr lang="en-US" sz="2800" dirty="0"/>
              <a:t> </a:t>
            </a:r>
            <a:r>
              <a:rPr lang="en-US" sz="2800" dirty="0" err="1"/>
              <a:t>psíquica</a:t>
            </a:r>
            <a:r>
              <a:rPr lang="en-US" sz="2800" dirty="0"/>
              <a:t>, </a:t>
            </a:r>
            <a:r>
              <a:rPr lang="en-US" sz="2800" dirty="0" err="1"/>
              <a:t>referindo</a:t>
            </a:r>
            <a:r>
              <a:rPr lang="en-US" sz="2800" dirty="0"/>
              <a:t>-se e </a:t>
            </a:r>
            <a:r>
              <a:rPr lang="en-US" sz="2800" dirty="0" err="1"/>
              <a:t>tomando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</a:t>
            </a:r>
            <a:r>
              <a:rPr lang="en-US" sz="2800" dirty="0" err="1"/>
              <a:t>objeto</a:t>
            </a:r>
            <a:r>
              <a:rPr lang="en-US" sz="2800" dirty="0"/>
              <a:t> a </a:t>
            </a:r>
            <a:r>
              <a:rPr lang="en-US" sz="2800" dirty="0" err="1"/>
              <a:t>natureza</a:t>
            </a:r>
            <a:r>
              <a:rPr lang="en-US" sz="2800" dirty="0"/>
              <a:t> </a:t>
            </a:r>
            <a:r>
              <a:rPr lang="en-US" sz="2800" dirty="0" err="1"/>
              <a:t>humana</a:t>
            </a:r>
            <a:r>
              <a:rPr lang="en-US" sz="2800" dirty="0"/>
              <a:t>.</a:t>
            </a:r>
          </a:p>
          <a:p>
            <a:pPr marL="0" indent="0">
              <a:lnSpc>
                <a:spcPct val="170000"/>
              </a:lnSpc>
              <a:buNone/>
            </a:pPr>
            <a:endParaRPr lang="pt-BR" sz="26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2600" b="1" dirty="0"/>
              <a:t>1.2.2 </a:t>
            </a:r>
            <a:r>
              <a:rPr lang="pt-BR" sz="2600" b="1" dirty="0" err="1"/>
              <a:t>Winnicott</a:t>
            </a:r>
            <a:r>
              <a:rPr lang="pt-BR" sz="2600" b="1" dirty="0"/>
              <a:t> &amp; Freud. Continuidades e rupturas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200" dirty="0"/>
              <a:t>Adesão aos conceitos fundamentais e </a:t>
            </a:r>
            <a:r>
              <a:rPr lang="pt-BR" sz="2200" dirty="0" err="1"/>
              <a:t>redescrição</a:t>
            </a:r>
            <a:r>
              <a:rPr lang="pt-BR" sz="2200" dirty="0"/>
              <a:t> destes conceitos: inconsciente, sexualidade, complexo de Édipo, transferência e resistência,  realidade psíquica, 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200" dirty="0"/>
              <a:t>Inserções e novidades (nova semântica)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79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1.4 </a:t>
            </a:r>
            <a:r>
              <a:rPr lang="en-US" sz="2400" b="1" dirty="0" err="1"/>
              <a:t>Winnicott</a:t>
            </a:r>
            <a:r>
              <a:rPr lang="en-US" sz="2400" b="1" dirty="0"/>
              <a:t> &amp; Klein</a:t>
            </a:r>
            <a:br>
              <a:rPr lang="en-US" sz="2400" b="1" dirty="0"/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2000" b="1" dirty="0">
                <a:solidFill>
                  <a:srgbClr val="000000"/>
                </a:solidFill>
              </a:rPr>
              <a:t>1.2.1 Enfoque pessoal (</a:t>
            </a:r>
            <a:r>
              <a:rPr lang="pt-BR" sz="2000" b="1" dirty="0" err="1">
                <a:solidFill>
                  <a:srgbClr val="000000"/>
                </a:solidFill>
              </a:rPr>
              <a:t>Winnicott</a:t>
            </a:r>
            <a:r>
              <a:rPr lang="pt-BR" sz="2000" b="1" dirty="0">
                <a:solidFill>
                  <a:srgbClr val="000000"/>
                </a:solidFill>
              </a:rPr>
              <a:t>) da contribuição </a:t>
            </a:r>
            <a:r>
              <a:rPr lang="pt-BR" sz="2000" b="1" dirty="0" err="1">
                <a:solidFill>
                  <a:srgbClr val="000000"/>
                </a:solidFill>
              </a:rPr>
              <a:t>kleiniana</a:t>
            </a:r>
            <a:r>
              <a:rPr lang="pt-BR" sz="2000" b="1" dirty="0">
                <a:solidFill>
                  <a:srgbClr val="000000"/>
                </a:solidFill>
              </a:rPr>
              <a:t> </a:t>
            </a:r>
            <a:endParaRPr lang="pt-BR" sz="2000" dirty="0">
              <a:solidFill>
                <a:srgbClr val="000000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endParaRPr lang="pt-BR" sz="2000" b="1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2000" b="1" dirty="0"/>
              <a:t>1.2.2 Fulgencio: </a:t>
            </a:r>
            <a:r>
              <a:rPr lang="pt-BR" sz="2000" b="1" dirty="0" err="1"/>
              <a:t>Winnicott</a:t>
            </a:r>
            <a:r>
              <a:rPr lang="pt-BR" sz="2000" b="1" dirty="0"/>
              <a:t> &amp; Klein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000" b="1" dirty="0"/>
              <a:t>	</a:t>
            </a:r>
            <a:r>
              <a:rPr lang="pt-BR" sz="2000" dirty="0"/>
              <a:t>Adesão a algumas descobertas novas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000" dirty="0"/>
              <a:t>	Crítica a erros metodológicos e conceituais</a:t>
            </a:r>
          </a:p>
          <a:p>
            <a:pPr marL="400050" lvl="1" indent="0">
              <a:lnSpc>
                <a:spcPct val="170000"/>
              </a:lnSpc>
              <a:buNone/>
            </a:pPr>
            <a:r>
              <a:rPr lang="pt-BR" sz="2000" dirty="0"/>
              <a:t>Inserções e novidades (nova semântica)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</a:rPr>
              <a:t>1.4 </a:t>
            </a:r>
            <a:r>
              <a:rPr lang="en-US" sz="2400" b="1" dirty="0" err="1">
                <a:solidFill>
                  <a:srgbClr val="000000"/>
                </a:solidFill>
              </a:rPr>
              <a:t>Winnicott</a:t>
            </a:r>
            <a:r>
              <a:rPr lang="en-US" sz="2400" b="1" dirty="0">
                <a:solidFill>
                  <a:srgbClr val="000000"/>
                </a:solidFill>
              </a:rPr>
              <a:t> &amp; Klein</a:t>
            </a:r>
            <a:br>
              <a:rPr lang="en-US" sz="2400" b="1" dirty="0">
                <a:solidFill>
                  <a:srgbClr val="000000"/>
                </a:solidFill>
              </a:rPr>
            </a:br>
            <a:r>
              <a:rPr lang="pt-BR" sz="2400" b="1" dirty="0"/>
              <a:t>(contribuições positivas)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4000" dirty="0"/>
              <a:t>A única coisa importante é que a psicanálise, baseada firmemente em Freud, não pode desperdiçar as contribuições de Klein, que tentarei resumir agora: 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Técnica ortodoxa estrita na psicanálise de crianças.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Técnica facilitada pelo uso de pequenos brinquedos nos estágios iniciais.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Técnica para a análise de crianças de dois anos e meio de idade e todas as idades posteriores.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Reconhecimento da fantasia como localizada pela criança (ou adulto) tanto dentro como fora do </a:t>
            </a:r>
            <a:r>
              <a:rPr lang="pt-BR" sz="4000" i="1" dirty="0"/>
              <a:t>self</a:t>
            </a:r>
            <a:r>
              <a:rPr lang="pt-BR" sz="4000" dirty="0"/>
              <a:t>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Compreensão das forças ou “objetos” internos benignas e persecutórias e sua origem em experiências instintivas satisfatórias ou insatisfatórias (originalmente orais e sádico-orais).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Importância da projeção e introjeção como mecanismos mentais desenvolvidos em relação com a experiência da criança das funções corporais de incorporação e excreção.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Ênfase na importância dos elementos destrutivos nas relações objetais, isto é, à parte de raiva por frustração.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Desenvolvimento de uma teoria da consecução pelo indivíduo da capacidade de se preocupar (posição depressiva).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Relacionamento de: brinquedo construtivo	/  	trabalho		/	potência e geração de filhos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000" dirty="0"/>
              <a:t>			com a posição depressiva.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Compreensão da negação da depressão (defesa maníaca).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Compreensão da ameaça de caos na realidade psíquica interna e defesas relacionadas com este caos (neurose obsessiva e afeto depressivo).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Pressuposição dos impulsos infantis, medos de retaliação e </a:t>
            </a:r>
            <a:r>
              <a:rPr lang="pt-BR" sz="4000" i="1" dirty="0" err="1"/>
              <a:t>splitting</a:t>
            </a:r>
            <a:r>
              <a:rPr lang="pt-BR" sz="4000" dirty="0"/>
              <a:t> do objeto antes de agir a ambivalência.</a:t>
            </a:r>
          </a:p>
          <a:p>
            <a:pPr>
              <a:lnSpc>
                <a:spcPct val="170000"/>
              </a:lnSpc>
            </a:pPr>
            <a:r>
              <a:rPr lang="pt-BR" sz="4000" dirty="0"/>
              <a:t>Tentativa permanente de considerar a psicologia do lactente sem referência à qualidade da influência do ambiente.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000" b="1" dirty="0"/>
              <a:t>									(</a:t>
            </a:r>
            <a:r>
              <a:rPr lang="pt-BR" sz="4000" b="1" dirty="0" err="1"/>
              <a:t>Winnicott</a:t>
            </a:r>
            <a:r>
              <a:rPr lang="pt-BR" sz="4000" b="1" dirty="0"/>
              <a:t> 1965va, p. 162. Enfoque pessoal da contribuição </a:t>
            </a:r>
            <a:r>
              <a:rPr lang="pt-BR" sz="4000" b="1" dirty="0" err="1"/>
              <a:t>kleiniana</a:t>
            </a:r>
            <a:r>
              <a:rPr lang="pt-BR" sz="4000" b="1" dirty="0"/>
              <a:t>)</a:t>
            </a:r>
            <a:endParaRPr lang="pt-BR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05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	 </a:t>
            </a:r>
            <a:br>
              <a:rPr lang="pt-BR" sz="2400" b="1" dirty="0"/>
            </a:br>
            <a:r>
              <a:rPr lang="en-US" sz="2400" b="1" dirty="0">
                <a:solidFill>
                  <a:srgbClr val="000000"/>
                </a:solidFill>
              </a:rPr>
              <a:t>1.4 </a:t>
            </a:r>
            <a:r>
              <a:rPr lang="en-US" sz="2400" b="1" dirty="0" err="1">
                <a:solidFill>
                  <a:srgbClr val="000000"/>
                </a:solidFill>
              </a:rPr>
              <a:t>Winnicott</a:t>
            </a:r>
            <a:r>
              <a:rPr lang="en-US" sz="2400" b="1" dirty="0">
                <a:solidFill>
                  <a:srgbClr val="000000"/>
                </a:solidFill>
              </a:rPr>
              <a:t> &amp; Klein</a:t>
            </a:r>
            <a:br>
              <a:rPr lang="en-US" sz="2400" b="1" dirty="0">
                <a:solidFill>
                  <a:srgbClr val="000000"/>
                </a:solidFill>
              </a:rPr>
            </a:br>
            <a:r>
              <a:rPr lang="pt-BR" sz="2400" b="1" dirty="0"/>
              <a:t> (contribuições duvidosas)</a:t>
            </a:r>
            <a:br>
              <a:rPr lang="pt-BR" sz="2400" b="1" dirty="0"/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endParaRPr lang="pt-BR" sz="2900" b="1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2900" b="1" dirty="0"/>
              <a:t>Seguem-se contribuições </a:t>
            </a:r>
            <a:r>
              <a:rPr lang="pt-BR" sz="2900" b="1" i="1" dirty="0"/>
              <a:t>duvidosas</a:t>
            </a:r>
            <a:r>
              <a:rPr lang="pt-BR" sz="2900" b="1" dirty="0"/>
              <a:t>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900" dirty="0"/>
              <a:t>		</a:t>
            </a:r>
            <a:r>
              <a:rPr lang="pt-BR" sz="2600" dirty="0"/>
              <a:t>Manutenção do uso da teoria do instinto de vida e instinto de morte.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600" dirty="0"/>
              <a:t>		Tentativa de considerar a </a:t>
            </a:r>
            <a:r>
              <a:rPr lang="pt-BR" sz="2600" dirty="0" err="1"/>
              <a:t>destrutividade</a:t>
            </a:r>
            <a:r>
              <a:rPr lang="pt-BR" sz="2600" dirty="0"/>
              <a:t> do lactente em termos de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600" dirty="0"/>
              <a:t>			hereditarie</a:t>
            </a:r>
            <a:r>
              <a:rPr lang="pt-BR" sz="2900" dirty="0"/>
              <a:t>dade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2900" dirty="0"/>
              <a:t>			inveja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2900" dirty="0"/>
          </a:p>
          <a:p>
            <a:pPr marL="0" indent="0">
              <a:buNone/>
            </a:pPr>
            <a:r>
              <a:rPr lang="pt-BR" sz="2600" dirty="0"/>
              <a:t> (</a:t>
            </a:r>
            <a:r>
              <a:rPr lang="pt-BR" sz="2600" dirty="0" err="1"/>
              <a:t>Winnicott</a:t>
            </a:r>
            <a:r>
              <a:rPr lang="pt-BR" sz="2600" dirty="0"/>
              <a:t> 1965va, p. 162. Enfoque pessoal da contribuição </a:t>
            </a:r>
            <a:r>
              <a:rPr lang="pt-BR" sz="2600" dirty="0" err="1"/>
              <a:t>kleiniana</a:t>
            </a:r>
            <a:r>
              <a:rPr lang="pt-BR" sz="2600" dirty="0"/>
              <a:t>)</a:t>
            </a:r>
            <a:br>
              <a:rPr lang="pt-BR" sz="2600" dirty="0"/>
            </a:br>
            <a:endParaRPr lang="pt-BR" sz="2600" dirty="0"/>
          </a:p>
          <a:p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0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2. A </a:t>
            </a:r>
            <a:r>
              <a:rPr lang="en-US" sz="2400" b="1" dirty="0" err="1">
                <a:latin typeface="Times New Roman"/>
                <a:cs typeface="Times New Roman"/>
              </a:rPr>
              <a:t>especificidade</a:t>
            </a:r>
            <a:r>
              <a:rPr lang="en-US" sz="2400" b="1" dirty="0">
                <a:latin typeface="Times New Roman"/>
                <a:cs typeface="Times New Roman"/>
              </a:rPr>
              <a:t> da </a:t>
            </a:r>
            <a:r>
              <a:rPr lang="en-US" sz="2400" b="1" dirty="0" err="1">
                <a:latin typeface="Times New Roman"/>
                <a:cs typeface="Times New Roman"/>
              </a:rPr>
              <a:t>obra</a:t>
            </a:r>
            <a:r>
              <a:rPr lang="en-US" sz="2400" b="1" dirty="0">
                <a:latin typeface="Times New Roman"/>
                <a:cs typeface="Times New Roman"/>
              </a:rPr>
              <a:t> e das </a:t>
            </a:r>
            <a:r>
              <a:rPr lang="en-US" sz="2400" b="1" dirty="0" err="1">
                <a:latin typeface="Times New Roman"/>
                <a:cs typeface="Times New Roman"/>
              </a:rPr>
              <a:t>contribuições</a:t>
            </a:r>
            <a:r>
              <a:rPr lang="en-US" sz="2400" b="1" dirty="0">
                <a:latin typeface="Times New Roman"/>
                <a:cs typeface="Times New Roman"/>
              </a:rPr>
              <a:t> de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2.1 O </a:t>
            </a:r>
            <a:r>
              <a:rPr lang="en-US" sz="1800" dirty="0" err="1"/>
              <a:t>descentramento</a:t>
            </a:r>
            <a:r>
              <a:rPr lang="en-US" sz="1800" dirty="0"/>
              <a:t> do </a:t>
            </a:r>
            <a:r>
              <a:rPr lang="en-US" sz="1800" dirty="0" err="1"/>
              <a:t>complexo</a:t>
            </a:r>
            <a:r>
              <a:rPr lang="en-US" sz="1800" dirty="0"/>
              <a:t> de </a:t>
            </a:r>
            <a:r>
              <a:rPr lang="en-US" sz="1800" dirty="0" err="1"/>
              <a:t>Édipo</a:t>
            </a:r>
            <a:r>
              <a:rPr lang="en-US" sz="1800" dirty="0"/>
              <a:t> e um novo </a:t>
            </a:r>
            <a:r>
              <a:rPr lang="en-US" sz="1800" dirty="0" err="1"/>
              <a:t>lugar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a </a:t>
            </a:r>
            <a:r>
              <a:rPr lang="en-US" sz="1800" dirty="0" err="1"/>
              <a:t>sexualidade</a:t>
            </a:r>
            <a:r>
              <a:rPr lang="en-US" sz="18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2.2 </a:t>
            </a:r>
            <a:r>
              <a:rPr lang="en-US" sz="1800" dirty="0" err="1"/>
              <a:t>Mudança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ontologia</a:t>
            </a:r>
            <a:r>
              <a:rPr lang="en-US" sz="1800" dirty="0"/>
              <a:t> e </a:t>
            </a:r>
            <a:r>
              <a:rPr lang="en-US" sz="1800" dirty="0" err="1">
                <a:solidFill>
                  <a:srgbClr val="000000"/>
                </a:solidFill>
              </a:rPr>
              <a:t>novos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elementos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compreender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os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fenômenos</a:t>
            </a:r>
            <a:r>
              <a:rPr lang="en-US" sz="1800" dirty="0">
                <a:solidFill>
                  <a:srgbClr val="000000"/>
                </a:solidFill>
              </a:rPr>
              <a:t> do </a:t>
            </a:r>
            <a:r>
              <a:rPr lang="en-US" sz="1800" dirty="0" err="1">
                <a:solidFill>
                  <a:srgbClr val="000000"/>
                </a:solidFill>
              </a:rPr>
              <a:t>desenvolvimento</a:t>
            </a:r>
            <a:r>
              <a:rPr lang="en-US" sz="1800" dirty="0"/>
              <a:t>: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b="1" dirty="0"/>
              <a:t>	</a:t>
            </a:r>
            <a:r>
              <a:rPr lang="en-US" sz="1400" dirty="0" err="1"/>
              <a:t>Ser</a:t>
            </a:r>
            <a:r>
              <a:rPr lang="en-US" sz="1400" dirty="0"/>
              <a:t>, do </a:t>
            </a:r>
            <a:r>
              <a:rPr lang="en-US" sz="1400" dirty="0" err="1"/>
              <a:t>não-ser</a:t>
            </a:r>
            <a:r>
              <a:rPr lang="en-US" sz="1400" dirty="0"/>
              <a:t> </a:t>
            </a:r>
            <a:r>
              <a:rPr lang="en-US" sz="1400" dirty="0" err="1"/>
              <a:t>ao</a:t>
            </a:r>
            <a:r>
              <a:rPr lang="en-US" sz="1400" dirty="0"/>
              <a:t> </a:t>
            </a:r>
            <a:r>
              <a:rPr lang="en-US" sz="1400" dirty="0" err="1"/>
              <a:t>ser</a:t>
            </a:r>
            <a:r>
              <a:rPr lang="en-US" sz="1400" dirty="0"/>
              <a:t>, 					</a:t>
            </a:r>
            <a:r>
              <a:rPr lang="en-US" sz="1400" dirty="0" err="1"/>
              <a:t>Elemento</a:t>
            </a:r>
            <a:r>
              <a:rPr lang="en-US" sz="1400" dirty="0"/>
              <a:t> </a:t>
            </a:r>
            <a:r>
              <a:rPr lang="en-US" sz="1400" dirty="0" err="1"/>
              <a:t>feminino</a:t>
            </a:r>
            <a:r>
              <a:rPr lang="en-US" sz="1400" dirty="0"/>
              <a:t> e </a:t>
            </a:r>
            <a:r>
              <a:rPr lang="en-US" sz="1400" dirty="0" err="1"/>
              <a:t>masculinos</a:t>
            </a:r>
            <a:r>
              <a:rPr lang="en-US" sz="1400" dirty="0"/>
              <a:t> </a:t>
            </a:r>
            <a:r>
              <a:rPr lang="en-US" sz="1400" dirty="0" err="1"/>
              <a:t>puros</a:t>
            </a:r>
            <a:r>
              <a:rPr lang="en-US" sz="1400" dirty="0"/>
              <a:t>		SER antes de </a:t>
            </a:r>
            <a:r>
              <a:rPr lang="en-US" sz="1400" dirty="0" err="1"/>
              <a:t>Fazer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	</a:t>
            </a:r>
            <a:r>
              <a:rPr lang="en-US" sz="1400" dirty="0" err="1"/>
              <a:t>Imaturidade</a:t>
            </a:r>
            <a:r>
              <a:rPr lang="en-US" sz="1400" dirty="0"/>
              <a:t> do </a:t>
            </a:r>
            <a:r>
              <a:rPr lang="en-US" sz="1400" dirty="0" err="1"/>
              <a:t>bebê</a:t>
            </a:r>
            <a:r>
              <a:rPr lang="en-US" sz="1400" dirty="0"/>
              <a:t> e </a:t>
            </a:r>
            <a:r>
              <a:rPr lang="en-US" sz="1400" dirty="0" err="1"/>
              <a:t>dependência</a:t>
            </a:r>
            <a:r>
              <a:rPr lang="en-US" sz="1400" dirty="0"/>
              <a:t> do </a:t>
            </a:r>
            <a:r>
              <a:rPr lang="en-US" sz="1400" dirty="0" err="1"/>
              <a:t>ambiente</a:t>
            </a:r>
            <a:r>
              <a:rPr lang="en-US" sz="1400" dirty="0"/>
              <a:t>		</a:t>
            </a:r>
            <a:r>
              <a:rPr lang="en-US" sz="1400" dirty="0" err="1"/>
              <a:t>tendência</a:t>
            </a:r>
            <a:r>
              <a:rPr lang="en-US" sz="1400" dirty="0"/>
              <a:t> </a:t>
            </a:r>
            <a:r>
              <a:rPr lang="en-US" sz="1400" dirty="0" err="1"/>
              <a:t>inata</a:t>
            </a:r>
            <a:r>
              <a:rPr lang="en-US" sz="1400" dirty="0"/>
              <a:t> </a:t>
            </a:r>
            <a:r>
              <a:rPr lang="en-US" sz="1400" dirty="0" err="1"/>
              <a:t>à</a:t>
            </a:r>
            <a:r>
              <a:rPr lang="en-US" sz="1400" dirty="0"/>
              <a:t> </a:t>
            </a:r>
            <a:r>
              <a:rPr lang="en-US" sz="1400" dirty="0" err="1"/>
              <a:t>integração</a:t>
            </a:r>
            <a:r>
              <a:rPr lang="en-US" sz="1400" dirty="0"/>
              <a:t>			</a:t>
            </a:r>
            <a:r>
              <a:rPr lang="en-US" sz="1400" dirty="0" err="1"/>
              <a:t>Verdadeiro</a:t>
            </a:r>
            <a:r>
              <a:rPr lang="en-US" sz="1400" dirty="0"/>
              <a:t> e </a:t>
            </a:r>
            <a:r>
              <a:rPr lang="en-US" sz="1400" dirty="0" err="1"/>
              <a:t>falso</a:t>
            </a:r>
            <a:r>
              <a:rPr lang="en-US" sz="1400" dirty="0"/>
              <a:t> </a:t>
            </a:r>
            <a:r>
              <a:rPr lang="en-US" sz="1400" i="1" dirty="0"/>
              <a:t>self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	</a:t>
            </a:r>
            <a:r>
              <a:rPr lang="en-US" sz="1400" dirty="0" err="1"/>
              <a:t>psique</a:t>
            </a:r>
            <a:r>
              <a:rPr lang="en-US" sz="1400" dirty="0"/>
              <a:t>-soma-</a:t>
            </a:r>
            <a:r>
              <a:rPr lang="en-US" sz="1400" dirty="0" err="1"/>
              <a:t>mente</a:t>
            </a:r>
            <a:r>
              <a:rPr lang="en-US" sz="1400" dirty="0"/>
              <a:t>					</a:t>
            </a:r>
            <a:r>
              <a:rPr lang="en-US" sz="1400" dirty="0" err="1"/>
              <a:t>parceria</a:t>
            </a:r>
            <a:r>
              <a:rPr lang="en-US" sz="1400" dirty="0"/>
              <a:t> </a:t>
            </a:r>
            <a:r>
              <a:rPr lang="en-US" sz="1400" dirty="0" err="1"/>
              <a:t>psico-somática</a:t>
            </a:r>
            <a:r>
              <a:rPr lang="en-US" sz="1400" dirty="0"/>
              <a:t> 		       		</a:t>
            </a:r>
            <a:r>
              <a:rPr lang="en-US" sz="1400" dirty="0" err="1"/>
              <a:t>Privação</a:t>
            </a:r>
            <a:r>
              <a:rPr lang="en-US" sz="1400" dirty="0"/>
              <a:t>, </a:t>
            </a:r>
            <a:r>
              <a:rPr lang="en-US" sz="1400" dirty="0" err="1"/>
              <a:t>deprivação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	</a:t>
            </a:r>
            <a:r>
              <a:rPr lang="en-US" sz="1400" dirty="0" err="1"/>
              <a:t>Objetos</a:t>
            </a:r>
            <a:r>
              <a:rPr lang="en-US" sz="1400" dirty="0"/>
              <a:t> </a:t>
            </a:r>
            <a:r>
              <a:rPr lang="en-US" sz="1400" dirty="0" err="1"/>
              <a:t>subjetivos</a:t>
            </a:r>
            <a:r>
              <a:rPr lang="en-US" sz="1400" dirty="0"/>
              <a:t>					</a:t>
            </a:r>
            <a:r>
              <a:rPr lang="en-US" sz="1400" dirty="0" err="1"/>
              <a:t>Objetos</a:t>
            </a:r>
            <a:r>
              <a:rPr lang="en-US" sz="1400" dirty="0"/>
              <a:t> </a:t>
            </a:r>
            <a:r>
              <a:rPr lang="en-US" sz="1400" dirty="0" err="1"/>
              <a:t>transicionais</a:t>
            </a:r>
            <a:r>
              <a:rPr lang="en-US" sz="1400" dirty="0"/>
              <a:t>			    </a:t>
            </a:r>
            <a:r>
              <a:rPr lang="en-US" sz="1400" dirty="0" err="1"/>
              <a:t>Uso</a:t>
            </a:r>
            <a:r>
              <a:rPr lang="en-US" sz="1400" dirty="0"/>
              <a:t> do </a:t>
            </a:r>
            <a:r>
              <a:rPr lang="en-US" sz="1400" dirty="0" err="1"/>
              <a:t>Objeto</a:t>
            </a:r>
            <a:r>
              <a:rPr lang="en-US" sz="1400" dirty="0"/>
              <a:t>; </a:t>
            </a:r>
            <a:r>
              <a:rPr lang="en-US" sz="1400" dirty="0" err="1"/>
              <a:t>objetos</a:t>
            </a:r>
            <a:r>
              <a:rPr lang="en-US" sz="1400" dirty="0"/>
              <a:t> </a:t>
            </a:r>
            <a:r>
              <a:rPr lang="en-US" sz="1400" dirty="0" err="1"/>
              <a:t>externos</a:t>
            </a:r>
            <a:r>
              <a:rPr lang="en-US" sz="1400" dirty="0"/>
              <a:t>	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	</a:t>
            </a:r>
            <a:r>
              <a:rPr lang="en-US" sz="1400" dirty="0" err="1"/>
              <a:t>Sou</a:t>
            </a:r>
            <a:r>
              <a:rPr lang="en-US" sz="1400" dirty="0"/>
              <a:t>, EU SOU, </a:t>
            </a:r>
            <a:r>
              <a:rPr lang="en-US" sz="1400" dirty="0" err="1"/>
              <a:t>PessoaInteira</a:t>
            </a:r>
            <a:r>
              <a:rPr lang="en-US" sz="1400" dirty="0"/>
              <a:t>				</a:t>
            </a:r>
            <a:r>
              <a:rPr lang="en-US" sz="1400" dirty="0" err="1"/>
              <a:t>congelamento</a:t>
            </a:r>
            <a:r>
              <a:rPr lang="en-US" sz="1400" dirty="0"/>
              <a:t> e </a:t>
            </a:r>
            <a:r>
              <a:rPr lang="en-US" sz="1400" dirty="0" err="1"/>
              <a:t>descongelamento</a:t>
            </a:r>
            <a:endParaRPr lang="en-US" sz="1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	</a:t>
            </a:r>
            <a:r>
              <a:rPr lang="en-US" sz="1400" dirty="0" err="1"/>
              <a:t>elaboração</a:t>
            </a:r>
            <a:r>
              <a:rPr lang="en-US" sz="1400" dirty="0"/>
              <a:t> </a:t>
            </a:r>
            <a:r>
              <a:rPr lang="en-US" sz="1400" dirty="0" err="1"/>
              <a:t>imaginativa</a:t>
            </a:r>
            <a:r>
              <a:rPr lang="en-US" sz="1400" dirty="0"/>
              <a:t> das </a:t>
            </a:r>
            <a:r>
              <a:rPr lang="en-US" sz="1400" dirty="0" err="1"/>
              <a:t>funções</a:t>
            </a:r>
            <a:r>
              <a:rPr lang="en-US" sz="1400" dirty="0"/>
              <a:t> </a:t>
            </a:r>
            <a:r>
              <a:rPr lang="en-US" sz="1400" dirty="0" err="1"/>
              <a:t>corporais</a:t>
            </a:r>
            <a:r>
              <a:rPr lang="en-US" sz="1400" dirty="0"/>
              <a:t>, 		C</a:t>
            </a:r>
            <a:r>
              <a:rPr lang="en-US" sz="1400" i="1" dirty="0"/>
              <a:t>oncern</a:t>
            </a:r>
            <a:r>
              <a:rPr lang="en-US" sz="1400" dirty="0"/>
              <a:t>, </a:t>
            </a:r>
            <a:r>
              <a:rPr lang="en-US" sz="1400" dirty="0" err="1"/>
              <a:t>integração</a:t>
            </a:r>
            <a:r>
              <a:rPr lang="en-US" sz="1400" dirty="0"/>
              <a:t> dos </a:t>
            </a:r>
            <a:r>
              <a:rPr lang="en-US" sz="1400" dirty="0" err="1"/>
              <a:t>instintos</a:t>
            </a:r>
            <a:r>
              <a:rPr lang="en-US" sz="1400" dirty="0"/>
              <a:t>, </a:t>
            </a:r>
            <a:r>
              <a:rPr lang="en-US" sz="1400" dirty="0" err="1"/>
              <a:t>ciclo</a:t>
            </a:r>
            <a:r>
              <a:rPr lang="en-US" sz="1400" dirty="0"/>
              <a:t> </a:t>
            </a:r>
            <a:r>
              <a:rPr lang="en-US" sz="1400" dirty="0" err="1"/>
              <a:t>benígno</a:t>
            </a:r>
            <a:r>
              <a:rPr lang="en-US" sz="1400" dirty="0"/>
              <a:t>	etc.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2.3 A </a:t>
            </a:r>
            <a:r>
              <a:rPr lang="en-US" sz="1800" dirty="0" err="1"/>
              <a:t>mudança</a:t>
            </a:r>
            <a:r>
              <a:rPr lang="en-US" sz="1800" dirty="0"/>
              <a:t> </a:t>
            </a:r>
            <a:r>
              <a:rPr lang="en-US" sz="1800" dirty="0" err="1"/>
              <a:t>winnicottiana</a:t>
            </a:r>
            <a:r>
              <a:rPr lang="en-US" sz="1800" dirty="0"/>
              <a:t> no </a:t>
            </a:r>
            <a:r>
              <a:rPr lang="en-US" sz="1800" dirty="0" err="1"/>
              <a:t>quadro</a:t>
            </a:r>
            <a:r>
              <a:rPr lang="en-US" sz="1800" dirty="0"/>
              <a:t> da </a:t>
            </a:r>
            <a:r>
              <a:rPr lang="en-US" sz="1800" dirty="0" err="1"/>
              <a:t>teoria</a:t>
            </a:r>
            <a:r>
              <a:rPr lang="en-US" sz="1800" dirty="0"/>
              <a:t>  </a:t>
            </a:r>
            <a:r>
              <a:rPr lang="en-US" sz="1800" dirty="0" err="1"/>
              <a:t>psicanalítica</a:t>
            </a:r>
            <a:r>
              <a:rPr lang="en-US" sz="1800" dirty="0"/>
              <a:t>, </a:t>
            </a:r>
            <a:r>
              <a:rPr lang="en-US" sz="1800" dirty="0" err="1"/>
              <a:t>centrada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questão</a:t>
            </a:r>
            <a:r>
              <a:rPr lang="en-US" sz="1800" dirty="0"/>
              <a:t> da </a:t>
            </a:r>
            <a:r>
              <a:rPr lang="en-US" sz="1800" dirty="0" err="1"/>
              <a:t>dependência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2.4. </a:t>
            </a:r>
            <a:r>
              <a:rPr lang="en-US" sz="1800" dirty="0" err="1"/>
              <a:t>Cada</a:t>
            </a:r>
            <a:r>
              <a:rPr lang="en-US" sz="1800" dirty="0"/>
              <a:t> </a:t>
            </a:r>
            <a:r>
              <a:rPr lang="en-US" sz="1800" dirty="0" err="1"/>
              <a:t>sistema</a:t>
            </a:r>
            <a:r>
              <a:rPr lang="en-US" sz="1800" dirty="0"/>
              <a:t> </a:t>
            </a:r>
            <a:r>
              <a:rPr lang="en-US" sz="1800" dirty="0" err="1"/>
              <a:t>teórico</a:t>
            </a:r>
            <a:r>
              <a:rPr lang="en-US" sz="1800" dirty="0"/>
              <a:t> </a:t>
            </a:r>
            <a:r>
              <a:rPr lang="en-US" sz="1800" dirty="0" err="1"/>
              <a:t>está</a:t>
            </a:r>
            <a:r>
              <a:rPr lang="en-US" sz="1800" dirty="0"/>
              <a:t> </a:t>
            </a:r>
            <a:r>
              <a:rPr lang="en-US" sz="1800" dirty="0" err="1"/>
              <a:t>construído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função</a:t>
            </a:r>
            <a:r>
              <a:rPr lang="en-US" sz="1800" dirty="0"/>
              <a:t> de </a:t>
            </a:r>
            <a:r>
              <a:rPr lang="en-US" sz="1800" dirty="0" err="1"/>
              <a:t>uma</a:t>
            </a:r>
            <a:r>
              <a:rPr lang="en-US" sz="1800" dirty="0"/>
              <a:t> </a:t>
            </a:r>
            <a:r>
              <a:rPr lang="en-US" sz="1800" dirty="0" err="1"/>
              <a:t>determinada</a:t>
            </a:r>
            <a:r>
              <a:rPr lang="en-US" sz="1800" dirty="0"/>
              <a:t> </a:t>
            </a:r>
            <a:r>
              <a:rPr lang="en-US" sz="1800" dirty="0" err="1"/>
              <a:t>catástrofe</a:t>
            </a:r>
            <a:r>
              <a:rPr lang="en-US" sz="1800" dirty="0"/>
              <a:t>: 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sz="1600" dirty="0"/>
              <a:t>Freud-</a:t>
            </a:r>
            <a:r>
              <a:rPr lang="en-US" sz="1600" dirty="0" err="1"/>
              <a:t>Castração</a:t>
            </a:r>
            <a:r>
              <a:rPr lang="en-US" sz="1600" dirty="0"/>
              <a:t>; Klein - </a:t>
            </a:r>
            <a:r>
              <a:rPr lang="en-US" sz="1600" dirty="0" err="1"/>
              <a:t>triunfo</a:t>
            </a:r>
            <a:r>
              <a:rPr lang="en-US" sz="1600" dirty="0"/>
              <a:t> da </a:t>
            </a:r>
            <a:r>
              <a:rPr lang="en-US" sz="1600" dirty="0" err="1"/>
              <a:t>pulsão</a:t>
            </a:r>
            <a:r>
              <a:rPr lang="en-US" sz="1600" dirty="0"/>
              <a:t> de </a:t>
            </a:r>
            <a:r>
              <a:rPr lang="en-US" sz="1600" dirty="0" err="1"/>
              <a:t>morte</a:t>
            </a:r>
            <a:r>
              <a:rPr lang="en-US" sz="1600" dirty="0"/>
              <a:t>; </a:t>
            </a:r>
            <a:r>
              <a:rPr lang="en-US" sz="1600" dirty="0" err="1"/>
              <a:t>Winnicott</a:t>
            </a:r>
            <a:r>
              <a:rPr lang="en-US" sz="1600" dirty="0"/>
              <a:t> </a:t>
            </a:r>
            <a:r>
              <a:rPr lang="en-US" sz="1600" dirty="0" err="1"/>
              <a:t>aniquilação</a:t>
            </a:r>
            <a:r>
              <a:rPr lang="en-US" sz="1600" dirty="0"/>
              <a:t> do </a:t>
            </a:r>
            <a:r>
              <a:rPr lang="en-US" sz="1600" i="1" dirty="0"/>
              <a:t>self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falha</a:t>
            </a:r>
            <a:r>
              <a:rPr lang="en-US" sz="1600" dirty="0"/>
              <a:t> </a:t>
            </a:r>
            <a:r>
              <a:rPr lang="en-US" sz="1600" dirty="0" err="1"/>
              <a:t>ambiental</a:t>
            </a:r>
            <a:endParaRPr lang="en-US" sz="16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49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8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/>
              <a:t>2.1 O </a:t>
            </a:r>
            <a:r>
              <a:rPr lang="en-US" sz="2700" b="1" dirty="0" err="1"/>
              <a:t>descentramento</a:t>
            </a:r>
            <a:r>
              <a:rPr lang="en-US" sz="2700" b="1" dirty="0"/>
              <a:t> do </a:t>
            </a:r>
            <a:r>
              <a:rPr lang="en-US" sz="2700" b="1" dirty="0" err="1"/>
              <a:t>complexo</a:t>
            </a:r>
            <a:r>
              <a:rPr lang="en-US" sz="2700" b="1" dirty="0"/>
              <a:t> de </a:t>
            </a:r>
            <a:r>
              <a:rPr lang="en-US" sz="2700" b="1" dirty="0" err="1"/>
              <a:t>Édipo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60000"/>
              </a:lnSpc>
              <a:buNone/>
            </a:pPr>
            <a:endParaRPr lang="pt-BR" sz="1600" dirty="0"/>
          </a:p>
          <a:p>
            <a:pPr marL="0" indent="0" algn="just">
              <a:lnSpc>
                <a:spcPct val="160000"/>
              </a:lnSpc>
              <a:buNone/>
            </a:pPr>
            <a:endParaRPr lang="pt-BR" sz="16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1600" dirty="0"/>
              <a:t>Acredito que alguma coisa se perde quando o termo “Complexo de Édipo” é aplicado às etapas anteriores, em que só estão envolvidas duas pessoas, e a terceira pessoa ou o objeto parcial está internalizado, é um fenômeno da realidade interna. Não posso ver nenhum valor na utilização do termo “complexo de Édipo” quando um ou mais de um dos três que formam o triângulo é um objeto parcial. No Complexo de Édipo, ao menos do meu ponto de vista, cada um dos componentes do triângulo é uma pessoa total, não apenas para o observador, mas especialmente para a própria criança. (1988, p. 67)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78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80" y="27463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sz="2700" b="1" dirty="0"/>
            </a:br>
            <a:r>
              <a:rPr lang="en-US" sz="2700" b="1" dirty="0"/>
              <a:t>2.1 Um novo </a:t>
            </a:r>
            <a:r>
              <a:rPr lang="en-US" sz="2700" b="1" dirty="0" err="1"/>
              <a:t>lugar</a:t>
            </a:r>
            <a:r>
              <a:rPr lang="en-US" sz="2700" b="1" dirty="0"/>
              <a:t> </a:t>
            </a:r>
            <a:r>
              <a:rPr lang="en-US" sz="2700" b="1" dirty="0" err="1"/>
              <a:t>para</a:t>
            </a:r>
            <a:r>
              <a:rPr lang="en-US" sz="2700" b="1" dirty="0"/>
              <a:t> a </a:t>
            </a:r>
            <a:r>
              <a:rPr lang="en-US" sz="2700" b="1" dirty="0" err="1"/>
              <a:t>sexualidade</a:t>
            </a:r>
            <a:r>
              <a:rPr lang="en-US" sz="2700" b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[...] é necessário enxergar através do “mito psicanalítico” (agora felizmente desaparecendo) de que o período inicial da infância é uma questão de satisfações relativas à </a:t>
            </a:r>
            <a:r>
              <a:rPr lang="pt-BR" dirty="0" err="1"/>
              <a:t>erotogeneidade</a:t>
            </a:r>
            <a:r>
              <a:rPr lang="pt-BR" dirty="0"/>
              <a:t> oral. </a:t>
            </a:r>
            <a:r>
              <a:rPr lang="en-US" dirty="0"/>
              <a:t>(1968a, p. 195-196)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Desejo dizer que o elemento que estou chamando de “masculino” transita em termos de um relacionamento ativo ou passivo, cada m deles apoiado pelo instinto. É no desenvolvimento dessa ideia que falamos em de impulso instintivo na relação do bebê com o seio e com o amamentar, e, subsequentemente, em relação a todas as experi6encias que envolvem as principais zonas erógenas, e a impulsos e satisfações subsidiárias. Em contraste, o elemento feminino puro relaciona-se com o seio (ou com a mãe) no sentido de que </a:t>
            </a:r>
            <a:r>
              <a:rPr lang="pt-BR" i="1" dirty="0"/>
              <a:t>o bebê torna-se o seio (ou a mãe), no sentido de que o objeto é o sujeito</a:t>
            </a:r>
            <a:r>
              <a:rPr lang="pt-BR" dirty="0"/>
              <a:t>. Não consigo ver impulse instintivo nisso. (1971g, p. 113)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56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2.2 </a:t>
            </a:r>
            <a:r>
              <a:rPr lang="en-US" sz="2400" b="1" dirty="0" err="1">
                <a:solidFill>
                  <a:srgbClr val="000000"/>
                </a:solidFill>
              </a:rPr>
              <a:t>Mudança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na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ontologia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br>
              <a:rPr lang="en-US" sz="2400" b="1" dirty="0">
                <a:solidFill>
                  <a:srgbClr val="000000"/>
                </a:solidFill>
              </a:rPr>
            </a:br>
            <a:r>
              <a:rPr lang="en-US" sz="2400" b="1" dirty="0">
                <a:solidFill>
                  <a:srgbClr val="000000"/>
                </a:solidFill>
              </a:rPr>
              <a:t>e </a:t>
            </a:r>
            <a:r>
              <a:rPr lang="en-US" sz="2400" b="1" dirty="0" err="1">
                <a:solidFill>
                  <a:srgbClr val="000000"/>
                </a:solidFill>
              </a:rPr>
              <a:t>n</a:t>
            </a:r>
            <a:r>
              <a:rPr lang="en-US" sz="2200" b="1" dirty="0" err="1">
                <a:solidFill>
                  <a:srgbClr val="000000"/>
                </a:solidFill>
              </a:rPr>
              <a:t>ovos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en-US" sz="2200" b="1" dirty="0" err="1">
                <a:solidFill>
                  <a:srgbClr val="000000"/>
                </a:solidFill>
              </a:rPr>
              <a:t>elementos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en-US" sz="2200" b="1" dirty="0" err="1">
                <a:solidFill>
                  <a:srgbClr val="000000"/>
                </a:solidFill>
              </a:rPr>
              <a:t>para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en-US" sz="2200" b="1" dirty="0" err="1">
                <a:solidFill>
                  <a:srgbClr val="000000"/>
                </a:solidFill>
              </a:rPr>
              <a:t>compreender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en-US" sz="2200" b="1" dirty="0" err="1">
                <a:solidFill>
                  <a:srgbClr val="000000"/>
                </a:solidFill>
              </a:rPr>
              <a:t>os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en-US" sz="2200" b="1" dirty="0" err="1">
                <a:solidFill>
                  <a:srgbClr val="000000"/>
                </a:solidFill>
              </a:rPr>
              <a:t>fenômenos</a:t>
            </a:r>
            <a:r>
              <a:rPr lang="en-US" sz="2200" b="1" dirty="0">
                <a:solidFill>
                  <a:srgbClr val="000000"/>
                </a:solidFill>
              </a:rPr>
              <a:t> do </a:t>
            </a:r>
            <a:r>
              <a:rPr lang="en-US" sz="2200" b="1" dirty="0" err="1">
                <a:solidFill>
                  <a:srgbClr val="000000"/>
                </a:solidFill>
              </a:rPr>
              <a:t>desenvolvimento</a:t>
            </a:r>
            <a:endParaRPr lang="en-US" sz="22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sz="12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Ser</a:t>
            </a:r>
            <a:r>
              <a:rPr lang="en-US" sz="1200" b="1" dirty="0"/>
              <a:t>, do </a:t>
            </a:r>
            <a:r>
              <a:rPr lang="en-US" sz="1200" b="1" dirty="0" err="1"/>
              <a:t>não-ser</a:t>
            </a:r>
            <a:r>
              <a:rPr lang="en-US" sz="1200" b="1" dirty="0"/>
              <a:t> </a:t>
            </a:r>
            <a:r>
              <a:rPr lang="en-US" sz="1200" b="1" dirty="0" err="1"/>
              <a:t>ao</a:t>
            </a:r>
            <a:r>
              <a:rPr lang="en-US" sz="1200" b="1" dirty="0"/>
              <a:t> </a:t>
            </a:r>
            <a:r>
              <a:rPr lang="en-US" sz="1200" b="1" dirty="0" err="1"/>
              <a:t>ser</a:t>
            </a:r>
            <a:r>
              <a:rPr lang="en-US" sz="1200" b="1" dirty="0"/>
              <a:t>, 					</a:t>
            </a:r>
            <a:r>
              <a:rPr lang="en-US" sz="1200" b="1" dirty="0" err="1"/>
              <a:t>Elemento</a:t>
            </a:r>
            <a:r>
              <a:rPr lang="en-US" sz="1200" b="1" dirty="0"/>
              <a:t> </a:t>
            </a:r>
            <a:r>
              <a:rPr lang="en-US" sz="1200" b="1" dirty="0" err="1"/>
              <a:t>feminino</a:t>
            </a:r>
            <a:r>
              <a:rPr lang="en-US" sz="1200" b="1" dirty="0"/>
              <a:t> e </a:t>
            </a:r>
            <a:r>
              <a:rPr lang="en-US" sz="1200" b="1" dirty="0" err="1"/>
              <a:t>masculino</a:t>
            </a:r>
            <a:r>
              <a:rPr lang="en-US" sz="1200" b="1" dirty="0"/>
              <a:t> </a:t>
            </a:r>
            <a:r>
              <a:rPr lang="en-US" sz="1200" b="1" dirty="0" err="1"/>
              <a:t>puros</a:t>
            </a:r>
            <a:r>
              <a:rPr lang="en-US" sz="1200" b="1" dirty="0"/>
              <a:t>       SER antes de </a:t>
            </a:r>
            <a:r>
              <a:rPr lang="en-US" sz="1200" b="1" dirty="0" err="1"/>
              <a:t>Fazer</a:t>
            </a:r>
            <a:endParaRPr lang="en-US" sz="12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Imaturidade</a:t>
            </a:r>
            <a:r>
              <a:rPr lang="en-US" sz="1200" b="1" dirty="0"/>
              <a:t> do </a:t>
            </a:r>
            <a:r>
              <a:rPr lang="en-US" sz="1200" b="1" dirty="0" err="1"/>
              <a:t>bebê</a:t>
            </a:r>
            <a:r>
              <a:rPr lang="en-US" sz="1200" b="1" dirty="0"/>
              <a:t> e </a:t>
            </a:r>
            <a:r>
              <a:rPr lang="en-US" sz="1200" b="1" dirty="0" err="1"/>
              <a:t>dependência</a:t>
            </a:r>
            <a:r>
              <a:rPr lang="en-US" sz="1200" b="1" dirty="0"/>
              <a:t> do </a:t>
            </a:r>
            <a:r>
              <a:rPr lang="en-US" sz="1200" b="1" dirty="0" err="1"/>
              <a:t>ambiente</a:t>
            </a:r>
            <a:r>
              <a:rPr lang="en-US" sz="1200" b="1" dirty="0"/>
              <a:t>		</a:t>
            </a:r>
            <a:r>
              <a:rPr lang="en-US" sz="1200" b="1" dirty="0" err="1"/>
              <a:t>tendência</a:t>
            </a:r>
            <a:r>
              <a:rPr lang="en-US" sz="1200" b="1" dirty="0"/>
              <a:t> </a:t>
            </a:r>
            <a:r>
              <a:rPr lang="en-US" sz="1200" b="1" dirty="0" err="1"/>
              <a:t>inata</a:t>
            </a:r>
            <a:r>
              <a:rPr lang="en-US" sz="1200" b="1" dirty="0"/>
              <a:t> </a:t>
            </a:r>
            <a:r>
              <a:rPr lang="en-US" sz="1200" b="1" dirty="0" err="1"/>
              <a:t>à</a:t>
            </a:r>
            <a:r>
              <a:rPr lang="en-US" sz="1200" b="1" dirty="0"/>
              <a:t> </a:t>
            </a:r>
            <a:r>
              <a:rPr lang="en-US" sz="1200" b="1" dirty="0" err="1"/>
              <a:t>integração</a:t>
            </a:r>
            <a:r>
              <a:rPr lang="en-US" sz="1200" b="1" dirty="0"/>
              <a:t>		          </a:t>
            </a:r>
            <a:r>
              <a:rPr lang="en-US" sz="1200" b="1" dirty="0" err="1"/>
              <a:t>Verdadeiro</a:t>
            </a:r>
            <a:r>
              <a:rPr lang="en-US" sz="1200" b="1" dirty="0"/>
              <a:t> e </a:t>
            </a:r>
            <a:r>
              <a:rPr lang="en-US" sz="1200" b="1" dirty="0" err="1"/>
              <a:t>falso</a:t>
            </a:r>
            <a:r>
              <a:rPr lang="en-US" sz="1200" b="1" dirty="0"/>
              <a:t> </a:t>
            </a:r>
            <a:r>
              <a:rPr lang="en-US" sz="1200" b="1" i="1" dirty="0"/>
              <a:t>self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psique</a:t>
            </a:r>
            <a:r>
              <a:rPr lang="en-US" sz="1200" b="1" dirty="0"/>
              <a:t>-soma-</a:t>
            </a:r>
            <a:r>
              <a:rPr lang="en-US" sz="1200" b="1" dirty="0" err="1"/>
              <a:t>mente</a:t>
            </a:r>
            <a:r>
              <a:rPr lang="en-US" sz="1200" b="1" dirty="0"/>
              <a:t>						</a:t>
            </a:r>
            <a:r>
              <a:rPr lang="en-US" sz="1200" b="1" dirty="0" err="1"/>
              <a:t>parceria</a:t>
            </a:r>
            <a:r>
              <a:rPr lang="en-US" sz="1200" b="1" dirty="0"/>
              <a:t> </a:t>
            </a:r>
            <a:r>
              <a:rPr lang="en-US" sz="1200" b="1" dirty="0" err="1"/>
              <a:t>psico-somática</a:t>
            </a:r>
            <a:r>
              <a:rPr lang="en-US" sz="1200" b="1" dirty="0"/>
              <a:t> 		          </a:t>
            </a:r>
            <a:r>
              <a:rPr lang="en-US" sz="1200" b="1" dirty="0" err="1"/>
              <a:t>Privação</a:t>
            </a:r>
            <a:r>
              <a:rPr lang="en-US" sz="1200" b="1" dirty="0"/>
              <a:t>, </a:t>
            </a:r>
            <a:r>
              <a:rPr lang="en-US" sz="1200" b="1" dirty="0" err="1"/>
              <a:t>deprivação</a:t>
            </a:r>
            <a:endParaRPr lang="en-US" sz="12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Objetos</a:t>
            </a:r>
            <a:r>
              <a:rPr lang="en-US" sz="1200" b="1" dirty="0"/>
              <a:t> </a:t>
            </a:r>
            <a:r>
              <a:rPr lang="en-US" sz="1200" b="1" dirty="0" err="1"/>
              <a:t>subjetivos</a:t>
            </a:r>
            <a:r>
              <a:rPr lang="en-US" sz="1200" b="1" dirty="0"/>
              <a:t>						</a:t>
            </a:r>
            <a:r>
              <a:rPr lang="en-US" sz="1200" b="1" dirty="0" err="1"/>
              <a:t>Objetos</a:t>
            </a:r>
            <a:r>
              <a:rPr lang="en-US" sz="1200" b="1" dirty="0"/>
              <a:t> </a:t>
            </a:r>
            <a:r>
              <a:rPr lang="en-US" sz="1200" b="1" dirty="0" err="1"/>
              <a:t>transicionais</a:t>
            </a:r>
            <a:r>
              <a:rPr lang="en-US" sz="1200" b="1" dirty="0"/>
              <a:t>			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Uso</a:t>
            </a:r>
            <a:r>
              <a:rPr lang="en-US" sz="1200" b="1" dirty="0"/>
              <a:t> do </a:t>
            </a:r>
            <a:r>
              <a:rPr lang="en-US" sz="1200" b="1" dirty="0" err="1"/>
              <a:t>Objeto</a:t>
            </a:r>
            <a:r>
              <a:rPr lang="en-US" sz="1200" b="1" dirty="0"/>
              <a:t>; </a:t>
            </a:r>
            <a:r>
              <a:rPr lang="en-US" sz="1200" b="1" dirty="0" err="1"/>
              <a:t>objetos</a:t>
            </a:r>
            <a:r>
              <a:rPr lang="en-US" sz="1200" b="1" dirty="0"/>
              <a:t> </a:t>
            </a:r>
            <a:r>
              <a:rPr lang="en-US" sz="1200" b="1" dirty="0" err="1"/>
              <a:t>externos</a:t>
            </a:r>
            <a:r>
              <a:rPr lang="en-US" sz="1200" b="1" dirty="0"/>
              <a:t>				</a:t>
            </a:r>
            <a:r>
              <a:rPr lang="en-US" sz="1200" b="1" dirty="0" err="1"/>
              <a:t>Sou</a:t>
            </a:r>
            <a:r>
              <a:rPr lang="en-US" sz="1200" b="1" dirty="0"/>
              <a:t>, EU SOU, </a:t>
            </a:r>
            <a:r>
              <a:rPr lang="en-US" sz="1200" b="1" dirty="0" err="1"/>
              <a:t>PessoaInteira</a:t>
            </a:r>
            <a:endParaRPr lang="en-US" sz="12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elaboração</a:t>
            </a:r>
            <a:r>
              <a:rPr lang="en-US" sz="1200" b="1" dirty="0"/>
              <a:t> </a:t>
            </a:r>
            <a:r>
              <a:rPr lang="en-US" sz="1200" b="1" dirty="0" err="1"/>
              <a:t>imaginativa</a:t>
            </a:r>
            <a:r>
              <a:rPr lang="en-US" sz="1200" b="1" dirty="0"/>
              <a:t> das </a:t>
            </a:r>
            <a:r>
              <a:rPr lang="en-US" sz="1200" b="1" dirty="0" err="1"/>
              <a:t>funções</a:t>
            </a:r>
            <a:r>
              <a:rPr lang="en-US" sz="1200" b="1" dirty="0"/>
              <a:t> </a:t>
            </a:r>
            <a:r>
              <a:rPr lang="en-US" sz="1200" b="1" dirty="0" err="1"/>
              <a:t>corporais</a:t>
            </a:r>
            <a:r>
              <a:rPr lang="en-US" sz="1200" b="1" dirty="0"/>
              <a:t>, 		C</a:t>
            </a:r>
            <a:r>
              <a:rPr lang="en-US" sz="1200" b="1" i="1" dirty="0"/>
              <a:t>oncern</a:t>
            </a:r>
            <a:r>
              <a:rPr lang="en-US" sz="1200" b="1" dirty="0"/>
              <a:t>, </a:t>
            </a:r>
            <a:r>
              <a:rPr lang="en-US" sz="1200" b="1" dirty="0" err="1"/>
              <a:t>integração</a:t>
            </a:r>
            <a:r>
              <a:rPr lang="en-US" sz="1200" b="1" dirty="0"/>
              <a:t> dos </a:t>
            </a:r>
            <a:r>
              <a:rPr lang="en-US" sz="1200" b="1" dirty="0" err="1"/>
              <a:t>instintos</a:t>
            </a:r>
            <a:r>
              <a:rPr lang="en-US" sz="1200" b="1" dirty="0"/>
              <a:t>, </a:t>
            </a:r>
            <a:r>
              <a:rPr lang="en-US" sz="1200" b="1" dirty="0" err="1"/>
              <a:t>ciclo</a:t>
            </a:r>
            <a:r>
              <a:rPr lang="en-US" sz="1200" b="1" dirty="0"/>
              <a:t> </a:t>
            </a:r>
            <a:r>
              <a:rPr lang="en-US" sz="1200" b="1" dirty="0" err="1"/>
              <a:t>benígno</a:t>
            </a:r>
            <a:r>
              <a:rPr lang="en-US" sz="1200" b="1" dirty="0"/>
              <a:t>	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 err="1"/>
              <a:t>congelamento</a:t>
            </a:r>
            <a:r>
              <a:rPr lang="en-US" sz="1200" b="1" dirty="0"/>
              <a:t> e </a:t>
            </a:r>
            <a:r>
              <a:rPr lang="en-US" sz="1200" b="1" dirty="0" err="1"/>
              <a:t>descongelamento</a:t>
            </a:r>
            <a:r>
              <a:rPr lang="en-US" sz="1200" b="1" dirty="0"/>
              <a:t>,  		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/>
              <a:t>etc.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200" b="1" dirty="0"/>
              <a:t>	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5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pt-BR" dirty="0"/>
              <a:t>Quadro geral do campo das Teorias do Desenvolvimento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cognitivo de Piaget (revisão)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da pessoa (</a:t>
            </a:r>
            <a:r>
              <a:rPr lang="pt-BR" dirty="0" err="1"/>
              <a:t>Wallon</a:t>
            </a:r>
            <a:r>
              <a:rPr lang="pt-BR" dirty="0"/>
              <a:t>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 emocional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Desenvolvimentos pós-Freud (quadro geral)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 err="1"/>
              <a:t>Winnicott</a:t>
            </a:r>
            <a:r>
              <a:rPr lang="pt-BR" dirty="0"/>
              <a:t> e o desenvolvimento da psicanálise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O que é Brincar do ponto de vista da psicanálise?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Brincar como fundamento dos cuidados inter-humanos </a:t>
            </a:r>
            <a:endParaRPr lang="pt-BR" sz="2800" dirty="0"/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18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2.3 A </a:t>
            </a:r>
            <a:r>
              <a:rPr lang="en-US" sz="2400" b="1" dirty="0" err="1"/>
              <a:t>mudança</a:t>
            </a:r>
            <a:r>
              <a:rPr lang="en-US" sz="2400" b="1" dirty="0"/>
              <a:t> </a:t>
            </a:r>
            <a:r>
              <a:rPr lang="en-US" sz="2400" b="1" dirty="0" err="1"/>
              <a:t>winnicottiana</a:t>
            </a:r>
            <a:r>
              <a:rPr lang="en-US" sz="2400" b="1" dirty="0"/>
              <a:t> no </a:t>
            </a:r>
            <a:r>
              <a:rPr lang="en-US" sz="2400" b="1" dirty="0" err="1"/>
              <a:t>quadro</a:t>
            </a:r>
            <a:r>
              <a:rPr lang="en-US" sz="2400" b="1" dirty="0"/>
              <a:t> da </a:t>
            </a:r>
            <a:r>
              <a:rPr lang="en-US" sz="2400" b="1" dirty="0" err="1"/>
              <a:t>teoria</a:t>
            </a:r>
            <a:r>
              <a:rPr lang="en-US" sz="2400" b="1" dirty="0"/>
              <a:t>  </a:t>
            </a:r>
            <a:r>
              <a:rPr lang="en-US" sz="2400" b="1" dirty="0" err="1"/>
              <a:t>psicanalítica</a:t>
            </a:r>
            <a:r>
              <a:rPr lang="en-US" sz="2400" b="1" dirty="0"/>
              <a:t>, </a:t>
            </a:r>
            <a:r>
              <a:rPr lang="en-US" sz="2400" b="1" dirty="0" err="1"/>
              <a:t>centrada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questão</a:t>
            </a:r>
            <a:r>
              <a:rPr lang="en-US" sz="2400" b="1" dirty="0"/>
              <a:t> da </a:t>
            </a:r>
            <a:r>
              <a:rPr lang="en-US" sz="2400" b="1" dirty="0" err="1"/>
              <a:t>dependência</a:t>
            </a:r>
            <a:br>
              <a:rPr lang="en-US" sz="2400" b="1" dirty="0"/>
            </a:b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232" y="1600200"/>
            <a:ext cx="8068567" cy="4525963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Enquanto Freud se preocupava com as enredadas possibilidades de satisfação pessoal de cada indivíduo, para </a:t>
            </a:r>
            <a:r>
              <a:rPr lang="pt-BR" sz="3700" dirty="0" err="1"/>
              <a:t>Winnicott</a:t>
            </a:r>
            <a:r>
              <a:rPr lang="pt-BR" sz="3700" dirty="0"/>
              <a:t> essa satisfação seria apenas parte do panorama mais amplo das possibilidades para a autenticidade pessoal do indivíduo, o que ele chamará de “sentir-se real”.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37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Na escrita de </a:t>
            </a:r>
            <a:r>
              <a:rPr lang="pt-BR" sz="3700" dirty="0" err="1"/>
              <a:t>Winnicott</a:t>
            </a:r>
            <a:r>
              <a:rPr lang="pt-BR" sz="3700" dirty="0"/>
              <a:t>, a cultura pode facilitar o crescimento, assim como o pode a mãe; para Freud, o homem é dividido e compelido, pelas contradições de seu desejo, na direção de um envolvimento frustrante com os outros.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37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Em </a:t>
            </a:r>
            <a:r>
              <a:rPr lang="pt-BR" sz="3700" dirty="0" err="1"/>
              <a:t>winnicott</a:t>
            </a:r>
            <a:r>
              <a:rPr lang="pt-BR" sz="3700" dirty="0"/>
              <a:t>, o homem só pode encontrar a </a:t>
            </a:r>
            <a:r>
              <a:rPr lang="pt-BR" sz="3700" dirty="0" err="1"/>
              <a:t>si-mesmo</a:t>
            </a:r>
            <a:r>
              <a:rPr lang="pt-BR" sz="3700" dirty="0"/>
              <a:t> em sua relação com os outros, e na independência conseguida através do reconhecimento da dependência.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37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Para Freud, em resumo, o homem era o animal ambivalente; para </a:t>
            </a:r>
            <a:r>
              <a:rPr lang="pt-BR" sz="3700" dirty="0" err="1"/>
              <a:t>Winnicott</a:t>
            </a:r>
            <a:r>
              <a:rPr lang="pt-BR" sz="3700" dirty="0"/>
              <a:t>, ele seria o animal dependente, para quem o desenvolvimento – a única “certeza” de sua existência – era a tentativa de se tornar “separado sem estar isolado”. Anterior à sexualidade como inaceitável, havia o desamparo. Dependência era a primeira coisa, antes do bem e do mal.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37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3100" b="1" dirty="0"/>
              <a:t> </a:t>
            </a:r>
            <a:r>
              <a:rPr lang="pt-BR" sz="3100" dirty="0"/>
              <a:t>(Phillips, Adam 1988 [2007]: </a:t>
            </a:r>
            <a:r>
              <a:rPr lang="pt-BR" sz="3100" dirty="0" err="1"/>
              <a:t>Winnicott</a:t>
            </a:r>
            <a:r>
              <a:rPr lang="pt-BR" sz="3100" dirty="0"/>
              <a:t>. São Paulo, </a:t>
            </a:r>
            <a:r>
              <a:rPr lang="pt-BR" sz="3100" dirty="0" err="1"/>
              <a:t>Idéias</a:t>
            </a:r>
            <a:r>
              <a:rPr lang="pt-BR" sz="3100" dirty="0"/>
              <a:t> &amp; Letras. p. 29)</a:t>
            </a:r>
          </a:p>
          <a:p>
            <a:pPr algn="just">
              <a:lnSpc>
                <a:spcPct val="170000"/>
              </a:lnSpc>
            </a:pPr>
            <a:endParaRPr lang="pt-BR" sz="3700" dirty="0"/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67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2.4. </a:t>
            </a:r>
            <a:r>
              <a:rPr lang="en-US" sz="2400" b="1" dirty="0" err="1"/>
              <a:t>Cada</a:t>
            </a:r>
            <a:r>
              <a:rPr lang="en-US" sz="2400" b="1" dirty="0"/>
              <a:t> </a:t>
            </a:r>
            <a:r>
              <a:rPr lang="en-US" sz="2400" b="1" dirty="0" err="1"/>
              <a:t>sistema</a:t>
            </a:r>
            <a:r>
              <a:rPr lang="en-US" sz="2400" b="1" dirty="0"/>
              <a:t> </a:t>
            </a:r>
            <a:r>
              <a:rPr lang="en-US" sz="2400" b="1" dirty="0" err="1"/>
              <a:t>teórico</a:t>
            </a:r>
            <a:r>
              <a:rPr lang="en-US" sz="2400" b="1" dirty="0"/>
              <a:t> </a:t>
            </a:r>
            <a:r>
              <a:rPr lang="en-US" sz="2400" b="1" dirty="0" err="1"/>
              <a:t>está</a:t>
            </a:r>
            <a:r>
              <a:rPr lang="en-US" sz="2400" b="1" dirty="0"/>
              <a:t> </a:t>
            </a:r>
            <a:r>
              <a:rPr lang="en-US" sz="2400" b="1" dirty="0" err="1"/>
              <a:t>construído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função</a:t>
            </a:r>
            <a:r>
              <a:rPr lang="en-US" sz="2400" b="1" dirty="0"/>
              <a:t> de </a:t>
            </a:r>
            <a:r>
              <a:rPr lang="en-US" sz="2400" b="1" dirty="0" err="1"/>
              <a:t>uma</a:t>
            </a:r>
            <a:r>
              <a:rPr lang="en-US" sz="2400" b="1" dirty="0"/>
              <a:t> </a:t>
            </a:r>
            <a:r>
              <a:rPr lang="en-US" sz="2400" b="1" dirty="0" err="1"/>
              <a:t>determinada</a:t>
            </a:r>
            <a:r>
              <a:rPr lang="en-US" sz="2400" b="1" dirty="0"/>
              <a:t> </a:t>
            </a:r>
            <a:r>
              <a:rPr lang="en-US" sz="2400" b="1" dirty="0" err="1"/>
              <a:t>catástrofe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sz="20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2000" dirty="0"/>
              <a:t>Cada teórico da psicanálise, poder-se-ia dizer, organiza sua teoria em volta do que poderia ser chamado de uma catástrofe essencial, para Freud era a castração; para Klein, o triunfo da pulsão de morte; e para </a:t>
            </a:r>
            <a:r>
              <a:rPr lang="pt-BR" sz="2000" dirty="0" err="1"/>
              <a:t>Winnicott</a:t>
            </a:r>
            <a:r>
              <a:rPr lang="pt-BR" sz="2000" dirty="0"/>
              <a:t> era a aniquilação do </a:t>
            </a:r>
            <a:r>
              <a:rPr lang="pt-BR" sz="2000" i="1" dirty="0"/>
              <a:t>self</a:t>
            </a:r>
            <a:r>
              <a:rPr lang="pt-BR" sz="2000" dirty="0"/>
              <a:t> central pela intrusão, como falha no ambiente de sustentação.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1000" dirty="0"/>
              <a:t>(Phillips, Adam 1988 [2007]: </a:t>
            </a:r>
            <a:r>
              <a:rPr lang="pt-BR" sz="1000" dirty="0" err="1"/>
              <a:t>Winnicott</a:t>
            </a:r>
            <a:r>
              <a:rPr lang="pt-BR" sz="1000" dirty="0"/>
              <a:t>. São Paulo, </a:t>
            </a:r>
            <a:r>
              <a:rPr lang="pt-BR" sz="1000" dirty="0" err="1"/>
              <a:t>Idéias</a:t>
            </a:r>
            <a:r>
              <a:rPr lang="pt-BR" sz="1000" dirty="0"/>
              <a:t> &amp; Letras. p. 209)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3. </a:t>
            </a:r>
            <a:r>
              <a:rPr lang="en-US" sz="2400" b="1" dirty="0" err="1">
                <a:latin typeface="Times New Roman"/>
                <a:cs typeface="Times New Roman"/>
              </a:rPr>
              <a:t>Orientações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epistemológicas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metológicas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 err="1">
                <a:latin typeface="Times New Roman"/>
                <a:cs typeface="Times New Roman"/>
              </a:rPr>
              <a:t>para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ler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entender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3.1 A </a:t>
            </a:r>
            <a:r>
              <a:rPr lang="en-US" sz="1600" dirty="0" err="1"/>
              <a:t>influência</a:t>
            </a:r>
            <a:r>
              <a:rPr lang="en-US" sz="1600" dirty="0"/>
              <a:t> do </a:t>
            </a:r>
            <a:r>
              <a:rPr lang="en-US" sz="1600" dirty="0" err="1"/>
              <a:t>existencialismo</a:t>
            </a:r>
            <a:r>
              <a:rPr lang="en-US" sz="1600" dirty="0"/>
              <a:t> </a:t>
            </a:r>
            <a:r>
              <a:rPr lang="en-US" sz="1600" dirty="0" err="1"/>
              <a:t>moderno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3.2 A </a:t>
            </a:r>
            <a:r>
              <a:rPr lang="en-US" sz="1600" dirty="0" err="1"/>
              <a:t>ênfase</a:t>
            </a:r>
            <a:r>
              <a:rPr lang="en-US" sz="1600" dirty="0"/>
              <a:t> no </a:t>
            </a:r>
            <a:r>
              <a:rPr lang="en-US" sz="1600" dirty="0" err="1"/>
              <a:t>modo</a:t>
            </a:r>
            <a:r>
              <a:rPr lang="en-US" sz="1600" dirty="0"/>
              <a:t> de </a:t>
            </a:r>
            <a:r>
              <a:rPr lang="en-US" sz="1600" dirty="0" err="1"/>
              <a:t>teorização</a:t>
            </a:r>
            <a:r>
              <a:rPr lang="en-US" sz="1600" dirty="0"/>
              <a:t> </a:t>
            </a:r>
            <a:r>
              <a:rPr lang="en-US" sz="1600" dirty="0" err="1"/>
              <a:t>não-especulativa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3.3 A </a:t>
            </a:r>
            <a:r>
              <a:rPr lang="en-US" sz="1600" dirty="0" err="1"/>
              <a:t>noção</a:t>
            </a:r>
            <a:r>
              <a:rPr lang="en-US" sz="1600" dirty="0"/>
              <a:t> de </a:t>
            </a:r>
            <a:r>
              <a:rPr lang="en-US" sz="1600" dirty="0" err="1"/>
              <a:t>saúde</a:t>
            </a:r>
            <a:r>
              <a:rPr lang="en-US" sz="1600" dirty="0"/>
              <a:t> e a </a:t>
            </a:r>
            <a:r>
              <a:rPr lang="en-US" sz="1600" dirty="0" err="1"/>
              <a:t>reformulação</a:t>
            </a:r>
            <a:r>
              <a:rPr lang="en-US" sz="1600" dirty="0"/>
              <a:t> da </a:t>
            </a:r>
            <a:r>
              <a:rPr lang="en-US" sz="1600" dirty="0" err="1"/>
              <a:t>nosografia</a:t>
            </a:r>
            <a:r>
              <a:rPr lang="en-US" sz="1600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pensada</a:t>
            </a:r>
            <a:r>
              <a:rPr lang="en-US" sz="1400" dirty="0"/>
              <a:t> </a:t>
            </a:r>
            <a:r>
              <a:rPr lang="en-US" sz="1400" dirty="0" err="1"/>
              <a:t>em</a:t>
            </a:r>
            <a:r>
              <a:rPr lang="en-US" sz="1400" dirty="0"/>
              <a:t> </a:t>
            </a:r>
            <a:r>
              <a:rPr lang="en-US" sz="1400" dirty="0" err="1"/>
              <a:t>função</a:t>
            </a:r>
            <a:r>
              <a:rPr lang="en-US" sz="1400" dirty="0"/>
              <a:t> dos </a:t>
            </a:r>
            <a:r>
              <a:rPr lang="en-US" sz="1400" dirty="0" err="1"/>
              <a:t>níveis</a:t>
            </a:r>
            <a:r>
              <a:rPr lang="en-US" sz="1400" dirty="0"/>
              <a:t> de </a:t>
            </a:r>
            <a:r>
              <a:rPr lang="en-US" sz="1400" dirty="0" err="1"/>
              <a:t>integração</a:t>
            </a:r>
            <a:r>
              <a:rPr lang="en-US" sz="14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3.4 A </a:t>
            </a:r>
            <a:r>
              <a:rPr lang="en-US" sz="1600" dirty="0" err="1"/>
              <a:t>redescrição</a:t>
            </a:r>
            <a:r>
              <a:rPr lang="en-US" sz="1600" dirty="0"/>
              <a:t> </a:t>
            </a:r>
            <a:r>
              <a:rPr lang="en-US" sz="1600" dirty="0" err="1"/>
              <a:t>winnicottiana</a:t>
            </a:r>
            <a:r>
              <a:rPr lang="en-US" sz="1600" dirty="0"/>
              <a:t> da </a:t>
            </a:r>
            <a:r>
              <a:rPr lang="en-US" sz="1600" dirty="0" err="1"/>
              <a:t>teoria</a:t>
            </a:r>
            <a:r>
              <a:rPr lang="en-US" sz="1600" dirty="0"/>
              <a:t> do </a:t>
            </a:r>
            <a:r>
              <a:rPr lang="en-US" sz="1600" dirty="0" err="1"/>
              <a:t>desenvolvimento</a:t>
            </a:r>
            <a:r>
              <a:rPr lang="en-US" sz="1600" dirty="0"/>
              <a:t> do </a:t>
            </a:r>
            <a:r>
              <a:rPr lang="en-US" sz="1600" dirty="0" err="1"/>
              <a:t>ponto</a:t>
            </a:r>
            <a:r>
              <a:rPr lang="en-US" sz="1600" dirty="0"/>
              <a:t> de vista da </a:t>
            </a:r>
            <a:r>
              <a:rPr lang="en-US" sz="1600" dirty="0" err="1"/>
              <a:t>psicanálise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3.5 A </a:t>
            </a:r>
            <a:r>
              <a:rPr lang="en-US" sz="1600" dirty="0" err="1"/>
              <a:t>universalidade</a:t>
            </a:r>
            <a:r>
              <a:rPr lang="en-US" sz="1600" dirty="0"/>
              <a:t> da </a:t>
            </a:r>
            <a:r>
              <a:rPr lang="en-US" sz="1600" dirty="0" err="1"/>
              <a:t>ação</a:t>
            </a:r>
            <a:r>
              <a:rPr lang="en-US" sz="1600" dirty="0"/>
              <a:t> de </a:t>
            </a:r>
            <a:r>
              <a:rPr lang="en-US" sz="1600" dirty="0" err="1"/>
              <a:t>brincar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3.6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objetivos</a:t>
            </a:r>
            <a:r>
              <a:rPr lang="en-US" sz="1600" dirty="0"/>
              <a:t> do </a:t>
            </a:r>
            <a:r>
              <a:rPr lang="en-US" sz="1600" dirty="0" err="1"/>
              <a:t>tratamento</a:t>
            </a:r>
            <a:r>
              <a:rPr lang="en-US" sz="1600" dirty="0"/>
              <a:t> </a:t>
            </a:r>
            <a:r>
              <a:rPr lang="en-US" sz="1600" dirty="0" err="1"/>
              <a:t>psicanalítico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7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70000"/>
              </a:lnSpc>
            </a:pPr>
            <a:r>
              <a:rPr lang="en-US" sz="2400" dirty="0"/>
              <a:t>3.4 A </a:t>
            </a:r>
            <a:r>
              <a:rPr lang="en-US" sz="2400" dirty="0" err="1"/>
              <a:t>redescrição</a:t>
            </a:r>
            <a:r>
              <a:rPr lang="en-US" sz="2400" dirty="0"/>
              <a:t> </a:t>
            </a:r>
            <a:r>
              <a:rPr lang="en-US" sz="2400" dirty="0" err="1"/>
              <a:t>winnicottiana</a:t>
            </a:r>
            <a:r>
              <a:rPr lang="en-US" sz="2400" dirty="0"/>
              <a:t> da </a:t>
            </a:r>
            <a:r>
              <a:rPr lang="en-US" sz="2400" dirty="0" err="1"/>
              <a:t>teoria</a:t>
            </a:r>
            <a:r>
              <a:rPr lang="en-US" sz="2400" dirty="0"/>
              <a:t> do </a:t>
            </a:r>
            <a:r>
              <a:rPr lang="en-US" sz="2400" dirty="0" err="1"/>
              <a:t>desenvolvimento</a:t>
            </a:r>
            <a:r>
              <a:rPr lang="en-US" sz="2400" dirty="0"/>
              <a:t> do </a:t>
            </a:r>
            <a:r>
              <a:rPr lang="en-US" sz="2400" dirty="0" err="1"/>
              <a:t>ponto</a:t>
            </a:r>
            <a:r>
              <a:rPr lang="en-US" sz="2400" dirty="0"/>
              <a:t> de vista da </a:t>
            </a:r>
            <a:r>
              <a:rPr lang="en-US" sz="2400" dirty="0" err="1"/>
              <a:t>psicanálise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3.4.1 </a:t>
            </a:r>
            <a:r>
              <a:rPr lang="en-US" sz="1800" dirty="0" err="1"/>
              <a:t>Operadores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pensar</a:t>
            </a:r>
            <a:r>
              <a:rPr lang="en-US" sz="1800" dirty="0"/>
              <a:t> a </a:t>
            </a:r>
            <a:r>
              <a:rPr lang="en-US" sz="1800" dirty="0" err="1"/>
              <a:t>natureza</a:t>
            </a:r>
            <a:r>
              <a:rPr lang="en-US" sz="1800" dirty="0"/>
              <a:t> </a:t>
            </a:r>
            <a:r>
              <a:rPr lang="en-US" sz="1800" dirty="0" err="1"/>
              <a:t>humana</a:t>
            </a:r>
            <a:r>
              <a:rPr lang="en-US" sz="1800" dirty="0"/>
              <a:t> e </a:t>
            </a:r>
            <a:r>
              <a:rPr lang="en-US" sz="1800" dirty="0" err="1"/>
              <a:t>seu</a:t>
            </a:r>
            <a:r>
              <a:rPr lang="en-US" sz="1800" dirty="0"/>
              <a:t> </a:t>
            </a:r>
            <a:r>
              <a:rPr lang="en-US" sz="1800" dirty="0" err="1"/>
              <a:t>desenvolvimento</a:t>
            </a:r>
            <a:r>
              <a:rPr lang="en-US" sz="1800" dirty="0"/>
              <a:t>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	</a:t>
            </a:r>
            <a:r>
              <a:rPr lang="en-US" sz="1800" dirty="0" err="1"/>
              <a:t>Ser</a:t>
            </a:r>
            <a:r>
              <a:rPr lang="en-US" sz="1800" dirty="0"/>
              <a:t>; </a:t>
            </a:r>
            <a:r>
              <a:rPr lang="en-US" sz="1800" dirty="0" err="1"/>
              <a:t>ser</a:t>
            </a:r>
            <a:r>
              <a:rPr lang="en-US" sz="1800" dirty="0"/>
              <a:t> a </a:t>
            </a:r>
            <a:r>
              <a:rPr lang="en-US" sz="1800" dirty="0" err="1"/>
              <a:t>partir</a:t>
            </a:r>
            <a:r>
              <a:rPr lang="en-US" sz="1800" dirty="0"/>
              <a:t> de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mesmo</a:t>
            </a:r>
            <a:r>
              <a:rPr lang="en-US" sz="1800" dirty="0"/>
              <a:t>; </a:t>
            </a:r>
            <a:r>
              <a:rPr lang="en-US" sz="1800" dirty="0" err="1"/>
              <a:t>reagir</a:t>
            </a:r>
            <a:r>
              <a:rPr lang="en-US" sz="1800" dirty="0"/>
              <a:t> </a:t>
            </a:r>
            <a:r>
              <a:rPr lang="en-US" sz="1800" dirty="0" err="1"/>
              <a:t>aniquila</a:t>
            </a:r>
            <a:r>
              <a:rPr lang="en-US" sz="1800" dirty="0"/>
              <a:t> o </a:t>
            </a:r>
            <a:r>
              <a:rPr lang="en-US" sz="1800" dirty="0" err="1"/>
              <a:t>ser</a:t>
            </a:r>
            <a:r>
              <a:rPr lang="en-US" sz="1800" dirty="0"/>
              <a:t>;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	a </a:t>
            </a:r>
            <a:r>
              <a:rPr lang="en-US" sz="1800" dirty="0" err="1"/>
              <a:t>centralidade</a:t>
            </a:r>
            <a:r>
              <a:rPr lang="en-US" sz="1800" dirty="0"/>
              <a:t> da </a:t>
            </a:r>
            <a:r>
              <a:rPr lang="en-US" sz="1800" dirty="0" err="1"/>
              <a:t>noção</a:t>
            </a:r>
            <a:r>
              <a:rPr lang="en-US" sz="1800" dirty="0"/>
              <a:t> de </a:t>
            </a:r>
            <a:r>
              <a:rPr lang="en-US" sz="1800" dirty="0" err="1"/>
              <a:t>falso</a:t>
            </a:r>
            <a:r>
              <a:rPr lang="en-US" sz="1800" dirty="0"/>
              <a:t> e </a:t>
            </a:r>
            <a:r>
              <a:rPr lang="en-US" sz="1800" dirty="0" err="1"/>
              <a:t>verdadeiro</a:t>
            </a:r>
            <a:r>
              <a:rPr lang="en-US" sz="1800" dirty="0"/>
              <a:t> </a:t>
            </a:r>
            <a:r>
              <a:rPr lang="en-US" sz="1800" i="1" dirty="0"/>
              <a:t>self</a:t>
            </a:r>
          </a:p>
          <a:p>
            <a:pPr marL="0" indent="0">
              <a:lnSpc>
                <a:spcPct val="170000"/>
              </a:lnSpc>
              <a:buNone/>
            </a:pP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3.4.2 </a:t>
            </a:r>
            <a:r>
              <a:rPr lang="en-US" sz="1800" dirty="0" err="1"/>
              <a:t>Teoria</a:t>
            </a:r>
            <a:r>
              <a:rPr lang="en-US" sz="1800" dirty="0"/>
              <a:t> do </a:t>
            </a:r>
            <a:r>
              <a:rPr lang="en-US" sz="1800" dirty="0" err="1"/>
              <a:t>desenvolvimento</a:t>
            </a:r>
            <a:r>
              <a:rPr lang="en-US" sz="1800" dirty="0"/>
              <a:t> </a:t>
            </a:r>
            <a:r>
              <a:rPr lang="en-US" sz="1800" dirty="0" err="1"/>
              <a:t>focada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questão</a:t>
            </a:r>
            <a:r>
              <a:rPr lang="en-US" sz="1800" dirty="0"/>
              <a:t> da </a:t>
            </a:r>
            <a:r>
              <a:rPr lang="en-US" sz="1800" dirty="0" err="1"/>
              <a:t>dependência</a:t>
            </a:r>
            <a:r>
              <a:rPr lang="en-US" sz="1800" dirty="0"/>
              <a:t> e da </a:t>
            </a:r>
            <a:r>
              <a:rPr lang="en-US" sz="1800" dirty="0" err="1"/>
              <a:t>integração</a:t>
            </a:r>
            <a:r>
              <a:rPr lang="en-US" sz="18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	(</a:t>
            </a:r>
            <a:r>
              <a:rPr lang="en-US" sz="1800" dirty="0" err="1"/>
              <a:t>sou</a:t>
            </a:r>
            <a:r>
              <a:rPr lang="en-US" sz="1800" dirty="0"/>
              <a:t>, </a:t>
            </a:r>
            <a:r>
              <a:rPr lang="en-US" sz="1800" dirty="0" err="1"/>
              <a:t>EuSou</a:t>
            </a:r>
            <a:r>
              <a:rPr lang="en-US" sz="1800" dirty="0"/>
              <a:t>, </a:t>
            </a:r>
            <a:r>
              <a:rPr lang="en-US" sz="1800" dirty="0" err="1"/>
              <a:t>P.inteira</a:t>
            </a:r>
            <a:r>
              <a:rPr lang="en-US" sz="18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3.4.3 </a:t>
            </a:r>
            <a:r>
              <a:rPr lang="en-US" sz="1800" dirty="0" err="1"/>
              <a:t>Distinção</a:t>
            </a:r>
            <a:r>
              <a:rPr lang="en-US" sz="1800" dirty="0"/>
              <a:t> entre o </a:t>
            </a:r>
            <a:r>
              <a:rPr lang="en-US" sz="1800" dirty="0" err="1"/>
              <a:t>que</a:t>
            </a:r>
            <a:r>
              <a:rPr lang="en-US" sz="1800" dirty="0"/>
              <a:t> </a:t>
            </a:r>
            <a:r>
              <a:rPr lang="en-US" sz="1800" dirty="0" err="1"/>
              <a:t>ocorre</a:t>
            </a:r>
            <a:r>
              <a:rPr lang="en-US" sz="1800" dirty="0"/>
              <a:t> do </a:t>
            </a:r>
            <a:r>
              <a:rPr lang="en-US" sz="1800" dirty="0" err="1"/>
              <a:t>ponto</a:t>
            </a:r>
            <a:r>
              <a:rPr lang="en-US" sz="1800" dirty="0"/>
              <a:t> de vista do </a:t>
            </a:r>
            <a:r>
              <a:rPr lang="en-US" sz="1800" dirty="0" err="1"/>
              <a:t>bebê</a:t>
            </a:r>
            <a:r>
              <a:rPr lang="en-US" sz="1800" dirty="0"/>
              <a:t> e do </a:t>
            </a:r>
            <a:r>
              <a:rPr lang="en-US" sz="1800" dirty="0" err="1"/>
              <a:t>ponto</a:t>
            </a:r>
            <a:r>
              <a:rPr lang="en-US" sz="1800" dirty="0"/>
              <a:t> de vista do </a:t>
            </a:r>
            <a:r>
              <a:rPr lang="en-US" sz="1800" dirty="0" err="1"/>
              <a:t>observador</a:t>
            </a: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3.4.4 A </a:t>
            </a:r>
            <a:r>
              <a:rPr lang="en-US" sz="1800" dirty="0" err="1"/>
              <a:t>necessidade</a:t>
            </a:r>
            <a:r>
              <a:rPr lang="en-US" sz="1800" dirty="0"/>
              <a:t> de </a:t>
            </a:r>
            <a:r>
              <a:rPr lang="en-US" sz="1800" dirty="0" err="1"/>
              <a:t>linguagens</a:t>
            </a:r>
            <a:r>
              <a:rPr lang="en-US" sz="1800" dirty="0"/>
              <a:t> </a:t>
            </a:r>
            <a:r>
              <a:rPr lang="en-US" sz="1800" dirty="0" err="1"/>
              <a:t>díspares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cada</a:t>
            </a:r>
            <a:r>
              <a:rPr lang="en-US" sz="1800" dirty="0"/>
              <a:t> </a:t>
            </a:r>
            <a:r>
              <a:rPr lang="en-US" sz="1800" dirty="0" err="1"/>
              <a:t>fase</a:t>
            </a: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03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3. </a:t>
            </a:r>
            <a:r>
              <a:rPr lang="en-US" sz="2400" b="1" dirty="0" err="1">
                <a:latin typeface="Times New Roman"/>
                <a:cs typeface="Times New Roman"/>
              </a:rPr>
              <a:t>Orientações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epistemológicas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metológicas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 err="1">
                <a:latin typeface="Times New Roman"/>
                <a:cs typeface="Times New Roman"/>
              </a:rPr>
              <a:t>para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ler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entender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3.1 A </a:t>
            </a:r>
            <a:r>
              <a:rPr lang="en-US" sz="1600" dirty="0" err="1"/>
              <a:t>influência</a:t>
            </a:r>
            <a:r>
              <a:rPr lang="en-US" sz="1600" dirty="0"/>
              <a:t> do </a:t>
            </a:r>
            <a:r>
              <a:rPr lang="en-US" sz="1600" dirty="0" err="1"/>
              <a:t>existencialismo</a:t>
            </a:r>
            <a:r>
              <a:rPr lang="en-US" sz="1600" dirty="0"/>
              <a:t> </a:t>
            </a:r>
            <a:r>
              <a:rPr lang="en-US" sz="1600" dirty="0" err="1"/>
              <a:t>moderno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3.2 A </a:t>
            </a:r>
            <a:r>
              <a:rPr lang="en-US" sz="1600" dirty="0" err="1"/>
              <a:t>ênfase</a:t>
            </a:r>
            <a:r>
              <a:rPr lang="en-US" sz="1600" dirty="0"/>
              <a:t> no </a:t>
            </a:r>
            <a:r>
              <a:rPr lang="en-US" sz="1600" dirty="0" err="1"/>
              <a:t>modo</a:t>
            </a:r>
            <a:r>
              <a:rPr lang="en-US" sz="1600" dirty="0"/>
              <a:t> de </a:t>
            </a:r>
            <a:r>
              <a:rPr lang="en-US" sz="1600" dirty="0" err="1"/>
              <a:t>teorização</a:t>
            </a:r>
            <a:r>
              <a:rPr lang="en-US" sz="1600" dirty="0"/>
              <a:t> </a:t>
            </a:r>
            <a:r>
              <a:rPr lang="en-US" sz="1600" dirty="0" err="1"/>
              <a:t>não-especulativa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3.3 A </a:t>
            </a:r>
            <a:r>
              <a:rPr lang="en-US" sz="1600" dirty="0" err="1"/>
              <a:t>noção</a:t>
            </a:r>
            <a:r>
              <a:rPr lang="en-US" sz="1600" dirty="0"/>
              <a:t> de </a:t>
            </a:r>
            <a:r>
              <a:rPr lang="en-US" sz="1600" dirty="0" err="1"/>
              <a:t>saúde</a:t>
            </a:r>
            <a:r>
              <a:rPr lang="en-US" sz="1600" dirty="0"/>
              <a:t> e a </a:t>
            </a:r>
            <a:r>
              <a:rPr lang="en-US" sz="1600" dirty="0" err="1"/>
              <a:t>reformulação</a:t>
            </a:r>
            <a:r>
              <a:rPr lang="en-US" sz="1600" dirty="0"/>
              <a:t> da </a:t>
            </a:r>
            <a:r>
              <a:rPr lang="en-US" sz="1600" dirty="0" err="1"/>
              <a:t>nosografia</a:t>
            </a:r>
            <a:r>
              <a:rPr lang="en-US" sz="1600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pensada</a:t>
            </a:r>
            <a:r>
              <a:rPr lang="en-US" sz="1400" dirty="0"/>
              <a:t> </a:t>
            </a:r>
            <a:r>
              <a:rPr lang="en-US" sz="1400" dirty="0" err="1"/>
              <a:t>em</a:t>
            </a:r>
            <a:r>
              <a:rPr lang="en-US" sz="1400" dirty="0"/>
              <a:t> </a:t>
            </a:r>
            <a:r>
              <a:rPr lang="en-US" sz="1400" dirty="0" err="1"/>
              <a:t>função</a:t>
            </a:r>
            <a:r>
              <a:rPr lang="en-US" sz="1400" dirty="0"/>
              <a:t> dos </a:t>
            </a:r>
            <a:r>
              <a:rPr lang="en-US" sz="1400" dirty="0" err="1"/>
              <a:t>níveis</a:t>
            </a:r>
            <a:r>
              <a:rPr lang="en-US" sz="1400" dirty="0"/>
              <a:t> de </a:t>
            </a:r>
            <a:r>
              <a:rPr lang="en-US" sz="1400" dirty="0" err="1"/>
              <a:t>integração</a:t>
            </a:r>
            <a:r>
              <a:rPr lang="en-US" sz="14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3.4 A </a:t>
            </a:r>
            <a:r>
              <a:rPr lang="en-US" sz="1600" dirty="0" err="1"/>
              <a:t>redescrição</a:t>
            </a:r>
            <a:r>
              <a:rPr lang="en-US" sz="1600" dirty="0"/>
              <a:t> </a:t>
            </a:r>
            <a:r>
              <a:rPr lang="en-US" sz="1600" dirty="0" err="1"/>
              <a:t>winnicottiana</a:t>
            </a:r>
            <a:r>
              <a:rPr lang="en-US" sz="1600" dirty="0"/>
              <a:t> da </a:t>
            </a:r>
            <a:r>
              <a:rPr lang="en-US" sz="1600" dirty="0" err="1"/>
              <a:t>teoria</a:t>
            </a:r>
            <a:r>
              <a:rPr lang="en-US" sz="1600" dirty="0"/>
              <a:t> do </a:t>
            </a:r>
            <a:r>
              <a:rPr lang="en-US" sz="1600" dirty="0" err="1"/>
              <a:t>desenvolvimento</a:t>
            </a:r>
            <a:r>
              <a:rPr lang="en-US" sz="1600" dirty="0"/>
              <a:t> do </a:t>
            </a:r>
            <a:r>
              <a:rPr lang="en-US" sz="1600" dirty="0" err="1"/>
              <a:t>ponto</a:t>
            </a:r>
            <a:r>
              <a:rPr lang="en-US" sz="1600" dirty="0"/>
              <a:t> de vista da </a:t>
            </a:r>
            <a:r>
              <a:rPr lang="en-US" sz="1600" dirty="0" err="1"/>
              <a:t>psicanálise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3.5 A </a:t>
            </a:r>
            <a:r>
              <a:rPr lang="en-US" sz="1600" dirty="0" err="1"/>
              <a:t>universalidade</a:t>
            </a:r>
            <a:r>
              <a:rPr lang="en-US" sz="1600" dirty="0"/>
              <a:t> da </a:t>
            </a:r>
            <a:r>
              <a:rPr lang="en-US" sz="1600" dirty="0" err="1"/>
              <a:t>ação</a:t>
            </a:r>
            <a:r>
              <a:rPr lang="en-US" sz="1600" dirty="0"/>
              <a:t> de </a:t>
            </a:r>
            <a:r>
              <a:rPr lang="en-US" sz="1600" dirty="0" err="1"/>
              <a:t>brincar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3.6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objetivos</a:t>
            </a:r>
            <a:r>
              <a:rPr lang="en-US" sz="1600" dirty="0"/>
              <a:t> do </a:t>
            </a:r>
            <a:r>
              <a:rPr lang="en-US" sz="1600" dirty="0" err="1"/>
              <a:t>tratamento</a:t>
            </a:r>
            <a:r>
              <a:rPr lang="en-US" sz="1600" dirty="0"/>
              <a:t> </a:t>
            </a:r>
            <a:r>
              <a:rPr lang="en-US" sz="1600" dirty="0" err="1"/>
              <a:t>psicanalítico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73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3.5 A </a:t>
            </a:r>
            <a:r>
              <a:rPr lang="en-US" b="1" dirty="0" err="1"/>
              <a:t>universalidade</a:t>
            </a:r>
            <a:r>
              <a:rPr lang="en-US" b="1" dirty="0"/>
              <a:t> da </a:t>
            </a:r>
            <a:r>
              <a:rPr lang="en-US" b="1" dirty="0" err="1"/>
              <a:t>ação</a:t>
            </a:r>
            <a:r>
              <a:rPr lang="en-US" b="1" dirty="0"/>
              <a:t> de </a:t>
            </a:r>
            <a:r>
              <a:rPr lang="en-US" b="1" dirty="0" err="1"/>
              <a:t>brincar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2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600" dirty="0" err="1"/>
              <a:t>Espontaneidade</a:t>
            </a:r>
            <a:r>
              <a:rPr lang="en-US" sz="2600" dirty="0"/>
              <a:t>/</a:t>
            </a:r>
            <a:r>
              <a:rPr lang="en-US" sz="2600" dirty="0" err="1"/>
              <a:t>criatividade</a:t>
            </a:r>
            <a:r>
              <a:rPr lang="en-US" sz="2600" dirty="0"/>
              <a:t> = </a:t>
            </a:r>
            <a:r>
              <a:rPr lang="en-US" sz="2600" dirty="0" err="1"/>
              <a:t>verdadeiro</a:t>
            </a:r>
            <a:r>
              <a:rPr lang="en-US" sz="2600" dirty="0"/>
              <a:t> </a:t>
            </a:r>
            <a:r>
              <a:rPr lang="en-US" sz="2600" i="1" dirty="0"/>
              <a:t>self</a:t>
            </a:r>
            <a:r>
              <a:rPr lang="en-US" sz="2600" dirty="0"/>
              <a:t> </a:t>
            </a:r>
            <a:r>
              <a:rPr lang="en-US" sz="2600" dirty="0" err="1"/>
              <a:t>em</a:t>
            </a:r>
            <a:r>
              <a:rPr lang="en-US" sz="2600" dirty="0"/>
              <a:t> </a:t>
            </a:r>
            <a:r>
              <a:rPr lang="en-US" sz="2600" dirty="0" err="1"/>
              <a:t>ação</a:t>
            </a:r>
            <a:r>
              <a:rPr lang="en-US" sz="2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600" dirty="0" err="1"/>
              <a:t>criar-encontrar</a:t>
            </a:r>
            <a:r>
              <a:rPr lang="en-US" sz="2600" dirty="0"/>
              <a:t> – </a:t>
            </a:r>
            <a:r>
              <a:rPr lang="en-US" sz="2600" dirty="0" err="1"/>
              <a:t>situação</a:t>
            </a:r>
            <a:r>
              <a:rPr lang="en-US" sz="2600" dirty="0"/>
              <a:t> </a:t>
            </a:r>
            <a:r>
              <a:rPr lang="en-US" sz="2600" dirty="0" err="1"/>
              <a:t>paradoxal</a:t>
            </a:r>
            <a:r>
              <a:rPr lang="en-US" sz="2600" dirty="0"/>
              <a:t> – </a:t>
            </a:r>
            <a:r>
              <a:rPr lang="en-US" sz="2600" dirty="0" err="1"/>
              <a:t>fenômenos</a:t>
            </a:r>
            <a:r>
              <a:rPr lang="en-US" sz="2600" dirty="0"/>
              <a:t> </a:t>
            </a:r>
            <a:r>
              <a:rPr lang="en-US" sz="2600" dirty="0" err="1"/>
              <a:t>transicionais</a:t>
            </a:r>
            <a:endParaRPr lang="en-US" sz="2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600" dirty="0" err="1"/>
              <a:t>ilusão</a:t>
            </a:r>
            <a:r>
              <a:rPr lang="en-US" sz="2600" dirty="0"/>
              <a:t> de </a:t>
            </a:r>
            <a:r>
              <a:rPr lang="en-US" sz="2600" dirty="0" err="1"/>
              <a:t>contato</a:t>
            </a:r>
            <a:r>
              <a:rPr lang="en-US" sz="2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600" dirty="0" err="1"/>
              <a:t>ser</a:t>
            </a:r>
            <a:r>
              <a:rPr lang="en-US" sz="2600" dirty="0"/>
              <a:t>-com-o-outro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600" dirty="0" err="1"/>
              <a:t>criar-encontrar</a:t>
            </a:r>
            <a:r>
              <a:rPr lang="en-US" sz="2600" dirty="0"/>
              <a:t> a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mesmo</a:t>
            </a:r>
            <a:r>
              <a:rPr lang="en-US" sz="2600" dirty="0"/>
              <a:t>, o outro e o </a:t>
            </a:r>
            <a:r>
              <a:rPr lang="en-US" sz="2600" dirty="0" err="1"/>
              <a:t>mundo</a:t>
            </a:r>
            <a:r>
              <a:rPr lang="en-US" sz="2600" dirty="0"/>
              <a:t> no </a:t>
            </a:r>
            <a:r>
              <a:rPr lang="en-US" sz="2600" dirty="0" err="1"/>
              <a:t>qual</a:t>
            </a:r>
            <a:r>
              <a:rPr lang="en-US" sz="2600" dirty="0"/>
              <a:t> se vive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00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3. </a:t>
            </a:r>
            <a:r>
              <a:rPr lang="en-US" sz="2400" b="1" dirty="0" err="1">
                <a:latin typeface="Times New Roman"/>
                <a:cs typeface="Times New Roman"/>
              </a:rPr>
              <a:t>Orientações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epistemológicas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metológicas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 err="1">
                <a:latin typeface="Times New Roman"/>
                <a:cs typeface="Times New Roman"/>
              </a:rPr>
              <a:t>para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ler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entender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3.1 A </a:t>
            </a:r>
            <a:r>
              <a:rPr lang="en-US" sz="1600" dirty="0" err="1"/>
              <a:t>influência</a:t>
            </a:r>
            <a:r>
              <a:rPr lang="en-US" sz="1600" dirty="0"/>
              <a:t> do </a:t>
            </a:r>
            <a:r>
              <a:rPr lang="en-US" sz="1600" dirty="0" err="1"/>
              <a:t>existencialismo</a:t>
            </a:r>
            <a:r>
              <a:rPr lang="en-US" sz="1600" dirty="0"/>
              <a:t> </a:t>
            </a:r>
            <a:r>
              <a:rPr lang="en-US" sz="1600" dirty="0" err="1"/>
              <a:t>moderno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3.2 A </a:t>
            </a:r>
            <a:r>
              <a:rPr lang="en-US" sz="1600" dirty="0" err="1"/>
              <a:t>ênfase</a:t>
            </a:r>
            <a:r>
              <a:rPr lang="en-US" sz="1600" dirty="0"/>
              <a:t> no </a:t>
            </a:r>
            <a:r>
              <a:rPr lang="en-US" sz="1600" dirty="0" err="1"/>
              <a:t>modo</a:t>
            </a:r>
            <a:r>
              <a:rPr lang="en-US" sz="1600" dirty="0"/>
              <a:t> de </a:t>
            </a:r>
            <a:r>
              <a:rPr lang="en-US" sz="1600" dirty="0" err="1"/>
              <a:t>teorização</a:t>
            </a:r>
            <a:r>
              <a:rPr lang="en-US" sz="1600" dirty="0"/>
              <a:t> </a:t>
            </a:r>
            <a:r>
              <a:rPr lang="en-US" sz="1600" dirty="0" err="1"/>
              <a:t>não-especulativa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3.3 A </a:t>
            </a:r>
            <a:r>
              <a:rPr lang="en-US" sz="1600" dirty="0" err="1"/>
              <a:t>noção</a:t>
            </a:r>
            <a:r>
              <a:rPr lang="en-US" sz="1600" dirty="0"/>
              <a:t> de </a:t>
            </a:r>
            <a:r>
              <a:rPr lang="en-US" sz="1600" dirty="0" err="1"/>
              <a:t>saúde</a:t>
            </a:r>
            <a:r>
              <a:rPr lang="en-US" sz="1600" dirty="0"/>
              <a:t> e a </a:t>
            </a:r>
            <a:r>
              <a:rPr lang="en-US" sz="1600" dirty="0" err="1"/>
              <a:t>reformulação</a:t>
            </a:r>
            <a:r>
              <a:rPr lang="en-US" sz="1600" dirty="0"/>
              <a:t> da </a:t>
            </a:r>
            <a:r>
              <a:rPr lang="en-US" sz="1600" dirty="0" err="1"/>
              <a:t>nosografia</a:t>
            </a:r>
            <a:r>
              <a:rPr lang="en-US" sz="1600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pensada</a:t>
            </a:r>
            <a:r>
              <a:rPr lang="en-US" sz="1400" dirty="0"/>
              <a:t> </a:t>
            </a:r>
            <a:r>
              <a:rPr lang="en-US" sz="1400" dirty="0" err="1"/>
              <a:t>em</a:t>
            </a:r>
            <a:r>
              <a:rPr lang="en-US" sz="1400" dirty="0"/>
              <a:t> </a:t>
            </a:r>
            <a:r>
              <a:rPr lang="en-US" sz="1400" dirty="0" err="1"/>
              <a:t>função</a:t>
            </a:r>
            <a:r>
              <a:rPr lang="en-US" sz="1400" dirty="0"/>
              <a:t> dos </a:t>
            </a:r>
            <a:r>
              <a:rPr lang="en-US" sz="1400" dirty="0" err="1"/>
              <a:t>níveis</a:t>
            </a:r>
            <a:r>
              <a:rPr lang="en-US" sz="1400" dirty="0"/>
              <a:t> de </a:t>
            </a:r>
            <a:r>
              <a:rPr lang="en-US" sz="1400" dirty="0" err="1"/>
              <a:t>integração</a:t>
            </a:r>
            <a:r>
              <a:rPr lang="en-US" sz="14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3.4 A </a:t>
            </a:r>
            <a:r>
              <a:rPr lang="en-US" sz="1600" dirty="0" err="1"/>
              <a:t>redescrição</a:t>
            </a:r>
            <a:r>
              <a:rPr lang="en-US" sz="1600" dirty="0"/>
              <a:t> </a:t>
            </a:r>
            <a:r>
              <a:rPr lang="en-US" sz="1600" dirty="0" err="1"/>
              <a:t>winnicottiana</a:t>
            </a:r>
            <a:r>
              <a:rPr lang="en-US" sz="1600" dirty="0"/>
              <a:t> da </a:t>
            </a:r>
            <a:r>
              <a:rPr lang="en-US" sz="1600" dirty="0" err="1"/>
              <a:t>teoria</a:t>
            </a:r>
            <a:r>
              <a:rPr lang="en-US" sz="1600" dirty="0"/>
              <a:t> do </a:t>
            </a:r>
            <a:r>
              <a:rPr lang="en-US" sz="1600" dirty="0" err="1"/>
              <a:t>desenvolvimento</a:t>
            </a:r>
            <a:r>
              <a:rPr lang="en-US" sz="1600" dirty="0"/>
              <a:t> do </a:t>
            </a:r>
            <a:r>
              <a:rPr lang="en-US" sz="1600" dirty="0" err="1"/>
              <a:t>ponto</a:t>
            </a:r>
            <a:r>
              <a:rPr lang="en-US" sz="1600" dirty="0"/>
              <a:t> de vista da </a:t>
            </a:r>
            <a:r>
              <a:rPr lang="en-US" sz="1600" dirty="0" err="1"/>
              <a:t>psicanálise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3.5 A </a:t>
            </a:r>
            <a:r>
              <a:rPr lang="en-US" sz="1600" dirty="0" err="1"/>
              <a:t>universalidade</a:t>
            </a:r>
            <a:r>
              <a:rPr lang="en-US" sz="1600" dirty="0"/>
              <a:t> da </a:t>
            </a:r>
            <a:r>
              <a:rPr lang="en-US" sz="1600" dirty="0" err="1"/>
              <a:t>ação</a:t>
            </a:r>
            <a:r>
              <a:rPr lang="en-US" sz="1600" dirty="0"/>
              <a:t> de </a:t>
            </a:r>
            <a:r>
              <a:rPr lang="en-US" sz="1600" dirty="0" err="1"/>
              <a:t>brincar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3.6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objetivos</a:t>
            </a:r>
            <a:r>
              <a:rPr lang="en-US" sz="1600" dirty="0"/>
              <a:t> do </a:t>
            </a:r>
            <a:r>
              <a:rPr lang="en-US" sz="1600" dirty="0" err="1"/>
              <a:t>tratamento</a:t>
            </a:r>
            <a:r>
              <a:rPr lang="en-US" sz="1600" dirty="0"/>
              <a:t> </a:t>
            </a:r>
            <a:r>
              <a:rPr lang="en-US" sz="1600" dirty="0" err="1"/>
              <a:t>psicanalítico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11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3.6 </a:t>
            </a:r>
            <a:r>
              <a:rPr lang="en-US" sz="2400" b="1" dirty="0" err="1"/>
              <a:t>Os</a:t>
            </a:r>
            <a:r>
              <a:rPr lang="en-US" sz="2400" b="1" dirty="0"/>
              <a:t> </a:t>
            </a:r>
            <a:r>
              <a:rPr lang="en-US" sz="2400" b="1" dirty="0" err="1"/>
              <a:t>objetivos</a:t>
            </a:r>
            <a:r>
              <a:rPr lang="en-US" sz="2400" b="1" dirty="0"/>
              <a:t> do </a:t>
            </a:r>
            <a:r>
              <a:rPr lang="en-US" sz="2400" b="1" dirty="0" err="1"/>
              <a:t>tratamento</a:t>
            </a:r>
            <a:r>
              <a:rPr lang="en-US" sz="2400" b="1" dirty="0"/>
              <a:t> </a:t>
            </a:r>
            <a:r>
              <a:rPr lang="en-US" sz="2400" b="1" dirty="0" err="1"/>
              <a:t>psicanalítico</a:t>
            </a: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 err="1"/>
              <a:t>integração</a:t>
            </a:r>
            <a:r>
              <a:rPr lang="en-US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real, </a:t>
            </a:r>
            <a:r>
              <a:rPr lang="en-US" dirty="0" err="1"/>
              <a:t>pessoal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vale a </a:t>
            </a:r>
            <a:r>
              <a:rPr lang="en-US" dirty="0" err="1"/>
              <a:t>pena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vivida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i="1" dirty="0"/>
              <a:t>concern</a:t>
            </a:r>
            <a:r>
              <a:rPr lang="en-US" dirty="0"/>
              <a:t>, </a:t>
            </a:r>
            <a:r>
              <a:rPr lang="en-US" dirty="0" err="1"/>
              <a:t>responsabilidade</a:t>
            </a:r>
            <a:r>
              <a:rPr lang="en-US" dirty="0"/>
              <a:t>, culpa, </a:t>
            </a:r>
            <a:r>
              <a:rPr lang="en-US" dirty="0" err="1"/>
              <a:t>deprimir</a:t>
            </a:r>
            <a:r>
              <a:rPr lang="en-US" dirty="0"/>
              <a:t>-se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err="1"/>
              <a:t>riqueza</a:t>
            </a:r>
            <a:r>
              <a:rPr lang="en-US" dirty="0"/>
              <a:t> de </a:t>
            </a:r>
            <a:r>
              <a:rPr lang="en-US" dirty="0" err="1"/>
              <a:t>personalidade</a:t>
            </a:r>
            <a:r>
              <a:rPr lang="en-US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err="1"/>
              <a:t>ser</a:t>
            </a:r>
            <a:r>
              <a:rPr lang="en-US" dirty="0"/>
              <a:t> no </a:t>
            </a:r>
            <a:r>
              <a:rPr lang="en-US" dirty="0" err="1"/>
              <a:t>mundo</a:t>
            </a:r>
            <a:r>
              <a:rPr lang="en-US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err="1"/>
              <a:t>cultura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60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3. </a:t>
            </a:r>
            <a:r>
              <a:rPr lang="en-US" sz="2400" b="1" dirty="0" err="1">
                <a:latin typeface="Times New Roman"/>
                <a:cs typeface="Times New Roman"/>
              </a:rPr>
              <a:t>Orientações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epistemológicas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metológicas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 err="1">
                <a:latin typeface="Times New Roman"/>
                <a:cs typeface="Times New Roman"/>
              </a:rPr>
              <a:t>para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ler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entender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3.1 A </a:t>
            </a:r>
            <a:r>
              <a:rPr lang="en-US" sz="1600" dirty="0" err="1"/>
              <a:t>influência</a:t>
            </a:r>
            <a:r>
              <a:rPr lang="en-US" sz="1600" dirty="0"/>
              <a:t> do </a:t>
            </a:r>
            <a:r>
              <a:rPr lang="en-US" sz="1600" dirty="0" err="1"/>
              <a:t>existencialismo</a:t>
            </a:r>
            <a:r>
              <a:rPr lang="en-US" sz="1600" dirty="0"/>
              <a:t> </a:t>
            </a:r>
            <a:r>
              <a:rPr lang="en-US" sz="1600" dirty="0" err="1"/>
              <a:t>moderno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3.2 A </a:t>
            </a:r>
            <a:r>
              <a:rPr lang="en-US" sz="1600" dirty="0" err="1"/>
              <a:t>ênfase</a:t>
            </a:r>
            <a:r>
              <a:rPr lang="en-US" sz="1600" dirty="0"/>
              <a:t> no </a:t>
            </a:r>
            <a:r>
              <a:rPr lang="en-US" sz="1600" dirty="0" err="1"/>
              <a:t>modo</a:t>
            </a:r>
            <a:r>
              <a:rPr lang="en-US" sz="1600" dirty="0"/>
              <a:t> de </a:t>
            </a:r>
            <a:r>
              <a:rPr lang="en-US" sz="1600" dirty="0" err="1"/>
              <a:t>teorização</a:t>
            </a:r>
            <a:r>
              <a:rPr lang="en-US" sz="1600" dirty="0"/>
              <a:t> </a:t>
            </a:r>
            <a:r>
              <a:rPr lang="en-US" sz="1600" dirty="0" err="1"/>
              <a:t>não-especulativa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3.3 A </a:t>
            </a:r>
            <a:r>
              <a:rPr lang="en-US" sz="1600" dirty="0" err="1"/>
              <a:t>noção</a:t>
            </a:r>
            <a:r>
              <a:rPr lang="en-US" sz="1600" dirty="0"/>
              <a:t> de </a:t>
            </a:r>
            <a:r>
              <a:rPr lang="en-US" sz="1600" dirty="0" err="1"/>
              <a:t>saúde</a:t>
            </a:r>
            <a:r>
              <a:rPr lang="en-US" sz="1600" dirty="0"/>
              <a:t> e a </a:t>
            </a:r>
            <a:r>
              <a:rPr lang="en-US" sz="1600" dirty="0" err="1"/>
              <a:t>reformulação</a:t>
            </a:r>
            <a:r>
              <a:rPr lang="en-US" sz="1600" dirty="0"/>
              <a:t> da </a:t>
            </a:r>
            <a:r>
              <a:rPr lang="en-US" sz="1600" dirty="0" err="1"/>
              <a:t>nosografia</a:t>
            </a:r>
            <a:r>
              <a:rPr lang="en-US" sz="1600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pensada</a:t>
            </a:r>
            <a:r>
              <a:rPr lang="en-US" sz="1400" dirty="0"/>
              <a:t> </a:t>
            </a:r>
            <a:r>
              <a:rPr lang="en-US" sz="1400" dirty="0" err="1"/>
              <a:t>em</a:t>
            </a:r>
            <a:r>
              <a:rPr lang="en-US" sz="1400" dirty="0"/>
              <a:t> </a:t>
            </a:r>
            <a:r>
              <a:rPr lang="en-US" sz="1400" dirty="0" err="1"/>
              <a:t>função</a:t>
            </a:r>
            <a:r>
              <a:rPr lang="en-US" sz="1400" dirty="0"/>
              <a:t> dos </a:t>
            </a:r>
            <a:r>
              <a:rPr lang="en-US" sz="1400" dirty="0" err="1"/>
              <a:t>níveis</a:t>
            </a:r>
            <a:r>
              <a:rPr lang="en-US" sz="1400" dirty="0"/>
              <a:t> de </a:t>
            </a:r>
            <a:r>
              <a:rPr lang="en-US" sz="1400" dirty="0" err="1"/>
              <a:t>integração</a:t>
            </a:r>
            <a:r>
              <a:rPr lang="en-US" sz="14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3.4 A </a:t>
            </a:r>
            <a:r>
              <a:rPr lang="en-US" sz="1600" dirty="0" err="1"/>
              <a:t>redescrição</a:t>
            </a:r>
            <a:r>
              <a:rPr lang="en-US" sz="1600" dirty="0"/>
              <a:t> </a:t>
            </a:r>
            <a:r>
              <a:rPr lang="en-US" sz="1600" dirty="0" err="1"/>
              <a:t>winnicottiana</a:t>
            </a:r>
            <a:r>
              <a:rPr lang="en-US" sz="1600" dirty="0"/>
              <a:t> da </a:t>
            </a:r>
            <a:r>
              <a:rPr lang="en-US" sz="1600" dirty="0" err="1"/>
              <a:t>teoria</a:t>
            </a:r>
            <a:r>
              <a:rPr lang="en-US" sz="1600" dirty="0"/>
              <a:t> do </a:t>
            </a:r>
            <a:r>
              <a:rPr lang="en-US" sz="1600" dirty="0" err="1"/>
              <a:t>desenvolvimento</a:t>
            </a:r>
            <a:r>
              <a:rPr lang="en-US" sz="1600" dirty="0"/>
              <a:t> do </a:t>
            </a:r>
            <a:r>
              <a:rPr lang="en-US" sz="1600" dirty="0" err="1"/>
              <a:t>ponto</a:t>
            </a:r>
            <a:r>
              <a:rPr lang="en-US" sz="1600" dirty="0"/>
              <a:t> de vista da </a:t>
            </a:r>
            <a:r>
              <a:rPr lang="en-US" sz="1600" dirty="0" err="1"/>
              <a:t>psicanálise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3.5 A </a:t>
            </a:r>
            <a:r>
              <a:rPr lang="en-US" sz="1600" dirty="0" err="1"/>
              <a:t>universalidade</a:t>
            </a:r>
            <a:r>
              <a:rPr lang="en-US" sz="1600" dirty="0"/>
              <a:t> da </a:t>
            </a:r>
            <a:r>
              <a:rPr lang="en-US" sz="1600" dirty="0" err="1"/>
              <a:t>ação</a:t>
            </a:r>
            <a:r>
              <a:rPr lang="en-US" sz="1600" dirty="0"/>
              <a:t> de </a:t>
            </a:r>
            <a:r>
              <a:rPr lang="en-US" sz="1600" dirty="0" err="1"/>
              <a:t>brincar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3.6 </a:t>
            </a:r>
            <a:r>
              <a:rPr lang="en-US" sz="1600" dirty="0" err="1"/>
              <a:t>Os</a:t>
            </a:r>
            <a:r>
              <a:rPr lang="en-US" sz="1600" dirty="0"/>
              <a:t> </a:t>
            </a:r>
            <a:r>
              <a:rPr lang="en-US" sz="1600" dirty="0" err="1"/>
              <a:t>objetivos</a:t>
            </a:r>
            <a:r>
              <a:rPr lang="en-US" sz="1600" dirty="0"/>
              <a:t> do </a:t>
            </a:r>
            <a:r>
              <a:rPr lang="en-US" sz="1600" dirty="0" err="1"/>
              <a:t>tratamento</a:t>
            </a:r>
            <a:r>
              <a:rPr lang="en-US" sz="1600" dirty="0"/>
              <a:t> </a:t>
            </a:r>
            <a:r>
              <a:rPr lang="en-US" sz="1600" dirty="0" err="1"/>
              <a:t>psicanalítico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79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</a:pPr>
            <a:r>
              <a:rPr lang="en-US" sz="2400" b="1" dirty="0"/>
              <a:t>3. 	</a:t>
            </a:r>
            <a:r>
              <a:rPr lang="en-US" sz="2400" b="1" dirty="0" err="1"/>
              <a:t>Orientações</a:t>
            </a:r>
            <a:r>
              <a:rPr lang="en-US" sz="2400" b="1" dirty="0"/>
              <a:t> </a:t>
            </a:r>
            <a:r>
              <a:rPr lang="en-US" sz="2400" b="1" dirty="0" err="1"/>
              <a:t>epistemológicas</a:t>
            </a:r>
            <a:r>
              <a:rPr lang="en-US" sz="2400" b="1" dirty="0"/>
              <a:t> </a:t>
            </a:r>
            <a:r>
              <a:rPr lang="en-US" sz="2400" b="1" dirty="0" err="1"/>
              <a:t>metológicas</a:t>
            </a:r>
            <a:r>
              <a:rPr lang="en-US" sz="2400" b="1" dirty="0"/>
              <a:t> </a:t>
            </a:r>
            <a:br>
              <a:rPr lang="en-US" sz="2400" b="1" dirty="0"/>
            </a:br>
            <a:r>
              <a:rPr lang="en-US" sz="2400" b="1" dirty="0" err="1"/>
              <a:t>para</a:t>
            </a:r>
            <a:r>
              <a:rPr lang="en-US" sz="2400" b="1" dirty="0"/>
              <a:t> </a:t>
            </a:r>
            <a:r>
              <a:rPr lang="en-US" sz="2400" b="1" dirty="0" err="1"/>
              <a:t>ler</a:t>
            </a:r>
            <a:r>
              <a:rPr lang="en-US" sz="2400" b="1" dirty="0"/>
              <a:t> e </a:t>
            </a:r>
            <a:r>
              <a:rPr lang="en-US" sz="2400" b="1" dirty="0" err="1"/>
              <a:t>entender</a:t>
            </a:r>
            <a:r>
              <a:rPr lang="en-US" sz="2400" b="1" dirty="0"/>
              <a:t> </a:t>
            </a:r>
            <a:r>
              <a:rPr lang="en-US" sz="2400" b="1" dirty="0" err="1"/>
              <a:t>Winnicott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3.1 A </a:t>
            </a:r>
            <a:r>
              <a:rPr lang="en-US" sz="1600" b="1" dirty="0" err="1"/>
              <a:t>influência</a:t>
            </a:r>
            <a:r>
              <a:rPr lang="en-US" sz="1600" b="1" dirty="0"/>
              <a:t> do </a:t>
            </a:r>
            <a:r>
              <a:rPr lang="en-US" sz="1600" b="1" dirty="0" err="1"/>
              <a:t>existencialismo</a:t>
            </a:r>
            <a:r>
              <a:rPr lang="en-US" sz="1600" b="1" dirty="0"/>
              <a:t> </a:t>
            </a:r>
            <a:r>
              <a:rPr lang="en-US" sz="1600" b="1" dirty="0" err="1"/>
              <a:t>moderno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i="1" dirty="0" err="1"/>
              <a:t>Dasein</a:t>
            </a:r>
            <a:r>
              <a:rPr lang="en-US" sz="1600" dirty="0"/>
              <a:t>, </a:t>
            </a:r>
            <a:r>
              <a:rPr lang="en-US" sz="1600" dirty="0" err="1"/>
              <a:t>autenticidade</a:t>
            </a:r>
            <a:r>
              <a:rPr lang="en-US" sz="16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 </a:t>
            </a:r>
            <a:r>
              <a:rPr lang="en-US" sz="1600" dirty="0" err="1"/>
              <a:t>mudança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ontologia</a:t>
            </a:r>
            <a:r>
              <a:rPr lang="en-US" sz="1600" dirty="0"/>
              <a:t>, </a:t>
            </a:r>
            <a:r>
              <a:rPr lang="en-US" sz="1600" dirty="0" err="1"/>
              <a:t>foco</a:t>
            </a:r>
            <a:r>
              <a:rPr lang="en-US" sz="1600" dirty="0"/>
              <a:t> no </a:t>
            </a:r>
            <a:r>
              <a:rPr lang="en-US" sz="1600" dirty="0" err="1"/>
              <a:t>problema</a:t>
            </a:r>
            <a:r>
              <a:rPr lang="en-US" sz="1600" dirty="0"/>
              <a:t> do </a:t>
            </a:r>
            <a:r>
              <a:rPr lang="en-US" sz="1600" dirty="0" err="1"/>
              <a:t>existir</a:t>
            </a:r>
            <a:r>
              <a:rPr lang="en-US" sz="1600" dirty="0"/>
              <a:t> </a:t>
            </a:r>
            <a:r>
              <a:rPr lang="en-US" sz="1600" dirty="0" err="1"/>
              <a:t>humano</a:t>
            </a:r>
            <a:r>
              <a:rPr lang="en-US" sz="1600" dirty="0"/>
              <a:t> (</a:t>
            </a:r>
            <a:r>
              <a:rPr lang="en-US" sz="1600" dirty="0" err="1"/>
              <a:t>natureza</a:t>
            </a:r>
            <a:r>
              <a:rPr lang="en-US" sz="1600" dirty="0"/>
              <a:t> </a:t>
            </a:r>
            <a:r>
              <a:rPr lang="en-US" sz="1600" dirty="0" err="1"/>
              <a:t>humana</a:t>
            </a:r>
            <a:r>
              <a:rPr lang="en-US" sz="1600" dirty="0"/>
              <a:t>), </a:t>
            </a:r>
            <a:r>
              <a:rPr lang="en-US" sz="1600" dirty="0" err="1"/>
              <a:t>operadores</a:t>
            </a:r>
            <a:r>
              <a:rPr lang="en-US" sz="1600" dirty="0"/>
              <a:t> </a:t>
            </a:r>
            <a:r>
              <a:rPr lang="en-US" sz="1600" dirty="0" err="1"/>
              <a:t>teóricos</a:t>
            </a:r>
            <a:r>
              <a:rPr lang="en-US" sz="1600" dirty="0"/>
              <a:t> </a:t>
            </a:r>
            <a:r>
              <a:rPr lang="en-US" sz="1600" dirty="0" err="1"/>
              <a:t>para</a:t>
            </a:r>
            <a:r>
              <a:rPr lang="en-US" sz="1600" dirty="0"/>
              <a:t> </a:t>
            </a:r>
            <a:r>
              <a:rPr lang="en-US" sz="1600" dirty="0" err="1"/>
              <a:t>pensar</a:t>
            </a:r>
            <a:r>
              <a:rPr lang="en-US" sz="1600" dirty="0"/>
              <a:t> a </a:t>
            </a:r>
            <a:r>
              <a:rPr lang="en-US" sz="1600" dirty="0" err="1"/>
              <a:t>experiência</a:t>
            </a:r>
            <a:r>
              <a:rPr lang="en-US" sz="1600" dirty="0"/>
              <a:t> de </a:t>
            </a:r>
            <a:r>
              <a:rPr lang="en-US" sz="1600" dirty="0" err="1"/>
              <a:t>ser</a:t>
            </a:r>
            <a:r>
              <a:rPr lang="en-US" sz="1600" dirty="0"/>
              <a:t> 	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(</a:t>
            </a:r>
            <a:r>
              <a:rPr lang="en-US" sz="1600" dirty="0" err="1"/>
              <a:t>espontaneidade</a:t>
            </a:r>
            <a:r>
              <a:rPr lang="en-US" sz="1600" dirty="0"/>
              <a:t>/</a:t>
            </a:r>
            <a:r>
              <a:rPr lang="en-US" sz="1600" dirty="0" err="1"/>
              <a:t>adaptação</a:t>
            </a:r>
            <a:r>
              <a:rPr lang="en-US" sz="1600" dirty="0"/>
              <a:t>, </a:t>
            </a:r>
            <a:r>
              <a:rPr lang="en-US" sz="1600" dirty="0" err="1"/>
              <a:t>verdadeiro</a:t>
            </a:r>
            <a:r>
              <a:rPr lang="en-US" sz="1600" dirty="0"/>
              <a:t> e </a:t>
            </a:r>
            <a:r>
              <a:rPr lang="en-US" sz="1600" dirty="0" err="1"/>
              <a:t>falso</a:t>
            </a:r>
            <a:r>
              <a:rPr lang="en-US" sz="1600" dirty="0"/>
              <a:t> </a:t>
            </a:r>
            <a:r>
              <a:rPr lang="en-US" sz="1600" i="1" dirty="0"/>
              <a:t>self</a:t>
            </a:r>
            <a:r>
              <a:rPr lang="en-US" sz="1600" dirty="0"/>
              <a:t>, 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fé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…, </a:t>
            </a:r>
            <a:r>
              <a:rPr lang="en-US" sz="1600" dirty="0" err="1"/>
              <a:t>sentir</a:t>
            </a:r>
            <a:r>
              <a:rPr lang="en-US" sz="1600" dirty="0"/>
              <a:t>-se real, 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vida</a:t>
            </a:r>
            <a:r>
              <a:rPr lang="en-US" sz="1600" dirty="0"/>
              <a:t> </a:t>
            </a:r>
            <a:r>
              <a:rPr lang="en-US" sz="1600" dirty="0" err="1"/>
              <a:t>própria</a:t>
            </a:r>
            <a:r>
              <a:rPr lang="en-US" sz="1600" dirty="0"/>
              <a:t>, </a:t>
            </a:r>
            <a:r>
              <a:rPr lang="en-US" sz="1600" dirty="0" err="1"/>
              <a:t>ser</a:t>
            </a:r>
            <a:r>
              <a:rPr lang="en-US" sz="1600" dirty="0"/>
              <a:t> </a:t>
            </a:r>
            <a:r>
              <a:rPr lang="en-US" sz="1600" dirty="0" err="1"/>
              <a:t>responsável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, </a:t>
            </a:r>
            <a:r>
              <a:rPr lang="en-US" sz="1600" dirty="0" err="1"/>
              <a:t>ser</a:t>
            </a:r>
            <a:r>
              <a:rPr lang="en-US" sz="1600" dirty="0"/>
              <a:t>-com-o-outro,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 </a:t>
            </a:r>
            <a:r>
              <a:rPr lang="en-US" sz="1600" dirty="0" err="1"/>
              <a:t>criar-encontrar</a:t>
            </a:r>
            <a:r>
              <a:rPr lang="en-US" sz="1600" dirty="0"/>
              <a:t> o </a:t>
            </a:r>
            <a:r>
              <a:rPr lang="en-US" sz="1600" dirty="0" err="1"/>
              <a:t>mundo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3.2 A </a:t>
            </a:r>
            <a:r>
              <a:rPr lang="en-US" sz="1600" b="1" dirty="0" err="1"/>
              <a:t>ênfase</a:t>
            </a:r>
            <a:r>
              <a:rPr lang="en-US" sz="1600" b="1" dirty="0"/>
              <a:t> no </a:t>
            </a:r>
            <a:r>
              <a:rPr lang="en-US" sz="1600" b="1" dirty="0" err="1"/>
              <a:t>modo</a:t>
            </a:r>
            <a:r>
              <a:rPr lang="en-US" sz="1600" b="1" dirty="0"/>
              <a:t> de </a:t>
            </a:r>
            <a:r>
              <a:rPr lang="en-US" sz="1600" b="1" dirty="0" err="1"/>
              <a:t>teorização</a:t>
            </a:r>
            <a:r>
              <a:rPr lang="en-US" sz="1600" b="1" dirty="0"/>
              <a:t> </a:t>
            </a:r>
            <a:r>
              <a:rPr lang="en-US" sz="1600" b="1" dirty="0" err="1"/>
              <a:t>não-especulativa</a:t>
            </a:r>
            <a:r>
              <a:rPr lang="en-US" sz="1600" dirty="0"/>
              <a:t>: </a:t>
            </a:r>
            <a:r>
              <a:rPr lang="en-US" sz="1600" dirty="0" err="1"/>
              <a:t>não</a:t>
            </a:r>
            <a:r>
              <a:rPr lang="en-US" sz="1600" dirty="0"/>
              <a:t> </a:t>
            </a:r>
            <a:r>
              <a:rPr lang="en-US" sz="1600" dirty="0" err="1"/>
              <a:t>aos</a:t>
            </a:r>
            <a:r>
              <a:rPr lang="en-US" sz="1600" dirty="0"/>
              <a:t> </a:t>
            </a:r>
            <a:r>
              <a:rPr lang="en-US" sz="1600" dirty="0" err="1"/>
              <a:t>jargões</a:t>
            </a:r>
            <a:r>
              <a:rPr lang="en-US" sz="1600" dirty="0"/>
              <a:t>; </a:t>
            </a:r>
            <a:r>
              <a:rPr lang="en-US" sz="1600" dirty="0" err="1"/>
              <a:t>recusa</a:t>
            </a:r>
            <a:r>
              <a:rPr lang="en-US" sz="1600" dirty="0"/>
              <a:t> da </a:t>
            </a:r>
            <a:r>
              <a:rPr lang="en-US" sz="1600" dirty="0" err="1"/>
              <a:t>pulsão</a:t>
            </a:r>
            <a:r>
              <a:rPr lang="en-US" sz="1600" dirty="0"/>
              <a:t> de </a:t>
            </a:r>
            <a:r>
              <a:rPr lang="en-US" sz="1600" dirty="0" err="1"/>
              <a:t>morte</a:t>
            </a:r>
            <a:r>
              <a:rPr lang="en-US" sz="1600" dirty="0"/>
              <a:t>; </a:t>
            </a:r>
            <a:r>
              <a:rPr lang="en-US" sz="1600" dirty="0" err="1"/>
              <a:t>rejeição</a:t>
            </a:r>
            <a:r>
              <a:rPr lang="en-US" sz="1600" dirty="0"/>
              <a:t> da </a:t>
            </a:r>
            <a:r>
              <a:rPr lang="en-US" sz="1600" dirty="0" err="1"/>
              <a:t>metapsicologia</a:t>
            </a:r>
            <a:r>
              <a:rPr lang="en-US" sz="1600" dirty="0"/>
              <a:t> a favor de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teorização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 factual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3.3 A </a:t>
            </a:r>
            <a:r>
              <a:rPr lang="en-US" sz="1600" b="1" dirty="0" err="1"/>
              <a:t>noção</a:t>
            </a:r>
            <a:r>
              <a:rPr lang="en-US" sz="1600" b="1" dirty="0"/>
              <a:t> de </a:t>
            </a:r>
            <a:r>
              <a:rPr lang="en-US" sz="1600" b="1" dirty="0" err="1"/>
              <a:t>saúde</a:t>
            </a:r>
            <a:r>
              <a:rPr lang="en-US" sz="1600" b="1" dirty="0"/>
              <a:t> e a </a:t>
            </a:r>
            <a:r>
              <a:rPr lang="en-US" sz="1600" b="1" dirty="0" err="1"/>
              <a:t>reformulação</a:t>
            </a:r>
            <a:r>
              <a:rPr lang="en-US" sz="1600" b="1" dirty="0"/>
              <a:t> da </a:t>
            </a:r>
            <a:r>
              <a:rPr lang="en-US" sz="1600" b="1" dirty="0" err="1"/>
              <a:t>nosografia</a:t>
            </a:r>
            <a:r>
              <a:rPr lang="en-US" sz="1600" b="1" dirty="0"/>
              <a:t>, </a:t>
            </a:r>
            <a:r>
              <a:rPr lang="en-US" sz="1600" b="1" dirty="0" err="1"/>
              <a:t>pensada</a:t>
            </a:r>
            <a:r>
              <a:rPr lang="en-US" sz="1600" b="1" dirty="0"/>
              <a:t> </a:t>
            </a:r>
            <a:r>
              <a:rPr lang="en-US" sz="1600" b="1" dirty="0" err="1"/>
              <a:t>em</a:t>
            </a:r>
            <a:r>
              <a:rPr lang="en-US" sz="1600" b="1" dirty="0"/>
              <a:t> </a:t>
            </a:r>
            <a:r>
              <a:rPr lang="en-US" sz="1600" b="1" dirty="0" err="1"/>
              <a:t>função</a:t>
            </a:r>
            <a:r>
              <a:rPr lang="en-US" sz="1600" b="1" dirty="0"/>
              <a:t> dos </a:t>
            </a:r>
            <a:r>
              <a:rPr lang="en-US" sz="1600" b="1" dirty="0" err="1"/>
              <a:t>níveis</a:t>
            </a:r>
            <a:r>
              <a:rPr lang="en-US" sz="1600" b="1" dirty="0"/>
              <a:t> de </a:t>
            </a:r>
            <a:r>
              <a:rPr lang="en-US" sz="1600" b="1" dirty="0" err="1"/>
              <a:t>integração</a:t>
            </a:r>
            <a:endParaRPr lang="en-US" sz="16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3.4 A </a:t>
            </a:r>
            <a:r>
              <a:rPr lang="en-US" sz="1600" b="1" dirty="0" err="1"/>
              <a:t>redescrição</a:t>
            </a:r>
            <a:r>
              <a:rPr lang="en-US" sz="1600" b="1" dirty="0"/>
              <a:t> </a:t>
            </a:r>
            <a:r>
              <a:rPr lang="en-US" sz="1600" b="1" dirty="0" err="1"/>
              <a:t>winnicottiana</a:t>
            </a:r>
            <a:r>
              <a:rPr lang="en-US" sz="1600" b="1" dirty="0"/>
              <a:t> da </a:t>
            </a:r>
            <a:r>
              <a:rPr lang="en-US" sz="1600" b="1" dirty="0" err="1"/>
              <a:t>teoria</a:t>
            </a:r>
            <a:r>
              <a:rPr lang="en-US" sz="1600" b="1" dirty="0"/>
              <a:t> do </a:t>
            </a:r>
            <a:r>
              <a:rPr lang="en-US" sz="1600" b="1" dirty="0" err="1"/>
              <a:t>desenvolvimento</a:t>
            </a:r>
            <a:r>
              <a:rPr lang="en-US" sz="1600" b="1" dirty="0"/>
              <a:t> do </a:t>
            </a:r>
            <a:r>
              <a:rPr lang="en-US" sz="1600" b="1" dirty="0" err="1"/>
              <a:t>ponto</a:t>
            </a:r>
            <a:r>
              <a:rPr lang="en-US" sz="1600" b="1" dirty="0"/>
              <a:t> de vista da </a:t>
            </a:r>
            <a:r>
              <a:rPr lang="en-US" sz="1600" b="1" dirty="0" err="1"/>
              <a:t>psicanálise</a:t>
            </a:r>
            <a:endParaRPr lang="en-US" sz="16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3.5.1 </a:t>
            </a:r>
            <a:r>
              <a:rPr lang="en-US" sz="1600" dirty="0" err="1"/>
              <a:t>Operadores</a:t>
            </a:r>
            <a:r>
              <a:rPr lang="en-US" sz="1600" dirty="0"/>
              <a:t> </a:t>
            </a:r>
            <a:r>
              <a:rPr lang="en-US" sz="1600" dirty="0" err="1"/>
              <a:t>para</a:t>
            </a:r>
            <a:r>
              <a:rPr lang="en-US" sz="1600" dirty="0"/>
              <a:t> </a:t>
            </a:r>
            <a:r>
              <a:rPr lang="en-US" sz="1600" dirty="0" err="1"/>
              <a:t>pensar</a:t>
            </a:r>
            <a:r>
              <a:rPr lang="en-US" sz="1600" dirty="0"/>
              <a:t> a </a:t>
            </a:r>
            <a:r>
              <a:rPr lang="en-US" sz="1600" dirty="0" err="1"/>
              <a:t>natureza</a:t>
            </a:r>
            <a:r>
              <a:rPr lang="en-US" sz="1600" dirty="0"/>
              <a:t> </a:t>
            </a:r>
            <a:r>
              <a:rPr lang="en-US" sz="1600" dirty="0" err="1"/>
              <a:t>humana</a:t>
            </a:r>
            <a:r>
              <a:rPr lang="en-US" sz="1600" dirty="0"/>
              <a:t> e </a:t>
            </a:r>
            <a:r>
              <a:rPr lang="en-US" sz="1600" dirty="0" err="1"/>
              <a:t>seu</a:t>
            </a:r>
            <a:r>
              <a:rPr lang="en-US" sz="1600" dirty="0"/>
              <a:t> </a:t>
            </a:r>
            <a:r>
              <a:rPr lang="en-US" sz="1600" dirty="0" err="1"/>
              <a:t>desenvolvimento</a:t>
            </a:r>
            <a:r>
              <a:rPr lang="en-US" sz="1600" dirty="0"/>
              <a:t>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	SER; </a:t>
            </a:r>
            <a:r>
              <a:rPr lang="en-US" sz="1600" dirty="0" err="1"/>
              <a:t>ser</a:t>
            </a:r>
            <a:r>
              <a:rPr lang="en-US" sz="1600" dirty="0"/>
              <a:t> a </a:t>
            </a:r>
            <a:r>
              <a:rPr lang="en-US" sz="1600" dirty="0" err="1"/>
              <a:t>partir</a:t>
            </a:r>
            <a:r>
              <a:rPr lang="en-US" sz="1600" dirty="0"/>
              <a:t> de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mesmo</a:t>
            </a:r>
            <a:r>
              <a:rPr lang="en-US" sz="1600" dirty="0"/>
              <a:t>; </a:t>
            </a:r>
            <a:r>
              <a:rPr lang="en-US" sz="1600" dirty="0" err="1"/>
              <a:t>reagir</a:t>
            </a:r>
            <a:r>
              <a:rPr lang="en-US" sz="1600" dirty="0"/>
              <a:t> </a:t>
            </a:r>
            <a:r>
              <a:rPr lang="en-US" sz="1600" dirty="0" err="1"/>
              <a:t>aniquila</a:t>
            </a:r>
            <a:r>
              <a:rPr lang="en-US" sz="1600" dirty="0"/>
              <a:t> o </a:t>
            </a:r>
            <a:r>
              <a:rPr lang="en-US" sz="1600" dirty="0" err="1"/>
              <a:t>ser</a:t>
            </a:r>
            <a:r>
              <a:rPr lang="en-US" sz="1600" dirty="0"/>
              <a:t>; a </a:t>
            </a:r>
            <a:r>
              <a:rPr lang="en-US" sz="1600" dirty="0" err="1"/>
              <a:t>centralidade</a:t>
            </a:r>
            <a:r>
              <a:rPr lang="en-US" sz="1600" dirty="0"/>
              <a:t> da </a:t>
            </a:r>
            <a:r>
              <a:rPr lang="en-US" sz="1600" dirty="0" err="1"/>
              <a:t>noção</a:t>
            </a:r>
            <a:r>
              <a:rPr lang="en-US" sz="1600" dirty="0"/>
              <a:t> de </a:t>
            </a:r>
            <a:r>
              <a:rPr lang="en-US" sz="1600" dirty="0" err="1"/>
              <a:t>falso</a:t>
            </a:r>
            <a:r>
              <a:rPr lang="en-US" sz="1600" dirty="0"/>
              <a:t> e </a:t>
            </a:r>
            <a:r>
              <a:rPr lang="en-US" sz="1600" dirty="0" err="1"/>
              <a:t>verdadeiro</a:t>
            </a:r>
            <a:r>
              <a:rPr lang="en-US" sz="1600" dirty="0"/>
              <a:t> </a:t>
            </a:r>
            <a:r>
              <a:rPr lang="en-US" sz="1600" i="1" dirty="0"/>
              <a:t>self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3.5.2 </a:t>
            </a:r>
            <a:r>
              <a:rPr lang="en-US" sz="1600" dirty="0" err="1"/>
              <a:t>Teoria</a:t>
            </a:r>
            <a:r>
              <a:rPr lang="en-US" sz="1600" dirty="0"/>
              <a:t> do </a:t>
            </a:r>
            <a:r>
              <a:rPr lang="en-US" sz="1600" dirty="0" err="1"/>
              <a:t>desenvolvimento</a:t>
            </a:r>
            <a:r>
              <a:rPr lang="en-US" sz="1600" dirty="0"/>
              <a:t> </a:t>
            </a:r>
            <a:r>
              <a:rPr lang="en-US" sz="1600" dirty="0" err="1"/>
              <a:t>focada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questão</a:t>
            </a:r>
            <a:r>
              <a:rPr lang="en-US" sz="1600" dirty="0"/>
              <a:t> da </a:t>
            </a:r>
            <a:r>
              <a:rPr lang="en-US" sz="1600" dirty="0" err="1"/>
              <a:t>dependência</a:t>
            </a:r>
            <a:r>
              <a:rPr lang="en-US" sz="1600" dirty="0"/>
              <a:t> e da </a:t>
            </a:r>
            <a:r>
              <a:rPr lang="en-US" sz="1600" dirty="0" err="1"/>
              <a:t>integração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3.5.3 </a:t>
            </a:r>
            <a:r>
              <a:rPr lang="en-US" sz="1600" dirty="0" err="1"/>
              <a:t>Distinção</a:t>
            </a:r>
            <a:r>
              <a:rPr lang="en-US" sz="1600" dirty="0"/>
              <a:t> entre o </a:t>
            </a:r>
            <a:r>
              <a:rPr lang="en-US" sz="1600" dirty="0" err="1"/>
              <a:t>que</a:t>
            </a:r>
            <a:r>
              <a:rPr lang="en-US" sz="1600" dirty="0"/>
              <a:t> </a:t>
            </a:r>
            <a:r>
              <a:rPr lang="en-US" sz="1600" dirty="0" err="1"/>
              <a:t>ocorre</a:t>
            </a:r>
            <a:r>
              <a:rPr lang="en-US" sz="1600" dirty="0"/>
              <a:t> do </a:t>
            </a:r>
            <a:r>
              <a:rPr lang="en-US" sz="1600" dirty="0" err="1"/>
              <a:t>ponto</a:t>
            </a:r>
            <a:r>
              <a:rPr lang="en-US" sz="1600" dirty="0"/>
              <a:t> de vista do </a:t>
            </a:r>
            <a:r>
              <a:rPr lang="en-US" sz="1600" dirty="0" err="1"/>
              <a:t>bebê</a:t>
            </a:r>
            <a:r>
              <a:rPr lang="en-US" sz="1600" dirty="0"/>
              <a:t> e do </a:t>
            </a:r>
            <a:r>
              <a:rPr lang="en-US" sz="1600" dirty="0" err="1"/>
              <a:t>ponto</a:t>
            </a:r>
            <a:r>
              <a:rPr lang="en-US" sz="1600" dirty="0"/>
              <a:t> de vista do </a:t>
            </a:r>
            <a:r>
              <a:rPr lang="en-US" sz="1600" dirty="0" err="1"/>
              <a:t>observador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3.5.4 A </a:t>
            </a:r>
            <a:r>
              <a:rPr lang="en-US" sz="1600" dirty="0" err="1"/>
              <a:t>necessidade</a:t>
            </a:r>
            <a:r>
              <a:rPr lang="en-US" sz="1600" dirty="0"/>
              <a:t> de </a:t>
            </a:r>
            <a:r>
              <a:rPr lang="en-US" sz="1600" dirty="0" err="1"/>
              <a:t>linguagens</a:t>
            </a:r>
            <a:r>
              <a:rPr lang="en-US" sz="1600" dirty="0"/>
              <a:t> </a:t>
            </a:r>
            <a:r>
              <a:rPr lang="en-US" sz="1600" dirty="0" err="1"/>
              <a:t>díspares</a:t>
            </a:r>
            <a:r>
              <a:rPr lang="en-US" sz="1600" dirty="0"/>
              <a:t> </a:t>
            </a:r>
            <a:r>
              <a:rPr lang="en-US" sz="1600" dirty="0" err="1"/>
              <a:t>para</a:t>
            </a:r>
            <a:r>
              <a:rPr lang="en-US" sz="1600" dirty="0"/>
              <a:t> </a:t>
            </a:r>
            <a:r>
              <a:rPr lang="en-US" sz="1600" dirty="0" err="1"/>
              <a:t>cada</a:t>
            </a:r>
            <a:r>
              <a:rPr lang="en-US" sz="1600" dirty="0"/>
              <a:t> </a:t>
            </a:r>
            <a:r>
              <a:rPr lang="en-US" sz="1600" dirty="0" err="1"/>
              <a:t>fase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3.5 A </a:t>
            </a:r>
            <a:r>
              <a:rPr lang="en-US" sz="1600" b="1" dirty="0" err="1"/>
              <a:t>universalidade</a:t>
            </a:r>
            <a:r>
              <a:rPr lang="en-US" sz="1600" b="1" dirty="0"/>
              <a:t> da </a:t>
            </a:r>
            <a:r>
              <a:rPr lang="en-US" sz="1600" b="1" dirty="0" err="1"/>
              <a:t>ação</a:t>
            </a:r>
            <a:r>
              <a:rPr lang="en-US" sz="1600" b="1" dirty="0"/>
              <a:t> de </a:t>
            </a:r>
            <a:r>
              <a:rPr lang="en-US" sz="1600" b="1" dirty="0" err="1"/>
              <a:t>brincar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espontaneidade</a:t>
            </a:r>
            <a:r>
              <a:rPr lang="en-US" sz="1600" dirty="0"/>
              <a:t> = </a:t>
            </a:r>
            <a:r>
              <a:rPr lang="en-US" sz="1600" dirty="0" err="1"/>
              <a:t>verdadeiro</a:t>
            </a:r>
            <a:r>
              <a:rPr lang="en-US" sz="1600" dirty="0"/>
              <a:t> </a:t>
            </a:r>
            <a:r>
              <a:rPr lang="en-US" sz="1600" i="1" dirty="0"/>
              <a:t>self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ação</a:t>
            </a:r>
            <a:r>
              <a:rPr lang="en-US" sz="1600" dirty="0"/>
              <a:t>; </a:t>
            </a:r>
            <a:r>
              <a:rPr lang="en-US" sz="1600" dirty="0" err="1"/>
              <a:t>criar-encontrar</a:t>
            </a:r>
            <a:r>
              <a:rPr lang="en-US" sz="1600" dirty="0"/>
              <a:t>; </a:t>
            </a:r>
            <a:r>
              <a:rPr lang="en-US" sz="1600" dirty="0" err="1"/>
              <a:t>ilusão</a:t>
            </a:r>
            <a:r>
              <a:rPr lang="en-US" sz="1600" dirty="0"/>
              <a:t> de </a:t>
            </a:r>
            <a:r>
              <a:rPr lang="en-US" sz="1600" dirty="0" err="1"/>
              <a:t>contato</a:t>
            </a:r>
            <a:r>
              <a:rPr lang="en-US" sz="1600" dirty="0"/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ser</a:t>
            </a:r>
            <a:r>
              <a:rPr lang="en-US" sz="1600" dirty="0"/>
              <a:t>-com-o-outro; </a:t>
            </a:r>
            <a:r>
              <a:rPr lang="en-US" sz="1600" dirty="0" err="1"/>
              <a:t>criar-encontrar</a:t>
            </a:r>
            <a:r>
              <a:rPr lang="en-US" sz="1600" dirty="0"/>
              <a:t> a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mesmo</a:t>
            </a:r>
            <a:r>
              <a:rPr lang="en-US" sz="1600" dirty="0"/>
              <a:t>, o outro e o </a:t>
            </a:r>
            <a:r>
              <a:rPr lang="en-US" sz="1600" dirty="0" err="1"/>
              <a:t>mundo</a:t>
            </a:r>
            <a:r>
              <a:rPr lang="en-US" sz="1600" dirty="0"/>
              <a:t> no </a:t>
            </a:r>
            <a:r>
              <a:rPr lang="en-US" sz="1600" dirty="0" err="1"/>
              <a:t>qual</a:t>
            </a:r>
            <a:r>
              <a:rPr lang="en-US" sz="1600" dirty="0"/>
              <a:t> se vive)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/>
              <a:t>3.6 </a:t>
            </a:r>
            <a:r>
              <a:rPr lang="en-US" sz="1600" b="1" dirty="0" err="1"/>
              <a:t>Os</a:t>
            </a:r>
            <a:r>
              <a:rPr lang="en-US" sz="1600" b="1" dirty="0"/>
              <a:t> </a:t>
            </a:r>
            <a:r>
              <a:rPr lang="en-US" sz="1600" b="1" dirty="0" err="1"/>
              <a:t>objetivos</a:t>
            </a:r>
            <a:r>
              <a:rPr lang="en-US" sz="1600" b="1" dirty="0"/>
              <a:t> do </a:t>
            </a:r>
            <a:r>
              <a:rPr lang="en-US" sz="1600" b="1" dirty="0" err="1"/>
              <a:t>tratamento</a:t>
            </a:r>
            <a:r>
              <a:rPr lang="en-US" sz="1600" b="1" dirty="0"/>
              <a:t> </a:t>
            </a:r>
            <a:r>
              <a:rPr lang="en-US" sz="1600" b="1" dirty="0" err="1"/>
              <a:t>psicanalítico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integração</a:t>
            </a:r>
            <a:r>
              <a:rPr lang="en-US" sz="1600" dirty="0"/>
              <a:t>; 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vida</a:t>
            </a:r>
            <a:r>
              <a:rPr lang="en-US" sz="1600" dirty="0"/>
              <a:t> real, </a:t>
            </a:r>
            <a:r>
              <a:rPr lang="en-US" sz="1600" dirty="0" err="1"/>
              <a:t>pessoal</a:t>
            </a:r>
            <a:r>
              <a:rPr lang="en-US" sz="1600" dirty="0"/>
              <a:t>, </a:t>
            </a:r>
            <a:r>
              <a:rPr lang="en-US" sz="1600" dirty="0" err="1"/>
              <a:t>que</a:t>
            </a:r>
            <a:r>
              <a:rPr lang="en-US" sz="1600" dirty="0"/>
              <a:t> vale a </a:t>
            </a:r>
            <a:r>
              <a:rPr lang="en-US" sz="1600" dirty="0" err="1"/>
              <a:t>pena</a:t>
            </a:r>
            <a:r>
              <a:rPr lang="en-US" sz="1600" dirty="0"/>
              <a:t> </a:t>
            </a:r>
            <a:r>
              <a:rPr lang="en-US" sz="1600" dirty="0" err="1"/>
              <a:t>ser</a:t>
            </a:r>
            <a:r>
              <a:rPr lang="en-US" sz="1600" dirty="0"/>
              <a:t> </a:t>
            </a:r>
            <a:r>
              <a:rPr lang="en-US" sz="1600" dirty="0" err="1"/>
              <a:t>vivida</a:t>
            </a:r>
            <a:r>
              <a:rPr lang="en-US" sz="1600" dirty="0"/>
              <a:t>; </a:t>
            </a:r>
            <a:r>
              <a:rPr lang="en-US" sz="1600" i="1" dirty="0"/>
              <a:t>concern</a:t>
            </a:r>
            <a:r>
              <a:rPr lang="en-US" sz="1600" dirty="0"/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responsabilidade</a:t>
            </a:r>
            <a:r>
              <a:rPr lang="en-US" sz="1600" dirty="0"/>
              <a:t>, culpa, </a:t>
            </a:r>
            <a:r>
              <a:rPr lang="en-US" sz="1600" dirty="0" err="1"/>
              <a:t>deprimir</a:t>
            </a:r>
            <a:r>
              <a:rPr lang="en-US" sz="1600" dirty="0"/>
              <a:t>-se; </a:t>
            </a:r>
            <a:r>
              <a:rPr lang="en-US" sz="1600" dirty="0" err="1"/>
              <a:t>riqueza</a:t>
            </a:r>
            <a:r>
              <a:rPr lang="en-US" sz="1600" dirty="0"/>
              <a:t> de </a:t>
            </a:r>
            <a:r>
              <a:rPr lang="en-US" sz="1600" dirty="0" err="1"/>
              <a:t>personalidade</a:t>
            </a:r>
            <a:r>
              <a:rPr lang="en-US" sz="1600" dirty="0"/>
              <a:t>; </a:t>
            </a:r>
            <a:r>
              <a:rPr lang="en-US" sz="1600" dirty="0" err="1"/>
              <a:t>ser</a:t>
            </a:r>
            <a:r>
              <a:rPr lang="en-US" sz="1600" dirty="0"/>
              <a:t> no </a:t>
            </a:r>
            <a:r>
              <a:rPr lang="en-US" sz="1600" dirty="0" err="1"/>
              <a:t>mundo</a:t>
            </a:r>
            <a:r>
              <a:rPr lang="en-US" sz="1600" dirty="0"/>
              <a:t> , </a:t>
            </a:r>
            <a:r>
              <a:rPr lang="en-US" sz="1600" dirty="0" err="1"/>
              <a:t>cultura</a:t>
            </a:r>
            <a:r>
              <a:rPr lang="en-US" sz="1600" dirty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3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47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659467"/>
            <a:ext cx="7772400" cy="189356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br>
              <a:rPr lang="pt-BR" sz="2000" b="1" dirty="0">
                <a:latin typeface="Times New Roman"/>
                <a:cs typeface="Times New Roman"/>
              </a:rPr>
            </a:br>
            <a:br>
              <a:rPr lang="pt-BR" sz="2000" b="1" dirty="0">
                <a:latin typeface="Times New Roman"/>
                <a:cs typeface="Times New Roman"/>
              </a:rPr>
            </a:br>
            <a:r>
              <a:rPr lang="pt-BR" sz="4000" b="1" dirty="0">
                <a:latin typeface="Times New Roman"/>
                <a:cs typeface="Times New Roman"/>
              </a:rPr>
              <a:t>Para Ler e Entender </a:t>
            </a:r>
            <a:br>
              <a:rPr lang="pt-BR" sz="4000" b="1" dirty="0">
                <a:latin typeface="Times New Roman"/>
                <a:cs typeface="Times New Roman"/>
              </a:rPr>
            </a:br>
            <a:r>
              <a:rPr lang="pt-BR" sz="4000" b="1" dirty="0" err="1">
                <a:latin typeface="Times New Roman"/>
                <a:cs typeface="Times New Roman"/>
              </a:rPr>
              <a:t>Winnicott</a:t>
            </a:r>
            <a:r>
              <a:rPr lang="pt-BR" sz="4000" b="1" dirty="0">
                <a:latin typeface="Times New Roman"/>
                <a:cs typeface="Times New Roman"/>
              </a:rPr>
              <a:t> </a:t>
            </a:r>
            <a:br>
              <a:rPr lang="pt-BR" sz="4000" b="1" dirty="0">
                <a:latin typeface="Times New Roman"/>
                <a:cs typeface="Times New Roman"/>
              </a:rPr>
            </a:br>
            <a:r>
              <a:rPr lang="pt-BR" sz="2000" b="1" dirty="0">
                <a:latin typeface="Times New Roman"/>
                <a:cs typeface="Times New Roman"/>
              </a:rPr>
              <a:t> </a:t>
            </a:r>
            <a:br>
              <a:rPr lang="pt-BR" sz="2000" b="1" dirty="0">
                <a:latin typeface="Times New Roman"/>
                <a:cs typeface="Times New Roman"/>
              </a:rPr>
            </a:br>
            <a:br>
              <a:rPr lang="pt-BR" sz="2000" b="1" i="1" dirty="0">
                <a:latin typeface="Times New Roman"/>
                <a:cs typeface="Times New Roman"/>
              </a:rPr>
            </a:b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2400" dirty="0">
                <a:solidFill>
                  <a:schemeClr val="tx1"/>
                </a:solidFill>
                <a:latin typeface="Times New Roman"/>
                <a:cs typeface="Times New Roman"/>
              </a:rPr>
              <a:t>Prof. Dr. </a:t>
            </a:r>
            <a:r>
              <a:rPr lang="pt-BR" sz="2400" i="1" dirty="0">
                <a:solidFill>
                  <a:schemeClr val="tx1"/>
                </a:solidFill>
                <a:latin typeface="Times New Roman"/>
                <a:cs typeface="Times New Roman"/>
              </a:rPr>
              <a:t>Leopoldo </a:t>
            </a:r>
            <a:r>
              <a:rPr lang="pt-BR" sz="2400" i="1" dirty="0" err="1">
                <a:solidFill>
                  <a:schemeClr val="tx1"/>
                </a:solidFill>
                <a:latin typeface="Times New Roman"/>
                <a:cs typeface="Times New Roman"/>
              </a:rPr>
              <a:t>Fulgencio</a:t>
            </a:r>
            <a:endParaRPr lang="pt-BR" sz="24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pt-BR" sz="2400" dirty="0">
                <a:solidFill>
                  <a:schemeClr val="tx1"/>
                </a:solidFill>
                <a:latin typeface="Times New Roman"/>
                <a:cs typeface="Times New Roman"/>
              </a:rPr>
              <a:t>Universidade de São Paulo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pt-BR" sz="2400" dirty="0">
                <a:solidFill>
                  <a:schemeClr val="tx1"/>
                </a:solidFill>
                <a:latin typeface="Times New Roman"/>
                <a:cs typeface="Times New Roman"/>
              </a:rPr>
              <a:t>Instituto de Psicologia</a:t>
            </a:r>
          </a:p>
          <a:p>
            <a:r>
              <a:rPr lang="pt-BR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leopoldo.fulgencio@gmail.com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507E-E097-1B4A-904C-C67B6DD340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90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</a:pPr>
            <a:r>
              <a:rPr lang="en-US" sz="2400" b="1" dirty="0"/>
              <a:t>3.1 A </a:t>
            </a:r>
            <a:r>
              <a:rPr lang="en-US" sz="2400" b="1" dirty="0" err="1"/>
              <a:t>influência</a:t>
            </a:r>
            <a:r>
              <a:rPr lang="en-US" sz="2400" b="1" dirty="0"/>
              <a:t> do </a:t>
            </a:r>
            <a:r>
              <a:rPr lang="en-US" sz="2400" b="1" dirty="0" err="1"/>
              <a:t>existencialismo</a:t>
            </a:r>
            <a:r>
              <a:rPr lang="en-US" sz="2400" b="1" dirty="0"/>
              <a:t> </a:t>
            </a:r>
            <a:r>
              <a:rPr lang="en-US" sz="2400" b="1" dirty="0" err="1"/>
              <a:t>moderno</a:t>
            </a:r>
            <a:r>
              <a:rPr lang="en-US" sz="2400" dirty="0"/>
              <a:t>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600" b="1" dirty="0" err="1"/>
              <a:t>Mudança</a:t>
            </a:r>
            <a:r>
              <a:rPr lang="en-US" sz="1600" b="1" dirty="0"/>
              <a:t> </a:t>
            </a:r>
            <a:r>
              <a:rPr lang="en-US" sz="1600" b="1" dirty="0" err="1"/>
              <a:t>na</a:t>
            </a:r>
            <a:r>
              <a:rPr lang="en-US" sz="1600" b="1" dirty="0"/>
              <a:t> </a:t>
            </a:r>
            <a:r>
              <a:rPr lang="en-US" sz="1600" b="1" dirty="0" err="1"/>
              <a:t>ontologia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Foco</a:t>
            </a:r>
            <a:r>
              <a:rPr lang="en-US" sz="1600" dirty="0"/>
              <a:t> no </a:t>
            </a:r>
            <a:r>
              <a:rPr lang="en-US" sz="1600" dirty="0" err="1"/>
              <a:t>problema</a:t>
            </a:r>
            <a:r>
              <a:rPr lang="en-US" sz="1600" dirty="0"/>
              <a:t> do </a:t>
            </a:r>
            <a:r>
              <a:rPr lang="en-US" sz="1600" dirty="0" err="1"/>
              <a:t>existir</a:t>
            </a:r>
            <a:r>
              <a:rPr lang="en-US" sz="1600" dirty="0"/>
              <a:t> </a:t>
            </a:r>
            <a:r>
              <a:rPr lang="en-US" sz="1600" dirty="0" err="1"/>
              <a:t>humano</a:t>
            </a:r>
            <a:r>
              <a:rPr lang="en-US" sz="1600" dirty="0"/>
              <a:t> (</a:t>
            </a:r>
            <a:r>
              <a:rPr lang="en-US" sz="1600" dirty="0" err="1"/>
              <a:t>natureza</a:t>
            </a:r>
            <a:r>
              <a:rPr lang="en-US" sz="1600" dirty="0"/>
              <a:t> </a:t>
            </a:r>
            <a:r>
              <a:rPr lang="en-US" sz="1600" dirty="0" err="1"/>
              <a:t>humana</a:t>
            </a:r>
            <a:r>
              <a:rPr lang="en-US" sz="1600" dirty="0"/>
              <a:t>), </a:t>
            </a:r>
            <a:r>
              <a:rPr lang="en-US" sz="1600" dirty="0" err="1"/>
              <a:t>não-máquina</a:t>
            </a:r>
            <a:r>
              <a:rPr lang="en-US" sz="16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b="1" dirty="0" err="1"/>
              <a:t>Operadores</a:t>
            </a:r>
            <a:r>
              <a:rPr lang="en-US" sz="1600" b="1" dirty="0"/>
              <a:t> </a:t>
            </a:r>
            <a:r>
              <a:rPr lang="en-US" sz="1600" b="1" dirty="0" err="1"/>
              <a:t>teóricos</a:t>
            </a:r>
            <a:r>
              <a:rPr lang="en-US" sz="1600" b="1" dirty="0"/>
              <a:t> </a:t>
            </a:r>
            <a:r>
              <a:rPr lang="en-US" sz="1600" b="1" dirty="0" err="1"/>
              <a:t>para</a:t>
            </a:r>
            <a:r>
              <a:rPr lang="en-US" sz="1600" b="1" dirty="0"/>
              <a:t> </a:t>
            </a:r>
            <a:r>
              <a:rPr lang="en-US" sz="1600" b="1" dirty="0" err="1"/>
              <a:t>pensar</a:t>
            </a:r>
            <a:r>
              <a:rPr lang="en-US" sz="1600" b="1" dirty="0"/>
              <a:t> a </a:t>
            </a:r>
            <a:r>
              <a:rPr lang="en-US" sz="1600" b="1" dirty="0" err="1"/>
              <a:t>experiência</a:t>
            </a:r>
            <a:r>
              <a:rPr lang="en-US" sz="1600" b="1" dirty="0"/>
              <a:t> de </a:t>
            </a:r>
            <a:r>
              <a:rPr lang="en-US" sz="1600" b="1" dirty="0" err="1"/>
              <a:t>ser</a:t>
            </a:r>
            <a:r>
              <a:rPr lang="en-US" sz="1600" b="1" dirty="0"/>
              <a:t>-no-</a:t>
            </a:r>
            <a:r>
              <a:rPr lang="en-US" sz="1600" b="1" dirty="0" err="1"/>
              <a:t>mundo</a:t>
            </a:r>
            <a:r>
              <a:rPr lang="en-US" sz="1600" b="1" dirty="0"/>
              <a:t>-com-o-outro –</a:t>
            </a:r>
            <a:r>
              <a:rPr lang="en-US" sz="1600" b="1" dirty="0" err="1"/>
              <a:t>omo</a:t>
            </a:r>
            <a:r>
              <a:rPr lang="en-US" sz="1600" b="1" dirty="0"/>
              <a:t>-</a:t>
            </a:r>
            <a:r>
              <a:rPr lang="en-US" sz="1600" b="1" dirty="0" err="1"/>
              <a:t>formador</a:t>
            </a:r>
            <a:r>
              <a:rPr lang="en-US" sz="1600" b="1" dirty="0"/>
              <a:t>-de-</a:t>
            </a:r>
            <a:r>
              <a:rPr lang="en-US" sz="1600" b="1" dirty="0" err="1"/>
              <a:t>mundo</a:t>
            </a:r>
            <a:endParaRPr lang="en-US" sz="16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espontaneidade</a:t>
            </a:r>
            <a:r>
              <a:rPr lang="en-US" sz="1600" dirty="0"/>
              <a:t>/</a:t>
            </a:r>
            <a:r>
              <a:rPr lang="en-US" sz="1600" dirty="0" err="1"/>
              <a:t>adaptação</a:t>
            </a:r>
            <a:endParaRPr lang="en-US" sz="16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verdadeiro</a:t>
            </a:r>
            <a:r>
              <a:rPr lang="en-US" sz="1600" dirty="0"/>
              <a:t> e </a:t>
            </a:r>
            <a:r>
              <a:rPr lang="en-US" sz="1600" dirty="0" err="1"/>
              <a:t>falso</a:t>
            </a:r>
            <a:r>
              <a:rPr lang="en-US" sz="1600" dirty="0"/>
              <a:t> </a:t>
            </a:r>
            <a:r>
              <a:rPr lang="en-US" sz="1600" i="1" dirty="0"/>
              <a:t>self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fé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…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sentir</a:t>
            </a:r>
            <a:r>
              <a:rPr lang="en-US" sz="1600" dirty="0"/>
              <a:t>-se real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ter</a:t>
            </a:r>
            <a:r>
              <a:rPr lang="en-US" sz="1600" dirty="0"/>
              <a:t>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vida</a:t>
            </a:r>
            <a:r>
              <a:rPr lang="en-US" sz="1600" dirty="0"/>
              <a:t> </a:t>
            </a:r>
            <a:r>
              <a:rPr lang="en-US" sz="1600" dirty="0" err="1"/>
              <a:t>própria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ser</a:t>
            </a:r>
            <a:r>
              <a:rPr lang="en-US" sz="1600" dirty="0"/>
              <a:t> </a:t>
            </a:r>
            <a:r>
              <a:rPr lang="en-US" sz="1600" dirty="0" err="1"/>
              <a:t>responsável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ser</a:t>
            </a:r>
            <a:r>
              <a:rPr lang="en-US" sz="1600" dirty="0"/>
              <a:t>-com-o-outro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/>
              <a:t>	</a:t>
            </a:r>
            <a:r>
              <a:rPr lang="en-US" sz="1600" dirty="0" err="1"/>
              <a:t>criar-encontrar</a:t>
            </a:r>
            <a:r>
              <a:rPr lang="en-US" sz="1600" dirty="0"/>
              <a:t> o </a:t>
            </a:r>
            <a:r>
              <a:rPr lang="en-US" sz="1600" dirty="0" err="1"/>
              <a:t>mundo</a:t>
            </a:r>
            <a:endParaRPr lang="en-US" sz="16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13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83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3.1 Uma nova ontologia: </a:t>
            </a:r>
            <a:br>
              <a:rPr lang="pt-BR" sz="2400" b="1" dirty="0"/>
            </a:br>
            <a:r>
              <a:rPr lang="pt-BR" sz="2400" b="1" dirty="0"/>
              <a:t>a necessidade se ser e a tendência inata à integração</a:t>
            </a:r>
            <a:r>
              <a:rPr lang="pt-BR" sz="2400" dirty="0"/>
              <a:t> (1)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2900" dirty="0"/>
              <a:t>Pode-se afirma que </a:t>
            </a:r>
            <a:r>
              <a:rPr lang="pt-BR" sz="2900" dirty="0" err="1"/>
              <a:t>Winncott</a:t>
            </a:r>
            <a:r>
              <a:rPr lang="pt-BR" sz="2900" dirty="0"/>
              <a:t> contribuiu de forma significativa para </a:t>
            </a:r>
            <a:r>
              <a:rPr lang="pt-BR" sz="2900" dirty="0" err="1"/>
              <a:t>redescrever</a:t>
            </a:r>
            <a:r>
              <a:rPr lang="pt-BR" sz="2900" dirty="0"/>
              <a:t> os fundamentos ontológicos da teoria psicanalítica introduzindo a questão do ser (cf. </a:t>
            </a:r>
            <a:r>
              <a:rPr lang="pt-BR" sz="2900" dirty="0">
                <a:hlinkClick r:id="" action="ppaction://hlinkfile" tooltip="Drapeau, 2002 #2593"/>
              </a:rPr>
              <a:t>Drapeau, 2002</a:t>
            </a:r>
            <a:r>
              <a:rPr lang="pt-BR" sz="2900" dirty="0"/>
              <a:t>; </a:t>
            </a:r>
            <a:r>
              <a:rPr lang="pt-BR" sz="2900" dirty="0">
                <a:hlinkClick r:id="" action="ppaction://hlinkfile" tooltip="Roussillon, 2009 #1969"/>
              </a:rPr>
              <a:t>Roussillon, 2009</a:t>
            </a:r>
            <a:r>
              <a:rPr lang="pt-BR" sz="2900" dirty="0"/>
              <a:t>), bem como que ele modificou a concepção de saúde e adoecimento (introduzindo o tema da integração e da dependência-independência do indivíduo em relação ao ambiente), levando a psicanálise do campo das ciências naturais (que </a:t>
            </a:r>
            <a:r>
              <a:rPr lang="pt-BR" sz="2900" dirty="0" err="1"/>
              <a:t>objetificam</a:t>
            </a:r>
            <a:r>
              <a:rPr lang="pt-BR" sz="2900" dirty="0"/>
              <a:t> o ser humano) para o das ciências propriamente humanas, constituindo uma ciência objetiva da natureza humana que toma o tratamento psicoterápico de base psicanalítica como uma </a:t>
            </a:r>
            <a:r>
              <a:rPr lang="pt-BR" sz="2600" dirty="0"/>
              <a:t>clínica do cuidado (</a:t>
            </a:r>
            <a:r>
              <a:rPr lang="pt-BR" sz="2600" dirty="0">
                <a:hlinkClick r:id="" action="ppaction://hlinkfile" tooltip="Winnicott, 1986f #4948"/>
              </a:rPr>
              <a:t>cf. Winnicott, 1986f</a:t>
            </a:r>
            <a:r>
              <a:rPr lang="pt-BR" sz="2600" dirty="0"/>
              <a:t>) com a pessoa e não mais do tratamento de uma doença.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/>
              <a:t>16/03/15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507E-E097-1B4A-904C-C67B6DD3403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14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3.1 Uma nova ontologia: </a:t>
            </a:r>
            <a:br>
              <a:rPr lang="pt-BR" sz="2400" b="1" dirty="0"/>
            </a:br>
            <a:r>
              <a:rPr lang="pt-BR" sz="2400" b="1" dirty="0"/>
              <a:t>a necessidade se ser e a tendência inata à integração</a:t>
            </a:r>
            <a:r>
              <a:rPr lang="pt-BR" sz="2400" dirty="0"/>
              <a:t> (2)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Pode-se considerar que </a:t>
            </a:r>
            <a:r>
              <a:rPr lang="pt-BR" dirty="0" err="1"/>
              <a:t>Winnicott</a:t>
            </a:r>
            <a:r>
              <a:rPr lang="pt-BR" dirty="0"/>
              <a:t> substituiu a noção freudiana da pulsão (conceito fundamental convencional, em relação ao qual, mesmo sendo um ser mítico, não se pode prescindir) pela de </a:t>
            </a:r>
            <a:r>
              <a:rPr lang="pt-BR" i="1" dirty="0"/>
              <a:t>ser</a:t>
            </a:r>
            <a:r>
              <a:rPr lang="pt-BR" dirty="0"/>
              <a:t> e </a:t>
            </a:r>
            <a:r>
              <a:rPr lang="pt-BR" i="1" dirty="0"/>
              <a:t>necessidade de ser</a:t>
            </a:r>
            <a:r>
              <a:rPr lang="pt-BR" dirty="0"/>
              <a:t>, considerando-a, então, como um novo fundamento ontológico para a vida afetiva do ser humano. </a:t>
            </a:r>
            <a:r>
              <a:rPr lang="pt-BR" dirty="0" err="1"/>
              <a:t>Winnicott</a:t>
            </a:r>
            <a:r>
              <a:rPr lang="pt-BR" dirty="0"/>
              <a:t> se refere à noção de ser como sendo uma experiência psicológica, ontologicamente falando, anterior às determinações instintuais, além de considerá-la um “ser mítico”, tal como Freud considerou quando propôs a noção de pulsão. </a:t>
            </a:r>
            <a:r>
              <a:rPr lang="pt-BR" dirty="0" err="1"/>
              <a:t>Winnicott</a:t>
            </a:r>
            <a:r>
              <a:rPr lang="pt-BR" dirty="0"/>
              <a:t> não se apoia diretamente numa proposição filosófica, nem busca as definições do que é o Ser para, depois, aplicá-la aos fenômenos, ao menos, não faz isso nos seus textos. Se percorrermos a sua obra à procura do uso do termo </a:t>
            </a:r>
            <a:r>
              <a:rPr lang="pt-BR" i="1" dirty="0"/>
              <a:t>ser</a:t>
            </a:r>
            <a:r>
              <a:rPr lang="pt-BR" dirty="0"/>
              <a:t> e da expressão </a:t>
            </a:r>
            <a:r>
              <a:rPr lang="pt-BR" i="1" dirty="0"/>
              <a:t>continuar a ser</a:t>
            </a:r>
            <a:r>
              <a:rPr lang="pt-BR" dirty="0"/>
              <a:t>, encontramos desde referências usuais até usos propriamente conceituais, nos quais ele associa esta noção com sua concepção sobre o que é a natureza humana, sobre o que versa a vida (</a:t>
            </a:r>
            <a:r>
              <a:rPr lang="pt-BR" dirty="0">
                <a:hlinkClick r:id="" action="ppaction://hlinkfile" tooltip="Winnicott, 1967b #4714"/>
              </a:rPr>
              <a:t>Winnicott, 1967b, p. 137</a:t>
            </a:r>
            <a:r>
              <a:rPr lang="pt-BR" dirty="0"/>
              <a:t>). A maior parte de suas referencias é feita na década de 60, ou seja, na parte final de sua vida, o que me parece a introdução madura de uma maneira de conceber o processo de desenvolvimento afetivo, que leva em consideração todo o desenvolvimento da fenomenologia psiquiátrica e das práticas psicológicas humanistas de seu tempo.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/>
              <a:t>16/03/15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5507E-E097-1B4A-904C-C67B6DD3403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413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3.2 A </a:t>
            </a:r>
            <a:r>
              <a:rPr lang="en-US" sz="2400" b="1" dirty="0" err="1"/>
              <a:t>ênfase</a:t>
            </a:r>
            <a:r>
              <a:rPr lang="en-US" sz="2400" b="1" dirty="0"/>
              <a:t> no </a:t>
            </a:r>
            <a:r>
              <a:rPr lang="en-US" sz="2400" b="1" dirty="0" err="1"/>
              <a:t>modo</a:t>
            </a:r>
            <a:r>
              <a:rPr lang="en-US" sz="2400" b="1" dirty="0"/>
              <a:t> de </a:t>
            </a:r>
            <a:r>
              <a:rPr lang="en-US" sz="2400" b="1" dirty="0" err="1"/>
              <a:t>teorização</a:t>
            </a:r>
            <a:r>
              <a:rPr lang="en-US" sz="2400" b="1" dirty="0"/>
              <a:t> </a:t>
            </a:r>
            <a:r>
              <a:rPr lang="en-US" sz="2400" b="1" dirty="0" err="1"/>
              <a:t>não-especulativa</a:t>
            </a:r>
            <a:r>
              <a:rPr lang="en-US" sz="2400" b="1" dirty="0"/>
              <a:t> </a:t>
            </a:r>
            <a:br>
              <a:rPr lang="en-US" sz="2400" b="1" dirty="0"/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dirty="0"/>
              <a:t>3.2.1 Descontentamento em relação à metapsicologia </a:t>
            </a:r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3.2.2 A necessidade de se afastar dos jargões</a:t>
            </a:r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3.2.3 A recusa da pulsão de morte</a:t>
            </a:r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3.2.4 A rejeição da metapsicologia a favor de uma teorização factual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* a metapsicologia como uma superestrutura especulativa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* dois sentidos para o termo metapsicologia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* a procura da teoria como uma descrição condensada dos fatos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* o uso de conceitos abstratos não significa que estes sejam especulativos</a:t>
            </a:r>
          </a:p>
          <a:p>
            <a:pPr marL="0" indent="0">
              <a:lnSpc>
                <a:spcPct val="170000"/>
              </a:lnSpc>
              <a:buNone/>
            </a:pPr>
            <a:endParaRPr lang="pt-BR" b="1" dirty="0"/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35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pt-BR" sz="2400" b="1" dirty="0"/>
              <a:t>3.3 A noção de saúde e a reformulação da </a:t>
            </a:r>
            <a:r>
              <a:rPr lang="pt-BR" sz="2400" b="1" dirty="0" err="1"/>
              <a:t>nosografica</a:t>
            </a:r>
            <a:endParaRPr lang="pt-B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b="1" dirty="0"/>
              <a:t>2.1 Características da saúde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A vida de um indivíduo são se caracteriza mais por medos, sentimentos conflitantes, dúvidas, frustrações do que por seus aspectos positivos. O essencial é que o homem ou a mulher se sintam </a:t>
            </a:r>
            <a:r>
              <a:rPr lang="pt-BR" i="1" dirty="0"/>
              <a:t>vivendo sua própria vida</a:t>
            </a:r>
            <a:r>
              <a:rPr lang="pt-BR" dirty="0"/>
              <a:t>, responsabilizando-se por suas ações ou inações, sentindo-se capazes de atribuírem a si o mérito de um sucesso ou a responsabilidade de um fracasso. Pode-se dizer, em suma, que o indivíduo saiu da dependência para entrar na independência ou autonomia. (1971f, p. 10)</a:t>
            </a:r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b="1" dirty="0"/>
              <a:t>2.2 Tipos de organização psíquica e de sintomas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não-integrados, recém-integrados, integrados como pessoas inteiras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neuróticos, psicóticos, </a:t>
            </a:r>
            <a:r>
              <a:rPr lang="pt-BR" i="1" dirty="0" err="1"/>
              <a:t>borderline</a:t>
            </a:r>
            <a:r>
              <a:rPr lang="pt-BR" dirty="0"/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dirty="0"/>
              <a:t>	sintomas psicossomáticos, </a:t>
            </a:r>
            <a:r>
              <a:rPr lang="pt-BR" dirty="0" err="1"/>
              <a:t>adicções</a:t>
            </a:r>
            <a:r>
              <a:rPr lang="pt-BR" dirty="0"/>
              <a:t>, atitude </a:t>
            </a:r>
            <a:r>
              <a:rPr lang="pt-BR" dirty="0" err="1"/>
              <a:t>anti-social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8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 A </a:t>
            </a:r>
            <a:r>
              <a:rPr lang="en-US" sz="2400" b="1" dirty="0" err="1"/>
              <a:t>redescrição</a:t>
            </a:r>
            <a:r>
              <a:rPr lang="en-US" sz="2400" b="1" dirty="0"/>
              <a:t> </a:t>
            </a:r>
            <a:r>
              <a:rPr lang="en-US" sz="2400" b="1" dirty="0" err="1"/>
              <a:t>winnicottiana</a:t>
            </a:r>
            <a:r>
              <a:rPr lang="en-US" sz="2400" b="1" dirty="0"/>
              <a:t> da </a:t>
            </a:r>
            <a:r>
              <a:rPr lang="en-US" sz="2400" b="1" dirty="0" err="1"/>
              <a:t>teoria</a:t>
            </a:r>
            <a:r>
              <a:rPr lang="en-US" sz="2400" b="1" dirty="0"/>
              <a:t> do </a:t>
            </a:r>
            <a:r>
              <a:rPr lang="en-US" sz="2400" b="1" dirty="0" err="1"/>
              <a:t>desenvolvimento</a:t>
            </a:r>
            <a:r>
              <a:rPr lang="en-US" sz="2400" b="1" dirty="0"/>
              <a:t> do </a:t>
            </a:r>
            <a:r>
              <a:rPr lang="en-US" sz="2400" b="1" dirty="0" err="1"/>
              <a:t>ponto</a:t>
            </a:r>
            <a:r>
              <a:rPr lang="en-US" sz="2400" b="1" dirty="0"/>
              <a:t> de vista da </a:t>
            </a:r>
            <a:r>
              <a:rPr lang="en-US" sz="2400" b="1" dirty="0" err="1"/>
              <a:t>psicanálise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b="1" dirty="0"/>
              <a:t>3.5.1 </a:t>
            </a:r>
            <a:r>
              <a:rPr lang="en-US" b="1" dirty="0" err="1"/>
              <a:t>Operadores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pensar</a:t>
            </a:r>
            <a:r>
              <a:rPr lang="en-US" b="1" dirty="0"/>
              <a:t> a </a:t>
            </a:r>
            <a:r>
              <a:rPr lang="en-US" b="1" dirty="0" err="1"/>
              <a:t>natureza</a:t>
            </a:r>
            <a:r>
              <a:rPr lang="en-US" b="1" dirty="0"/>
              <a:t> </a:t>
            </a:r>
            <a:r>
              <a:rPr lang="en-US" b="1" dirty="0" err="1"/>
              <a:t>humana</a:t>
            </a:r>
            <a:r>
              <a:rPr lang="en-US" b="1" dirty="0"/>
              <a:t> e </a:t>
            </a:r>
            <a:r>
              <a:rPr lang="en-US" b="1" dirty="0" err="1"/>
              <a:t>seu</a:t>
            </a:r>
            <a:r>
              <a:rPr lang="en-US" b="1" dirty="0"/>
              <a:t> </a:t>
            </a:r>
            <a:r>
              <a:rPr lang="en-US" b="1" dirty="0" err="1"/>
              <a:t>desenvolvimento</a:t>
            </a:r>
            <a:endParaRPr lang="en-US" b="1" dirty="0"/>
          </a:p>
          <a:p>
            <a:pPr marL="0" indent="0">
              <a:lnSpc>
                <a:spcPct val="220000"/>
              </a:lnSpc>
              <a:buNone/>
            </a:pPr>
            <a:r>
              <a:rPr lang="en-US" dirty="0"/>
              <a:t>		SER; </a:t>
            </a:r>
            <a:r>
              <a:rPr lang="en-US" dirty="0" err="1"/>
              <a:t>ser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mesmo</a:t>
            </a:r>
            <a:r>
              <a:rPr lang="en-US" dirty="0"/>
              <a:t>; </a:t>
            </a:r>
            <a:r>
              <a:rPr lang="en-US" dirty="0" err="1"/>
              <a:t>reagir</a:t>
            </a:r>
            <a:r>
              <a:rPr lang="en-US" dirty="0"/>
              <a:t> </a:t>
            </a:r>
            <a:r>
              <a:rPr lang="en-US" dirty="0" err="1"/>
              <a:t>aniquila</a:t>
            </a:r>
            <a:r>
              <a:rPr lang="en-US" dirty="0"/>
              <a:t> o </a:t>
            </a:r>
            <a:r>
              <a:rPr lang="en-US" dirty="0" err="1"/>
              <a:t>ser</a:t>
            </a:r>
            <a:r>
              <a:rPr lang="en-US" dirty="0"/>
              <a:t>;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dirty="0"/>
              <a:t>		a </a:t>
            </a:r>
            <a:r>
              <a:rPr lang="en-US" dirty="0" err="1"/>
              <a:t>centralidade</a:t>
            </a:r>
            <a:r>
              <a:rPr lang="en-US" dirty="0"/>
              <a:t> da </a:t>
            </a:r>
            <a:r>
              <a:rPr lang="en-US" dirty="0" err="1"/>
              <a:t>noção</a:t>
            </a:r>
            <a:r>
              <a:rPr lang="en-US" dirty="0"/>
              <a:t> de </a:t>
            </a:r>
            <a:r>
              <a:rPr lang="en-US" dirty="0" err="1"/>
              <a:t>falso</a:t>
            </a:r>
            <a:r>
              <a:rPr lang="en-US" dirty="0"/>
              <a:t> e </a:t>
            </a:r>
            <a:r>
              <a:rPr lang="en-US" dirty="0" err="1"/>
              <a:t>verdadeiro</a:t>
            </a:r>
            <a:r>
              <a:rPr lang="en-US" dirty="0"/>
              <a:t> </a:t>
            </a:r>
            <a:r>
              <a:rPr lang="en-US" i="1" dirty="0"/>
              <a:t>self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b="1" dirty="0"/>
              <a:t>3.5.2 </a:t>
            </a:r>
            <a:r>
              <a:rPr lang="en-US" b="1" dirty="0" err="1"/>
              <a:t>Teoria</a:t>
            </a:r>
            <a:r>
              <a:rPr lang="en-US" b="1" dirty="0"/>
              <a:t> do </a:t>
            </a:r>
            <a:r>
              <a:rPr lang="en-US" b="1" dirty="0" err="1"/>
              <a:t>desenvolvimento</a:t>
            </a:r>
            <a:r>
              <a:rPr lang="en-US" b="1" dirty="0"/>
              <a:t> </a:t>
            </a:r>
            <a:r>
              <a:rPr lang="en-US" b="1" dirty="0" err="1"/>
              <a:t>focada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questão</a:t>
            </a:r>
            <a:r>
              <a:rPr lang="en-US" b="1" dirty="0"/>
              <a:t> da </a:t>
            </a:r>
            <a:r>
              <a:rPr lang="en-US" b="1" dirty="0" err="1"/>
              <a:t>dependência</a:t>
            </a:r>
            <a:r>
              <a:rPr lang="en-US" b="1" dirty="0"/>
              <a:t> e da </a:t>
            </a:r>
            <a:r>
              <a:rPr lang="en-US" b="1" dirty="0" err="1"/>
              <a:t>integração</a:t>
            </a:r>
            <a:endParaRPr lang="en-US" b="1" dirty="0"/>
          </a:p>
          <a:p>
            <a:pPr marL="0" indent="0">
              <a:lnSpc>
                <a:spcPct val="220000"/>
              </a:lnSpc>
              <a:buNone/>
            </a:pPr>
            <a:r>
              <a:rPr lang="en-US" b="1" dirty="0">
                <a:sym typeface="Wingdings"/>
              </a:rPr>
              <a:t>	 </a:t>
            </a:r>
            <a:r>
              <a:rPr lang="pt-BR" dirty="0"/>
              <a:t>da dependência absoluta para a independência relativa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pt-BR" dirty="0"/>
              <a:t>	</a:t>
            </a:r>
            <a:r>
              <a:rPr lang="pt-BR" dirty="0">
                <a:sym typeface="Wingdings"/>
              </a:rPr>
              <a:t> da não-integração para os diversos graus e tipos de integração (Sou, EU Sou, Pessoa Inteira)</a:t>
            </a:r>
            <a:endParaRPr lang="pt-BR" dirty="0"/>
          </a:p>
          <a:p>
            <a:pPr marL="0" indent="0">
              <a:lnSpc>
                <a:spcPct val="220000"/>
              </a:lnSpc>
              <a:buNone/>
            </a:pPr>
            <a:r>
              <a:rPr lang="pt-BR" dirty="0"/>
              <a:t>	</a:t>
            </a:r>
            <a:r>
              <a:rPr lang="pt-BR" dirty="0">
                <a:sym typeface="Wingdings"/>
              </a:rPr>
              <a:t> do </a:t>
            </a:r>
            <a:r>
              <a:rPr lang="pt-BR" dirty="0" err="1">
                <a:sym typeface="Wingdings"/>
              </a:rPr>
              <a:t>NãoSer</a:t>
            </a:r>
            <a:r>
              <a:rPr lang="pt-BR" dirty="0">
                <a:sym typeface="Wingdings"/>
              </a:rPr>
              <a:t> para o Ser e o retorno ao </a:t>
            </a:r>
            <a:r>
              <a:rPr lang="pt-BR" dirty="0" err="1">
                <a:sym typeface="Wingdings"/>
              </a:rPr>
              <a:t>NãoSer</a:t>
            </a:r>
            <a:endParaRPr lang="pt-BR" dirty="0">
              <a:sym typeface="Wingdings"/>
            </a:endParaRPr>
          </a:p>
          <a:p>
            <a:pPr marL="0" indent="0">
              <a:lnSpc>
                <a:spcPct val="220000"/>
              </a:lnSpc>
              <a:buNone/>
            </a:pPr>
            <a:r>
              <a:rPr lang="pt-BR" dirty="0">
                <a:sym typeface="Wingdings"/>
              </a:rPr>
              <a:t>	 Linhas do desenvolvimento dos modos de ser-no-mundo</a:t>
            </a:r>
            <a:endParaRPr lang="en-US" dirty="0"/>
          </a:p>
          <a:p>
            <a:pPr marL="0" indent="0">
              <a:lnSpc>
                <a:spcPct val="220000"/>
              </a:lnSpc>
              <a:buNone/>
            </a:pPr>
            <a:r>
              <a:rPr lang="en-US" b="1" dirty="0"/>
              <a:t>3.5.3 </a:t>
            </a:r>
            <a:r>
              <a:rPr lang="en-US" b="1" dirty="0" err="1"/>
              <a:t>Distinção</a:t>
            </a:r>
            <a:r>
              <a:rPr lang="en-US" b="1" dirty="0"/>
              <a:t> entre o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ocorre</a:t>
            </a:r>
            <a:r>
              <a:rPr lang="en-US" b="1" dirty="0"/>
              <a:t> do </a:t>
            </a:r>
            <a:r>
              <a:rPr lang="en-US" b="1" dirty="0" err="1"/>
              <a:t>ponto</a:t>
            </a:r>
            <a:r>
              <a:rPr lang="en-US" b="1" dirty="0"/>
              <a:t> de vista do </a:t>
            </a:r>
            <a:r>
              <a:rPr lang="en-US" b="1" dirty="0" err="1"/>
              <a:t>bebê</a:t>
            </a:r>
            <a:r>
              <a:rPr lang="en-US" b="1" dirty="0"/>
              <a:t> e do </a:t>
            </a:r>
            <a:r>
              <a:rPr lang="en-US" b="1" dirty="0" err="1"/>
              <a:t>ponto</a:t>
            </a:r>
            <a:r>
              <a:rPr lang="en-US" b="1" dirty="0"/>
              <a:t> de vista do </a:t>
            </a:r>
            <a:r>
              <a:rPr lang="en-US" b="1" dirty="0" err="1"/>
              <a:t>observador</a:t>
            </a:r>
            <a:endParaRPr lang="en-US" b="1" dirty="0"/>
          </a:p>
          <a:p>
            <a:pPr marL="0" indent="0">
              <a:lnSpc>
                <a:spcPct val="220000"/>
              </a:lnSpc>
              <a:buNone/>
            </a:pPr>
            <a:r>
              <a:rPr lang="en-US" b="1" dirty="0"/>
              <a:t>3.5.4 A </a:t>
            </a:r>
            <a:r>
              <a:rPr lang="en-US" b="1" dirty="0" err="1"/>
              <a:t>necessidade</a:t>
            </a:r>
            <a:r>
              <a:rPr lang="en-US" b="1" dirty="0"/>
              <a:t> de </a:t>
            </a:r>
            <a:r>
              <a:rPr lang="en-US" b="1" dirty="0" err="1"/>
              <a:t>linguagens</a:t>
            </a:r>
            <a:r>
              <a:rPr lang="en-US" b="1" dirty="0"/>
              <a:t> </a:t>
            </a:r>
            <a:r>
              <a:rPr lang="en-US" b="1" dirty="0" err="1"/>
              <a:t>díspares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cada</a:t>
            </a:r>
            <a:r>
              <a:rPr lang="en-US" b="1" dirty="0"/>
              <a:t> </a:t>
            </a:r>
            <a:r>
              <a:rPr lang="en-US" b="1" dirty="0" err="1"/>
              <a:t>fase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70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sz="2400" b="1" dirty="0"/>
              <a:t>3.4.1 </a:t>
            </a:r>
            <a:r>
              <a:rPr lang="en-US" sz="2400" b="1" dirty="0" err="1"/>
              <a:t>Operadores</a:t>
            </a:r>
            <a:r>
              <a:rPr lang="en-US" sz="2400" b="1" dirty="0"/>
              <a:t> </a:t>
            </a:r>
            <a:r>
              <a:rPr lang="en-US" sz="2400" b="1" dirty="0" err="1"/>
              <a:t>para</a:t>
            </a:r>
            <a:r>
              <a:rPr lang="en-US" sz="2400" b="1" dirty="0"/>
              <a:t> </a:t>
            </a:r>
            <a:r>
              <a:rPr lang="en-US" sz="2400" b="1" dirty="0" err="1"/>
              <a:t>pensar</a:t>
            </a:r>
            <a:r>
              <a:rPr lang="en-US" sz="2400" b="1" dirty="0"/>
              <a:t> a </a:t>
            </a:r>
            <a:r>
              <a:rPr lang="en-US" sz="2400" b="1" dirty="0" err="1"/>
              <a:t>natureza</a:t>
            </a:r>
            <a:r>
              <a:rPr lang="en-US" sz="2400" b="1" dirty="0"/>
              <a:t> </a:t>
            </a:r>
            <a:r>
              <a:rPr lang="en-US" sz="2400" b="1" dirty="0" err="1"/>
              <a:t>humana</a:t>
            </a:r>
            <a:r>
              <a:rPr lang="en-US" sz="2400" b="1" dirty="0"/>
              <a:t> e </a:t>
            </a:r>
            <a:r>
              <a:rPr lang="en-US" sz="2400" b="1" dirty="0" err="1"/>
              <a:t>seu</a:t>
            </a:r>
            <a:r>
              <a:rPr lang="en-US" sz="2400" b="1" dirty="0"/>
              <a:t> </a:t>
            </a:r>
            <a:r>
              <a:rPr lang="en-US" sz="2400" b="1" dirty="0" err="1"/>
              <a:t>desenvolvimento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sz="20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/>
              <a:t>SER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 err="1"/>
              <a:t>ser</a:t>
            </a:r>
            <a:r>
              <a:rPr lang="en-US" sz="2000" dirty="0"/>
              <a:t> a </a:t>
            </a:r>
            <a:r>
              <a:rPr lang="en-US" sz="2000" dirty="0" err="1"/>
              <a:t>partir</a:t>
            </a:r>
            <a:r>
              <a:rPr lang="en-US" sz="2000" dirty="0"/>
              <a:t> de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mesmo</a:t>
            </a:r>
            <a:endParaRPr lang="en-US" sz="20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 err="1"/>
              <a:t>reagir</a:t>
            </a:r>
            <a:r>
              <a:rPr lang="en-US" sz="2000" dirty="0"/>
              <a:t> </a:t>
            </a:r>
            <a:r>
              <a:rPr lang="en-US" sz="2000" dirty="0" err="1"/>
              <a:t>aniquila</a:t>
            </a:r>
            <a:r>
              <a:rPr lang="en-US" sz="2000" dirty="0"/>
              <a:t> o </a:t>
            </a:r>
            <a:r>
              <a:rPr lang="en-US" sz="2000" dirty="0" err="1"/>
              <a:t>ser</a:t>
            </a:r>
            <a:endParaRPr lang="en-US" sz="20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/>
              <a:t>a </a:t>
            </a:r>
            <a:r>
              <a:rPr lang="en-US" sz="2000" dirty="0" err="1"/>
              <a:t>centralidade</a:t>
            </a:r>
            <a:r>
              <a:rPr lang="en-US" sz="2000" dirty="0"/>
              <a:t> da </a:t>
            </a:r>
            <a:r>
              <a:rPr lang="en-US" sz="2000" dirty="0" err="1"/>
              <a:t>noção</a:t>
            </a:r>
            <a:r>
              <a:rPr lang="en-US" sz="2000" dirty="0"/>
              <a:t> de </a:t>
            </a:r>
            <a:r>
              <a:rPr lang="en-US" sz="2000" dirty="0" err="1"/>
              <a:t>falso</a:t>
            </a:r>
            <a:r>
              <a:rPr lang="en-US" sz="2000" dirty="0"/>
              <a:t> e </a:t>
            </a:r>
            <a:r>
              <a:rPr lang="en-US" sz="2000" dirty="0" err="1"/>
              <a:t>verdadeiro</a:t>
            </a:r>
            <a:r>
              <a:rPr lang="en-US" sz="2000" dirty="0"/>
              <a:t> </a:t>
            </a:r>
            <a:r>
              <a:rPr lang="en-US" sz="2000" i="1" dirty="0"/>
              <a:t>self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000" dirty="0" err="1"/>
              <a:t>Problemas</a:t>
            </a:r>
            <a:r>
              <a:rPr lang="en-US" sz="2000" dirty="0"/>
              <a:t> de </a:t>
            </a:r>
            <a:r>
              <a:rPr lang="en-US" sz="2000" dirty="0" err="1"/>
              <a:t>ser</a:t>
            </a:r>
            <a:r>
              <a:rPr lang="en-US" sz="2000" dirty="0"/>
              <a:t> e </a:t>
            </a:r>
            <a:r>
              <a:rPr lang="en-US" sz="2000" dirty="0" err="1"/>
              <a:t>problemas</a:t>
            </a:r>
            <a:r>
              <a:rPr lang="en-US" sz="2000" dirty="0"/>
              <a:t> de </a:t>
            </a:r>
            <a:r>
              <a:rPr lang="en-US" sz="2000" dirty="0" err="1"/>
              <a:t>relacionar</a:t>
            </a:r>
            <a:r>
              <a:rPr lang="en-US" sz="2000" dirty="0"/>
              <a:t>-se</a:t>
            </a:r>
          </a:p>
          <a:p>
            <a:pPr marL="0" indent="0">
              <a:lnSpc>
                <a:spcPct val="170000"/>
              </a:lnSpc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846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sz="2400" b="1" dirty="0"/>
              <a:t>3.4.1 </a:t>
            </a:r>
            <a:r>
              <a:rPr lang="pt-BR" sz="2400" b="1" dirty="0"/>
              <a:t>Ser a partir de si mesmo significa saúde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A continuidade do ser significa saúde. Se tomarmos como analogia uma bolha, podemos dizer que quando a pressão externa está adaptada à pressão à pressão interna, a bolha pode seguir existindo. Se estivéssemos falando de um bebê humano, diríamos “sendo”. Se por outro lado, a pressão no exterior da bolha for maior ou menor do que aquela em seu interior, a bolha passará a reagir à intrusão. Ela se modifica como reação a uma mudança no ambiente, e não a partir de um impulso próprio. Em termos do animal humano, isto significa uma interrupção no ser, e o lugar do ser é substituído pela reação à intrusão. (1988, p. 148)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 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A partir do ser, vem o fazer, mas não pode haver o </a:t>
            </a:r>
            <a:r>
              <a:rPr lang="pt-BR" i="1" dirty="0"/>
              <a:t>fazer</a:t>
            </a:r>
            <a:r>
              <a:rPr lang="pt-BR" dirty="0"/>
              <a:t> antes do </a:t>
            </a:r>
            <a:r>
              <a:rPr lang="pt-BR" i="1" dirty="0"/>
              <a:t>ser</a:t>
            </a:r>
            <a:r>
              <a:rPr lang="pt-BR" dirty="0"/>
              <a:t> – eis a mensagem que os adolescentes nos enviam. (1971g, p. 7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 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/>
              <a:t>A </a:t>
            </a:r>
            <a:r>
              <a:rPr lang="en-US" dirty="0" err="1"/>
              <a:t>alternativa</a:t>
            </a:r>
            <a:r>
              <a:rPr lang="en-US" dirty="0"/>
              <a:t> 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reagir</a:t>
            </a:r>
            <a:r>
              <a:rPr lang="en-US" dirty="0"/>
              <a:t>, e </a:t>
            </a:r>
            <a:r>
              <a:rPr lang="en-US" dirty="0" err="1"/>
              <a:t>reagir</a:t>
            </a:r>
            <a:r>
              <a:rPr lang="en-US" dirty="0"/>
              <a:t> </a:t>
            </a:r>
            <a:r>
              <a:rPr lang="en-US" dirty="0" err="1"/>
              <a:t>interrompe</a:t>
            </a:r>
            <a:r>
              <a:rPr lang="en-US" dirty="0"/>
              <a:t> o </a:t>
            </a:r>
            <a:r>
              <a:rPr lang="en-US" dirty="0" err="1"/>
              <a:t>ser</a:t>
            </a:r>
            <a:r>
              <a:rPr lang="en-US" dirty="0"/>
              <a:t> e o </a:t>
            </a:r>
            <a:r>
              <a:rPr lang="en-US" dirty="0" err="1"/>
              <a:t>aniquita</a:t>
            </a:r>
            <a:r>
              <a:rPr lang="en-US" dirty="0"/>
              <a:t>. </a:t>
            </a:r>
            <a:r>
              <a:rPr lang="en-US" dirty="0" err="1"/>
              <a:t>Ser</a:t>
            </a:r>
            <a:r>
              <a:rPr lang="en-US" dirty="0"/>
              <a:t> e </a:t>
            </a:r>
            <a:r>
              <a:rPr lang="en-US" dirty="0" err="1"/>
              <a:t>aniquilamento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as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alternativas</a:t>
            </a:r>
            <a:r>
              <a:rPr lang="en-US" dirty="0"/>
              <a:t>. O </a:t>
            </a:r>
            <a:r>
              <a:rPr lang="en-US" dirty="0" err="1"/>
              <a:t>ambiente</a:t>
            </a:r>
            <a:r>
              <a:rPr lang="en-US" dirty="0"/>
              <a:t> tem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isso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principal </a:t>
            </a:r>
            <a:r>
              <a:rPr lang="en-US" dirty="0" err="1"/>
              <a:t>função</a:t>
            </a:r>
            <a:r>
              <a:rPr lang="en-US" dirty="0"/>
              <a:t> a </a:t>
            </a:r>
            <a:r>
              <a:rPr lang="en-US" dirty="0" err="1"/>
              <a:t>redução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mínimo</a:t>
            </a:r>
            <a:r>
              <a:rPr lang="en-US" dirty="0"/>
              <a:t> de </a:t>
            </a:r>
            <a:r>
              <a:rPr lang="en-US" dirty="0" err="1"/>
              <a:t>irritações</a:t>
            </a:r>
            <a:r>
              <a:rPr lang="en-US" dirty="0"/>
              <a:t> a </a:t>
            </a:r>
            <a:r>
              <a:rPr lang="en-US" dirty="0" err="1"/>
              <a:t>que</a:t>
            </a:r>
            <a:r>
              <a:rPr lang="en-US" dirty="0"/>
              <a:t> o </a:t>
            </a:r>
            <a:r>
              <a:rPr lang="en-US" dirty="0" err="1"/>
              <a:t>lactente</a:t>
            </a:r>
            <a:r>
              <a:rPr lang="en-US" dirty="0"/>
              <a:t> deva </a:t>
            </a:r>
            <a:r>
              <a:rPr lang="en-US" dirty="0" err="1"/>
              <a:t>reagir</a:t>
            </a:r>
            <a:r>
              <a:rPr lang="en-US" dirty="0"/>
              <a:t> com o </a:t>
            </a:r>
            <a:r>
              <a:rPr lang="en-US" dirty="0" err="1"/>
              <a:t>consequente</a:t>
            </a:r>
            <a:r>
              <a:rPr lang="en-US" dirty="0"/>
              <a:t> </a:t>
            </a:r>
            <a:r>
              <a:rPr lang="en-US" dirty="0" err="1"/>
              <a:t>aniquilamento</a:t>
            </a:r>
            <a:r>
              <a:rPr lang="en-US" dirty="0"/>
              <a:t> do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pessoal</a:t>
            </a:r>
            <a:r>
              <a:rPr lang="en-US" dirty="0"/>
              <a:t>. (1960c, p. 47) </a:t>
            </a:r>
            <a:r>
              <a:rPr lang="pt-BR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945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</a:pPr>
            <a:r>
              <a:rPr lang="pt-BR" sz="2800" b="1" dirty="0"/>
              <a:t> </a:t>
            </a:r>
            <a:r>
              <a:rPr lang="en-US" sz="2800" b="1" dirty="0"/>
              <a:t>3.4.1  </a:t>
            </a:r>
            <a:r>
              <a:rPr lang="pt-BR" sz="2800" b="1" dirty="0"/>
              <a:t>Ser antes de Fazer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1800" dirty="0"/>
              <a:t>A partir do ser, vem o fazer, mas não pode haver o </a:t>
            </a:r>
            <a:r>
              <a:rPr lang="pt-BR" sz="1800" i="1" dirty="0"/>
              <a:t>fazer</a:t>
            </a:r>
            <a:r>
              <a:rPr lang="pt-BR" sz="1800" dirty="0"/>
              <a:t> antes do </a:t>
            </a:r>
            <a:r>
              <a:rPr lang="pt-BR" sz="1800" i="1" dirty="0"/>
              <a:t>ser</a:t>
            </a:r>
            <a:r>
              <a:rPr lang="pt-BR" sz="1800" dirty="0"/>
              <a:t> – eis a mensagem que os adolescentes nos enviam. (1971g, p. 7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1800" dirty="0"/>
              <a:t> 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800" dirty="0"/>
              <a:t>A </a:t>
            </a:r>
            <a:r>
              <a:rPr lang="en-US" sz="1800" dirty="0" err="1"/>
              <a:t>alternativa</a:t>
            </a:r>
            <a:r>
              <a:rPr lang="en-US" sz="1800" dirty="0"/>
              <a:t> a </a:t>
            </a:r>
            <a:r>
              <a:rPr lang="en-US" sz="1800" dirty="0" err="1"/>
              <a:t>ser</a:t>
            </a:r>
            <a:r>
              <a:rPr lang="en-US" sz="1800" dirty="0"/>
              <a:t> </a:t>
            </a:r>
            <a:r>
              <a:rPr lang="en-US" sz="1800" dirty="0" err="1"/>
              <a:t>é</a:t>
            </a:r>
            <a:r>
              <a:rPr lang="en-US" sz="1800" dirty="0"/>
              <a:t> </a:t>
            </a:r>
            <a:r>
              <a:rPr lang="en-US" sz="1800" dirty="0" err="1"/>
              <a:t>reagir</a:t>
            </a:r>
            <a:r>
              <a:rPr lang="en-US" sz="1800" dirty="0"/>
              <a:t>, e </a:t>
            </a:r>
            <a:r>
              <a:rPr lang="en-US" sz="1800" dirty="0" err="1"/>
              <a:t>reagir</a:t>
            </a:r>
            <a:r>
              <a:rPr lang="en-US" sz="1800" dirty="0"/>
              <a:t> </a:t>
            </a:r>
            <a:r>
              <a:rPr lang="en-US" sz="1800" dirty="0" err="1"/>
              <a:t>interrompe</a:t>
            </a:r>
            <a:r>
              <a:rPr lang="en-US" sz="1800" dirty="0"/>
              <a:t> o </a:t>
            </a:r>
            <a:r>
              <a:rPr lang="en-US" sz="1800" dirty="0" err="1"/>
              <a:t>ser</a:t>
            </a:r>
            <a:r>
              <a:rPr lang="en-US" sz="1800" dirty="0"/>
              <a:t> e o </a:t>
            </a:r>
            <a:r>
              <a:rPr lang="en-US" sz="1800" dirty="0" err="1"/>
              <a:t>aniquita</a:t>
            </a:r>
            <a:r>
              <a:rPr lang="en-US" sz="1800" dirty="0"/>
              <a:t>. </a:t>
            </a:r>
            <a:r>
              <a:rPr lang="en-US" sz="1800" dirty="0" err="1"/>
              <a:t>Ser</a:t>
            </a:r>
            <a:r>
              <a:rPr lang="en-US" sz="1800" dirty="0"/>
              <a:t> e </a:t>
            </a:r>
            <a:r>
              <a:rPr lang="en-US" sz="1800" dirty="0" err="1"/>
              <a:t>aniquilamento</a:t>
            </a:r>
            <a:r>
              <a:rPr lang="en-US" sz="1800" dirty="0"/>
              <a:t> </a:t>
            </a:r>
            <a:r>
              <a:rPr lang="en-US" sz="1800" dirty="0" err="1"/>
              <a:t>são</a:t>
            </a:r>
            <a:r>
              <a:rPr lang="en-US" sz="1800" dirty="0"/>
              <a:t> as </a:t>
            </a:r>
            <a:r>
              <a:rPr lang="en-US" sz="1800" dirty="0" err="1"/>
              <a:t>duas</a:t>
            </a:r>
            <a:r>
              <a:rPr lang="en-US" sz="1800" dirty="0"/>
              <a:t> </a:t>
            </a:r>
            <a:r>
              <a:rPr lang="en-US" sz="1800" dirty="0" err="1"/>
              <a:t>alternativas</a:t>
            </a:r>
            <a:r>
              <a:rPr lang="en-US" sz="1800" dirty="0"/>
              <a:t>. O </a:t>
            </a:r>
            <a:r>
              <a:rPr lang="en-US" sz="1800" dirty="0" err="1"/>
              <a:t>ambiente</a:t>
            </a:r>
            <a:r>
              <a:rPr lang="en-US" sz="1800" dirty="0"/>
              <a:t> tem </a:t>
            </a:r>
            <a:r>
              <a:rPr lang="en-US" sz="1800" dirty="0" err="1"/>
              <a:t>por</a:t>
            </a:r>
            <a:r>
              <a:rPr lang="en-US" sz="1800" dirty="0"/>
              <a:t> </a:t>
            </a:r>
            <a:r>
              <a:rPr lang="en-US" sz="1800" dirty="0" err="1"/>
              <a:t>isso</a:t>
            </a:r>
            <a:r>
              <a:rPr lang="en-US" sz="1800" dirty="0"/>
              <a:t> </a:t>
            </a:r>
            <a:r>
              <a:rPr lang="en-US" sz="1800" dirty="0" err="1"/>
              <a:t>como</a:t>
            </a:r>
            <a:r>
              <a:rPr lang="en-US" sz="1800" dirty="0"/>
              <a:t> principal </a:t>
            </a:r>
            <a:r>
              <a:rPr lang="en-US" sz="1800" dirty="0" err="1"/>
              <a:t>função</a:t>
            </a:r>
            <a:r>
              <a:rPr lang="en-US" sz="1800" dirty="0"/>
              <a:t> a </a:t>
            </a:r>
            <a:r>
              <a:rPr lang="en-US" sz="1800" dirty="0" err="1"/>
              <a:t>redução</a:t>
            </a:r>
            <a:r>
              <a:rPr lang="en-US" sz="1800" dirty="0"/>
              <a:t> </a:t>
            </a:r>
            <a:r>
              <a:rPr lang="en-US" sz="1800" dirty="0" err="1"/>
              <a:t>ao</a:t>
            </a:r>
            <a:r>
              <a:rPr lang="en-US" sz="1800" dirty="0"/>
              <a:t> </a:t>
            </a:r>
            <a:r>
              <a:rPr lang="en-US" sz="1800" dirty="0" err="1"/>
              <a:t>mínimo</a:t>
            </a:r>
            <a:r>
              <a:rPr lang="en-US" sz="1800" dirty="0"/>
              <a:t> de </a:t>
            </a:r>
            <a:r>
              <a:rPr lang="en-US" sz="1800" dirty="0" err="1"/>
              <a:t>irritações</a:t>
            </a:r>
            <a:r>
              <a:rPr lang="en-US" sz="1800" dirty="0"/>
              <a:t> a </a:t>
            </a:r>
            <a:r>
              <a:rPr lang="en-US" sz="1800" dirty="0" err="1"/>
              <a:t>que</a:t>
            </a:r>
            <a:r>
              <a:rPr lang="en-US" sz="1800" dirty="0"/>
              <a:t> o </a:t>
            </a:r>
            <a:r>
              <a:rPr lang="en-US" sz="1800" dirty="0" err="1"/>
              <a:t>lactente</a:t>
            </a:r>
            <a:r>
              <a:rPr lang="en-US" sz="1800" dirty="0"/>
              <a:t> deva </a:t>
            </a:r>
            <a:r>
              <a:rPr lang="en-US" sz="1800" dirty="0" err="1"/>
              <a:t>reagir</a:t>
            </a:r>
            <a:r>
              <a:rPr lang="en-US" sz="1800" dirty="0"/>
              <a:t> com o </a:t>
            </a:r>
            <a:r>
              <a:rPr lang="en-US" sz="1800" dirty="0" err="1"/>
              <a:t>consequente</a:t>
            </a:r>
            <a:r>
              <a:rPr lang="en-US" sz="1800" dirty="0"/>
              <a:t> </a:t>
            </a:r>
            <a:r>
              <a:rPr lang="en-US" sz="1800" dirty="0" err="1"/>
              <a:t>aniquilamento</a:t>
            </a:r>
            <a:r>
              <a:rPr lang="en-US" sz="1800" dirty="0"/>
              <a:t> do </a:t>
            </a:r>
            <a:r>
              <a:rPr lang="en-US" sz="1800" dirty="0" err="1"/>
              <a:t>ser</a:t>
            </a:r>
            <a:r>
              <a:rPr lang="en-US" sz="1800" dirty="0"/>
              <a:t> </a:t>
            </a:r>
            <a:r>
              <a:rPr lang="en-US" sz="1800" dirty="0" err="1"/>
              <a:t>pessoal</a:t>
            </a:r>
            <a:r>
              <a:rPr lang="en-US" sz="1800" dirty="0"/>
              <a:t>. (1960c, p. 47) </a:t>
            </a:r>
            <a:r>
              <a:rPr lang="pt-BR" sz="2100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109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3.4.1 </a:t>
            </a:r>
            <a:r>
              <a:rPr lang="pt-BR" sz="2400" b="1" dirty="0"/>
              <a:t>Problemas de ser e de relacionar-se (2)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just">
              <a:lnSpc>
                <a:spcPct val="170000"/>
              </a:lnSpc>
              <a:buNone/>
            </a:pPr>
            <a:r>
              <a:rPr lang="pt-BR" dirty="0"/>
              <a:t>Digamos, na </a:t>
            </a:r>
            <a:r>
              <a:rPr lang="pt-BR" b="1" dirty="0"/>
              <a:t>psicose</a:t>
            </a:r>
            <a:r>
              <a:rPr lang="pt-BR" dirty="0"/>
              <a:t>, há um transtorno que envolve a estrutura da </a:t>
            </a:r>
            <a:r>
              <a:rPr lang="pt-BR" dirty="0" err="1"/>
              <a:t>personalidade.Pode-se</a:t>
            </a:r>
            <a:r>
              <a:rPr lang="pt-BR" dirty="0"/>
              <a:t> mostrar que o paciente se acha desintegrado, ou irreal, ou fora de contato com o seu próprio corpo ou com aquilo que nós, como observadores, chamamos de realidade externa. Os problemas do psicótico são dessa ordem.</a:t>
            </a:r>
          </a:p>
          <a:p>
            <a:pPr marL="0" lvl="0" indent="0" algn="just">
              <a:lnSpc>
                <a:spcPct val="170000"/>
              </a:lnSpc>
              <a:buNone/>
            </a:pPr>
            <a:endParaRPr lang="pt-BR" dirty="0"/>
          </a:p>
          <a:p>
            <a:pPr marL="0" lvl="0" indent="0" algn="just">
              <a:lnSpc>
                <a:spcPct val="170000"/>
              </a:lnSpc>
              <a:buNone/>
            </a:pPr>
            <a:r>
              <a:rPr lang="pt-BR" dirty="0"/>
              <a:t>Em comparação na </a:t>
            </a:r>
            <a:r>
              <a:rPr lang="pt-BR" b="1" dirty="0"/>
              <a:t>psiconeurose</a:t>
            </a:r>
            <a:r>
              <a:rPr lang="pt-BR" dirty="0"/>
              <a:t>, o paciente existe como pessoa, é uma pessoa total, que reconhece objetos como totais; acha-se bem-alojado em seu próprio corpo e a capacidade de relacionamentos objetais está bem-estabelecida. Desde este ponto de vista, o paciente encontra-se em dificuldades, e estas surgem dos conflitos que resultam da experiência de relacionamentos objetais. Naturalmente, os conflitos mais graves aparecem em conexão com a vida instintual, isto é, as variadas excitações com acompanhamentos corporais que têm como fonte a capacidade que o corpo possui de ficar excitado – de modo geral e localizado. (1955d, p. 53)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6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Para </a:t>
            </a:r>
            <a:r>
              <a:rPr lang="en-US" sz="3600" b="1" dirty="0" err="1"/>
              <a:t>Ler</a:t>
            </a:r>
            <a:r>
              <a:rPr lang="en-US" sz="3600" b="1" dirty="0"/>
              <a:t> e </a:t>
            </a:r>
            <a:r>
              <a:rPr lang="en-US" sz="3600" b="1" dirty="0" err="1"/>
              <a:t>Entender</a:t>
            </a:r>
            <a:r>
              <a:rPr lang="en-US" sz="3600" b="1"/>
              <a:t> Winnicott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AutoNum type="arabicPeriod"/>
            </a:pPr>
            <a:endParaRPr lang="en-US" sz="1800" b="1" dirty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buAutoNum type="arabicPeriod"/>
            </a:pP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r>
              <a:rPr lang="en-US" sz="1800" b="1" dirty="0">
                <a:latin typeface="Times New Roman"/>
                <a:cs typeface="Times New Roman"/>
              </a:rPr>
              <a:t> e a </a:t>
            </a:r>
            <a:r>
              <a:rPr lang="en-US" sz="1800" b="1" dirty="0" err="1">
                <a:latin typeface="Times New Roman"/>
                <a:cs typeface="Times New Roman"/>
              </a:rPr>
              <a:t>tradição</a:t>
            </a:r>
            <a:endParaRPr lang="en-US" sz="1800" b="1" dirty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buAutoNum type="arabicPeriod"/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2. A </a:t>
            </a:r>
            <a:r>
              <a:rPr lang="en-US" sz="1800" b="1" dirty="0" err="1">
                <a:latin typeface="Times New Roman"/>
                <a:cs typeface="Times New Roman"/>
              </a:rPr>
              <a:t>especificidade</a:t>
            </a:r>
            <a:r>
              <a:rPr lang="en-US" sz="1800" b="1" dirty="0">
                <a:latin typeface="Times New Roman"/>
                <a:cs typeface="Times New Roman"/>
              </a:rPr>
              <a:t> da </a:t>
            </a:r>
            <a:r>
              <a:rPr lang="en-US" sz="1800" b="1" dirty="0" err="1">
                <a:latin typeface="Times New Roman"/>
                <a:cs typeface="Times New Roman"/>
              </a:rPr>
              <a:t>obra</a:t>
            </a:r>
            <a:r>
              <a:rPr lang="en-US" sz="1800" b="1" dirty="0">
                <a:latin typeface="Times New Roman"/>
                <a:cs typeface="Times New Roman"/>
              </a:rPr>
              <a:t> e das </a:t>
            </a:r>
            <a:r>
              <a:rPr lang="en-US" sz="1800" b="1" dirty="0" err="1">
                <a:latin typeface="Times New Roman"/>
                <a:cs typeface="Times New Roman"/>
              </a:rPr>
              <a:t>contribuições</a:t>
            </a:r>
            <a:r>
              <a:rPr lang="en-US" sz="1800" b="1" dirty="0">
                <a:latin typeface="Times New Roman"/>
                <a:cs typeface="Times New Roman"/>
              </a:rPr>
              <a:t> de </a:t>
            </a: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endParaRPr lang="en-US" sz="1800" b="1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3. </a:t>
            </a:r>
            <a:r>
              <a:rPr lang="en-US" sz="1800" b="1" dirty="0" err="1">
                <a:latin typeface="Times New Roman"/>
                <a:cs typeface="Times New Roman"/>
              </a:rPr>
              <a:t>Orientações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epistemológicas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metológicas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para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ler</a:t>
            </a:r>
            <a:r>
              <a:rPr lang="en-US" sz="1800" b="1" dirty="0">
                <a:latin typeface="Times New Roman"/>
                <a:cs typeface="Times New Roman"/>
              </a:rPr>
              <a:t> e </a:t>
            </a:r>
            <a:r>
              <a:rPr lang="en-US" sz="1800" b="1" dirty="0" err="1">
                <a:latin typeface="Times New Roman"/>
                <a:cs typeface="Times New Roman"/>
              </a:rPr>
              <a:t>entender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619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3.4.1 </a:t>
            </a:r>
            <a:r>
              <a:rPr lang="pt-BR" sz="2400" b="1" dirty="0"/>
              <a:t>Problemas de ser e de relacionar-se (2)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dirty="0"/>
              <a:t>[…] </a:t>
            </a:r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enfrentar</a:t>
            </a:r>
            <a:r>
              <a:rPr lang="en-US" dirty="0"/>
              <a:t> a </a:t>
            </a:r>
            <a:r>
              <a:rPr lang="en-US" dirty="0" err="1"/>
              <a:t>questão</a:t>
            </a:r>
            <a:r>
              <a:rPr lang="en-US" dirty="0"/>
              <a:t> de saber </a:t>
            </a:r>
            <a:r>
              <a:rPr lang="en-US" i="1" dirty="0" err="1"/>
              <a:t>sobre</a:t>
            </a:r>
            <a:r>
              <a:rPr lang="en-US" i="1" dirty="0"/>
              <a:t> o </a:t>
            </a:r>
            <a:r>
              <a:rPr lang="en-US" i="1" dirty="0" err="1"/>
              <a:t>que</a:t>
            </a:r>
            <a:r>
              <a:rPr lang="en-US" i="1" dirty="0"/>
              <a:t> versa a </a:t>
            </a:r>
            <a:r>
              <a:rPr lang="en-US" i="1" dirty="0" err="1"/>
              <a:t>vida</a:t>
            </a:r>
            <a:r>
              <a:rPr lang="en-US" dirty="0"/>
              <a:t>. </a:t>
            </a:r>
            <a:r>
              <a:rPr lang="en-US" dirty="0" err="1"/>
              <a:t>Nossos</a:t>
            </a:r>
            <a:r>
              <a:rPr lang="en-US" dirty="0"/>
              <a:t> </a:t>
            </a:r>
            <a:r>
              <a:rPr lang="en-US" dirty="0" err="1"/>
              <a:t>pacientes</a:t>
            </a:r>
            <a:r>
              <a:rPr lang="en-US" dirty="0"/>
              <a:t> </a:t>
            </a:r>
            <a:r>
              <a:rPr lang="en-US" dirty="0" err="1"/>
              <a:t>psicóticos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forçam</a:t>
            </a:r>
            <a:r>
              <a:rPr lang="en-US" dirty="0"/>
              <a:t> a conceder </a:t>
            </a:r>
            <a:r>
              <a:rPr lang="en-US" dirty="0" err="1"/>
              <a:t>atenção</a:t>
            </a:r>
            <a:r>
              <a:rPr lang="en-US" dirty="0"/>
              <a:t> a </a:t>
            </a:r>
            <a:r>
              <a:rPr lang="en-US" dirty="0" err="1"/>
              <a:t>essa</a:t>
            </a:r>
            <a:r>
              <a:rPr lang="en-US" dirty="0"/>
              <a:t> </a:t>
            </a:r>
            <a:r>
              <a:rPr lang="en-US" dirty="0" err="1"/>
              <a:t>espécie</a:t>
            </a:r>
            <a:r>
              <a:rPr lang="en-US" dirty="0"/>
              <a:t> de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básico</a:t>
            </a:r>
            <a:r>
              <a:rPr lang="en-US" dirty="0"/>
              <a:t>. </a:t>
            </a:r>
            <a:r>
              <a:rPr lang="en-US" dirty="0" err="1"/>
              <a:t>Percebemos</a:t>
            </a:r>
            <a:r>
              <a:rPr lang="en-US" dirty="0"/>
              <a:t> agora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a </a:t>
            </a:r>
            <a:r>
              <a:rPr lang="en-US" dirty="0" err="1"/>
              <a:t>satisfação</a:t>
            </a:r>
            <a:r>
              <a:rPr lang="en-US" dirty="0"/>
              <a:t> </a:t>
            </a:r>
            <a:r>
              <a:rPr lang="en-US" dirty="0" err="1"/>
              <a:t>instintual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 com </a:t>
            </a:r>
            <a:r>
              <a:rPr lang="en-US" dirty="0" err="1"/>
              <a:t>que</a:t>
            </a:r>
            <a:r>
              <a:rPr lang="en-US" dirty="0"/>
              <a:t> um </a:t>
            </a:r>
            <a:r>
              <a:rPr lang="en-US" dirty="0" err="1"/>
              <a:t>bebê</a:t>
            </a:r>
            <a:r>
              <a:rPr lang="en-US" dirty="0"/>
              <a:t> </a:t>
            </a:r>
            <a:r>
              <a:rPr lang="en-US" dirty="0" err="1"/>
              <a:t>começe</a:t>
            </a:r>
            <a:r>
              <a:rPr lang="en-US" dirty="0"/>
              <a:t> a </a:t>
            </a:r>
            <a:r>
              <a:rPr lang="en-US" dirty="0" err="1"/>
              <a:t>ser</a:t>
            </a:r>
            <a:r>
              <a:rPr lang="en-US" dirty="0"/>
              <a:t>, </a:t>
            </a:r>
            <a:r>
              <a:rPr lang="en-US" dirty="0" err="1"/>
              <a:t>sentir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real, </a:t>
            </a:r>
            <a:r>
              <a:rPr lang="en-US" dirty="0" err="1"/>
              <a:t>achar</a:t>
            </a:r>
            <a:r>
              <a:rPr lang="en-US" dirty="0"/>
              <a:t> a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digna</a:t>
            </a:r>
            <a:r>
              <a:rPr lang="en-US" dirty="0"/>
              <a:t>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vivida</a:t>
            </a:r>
            <a:r>
              <a:rPr lang="en-US" dirty="0"/>
              <a:t>. (1967b, p. 137)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Em meu trabalho “Psicose e cuidado Infantil”, que apresentei em 1952, surpreendi a mim mesmo dizendo que a esquizofrenia é uma doença de deficiência ambiental, isto é, uma enfermidade que depende mais que a psiconeurose de certas anormalidades ambientais. É verdade que há também fatores herdados poderosos em alguns caos de esquizofrenia, mas deve-se recordar que, do ângulo puramente psicológico, fatores herdados são ambientais, isto é, externos à vida e à experiência da psique individual. (1989vl, p. 97)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243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3.4.2 </a:t>
            </a:r>
            <a:r>
              <a:rPr lang="pt-BR" sz="2400" b="1" dirty="0">
                <a:sym typeface="Wingdings"/>
              </a:rPr>
              <a:t>Linhas do desenvolvimento </a:t>
            </a:r>
            <a:br>
              <a:rPr lang="pt-BR" sz="2400" b="1" dirty="0">
                <a:sym typeface="Wingdings"/>
              </a:rPr>
            </a:br>
            <a:r>
              <a:rPr lang="pt-BR" sz="2400" b="1" dirty="0">
                <a:sym typeface="Wingdings"/>
              </a:rPr>
              <a:t>dos modos de ser-no-mundo</a:t>
            </a:r>
            <a:r>
              <a:rPr lang="en-US" sz="2400" b="1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2000" dirty="0" err="1"/>
              <a:t>Seria</a:t>
            </a:r>
            <a:r>
              <a:rPr lang="en-US" sz="2000" dirty="0"/>
              <a:t> </a:t>
            </a:r>
            <a:r>
              <a:rPr lang="en-US" sz="2000" dirty="0" err="1"/>
              <a:t>lógico</a:t>
            </a:r>
            <a:r>
              <a:rPr lang="en-US" sz="2000" dirty="0"/>
              <a:t> </a:t>
            </a:r>
            <a:r>
              <a:rPr lang="en-US" sz="2000" dirty="0" err="1"/>
              <a:t>descrever</a:t>
            </a:r>
            <a:r>
              <a:rPr lang="en-US" sz="2000" dirty="0"/>
              <a:t> o </a:t>
            </a:r>
            <a:r>
              <a:rPr lang="en-US" sz="2000" dirty="0" err="1"/>
              <a:t>desenvolvimento</a:t>
            </a:r>
            <a:r>
              <a:rPr lang="en-US" sz="2000" dirty="0"/>
              <a:t> do </a:t>
            </a:r>
            <a:r>
              <a:rPr lang="en-US" sz="2000" dirty="0" err="1"/>
              <a:t>ser</a:t>
            </a:r>
            <a:r>
              <a:rPr lang="en-US" sz="2000" dirty="0"/>
              <a:t> </a:t>
            </a:r>
            <a:r>
              <a:rPr lang="en-US" sz="2000" dirty="0" err="1"/>
              <a:t>humano</a:t>
            </a:r>
            <a:r>
              <a:rPr lang="en-US" sz="2000" dirty="0"/>
              <a:t> </a:t>
            </a:r>
            <a:r>
              <a:rPr lang="en-US" sz="2000" dirty="0" err="1"/>
              <a:t>desde</a:t>
            </a:r>
            <a:r>
              <a:rPr lang="en-US" sz="2000" dirty="0"/>
              <a:t> a </a:t>
            </a:r>
            <a:r>
              <a:rPr lang="en-US" sz="2000" dirty="0" err="1"/>
              <a:t>concepção</a:t>
            </a:r>
            <a:r>
              <a:rPr lang="en-US" sz="2000" dirty="0"/>
              <a:t>, </a:t>
            </a:r>
            <a:r>
              <a:rPr lang="en-US" sz="2000" dirty="0" err="1"/>
              <a:t>gradualmente</a:t>
            </a:r>
            <a:r>
              <a:rPr lang="en-US" sz="2000" dirty="0"/>
              <a:t> </a:t>
            </a:r>
            <a:r>
              <a:rPr lang="en-US" sz="2000" dirty="0" err="1"/>
              <a:t>prosseguindo</a:t>
            </a:r>
            <a:r>
              <a:rPr lang="en-US" sz="2000" dirty="0"/>
              <a:t> </a:t>
            </a:r>
            <a:r>
              <a:rPr lang="en-US" sz="2000" dirty="0" err="1"/>
              <a:t>através</a:t>
            </a:r>
            <a:r>
              <a:rPr lang="en-US" sz="2000" dirty="0"/>
              <a:t> da </a:t>
            </a:r>
            <a:r>
              <a:rPr lang="en-US" sz="2000" dirty="0" err="1"/>
              <a:t>vida</a:t>
            </a:r>
            <a:r>
              <a:rPr lang="en-US" sz="2000" dirty="0"/>
              <a:t> intra-</a:t>
            </a:r>
            <a:r>
              <a:rPr lang="en-US" sz="2000" dirty="0" err="1"/>
              <a:t>uterina</a:t>
            </a:r>
            <a:r>
              <a:rPr lang="en-US" sz="2000" dirty="0"/>
              <a:t>, o </a:t>
            </a:r>
            <a:r>
              <a:rPr lang="en-US" sz="2000" dirty="0" err="1"/>
              <a:t>nacimento</a:t>
            </a:r>
            <a:r>
              <a:rPr lang="en-US" sz="2000" dirty="0"/>
              <a:t>, </a:t>
            </a:r>
            <a:r>
              <a:rPr lang="en-US" sz="2000" dirty="0" err="1"/>
              <a:t>passando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revista</a:t>
            </a:r>
            <a:r>
              <a:rPr lang="en-US" sz="2000" dirty="0"/>
              <a:t> o </a:t>
            </a:r>
            <a:r>
              <a:rPr lang="en-US" sz="2000" dirty="0" err="1"/>
              <a:t>bebê</a:t>
            </a:r>
            <a:r>
              <a:rPr lang="en-US" sz="2000" dirty="0"/>
              <a:t> </a:t>
            </a:r>
            <a:r>
              <a:rPr lang="en-US" sz="2000" dirty="0" err="1"/>
              <a:t>que</a:t>
            </a:r>
            <a:r>
              <a:rPr lang="en-US" sz="2000" dirty="0"/>
              <a:t> </a:t>
            </a:r>
            <a:r>
              <a:rPr lang="en-US" sz="2000" dirty="0" err="1"/>
              <a:t>aprende</a:t>
            </a:r>
            <a:r>
              <a:rPr lang="en-US" sz="2000" dirty="0"/>
              <a:t> a </a:t>
            </a:r>
            <a:r>
              <a:rPr lang="en-US" sz="2000" dirty="0" err="1"/>
              <a:t>andar</a:t>
            </a:r>
            <a:r>
              <a:rPr lang="en-US" sz="2000" dirty="0"/>
              <a:t> e a </a:t>
            </a:r>
            <a:r>
              <a:rPr lang="en-US" sz="2000" dirty="0" err="1"/>
              <a:t>criança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fase</a:t>
            </a:r>
            <a:r>
              <a:rPr lang="en-US" sz="2000" dirty="0"/>
              <a:t> de </a:t>
            </a:r>
            <a:r>
              <a:rPr lang="en-US" sz="2000" dirty="0" err="1"/>
              <a:t>latência</a:t>
            </a:r>
            <a:r>
              <a:rPr lang="en-US" sz="2000" dirty="0"/>
              <a:t>, e </a:t>
            </a:r>
            <a:r>
              <a:rPr lang="en-US" sz="2000" dirty="0" err="1"/>
              <a:t>depois</a:t>
            </a:r>
            <a:r>
              <a:rPr lang="en-US" sz="2000" dirty="0"/>
              <a:t> o </a:t>
            </a:r>
            <a:r>
              <a:rPr lang="en-US" sz="2000" dirty="0" err="1"/>
              <a:t>adolescente</a:t>
            </a:r>
            <a:r>
              <a:rPr lang="en-US" sz="2000" dirty="0"/>
              <a:t>, e </a:t>
            </a:r>
            <a:r>
              <a:rPr lang="en-US" sz="2000" dirty="0" err="1"/>
              <a:t>mais</a:t>
            </a:r>
            <a:r>
              <a:rPr lang="en-US" sz="2000" dirty="0"/>
              <a:t> </a:t>
            </a:r>
            <a:r>
              <a:rPr lang="en-US" sz="2000" dirty="0" err="1"/>
              <a:t>tarde</a:t>
            </a:r>
            <a:r>
              <a:rPr lang="en-US" sz="2000" dirty="0"/>
              <a:t> </a:t>
            </a:r>
            <a:r>
              <a:rPr lang="en-US" sz="2000" dirty="0" err="1"/>
              <a:t>alcança</a:t>
            </a:r>
            <a:r>
              <a:rPr lang="en-US" sz="2000" dirty="0"/>
              <a:t> o </a:t>
            </a:r>
            <a:r>
              <a:rPr lang="en-US" sz="2000" dirty="0" err="1"/>
              <a:t>adulto</a:t>
            </a:r>
            <a:r>
              <a:rPr lang="en-US" sz="2000" dirty="0"/>
              <a:t> </a:t>
            </a:r>
            <a:r>
              <a:rPr lang="en-US" sz="2000" dirty="0" err="1"/>
              <a:t>maduro</a:t>
            </a:r>
            <a:r>
              <a:rPr lang="en-US" sz="2000" dirty="0"/>
              <a:t>, pronto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ocupar</a:t>
            </a:r>
            <a:r>
              <a:rPr lang="en-US" sz="2000" dirty="0"/>
              <a:t> um </a:t>
            </a:r>
            <a:r>
              <a:rPr lang="en-US" sz="2000" dirty="0" err="1"/>
              <a:t>lugar</a:t>
            </a:r>
            <a:r>
              <a:rPr lang="en-US" sz="2000" dirty="0"/>
              <a:t> no </a:t>
            </a:r>
            <a:r>
              <a:rPr lang="en-US" sz="2000" dirty="0" err="1"/>
              <a:t>mundo</a:t>
            </a:r>
            <a:r>
              <a:rPr lang="en-US" sz="2000" dirty="0"/>
              <a:t>, e </a:t>
            </a:r>
            <a:r>
              <a:rPr lang="en-US" sz="2000" dirty="0" err="1"/>
              <a:t>que</a:t>
            </a:r>
            <a:r>
              <a:rPr lang="en-US" sz="2000" dirty="0"/>
              <a:t> </a:t>
            </a:r>
            <a:r>
              <a:rPr lang="en-US" sz="2000" dirty="0" err="1"/>
              <a:t>depois</a:t>
            </a:r>
            <a:r>
              <a:rPr lang="en-US" sz="2000" dirty="0"/>
              <a:t> </a:t>
            </a:r>
            <a:r>
              <a:rPr lang="en-US" sz="2000" dirty="0" err="1"/>
              <a:t>envelhece</a:t>
            </a:r>
            <a:r>
              <a:rPr lang="en-US" sz="2000" dirty="0"/>
              <a:t> e, </a:t>
            </a:r>
            <a:r>
              <a:rPr lang="en-US" sz="2000" dirty="0" err="1"/>
              <a:t>afinal</a:t>
            </a:r>
            <a:r>
              <a:rPr lang="en-US" sz="2000" dirty="0"/>
              <a:t>, </a:t>
            </a:r>
            <a:r>
              <a:rPr lang="en-US" sz="2000" dirty="0" err="1"/>
              <a:t>morre</a:t>
            </a:r>
            <a:r>
              <a:rPr lang="en-US" sz="2000" dirty="0"/>
              <a:t>.  (1988, p. 51)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369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3.4.2 </a:t>
            </a:r>
            <a:r>
              <a:rPr lang="pt-BR" sz="2400" b="1" dirty="0">
                <a:sym typeface="Wingdings"/>
              </a:rPr>
              <a:t>Linhas do desenvolvimento </a:t>
            </a:r>
            <a:br>
              <a:rPr lang="pt-BR" sz="2400" b="1" dirty="0">
                <a:sym typeface="Wingdings"/>
              </a:rPr>
            </a:br>
            <a:r>
              <a:rPr lang="pt-BR" sz="2400" b="1" dirty="0">
                <a:sym typeface="Wingdings"/>
              </a:rPr>
              <a:t>dos modos de ser-no-mundo</a:t>
            </a:r>
            <a:r>
              <a:rPr lang="en-US" sz="2400" b="1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200" dirty="0" err="1"/>
              <a:t>Optando</a:t>
            </a:r>
            <a:r>
              <a:rPr lang="en-US" sz="1200" dirty="0"/>
              <a:t> </a:t>
            </a:r>
            <a:r>
              <a:rPr lang="en-US" sz="1200" dirty="0" err="1"/>
              <a:t>pela</a:t>
            </a:r>
            <a:r>
              <a:rPr lang="en-US" sz="1200" dirty="0"/>
              <a:t> </a:t>
            </a:r>
            <a:r>
              <a:rPr lang="en-US" sz="1200" dirty="0" err="1"/>
              <a:t>abordagem</a:t>
            </a:r>
            <a:r>
              <a:rPr lang="en-US" sz="1200" dirty="0"/>
              <a:t> </a:t>
            </a:r>
            <a:r>
              <a:rPr lang="en-US" sz="1200" dirty="0" err="1"/>
              <a:t>que</a:t>
            </a:r>
            <a:r>
              <a:rPr lang="en-US" sz="1200" dirty="0"/>
              <a:t> </a:t>
            </a:r>
            <a:r>
              <a:rPr lang="en-US" sz="1200" dirty="0" err="1"/>
              <a:t>estuda</a:t>
            </a:r>
            <a:r>
              <a:rPr lang="en-US" sz="1200" dirty="0"/>
              <a:t> o </a:t>
            </a:r>
            <a:r>
              <a:rPr lang="en-US" sz="1200" dirty="0" err="1"/>
              <a:t>desenvolvimento</a:t>
            </a:r>
            <a:r>
              <a:rPr lang="en-US" sz="1200" dirty="0"/>
              <a:t> </a:t>
            </a:r>
            <a:r>
              <a:rPr lang="en-US" sz="1200" dirty="0" err="1"/>
              <a:t>como</a:t>
            </a:r>
            <a:r>
              <a:rPr lang="en-US" sz="1200" dirty="0"/>
              <a:t> a </a:t>
            </a:r>
            <a:r>
              <a:rPr lang="en-US" sz="1200" dirty="0" err="1"/>
              <a:t>mais</a:t>
            </a:r>
            <a:r>
              <a:rPr lang="en-US" sz="1200" dirty="0"/>
              <a:t> </a:t>
            </a:r>
            <a:r>
              <a:rPr lang="en-US" sz="1200" dirty="0" err="1"/>
              <a:t>capaz</a:t>
            </a:r>
            <a:r>
              <a:rPr lang="en-US" sz="1200" dirty="0"/>
              <a:t> de </a:t>
            </a:r>
            <a:r>
              <a:rPr lang="en-US" sz="1200" dirty="0" err="1"/>
              <a:t>focalizar</a:t>
            </a:r>
            <a:r>
              <a:rPr lang="en-US" sz="1200" dirty="0"/>
              <a:t> </a:t>
            </a:r>
            <a:r>
              <a:rPr lang="en-US" sz="1200" dirty="0" err="1"/>
              <a:t>os</a:t>
            </a:r>
            <a:r>
              <a:rPr lang="en-US" sz="1200" dirty="0"/>
              <a:t> </a:t>
            </a:r>
            <a:r>
              <a:rPr lang="en-US" sz="1200" dirty="0" err="1"/>
              <a:t>diversos</a:t>
            </a:r>
            <a:r>
              <a:rPr lang="en-US" sz="1200" dirty="0"/>
              <a:t> </a:t>
            </a:r>
            <a:r>
              <a:rPr lang="en-US" sz="1200" dirty="0" err="1"/>
              <a:t>pontos</a:t>
            </a:r>
            <a:r>
              <a:rPr lang="en-US" sz="1200" dirty="0"/>
              <a:t> de vista, </a:t>
            </a:r>
            <a:r>
              <a:rPr lang="en-US" sz="1200" dirty="0" err="1"/>
              <a:t>espero</a:t>
            </a:r>
            <a:r>
              <a:rPr lang="en-US" sz="1200" dirty="0"/>
              <a:t> </a:t>
            </a:r>
            <a:r>
              <a:rPr lang="en-US" sz="1200" dirty="0" err="1"/>
              <a:t>deixar</a:t>
            </a:r>
            <a:r>
              <a:rPr lang="en-US" sz="1200" dirty="0"/>
              <a:t> </a:t>
            </a:r>
            <a:r>
              <a:rPr lang="en-US" sz="1200" dirty="0" err="1"/>
              <a:t>claro</a:t>
            </a:r>
            <a:r>
              <a:rPr lang="en-US" sz="1200" dirty="0"/>
              <a:t> [</a:t>
            </a:r>
            <a:r>
              <a:rPr lang="en-US" sz="1200" dirty="0" err="1"/>
              <a:t>como</a:t>
            </a:r>
            <a:r>
              <a:rPr lang="en-US" sz="1200" dirty="0"/>
              <a:t>] </a:t>
            </a:r>
            <a:r>
              <a:rPr lang="en-US" sz="1200" dirty="0" err="1"/>
              <a:t>inicialmente</a:t>
            </a:r>
            <a:r>
              <a:rPr lang="en-US" sz="1200" dirty="0"/>
              <a:t>, a </a:t>
            </a:r>
            <a:r>
              <a:rPr lang="en-US" sz="1200" dirty="0" err="1"/>
              <a:t>partir</a:t>
            </a:r>
            <a:r>
              <a:rPr lang="en-US" sz="1200" dirty="0"/>
              <a:t> de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interação</a:t>
            </a:r>
            <a:r>
              <a:rPr lang="en-US" sz="1200" dirty="0"/>
              <a:t> </a:t>
            </a:r>
            <a:r>
              <a:rPr lang="en-US" sz="1200" dirty="0" err="1"/>
              <a:t>primária</a:t>
            </a:r>
            <a:r>
              <a:rPr lang="en-US" sz="1200" dirty="0"/>
              <a:t> do </a:t>
            </a:r>
            <a:r>
              <a:rPr lang="en-US" sz="1200" dirty="0" err="1"/>
              <a:t>indivíduo</a:t>
            </a:r>
            <a:r>
              <a:rPr lang="en-US" sz="1200" dirty="0"/>
              <a:t> / com o </a:t>
            </a:r>
            <a:r>
              <a:rPr lang="en-US" sz="1200" dirty="0" err="1"/>
              <a:t>ambiente</a:t>
            </a:r>
            <a:r>
              <a:rPr lang="en-US" sz="1200" dirty="0"/>
              <a:t>, surge um </a:t>
            </a:r>
            <a:r>
              <a:rPr lang="en-US" sz="1200" dirty="0" err="1"/>
              <a:t>emergente</a:t>
            </a:r>
            <a:r>
              <a:rPr lang="en-US" sz="1200" dirty="0"/>
              <a:t>, o </a:t>
            </a:r>
            <a:r>
              <a:rPr lang="en-US" sz="1200" dirty="0" err="1"/>
              <a:t>indivíduo</a:t>
            </a:r>
            <a:r>
              <a:rPr lang="en-US" sz="1200" dirty="0"/>
              <a:t> </a:t>
            </a:r>
            <a:r>
              <a:rPr lang="en-US" sz="1200" dirty="0" err="1"/>
              <a:t>que</a:t>
            </a:r>
            <a:r>
              <a:rPr lang="en-US" sz="1200" dirty="0"/>
              <a:t> </a:t>
            </a:r>
            <a:r>
              <a:rPr lang="en-US" sz="1200" dirty="0" err="1"/>
              <a:t>procura</a:t>
            </a:r>
            <a:r>
              <a:rPr lang="en-US" sz="1200" dirty="0"/>
              <a:t> </a:t>
            </a:r>
            <a:r>
              <a:rPr lang="en-US" sz="1200" dirty="0" err="1"/>
              <a:t>fazer</a:t>
            </a:r>
            <a:r>
              <a:rPr lang="en-US" sz="1200" dirty="0"/>
              <a:t> </a:t>
            </a:r>
            <a:r>
              <a:rPr lang="en-US" sz="1200" dirty="0" err="1"/>
              <a:t>valer</a:t>
            </a:r>
            <a:r>
              <a:rPr lang="en-US" sz="1200" dirty="0"/>
              <a:t> </a:t>
            </a:r>
            <a:r>
              <a:rPr lang="en-US" sz="1200" dirty="0" err="1"/>
              <a:t>os</a:t>
            </a:r>
            <a:r>
              <a:rPr lang="en-US" sz="1200" dirty="0"/>
              <a:t> </a:t>
            </a:r>
            <a:r>
              <a:rPr lang="en-US" sz="1200" dirty="0" err="1"/>
              <a:t>seus</a:t>
            </a:r>
            <a:r>
              <a:rPr lang="en-US" sz="1200" dirty="0"/>
              <a:t> </a:t>
            </a:r>
            <a:r>
              <a:rPr lang="en-US" sz="1200" dirty="0" err="1"/>
              <a:t>direitos</a:t>
            </a:r>
            <a:r>
              <a:rPr lang="en-US" sz="1200" dirty="0"/>
              <a:t>, </a:t>
            </a:r>
            <a:r>
              <a:rPr lang="en-US" sz="1200" dirty="0" err="1"/>
              <a:t>tornando</a:t>
            </a:r>
            <a:r>
              <a:rPr lang="en-US" sz="1200" dirty="0"/>
              <a:t>-se </a:t>
            </a:r>
            <a:r>
              <a:rPr lang="en-US" sz="1200" dirty="0" err="1"/>
              <a:t>capaz</a:t>
            </a:r>
            <a:r>
              <a:rPr lang="en-US" sz="1200" dirty="0"/>
              <a:t> de </a:t>
            </a:r>
            <a:r>
              <a:rPr lang="en-US" sz="1200" dirty="0" err="1"/>
              <a:t>existir</a:t>
            </a:r>
            <a:r>
              <a:rPr lang="en-US" sz="1200" dirty="0"/>
              <a:t> </a:t>
            </a:r>
            <a:r>
              <a:rPr lang="en-US" sz="1200" dirty="0" err="1"/>
              <a:t>num</a:t>
            </a:r>
            <a:r>
              <a:rPr lang="en-US" sz="1200" dirty="0"/>
              <a:t> </a:t>
            </a:r>
            <a:r>
              <a:rPr lang="en-US" sz="1200" dirty="0" err="1"/>
              <a:t>mundo</a:t>
            </a:r>
            <a:r>
              <a:rPr lang="en-US" sz="1200" dirty="0"/>
              <a:t> </a:t>
            </a:r>
            <a:r>
              <a:rPr lang="en-US" sz="1200" dirty="0" err="1"/>
              <a:t>não</a:t>
            </a:r>
            <a:r>
              <a:rPr lang="en-US" sz="1200" dirty="0"/>
              <a:t> </a:t>
            </a:r>
            <a:r>
              <a:rPr lang="en-US" sz="1200" dirty="0" err="1"/>
              <a:t>desejado</a:t>
            </a:r>
            <a:r>
              <a:rPr lang="en-US" sz="1200" dirty="0"/>
              <a:t>;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 </a:t>
            </a:r>
            <a:r>
              <a:rPr lang="en-US" sz="1200" dirty="0" err="1"/>
              <a:t>ocorre</a:t>
            </a:r>
            <a:r>
              <a:rPr lang="en-US" sz="1200" dirty="0"/>
              <a:t> </a:t>
            </a:r>
            <a:r>
              <a:rPr lang="en-US" sz="1200" dirty="0" err="1"/>
              <a:t>então</a:t>
            </a:r>
            <a:r>
              <a:rPr lang="en-US" sz="1200" dirty="0"/>
              <a:t> o </a:t>
            </a:r>
            <a:r>
              <a:rPr lang="en-US" sz="1200" dirty="0" err="1"/>
              <a:t>fortalecimento</a:t>
            </a:r>
            <a:r>
              <a:rPr lang="en-US" sz="1200" dirty="0"/>
              <a:t> do </a:t>
            </a:r>
            <a:r>
              <a:rPr lang="en-US" sz="1200" i="1" dirty="0"/>
              <a:t>self</a:t>
            </a:r>
            <a:r>
              <a:rPr lang="en-US" sz="1200" dirty="0"/>
              <a:t> </a:t>
            </a:r>
            <a:r>
              <a:rPr lang="en-US" sz="1200" dirty="0" err="1"/>
              <a:t>como</a:t>
            </a:r>
            <a:r>
              <a:rPr lang="en-US" sz="1200" dirty="0"/>
              <a:t>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entidade</a:t>
            </a:r>
            <a:r>
              <a:rPr lang="en-US" sz="1200" dirty="0"/>
              <a:t>,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continuidade</a:t>
            </a:r>
            <a:r>
              <a:rPr lang="en-US" sz="1200" dirty="0"/>
              <a:t> do </a:t>
            </a:r>
            <a:r>
              <a:rPr lang="en-US" sz="1200" dirty="0" err="1"/>
              <a:t>ser</a:t>
            </a:r>
            <a:r>
              <a:rPr lang="en-US" sz="1200" dirty="0"/>
              <a:t> </a:t>
            </a:r>
            <a:r>
              <a:rPr lang="en-US" sz="1200" dirty="0" err="1"/>
              <a:t>onde</a:t>
            </a:r>
            <a:r>
              <a:rPr lang="en-US" sz="1200" dirty="0"/>
              <a:t>, e de </a:t>
            </a:r>
            <a:r>
              <a:rPr lang="en-US" sz="1200" dirty="0" err="1"/>
              <a:t>onde</a:t>
            </a:r>
            <a:r>
              <a:rPr lang="en-US" sz="1200" dirty="0"/>
              <a:t>, o </a:t>
            </a:r>
            <a:r>
              <a:rPr lang="en-US" sz="1200" i="1" dirty="0"/>
              <a:t>self</a:t>
            </a:r>
            <a:r>
              <a:rPr lang="en-US" sz="1200" dirty="0"/>
              <a:t> </a:t>
            </a:r>
            <a:r>
              <a:rPr lang="en-US" sz="1200" dirty="0" err="1"/>
              <a:t>pode</a:t>
            </a:r>
            <a:r>
              <a:rPr lang="en-US" sz="1200" dirty="0"/>
              <a:t> [</a:t>
            </a:r>
            <a:r>
              <a:rPr lang="en-US" sz="1200" dirty="0" err="1"/>
              <a:t>emergir</a:t>
            </a:r>
            <a:r>
              <a:rPr lang="en-US" sz="1200" dirty="0"/>
              <a:t>] </a:t>
            </a:r>
            <a:r>
              <a:rPr lang="en-US" sz="1200" dirty="0" err="1"/>
              <a:t>como</a:t>
            </a:r>
            <a:r>
              <a:rPr lang="en-US" sz="1200" dirty="0"/>
              <a:t>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unidade</a:t>
            </a:r>
            <a:r>
              <a:rPr lang="en-US" sz="1200" dirty="0"/>
              <a:t>, </a:t>
            </a:r>
            <a:r>
              <a:rPr lang="en-US" sz="1200" dirty="0" err="1"/>
              <a:t>como</a:t>
            </a:r>
            <a:r>
              <a:rPr lang="en-US" sz="1200" dirty="0"/>
              <a:t> </a:t>
            </a:r>
            <a:r>
              <a:rPr lang="en-US" sz="1200" dirty="0" err="1"/>
              <a:t>algo</a:t>
            </a:r>
            <a:r>
              <a:rPr lang="en-US" sz="1200" dirty="0"/>
              <a:t> </a:t>
            </a:r>
            <a:r>
              <a:rPr lang="en-US" sz="1200" dirty="0" err="1"/>
              <a:t>ligado</a:t>
            </a:r>
            <a:r>
              <a:rPr lang="en-US" sz="1200" dirty="0"/>
              <a:t> </a:t>
            </a:r>
            <a:r>
              <a:rPr lang="en-US" sz="1200" dirty="0" err="1"/>
              <a:t>ao</a:t>
            </a:r>
            <a:r>
              <a:rPr lang="en-US" sz="1200" dirty="0"/>
              <a:t> </a:t>
            </a:r>
            <a:r>
              <a:rPr lang="en-US" sz="1200" dirty="0" err="1"/>
              <a:t>corpo</a:t>
            </a:r>
            <a:r>
              <a:rPr lang="en-US" sz="1200" dirty="0"/>
              <a:t> e </a:t>
            </a:r>
            <a:r>
              <a:rPr lang="en-US" sz="1200" dirty="0" err="1"/>
              <a:t>dependente</a:t>
            </a:r>
            <a:r>
              <a:rPr lang="en-US" sz="1200" dirty="0"/>
              <a:t> de </a:t>
            </a:r>
            <a:r>
              <a:rPr lang="en-US" sz="1200" dirty="0" err="1"/>
              <a:t>cuidados</a:t>
            </a:r>
            <a:r>
              <a:rPr lang="en-US" sz="1200" dirty="0"/>
              <a:t> </a:t>
            </a:r>
            <a:r>
              <a:rPr lang="en-US" sz="1200" dirty="0" err="1"/>
              <a:t>físicos</a:t>
            </a:r>
            <a:r>
              <a:rPr lang="en-US" sz="1200" dirty="0"/>
              <a:t>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e </a:t>
            </a:r>
            <a:r>
              <a:rPr lang="en-US" sz="1200" dirty="0" err="1"/>
              <a:t>então</a:t>
            </a:r>
            <a:r>
              <a:rPr lang="en-US" sz="1200" dirty="0"/>
              <a:t> </a:t>
            </a:r>
            <a:r>
              <a:rPr lang="en-US" sz="1200" dirty="0" err="1"/>
              <a:t>advém</a:t>
            </a:r>
            <a:r>
              <a:rPr lang="en-US" sz="1200" dirty="0"/>
              <a:t> a </a:t>
            </a:r>
            <a:r>
              <a:rPr lang="en-US" sz="1200" dirty="0" err="1"/>
              <a:t>consciência</a:t>
            </a:r>
            <a:r>
              <a:rPr lang="en-US" sz="1200" dirty="0"/>
              <a:t> (</a:t>
            </a:r>
            <a:r>
              <a:rPr lang="en-US" sz="1200" i="1" dirty="0"/>
              <a:t>awareness</a:t>
            </a:r>
            <a:r>
              <a:rPr lang="en-US" sz="1200" dirty="0"/>
              <a:t>) (e a </a:t>
            </a:r>
            <a:r>
              <a:rPr lang="en-US" sz="1200" dirty="0" err="1"/>
              <a:t>conciência</a:t>
            </a:r>
            <a:r>
              <a:rPr lang="en-US" sz="1200" dirty="0"/>
              <a:t> </a:t>
            </a:r>
            <a:r>
              <a:rPr lang="en-US" sz="1200" dirty="0" err="1"/>
              <a:t>implica</a:t>
            </a:r>
            <a:r>
              <a:rPr lang="en-US" sz="1200" dirty="0"/>
              <a:t> </a:t>
            </a:r>
            <a:r>
              <a:rPr lang="en-US" sz="1200" dirty="0" err="1"/>
              <a:t>na</a:t>
            </a:r>
            <a:r>
              <a:rPr lang="en-US" sz="1200" dirty="0"/>
              <a:t> </a:t>
            </a:r>
            <a:r>
              <a:rPr lang="en-US" sz="1200" dirty="0" err="1"/>
              <a:t>existência</a:t>
            </a:r>
            <a:r>
              <a:rPr lang="en-US" sz="1200" dirty="0"/>
              <a:t> de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mente</a:t>
            </a:r>
            <a:r>
              <a:rPr lang="en-US" sz="1200" dirty="0"/>
              <a:t>) da </a:t>
            </a:r>
            <a:r>
              <a:rPr lang="en-US" sz="1200" dirty="0" err="1"/>
              <a:t>dependência</a:t>
            </a:r>
            <a:r>
              <a:rPr lang="en-US" sz="1200" dirty="0"/>
              <a:t>, e a </a:t>
            </a:r>
            <a:r>
              <a:rPr lang="en-US" sz="1200" dirty="0" err="1"/>
              <a:t>consciência</a:t>
            </a:r>
            <a:r>
              <a:rPr lang="en-US" sz="1200" dirty="0"/>
              <a:t> </a:t>
            </a:r>
            <a:r>
              <a:rPr lang="en-US" sz="1200" dirty="0" err="1"/>
              <a:t>quanto</a:t>
            </a:r>
            <a:r>
              <a:rPr lang="en-US" sz="1200" dirty="0"/>
              <a:t> </a:t>
            </a:r>
            <a:r>
              <a:rPr lang="en-US" sz="1200" dirty="0" err="1"/>
              <a:t>à</a:t>
            </a:r>
            <a:r>
              <a:rPr lang="en-US" sz="1200" dirty="0"/>
              <a:t> </a:t>
            </a:r>
            <a:r>
              <a:rPr lang="en-US" sz="1200" dirty="0" err="1"/>
              <a:t>confiabilidade</a:t>
            </a:r>
            <a:r>
              <a:rPr lang="en-US" sz="1200" dirty="0"/>
              <a:t> da </a:t>
            </a:r>
            <a:r>
              <a:rPr lang="en-US" sz="1200" dirty="0" err="1"/>
              <a:t>mãe</a:t>
            </a:r>
            <a:r>
              <a:rPr lang="en-US" sz="1200" dirty="0"/>
              <a:t> e </a:t>
            </a:r>
            <a:r>
              <a:rPr lang="en-US" sz="1200" dirty="0" err="1"/>
              <a:t>seu</a:t>
            </a:r>
            <a:r>
              <a:rPr lang="en-US" sz="1200" dirty="0"/>
              <a:t> </a:t>
            </a:r>
            <a:r>
              <a:rPr lang="en-US" sz="1200" dirty="0" err="1"/>
              <a:t>amor</a:t>
            </a:r>
            <a:r>
              <a:rPr lang="en-US" sz="1200" dirty="0"/>
              <a:t>, </a:t>
            </a:r>
            <a:r>
              <a:rPr lang="en-US" sz="1200" dirty="0" err="1"/>
              <a:t>que</a:t>
            </a:r>
            <a:r>
              <a:rPr lang="en-US" sz="1200" dirty="0"/>
              <a:t> </a:t>
            </a:r>
            <a:r>
              <a:rPr lang="en-US" sz="1200" dirty="0" err="1"/>
              <a:t>chega</a:t>
            </a:r>
            <a:r>
              <a:rPr lang="en-US" sz="1200" dirty="0"/>
              <a:t> </a:t>
            </a:r>
            <a:r>
              <a:rPr lang="en-US" sz="1200" dirty="0" err="1"/>
              <a:t>à</a:t>
            </a:r>
            <a:r>
              <a:rPr lang="en-US" sz="1200" dirty="0"/>
              <a:t> </a:t>
            </a:r>
            <a:r>
              <a:rPr lang="en-US" sz="1200" dirty="0" err="1"/>
              <a:t>criança</a:t>
            </a:r>
            <a:r>
              <a:rPr lang="en-US" sz="1200" dirty="0"/>
              <a:t> sob a forma de </a:t>
            </a:r>
            <a:r>
              <a:rPr lang="en-US" sz="1200" dirty="0" err="1"/>
              <a:t>cuidados</a:t>
            </a:r>
            <a:r>
              <a:rPr lang="en-US" sz="1200" dirty="0"/>
              <a:t> </a:t>
            </a:r>
            <a:r>
              <a:rPr lang="en-US" sz="1200" dirty="0" err="1"/>
              <a:t>físicos</a:t>
            </a:r>
            <a:r>
              <a:rPr lang="en-US" sz="1200" dirty="0"/>
              <a:t> e </a:t>
            </a:r>
            <a:r>
              <a:rPr lang="en-US" sz="1200" dirty="0" err="1"/>
              <a:t>adaptação</a:t>
            </a:r>
            <a:r>
              <a:rPr lang="en-US" sz="1200" dirty="0"/>
              <a:t> </a:t>
            </a:r>
            <a:r>
              <a:rPr lang="en-US" sz="1200" dirty="0" err="1"/>
              <a:t>à</a:t>
            </a:r>
            <a:r>
              <a:rPr lang="en-US" sz="1200" dirty="0"/>
              <a:t> </a:t>
            </a:r>
            <a:r>
              <a:rPr lang="en-US" sz="1200" dirty="0" err="1"/>
              <a:t>necessidade</a:t>
            </a:r>
            <a:r>
              <a:rPr lang="en-US" sz="1200" dirty="0"/>
              <a:t>;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 err="1"/>
              <a:t>ocorre</a:t>
            </a:r>
            <a:r>
              <a:rPr lang="en-US" sz="1200" dirty="0"/>
              <a:t>, </a:t>
            </a:r>
            <a:r>
              <a:rPr lang="en-US" sz="1200" dirty="0" err="1"/>
              <a:t>então</a:t>
            </a:r>
            <a:r>
              <a:rPr lang="en-US" sz="1200" dirty="0"/>
              <a:t>, a </a:t>
            </a:r>
            <a:r>
              <a:rPr lang="en-US" sz="1200" dirty="0" err="1"/>
              <a:t>aceitação</a:t>
            </a:r>
            <a:r>
              <a:rPr lang="en-US" sz="1200" dirty="0"/>
              <a:t> </a:t>
            </a:r>
            <a:r>
              <a:rPr lang="en-US" sz="1200" dirty="0" err="1"/>
              <a:t>pessoal</a:t>
            </a:r>
            <a:r>
              <a:rPr lang="en-US" sz="1200" dirty="0"/>
              <a:t> das </a:t>
            </a:r>
            <a:r>
              <a:rPr lang="en-US" sz="1200" dirty="0" err="1"/>
              <a:t>funções</a:t>
            </a:r>
            <a:r>
              <a:rPr lang="en-US" sz="1200" dirty="0"/>
              <a:t> e dos </a:t>
            </a:r>
            <a:r>
              <a:rPr lang="en-US" sz="1200" dirty="0" err="1"/>
              <a:t>instintos</a:t>
            </a:r>
            <a:r>
              <a:rPr lang="en-US" sz="1200" dirty="0"/>
              <a:t> e </a:t>
            </a:r>
            <a:r>
              <a:rPr lang="en-US" sz="1200" dirty="0" err="1"/>
              <a:t>seus</a:t>
            </a:r>
            <a:r>
              <a:rPr lang="en-US" sz="1200" dirty="0"/>
              <a:t> climaxes, o gradual </a:t>
            </a:r>
            <a:r>
              <a:rPr lang="en-US" sz="1200" dirty="0" err="1"/>
              <a:t>reconhecimento</a:t>
            </a:r>
            <a:r>
              <a:rPr lang="en-US" sz="1200" dirty="0"/>
              <a:t> da </a:t>
            </a:r>
            <a:r>
              <a:rPr lang="en-US" sz="1200" dirty="0" err="1"/>
              <a:t>mãe</a:t>
            </a:r>
            <a:r>
              <a:rPr lang="en-US" sz="1200" dirty="0"/>
              <a:t> </a:t>
            </a:r>
            <a:r>
              <a:rPr lang="en-US" sz="1200" dirty="0" err="1"/>
              <a:t>como</a:t>
            </a:r>
            <a:r>
              <a:rPr lang="en-US" sz="1200" dirty="0"/>
              <a:t> um outro </a:t>
            </a:r>
            <a:r>
              <a:rPr lang="en-US" sz="1200" dirty="0" err="1"/>
              <a:t>ser</a:t>
            </a:r>
            <a:r>
              <a:rPr lang="en-US" sz="1200" dirty="0"/>
              <a:t> </a:t>
            </a:r>
            <a:r>
              <a:rPr lang="en-US" sz="1200" dirty="0" err="1"/>
              <a:t>humano</a:t>
            </a:r>
            <a:r>
              <a:rPr lang="en-US" sz="1200" dirty="0"/>
              <a:t>, e </a:t>
            </a:r>
            <a:r>
              <a:rPr lang="en-US" sz="1200" dirty="0" err="1"/>
              <a:t>junto</a:t>
            </a:r>
            <a:r>
              <a:rPr lang="en-US" sz="1200" dirty="0"/>
              <a:t> a </a:t>
            </a:r>
            <a:r>
              <a:rPr lang="en-US" sz="1200" dirty="0" err="1"/>
              <a:t>isto</a:t>
            </a:r>
            <a:r>
              <a:rPr lang="en-US" sz="1200" dirty="0"/>
              <a:t> a </a:t>
            </a:r>
            <a:r>
              <a:rPr lang="en-US" sz="1200" dirty="0" err="1"/>
              <a:t>mudança</a:t>
            </a:r>
            <a:r>
              <a:rPr lang="en-US" sz="1200" dirty="0"/>
              <a:t> da </a:t>
            </a:r>
            <a:r>
              <a:rPr lang="en-US" sz="1200" i="1" dirty="0"/>
              <a:t>ruthlessness</a:t>
            </a:r>
            <a:r>
              <a:rPr lang="en-US" sz="1200" dirty="0"/>
              <a:t> </a:t>
            </a:r>
            <a:r>
              <a:rPr lang="en-US" sz="1200" dirty="0" err="1"/>
              <a:t>em</a:t>
            </a:r>
            <a:r>
              <a:rPr lang="en-US" sz="1200" dirty="0"/>
              <a:t> </a:t>
            </a:r>
            <a:r>
              <a:rPr lang="en-US" sz="1200" dirty="0" err="1"/>
              <a:t>direção</a:t>
            </a:r>
            <a:r>
              <a:rPr lang="en-US" sz="1200" dirty="0"/>
              <a:t> </a:t>
            </a:r>
            <a:r>
              <a:rPr lang="en-US" sz="1200" dirty="0" err="1"/>
              <a:t>ao</a:t>
            </a:r>
            <a:r>
              <a:rPr lang="en-US" sz="1200" dirty="0"/>
              <a:t> </a:t>
            </a:r>
            <a:r>
              <a:rPr lang="en-US" sz="1200" i="1" dirty="0"/>
              <a:t>concern</a:t>
            </a:r>
            <a:r>
              <a:rPr lang="en-US" sz="1200" dirty="0"/>
              <a:t>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e </a:t>
            </a:r>
            <a:r>
              <a:rPr lang="en-US" sz="1200" dirty="0" err="1"/>
              <a:t>então</a:t>
            </a:r>
            <a:r>
              <a:rPr lang="en-US" sz="1200" dirty="0"/>
              <a:t> </a:t>
            </a:r>
            <a:r>
              <a:rPr lang="en-US" sz="1200" dirty="0" err="1"/>
              <a:t>há</a:t>
            </a:r>
            <a:r>
              <a:rPr lang="en-US" sz="1200" dirty="0"/>
              <a:t> o </a:t>
            </a:r>
            <a:r>
              <a:rPr lang="en-US" sz="1200" dirty="0" err="1"/>
              <a:t>reconhecimento</a:t>
            </a:r>
            <a:r>
              <a:rPr lang="en-US" sz="1200" dirty="0"/>
              <a:t> do </a:t>
            </a:r>
            <a:r>
              <a:rPr lang="en-US" sz="1200" dirty="0" err="1"/>
              <a:t>terceiro</a:t>
            </a:r>
            <a:r>
              <a:rPr lang="en-US" sz="1200" dirty="0"/>
              <a:t>, e do </a:t>
            </a:r>
            <a:r>
              <a:rPr lang="en-US" sz="1200" dirty="0" err="1"/>
              <a:t>amor</a:t>
            </a:r>
            <a:r>
              <a:rPr lang="en-US" sz="1200" dirty="0"/>
              <a:t> </a:t>
            </a:r>
            <a:r>
              <a:rPr lang="en-US" sz="1200" dirty="0" err="1"/>
              <a:t>complicado</a:t>
            </a:r>
            <a:r>
              <a:rPr lang="en-US" sz="1200" dirty="0"/>
              <a:t> </a:t>
            </a:r>
            <a:r>
              <a:rPr lang="en-US" sz="1200" dirty="0" err="1"/>
              <a:t>pelo</a:t>
            </a:r>
            <a:r>
              <a:rPr lang="en-US" sz="1200" dirty="0"/>
              <a:t> </a:t>
            </a:r>
            <a:r>
              <a:rPr lang="en-US" sz="1200" dirty="0" err="1"/>
              <a:t>ódio</a:t>
            </a:r>
            <a:r>
              <a:rPr lang="en-US" sz="1200" dirty="0"/>
              <a:t>, e do </a:t>
            </a:r>
            <a:r>
              <a:rPr lang="en-US" sz="1200" dirty="0" err="1"/>
              <a:t>conflito</a:t>
            </a:r>
            <a:r>
              <a:rPr lang="en-US" sz="1200" dirty="0"/>
              <a:t> </a:t>
            </a:r>
            <a:r>
              <a:rPr lang="en-US" sz="1200" dirty="0" err="1"/>
              <a:t>emocional</a:t>
            </a:r>
            <a:r>
              <a:rPr lang="en-US" sz="1200" dirty="0"/>
              <a:t>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e </a:t>
            </a:r>
            <a:r>
              <a:rPr lang="en-US" sz="1200" dirty="0" err="1"/>
              <a:t>esse</a:t>
            </a:r>
            <a:r>
              <a:rPr lang="en-US" sz="1200" dirty="0"/>
              <a:t> </a:t>
            </a:r>
            <a:r>
              <a:rPr lang="en-US" sz="1200" dirty="0" err="1"/>
              <a:t>todo</a:t>
            </a:r>
            <a:r>
              <a:rPr lang="en-US" sz="1200" dirty="0"/>
              <a:t> </a:t>
            </a:r>
            <a:r>
              <a:rPr lang="en-US" sz="1200" dirty="0" err="1"/>
              <a:t>é</a:t>
            </a:r>
            <a:r>
              <a:rPr lang="en-US" sz="1200" dirty="0"/>
              <a:t> </a:t>
            </a:r>
            <a:r>
              <a:rPr lang="en-US" sz="1200" dirty="0" err="1"/>
              <a:t>enriquecido</a:t>
            </a:r>
            <a:r>
              <a:rPr lang="en-US" sz="1200" dirty="0"/>
              <a:t> </a:t>
            </a:r>
            <a:r>
              <a:rPr lang="en-US" sz="1200" dirty="0" err="1"/>
              <a:t>pela</a:t>
            </a:r>
            <a:r>
              <a:rPr lang="en-US" sz="1200" dirty="0"/>
              <a:t> </a:t>
            </a:r>
            <a:r>
              <a:rPr lang="en-US" sz="1200" dirty="0" err="1"/>
              <a:t>elaboração</a:t>
            </a:r>
            <a:r>
              <a:rPr lang="en-US" sz="1200" dirty="0"/>
              <a:t> </a:t>
            </a:r>
            <a:r>
              <a:rPr lang="en-US" sz="1200" dirty="0" err="1"/>
              <a:t>imaginativa</a:t>
            </a:r>
            <a:r>
              <a:rPr lang="en-US" sz="1200" dirty="0"/>
              <a:t> de </a:t>
            </a:r>
            <a:r>
              <a:rPr lang="en-US" sz="1200" dirty="0" err="1"/>
              <a:t>cada</a:t>
            </a:r>
            <a:r>
              <a:rPr lang="en-US" sz="1200" dirty="0"/>
              <a:t> </a:t>
            </a:r>
            <a:r>
              <a:rPr lang="en-US" sz="1200" dirty="0" err="1"/>
              <a:t>função</a:t>
            </a:r>
            <a:r>
              <a:rPr lang="en-US" sz="1200" dirty="0"/>
              <a:t>, e </a:t>
            </a:r>
            <a:r>
              <a:rPr lang="en-US" sz="1200" dirty="0" err="1"/>
              <a:t>pelo</a:t>
            </a:r>
            <a:r>
              <a:rPr lang="en-US" sz="1200" dirty="0"/>
              <a:t> </a:t>
            </a:r>
            <a:r>
              <a:rPr lang="en-US" sz="1200" dirty="0" err="1"/>
              <a:t>crescimento</a:t>
            </a:r>
            <a:r>
              <a:rPr lang="en-US" sz="1200" dirty="0"/>
              <a:t> da </a:t>
            </a:r>
            <a:r>
              <a:rPr lang="en-US" sz="1200" dirty="0" err="1"/>
              <a:t>psique</a:t>
            </a:r>
            <a:r>
              <a:rPr lang="en-US" sz="1200" dirty="0"/>
              <a:t> </a:t>
            </a:r>
            <a:r>
              <a:rPr lang="en-US" sz="1200" dirty="0" err="1"/>
              <a:t>juntamente</a:t>
            </a:r>
            <a:r>
              <a:rPr lang="en-US" sz="1200" dirty="0"/>
              <a:t> com o do </a:t>
            </a:r>
            <a:r>
              <a:rPr lang="en-US" sz="1200" dirty="0" err="1"/>
              <a:t>corpo</a:t>
            </a:r>
            <a:r>
              <a:rPr lang="en-US" sz="1200" dirty="0"/>
              <a:t>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e </a:t>
            </a:r>
            <a:r>
              <a:rPr lang="en-US" sz="1200" dirty="0" err="1"/>
              <a:t>também</a:t>
            </a:r>
            <a:r>
              <a:rPr lang="en-US" sz="1200" dirty="0"/>
              <a:t> a </a:t>
            </a:r>
            <a:r>
              <a:rPr lang="en-US" sz="1200" dirty="0" err="1"/>
              <a:t>especialização</a:t>
            </a:r>
            <a:r>
              <a:rPr lang="en-US" sz="1200" dirty="0"/>
              <a:t> da </a:t>
            </a:r>
            <a:r>
              <a:rPr lang="en-US" sz="1200" dirty="0" err="1"/>
              <a:t>capacidadade</a:t>
            </a:r>
            <a:r>
              <a:rPr lang="en-US" sz="1200" dirty="0"/>
              <a:t> </a:t>
            </a:r>
            <a:r>
              <a:rPr lang="en-US" sz="1200" dirty="0" err="1"/>
              <a:t>intelectual</a:t>
            </a:r>
            <a:r>
              <a:rPr lang="en-US" sz="1200" dirty="0"/>
              <a:t>, </a:t>
            </a:r>
            <a:r>
              <a:rPr lang="en-US" sz="1200" dirty="0" err="1"/>
              <a:t>que</a:t>
            </a:r>
            <a:r>
              <a:rPr lang="en-US" sz="1200" dirty="0"/>
              <a:t> </a:t>
            </a:r>
            <a:r>
              <a:rPr lang="en-US" sz="1200" dirty="0" err="1"/>
              <a:t>depende</a:t>
            </a:r>
            <a:r>
              <a:rPr lang="en-US" sz="1200" dirty="0"/>
              <a:t> da </a:t>
            </a:r>
            <a:r>
              <a:rPr lang="en-US" sz="1200" dirty="0" err="1"/>
              <a:t>qualidade</a:t>
            </a:r>
            <a:r>
              <a:rPr lang="en-US" sz="1200" dirty="0"/>
              <a:t> dos </a:t>
            </a:r>
            <a:r>
              <a:rPr lang="en-US" sz="1200" dirty="0" err="1"/>
              <a:t>atributos</a:t>
            </a:r>
            <a:r>
              <a:rPr lang="en-US" sz="1200" dirty="0"/>
              <a:t> </a:t>
            </a:r>
            <a:r>
              <a:rPr lang="en-US" sz="1200" dirty="0" err="1"/>
              <a:t>cerebrais</a:t>
            </a:r>
            <a:r>
              <a:rPr lang="en-US" sz="1200" dirty="0"/>
              <a:t>;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200" dirty="0"/>
              <a:t>e de novo, </a:t>
            </a:r>
            <a:r>
              <a:rPr lang="en-US" sz="1200" dirty="0" err="1"/>
              <a:t>em</a:t>
            </a:r>
            <a:r>
              <a:rPr lang="en-US" sz="1200" dirty="0"/>
              <a:t> </a:t>
            </a:r>
            <a:r>
              <a:rPr lang="en-US" sz="1200" dirty="0" err="1"/>
              <a:t>paralelo</a:t>
            </a:r>
            <a:r>
              <a:rPr lang="en-US" sz="1200" dirty="0"/>
              <a:t> a </a:t>
            </a:r>
            <a:r>
              <a:rPr lang="en-US" sz="1200" dirty="0" err="1"/>
              <a:t>isso</a:t>
            </a:r>
            <a:r>
              <a:rPr lang="en-US" sz="1200" dirty="0"/>
              <a:t> </a:t>
            </a:r>
            <a:r>
              <a:rPr lang="en-US" sz="1200" dirty="0" err="1"/>
              <a:t>tudo</a:t>
            </a:r>
            <a:r>
              <a:rPr lang="en-US" sz="1200" dirty="0"/>
              <a:t>, surge um </a:t>
            </a:r>
            <a:r>
              <a:rPr lang="en-US" sz="1200" dirty="0" err="1"/>
              <a:t>desenvolvimento</a:t>
            </a:r>
            <a:r>
              <a:rPr lang="en-US" sz="1200" dirty="0"/>
              <a:t> gradual da </a:t>
            </a:r>
            <a:r>
              <a:rPr lang="en-US" sz="1200" dirty="0" err="1"/>
              <a:t>independência</a:t>
            </a:r>
            <a:r>
              <a:rPr lang="en-US" sz="1200" dirty="0"/>
              <a:t> </a:t>
            </a:r>
            <a:r>
              <a:rPr lang="en-US" sz="1200" dirty="0" err="1"/>
              <a:t>em</a:t>
            </a:r>
            <a:r>
              <a:rPr lang="en-US" sz="1200" dirty="0"/>
              <a:t> </a:t>
            </a:r>
            <a:r>
              <a:rPr lang="en-US" sz="1200" dirty="0" err="1"/>
              <a:t>relação</a:t>
            </a:r>
            <a:r>
              <a:rPr lang="en-US" sz="1200" dirty="0"/>
              <a:t> </a:t>
            </a:r>
            <a:r>
              <a:rPr lang="en-US" sz="1200" dirty="0" err="1"/>
              <a:t>aos</a:t>
            </a:r>
            <a:r>
              <a:rPr lang="en-US" sz="1200" dirty="0"/>
              <a:t> </a:t>
            </a:r>
            <a:r>
              <a:rPr lang="en-US" sz="1200" dirty="0" err="1"/>
              <a:t>fatores</a:t>
            </a:r>
            <a:r>
              <a:rPr lang="en-US" sz="1200" dirty="0"/>
              <a:t> </a:t>
            </a:r>
            <a:r>
              <a:rPr lang="en-US" sz="1200" dirty="0" err="1"/>
              <a:t>ambientais</a:t>
            </a:r>
            <a:r>
              <a:rPr lang="en-US" sz="1200" dirty="0"/>
              <a:t>, </a:t>
            </a:r>
            <a:r>
              <a:rPr lang="en-US" sz="1200" dirty="0" err="1"/>
              <a:t>levando</a:t>
            </a:r>
            <a:r>
              <a:rPr lang="en-US" sz="1200" dirty="0"/>
              <a:t> com o tempo </a:t>
            </a:r>
            <a:r>
              <a:rPr lang="en-US" sz="1200" dirty="0" err="1"/>
              <a:t>à</a:t>
            </a:r>
            <a:r>
              <a:rPr lang="en-US" sz="1200" dirty="0"/>
              <a:t> </a:t>
            </a:r>
            <a:r>
              <a:rPr lang="en-US" sz="1200" dirty="0" err="1"/>
              <a:t>socialização</a:t>
            </a:r>
            <a:r>
              <a:rPr lang="en-US" sz="1200" dirty="0"/>
              <a:t>. (</a:t>
            </a:r>
            <a:r>
              <a:rPr lang="en-US" sz="1200" dirty="0" err="1"/>
              <a:t>Winnicott</a:t>
            </a:r>
            <a:r>
              <a:rPr lang="en-US" sz="1200" dirty="0"/>
              <a:t>, 1988, pp. 25-26).</a:t>
            </a:r>
            <a:endParaRPr lang="pt-BR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515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3.4.2 </a:t>
            </a:r>
            <a:r>
              <a:rPr lang="pt-BR" sz="2400" b="1" dirty="0">
                <a:sym typeface="Wingdings"/>
              </a:rPr>
              <a:t>Linhas do desenvolvimento </a:t>
            </a:r>
            <a:br>
              <a:rPr lang="pt-BR" sz="2400" b="1" dirty="0">
                <a:sym typeface="Wingdings"/>
              </a:rPr>
            </a:br>
            <a:r>
              <a:rPr lang="pt-BR" sz="2400" b="1" dirty="0">
                <a:sym typeface="Wingdings"/>
              </a:rPr>
              <a:t>dos modos de ser-no-mundo</a:t>
            </a:r>
            <a:r>
              <a:rPr lang="en-US" sz="2400" b="1" dirty="0"/>
              <a:t> (3)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considerar</a:t>
            </a:r>
            <a:r>
              <a:rPr lang="en-US" dirty="0"/>
              <a:t>, de forma </a:t>
            </a:r>
            <a:r>
              <a:rPr lang="en-US" dirty="0" err="1"/>
              <a:t>geral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teoria</a:t>
            </a:r>
            <a:r>
              <a:rPr lang="en-US" dirty="0"/>
              <a:t> do </a:t>
            </a:r>
            <a:r>
              <a:rPr lang="en-US" dirty="0" err="1"/>
              <a:t>desenvolvimento</a:t>
            </a:r>
            <a:r>
              <a:rPr lang="en-US" dirty="0"/>
              <a:t> </a:t>
            </a:r>
            <a:r>
              <a:rPr lang="en-US" i="1" dirty="0" err="1"/>
              <a:t>emocional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i="1" dirty="0" err="1"/>
              <a:t>teoria</a:t>
            </a:r>
            <a:r>
              <a:rPr lang="en-US" i="1" dirty="0"/>
              <a:t> dos </a:t>
            </a:r>
            <a:r>
              <a:rPr lang="en-US" i="1" dirty="0" err="1"/>
              <a:t>modos</a:t>
            </a:r>
            <a:r>
              <a:rPr lang="en-US" i="1" dirty="0"/>
              <a:t> de </a:t>
            </a:r>
            <a:r>
              <a:rPr lang="en-US" i="1" dirty="0" err="1"/>
              <a:t>ser</a:t>
            </a:r>
            <a:r>
              <a:rPr lang="en-US" i="1" dirty="0"/>
              <a:t>-no-</a:t>
            </a:r>
            <a:r>
              <a:rPr lang="en-US" i="1" dirty="0" err="1"/>
              <a:t>mundo</a:t>
            </a:r>
            <a:r>
              <a:rPr lang="en-US" dirty="0"/>
              <a:t>,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descritos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Winnicott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tanto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termos</a:t>
            </a:r>
            <a:r>
              <a:rPr lang="en-US" dirty="0"/>
              <a:t> das </a:t>
            </a:r>
            <a:r>
              <a:rPr lang="en-US" dirty="0" err="1"/>
              <a:t>relações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impulsionadas</a:t>
            </a:r>
            <a:r>
              <a:rPr lang="en-US" dirty="0"/>
              <a:t> </a:t>
            </a:r>
            <a:r>
              <a:rPr lang="en-US" dirty="0" err="1"/>
              <a:t>pela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instintual</a:t>
            </a:r>
            <a:r>
              <a:rPr lang="en-US" dirty="0"/>
              <a:t>, mas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relação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linha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leva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indivíduos</a:t>
            </a:r>
            <a:r>
              <a:rPr lang="en-US" dirty="0"/>
              <a:t> </a:t>
            </a:r>
          </a:p>
          <a:p>
            <a:pPr algn="just">
              <a:lnSpc>
                <a:spcPct val="170000"/>
              </a:lnSpc>
              <a:buFont typeface="Wingdings" charset="0"/>
              <a:buChar char="è"/>
            </a:pPr>
            <a:r>
              <a:rPr lang="en-US" dirty="0"/>
              <a:t>do </a:t>
            </a:r>
            <a:r>
              <a:rPr lang="en-US" dirty="0" err="1"/>
              <a:t>estado</a:t>
            </a:r>
            <a:r>
              <a:rPr lang="en-US" dirty="0"/>
              <a:t> de </a:t>
            </a:r>
            <a:r>
              <a:rPr lang="en-US" dirty="0" err="1"/>
              <a:t>nãointegração</a:t>
            </a:r>
            <a:r>
              <a:rPr lang="en-US" dirty="0"/>
              <a:t> </a:t>
            </a:r>
            <a:r>
              <a:rPr lang="en-US" dirty="0" err="1"/>
              <a:t>inicial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diversos</a:t>
            </a:r>
            <a:r>
              <a:rPr lang="en-US" dirty="0"/>
              <a:t> </a:t>
            </a:r>
            <a:r>
              <a:rPr lang="en-US" dirty="0" err="1"/>
              <a:t>tipos</a:t>
            </a:r>
            <a:r>
              <a:rPr lang="en-US" dirty="0"/>
              <a:t> e </a:t>
            </a:r>
            <a:r>
              <a:rPr lang="en-US" dirty="0" err="1"/>
              <a:t>graus</a:t>
            </a:r>
            <a:r>
              <a:rPr lang="en-US" dirty="0"/>
              <a:t> de </a:t>
            </a:r>
            <a:r>
              <a:rPr lang="en-US" dirty="0" err="1"/>
              <a:t>integração</a:t>
            </a:r>
            <a:r>
              <a:rPr lang="en-US" dirty="0"/>
              <a:t>, </a:t>
            </a:r>
          </a:p>
          <a:p>
            <a:pPr algn="just">
              <a:lnSpc>
                <a:spcPct val="170000"/>
              </a:lnSpc>
              <a:buFont typeface="Wingdings" charset="0"/>
              <a:buChar char="è"/>
            </a:pPr>
            <a:r>
              <a:rPr lang="en-US" dirty="0"/>
              <a:t>da </a:t>
            </a:r>
            <a:r>
              <a:rPr lang="en-US" dirty="0" err="1"/>
              <a:t>dependência</a:t>
            </a:r>
            <a:r>
              <a:rPr lang="en-US" dirty="0"/>
              <a:t> </a:t>
            </a:r>
            <a:r>
              <a:rPr lang="en-US" dirty="0" err="1"/>
              <a:t>absoluta</a:t>
            </a:r>
            <a:r>
              <a:rPr lang="en-US" dirty="0"/>
              <a:t> </a:t>
            </a:r>
            <a:r>
              <a:rPr lang="en-US" dirty="0" err="1"/>
              <a:t>inicial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relação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ambiente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o </a:t>
            </a:r>
            <a:r>
              <a:rPr lang="en-US" dirty="0" err="1"/>
              <a:t>estado</a:t>
            </a:r>
            <a:r>
              <a:rPr lang="en-US" dirty="0"/>
              <a:t> </a:t>
            </a:r>
            <a:r>
              <a:rPr lang="en-US" dirty="0" err="1"/>
              <a:t>dinâmico</a:t>
            </a:r>
            <a:r>
              <a:rPr lang="en-US" dirty="0"/>
              <a:t> da </a:t>
            </a:r>
            <a:r>
              <a:rPr lang="en-US" dirty="0" err="1"/>
              <a:t>independência</a:t>
            </a:r>
            <a:r>
              <a:rPr lang="en-US" dirty="0"/>
              <a:t> </a:t>
            </a:r>
            <a:r>
              <a:rPr lang="en-US" dirty="0" err="1"/>
              <a:t>relativa</a:t>
            </a:r>
            <a:r>
              <a:rPr lang="en-US" dirty="0"/>
              <a:t>, </a:t>
            </a:r>
          </a:p>
          <a:p>
            <a:pPr algn="just">
              <a:lnSpc>
                <a:spcPct val="170000"/>
              </a:lnSpc>
              <a:buFont typeface="Wingdings" charset="0"/>
              <a:buChar char="è"/>
            </a:pPr>
            <a:r>
              <a:rPr lang="en-US" dirty="0"/>
              <a:t>do </a:t>
            </a:r>
            <a:r>
              <a:rPr lang="en-US" dirty="0" err="1"/>
              <a:t>estado</a:t>
            </a:r>
            <a:r>
              <a:rPr lang="en-US" dirty="0"/>
              <a:t> de </a:t>
            </a:r>
            <a:r>
              <a:rPr lang="en-US" dirty="0" err="1"/>
              <a:t>nãoser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o de </a:t>
            </a:r>
            <a:r>
              <a:rPr lang="en-US" dirty="0" err="1"/>
              <a:t>ser</a:t>
            </a:r>
            <a:r>
              <a:rPr lang="en-US" dirty="0"/>
              <a:t>-no-tempo etc.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err="1"/>
              <a:t>Trata</a:t>
            </a:r>
            <a:r>
              <a:rPr lang="en-US" dirty="0"/>
              <a:t>-se, </a:t>
            </a:r>
            <a:r>
              <a:rPr lang="en-US" dirty="0" err="1"/>
              <a:t>pois</a:t>
            </a:r>
            <a:r>
              <a:rPr lang="en-US" dirty="0"/>
              <a:t>, de </a:t>
            </a:r>
            <a:r>
              <a:rPr lang="en-US" dirty="0" err="1"/>
              <a:t>apresentar</a:t>
            </a:r>
            <a:r>
              <a:rPr lang="en-US" dirty="0"/>
              <a:t> a </a:t>
            </a:r>
            <a:r>
              <a:rPr lang="en-US" dirty="0" err="1"/>
              <a:t>maneira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Winnicott</a:t>
            </a:r>
            <a:r>
              <a:rPr lang="en-US" dirty="0"/>
              <a:t> </a:t>
            </a:r>
            <a:r>
              <a:rPr lang="en-US" dirty="0" err="1"/>
              <a:t>entende</a:t>
            </a:r>
            <a:r>
              <a:rPr lang="en-US" dirty="0"/>
              <a:t> </a:t>
            </a:r>
            <a:r>
              <a:rPr lang="en-US" dirty="0" err="1"/>
              <a:t>quais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fatos</a:t>
            </a:r>
            <a:r>
              <a:rPr lang="en-US" dirty="0"/>
              <a:t> e </a:t>
            </a:r>
            <a:r>
              <a:rPr lang="en-US" dirty="0" err="1"/>
              <a:t>conquistas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caracterizam</a:t>
            </a:r>
            <a:r>
              <a:rPr lang="en-US" dirty="0"/>
              <a:t> o </a:t>
            </a:r>
            <a:r>
              <a:rPr lang="en-US" i="1" dirty="0" err="1"/>
              <a:t>desenvolvimento</a:t>
            </a:r>
            <a:r>
              <a:rPr lang="en-US" i="1" dirty="0"/>
              <a:t> dos </a:t>
            </a:r>
            <a:r>
              <a:rPr lang="en-US" i="1" dirty="0" err="1"/>
              <a:t>modos</a:t>
            </a:r>
            <a:r>
              <a:rPr lang="en-US" i="1" dirty="0"/>
              <a:t> de </a:t>
            </a:r>
            <a:r>
              <a:rPr lang="en-US" i="1" dirty="0" err="1"/>
              <a:t>ser</a:t>
            </a:r>
            <a:r>
              <a:rPr lang="en-US" i="1" dirty="0"/>
              <a:t>-no-</a:t>
            </a:r>
            <a:r>
              <a:rPr lang="en-US" i="1" dirty="0" err="1"/>
              <a:t>mundo</a:t>
            </a:r>
            <a:r>
              <a:rPr lang="en-US" dirty="0"/>
              <a:t>, </a:t>
            </a:r>
            <a:r>
              <a:rPr lang="en-US" dirty="0" err="1"/>
              <a:t>bem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caracterizar</a:t>
            </a:r>
            <a:r>
              <a:rPr lang="en-US" dirty="0"/>
              <a:t> as </a:t>
            </a:r>
            <a:r>
              <a:rPr lang="en-US" dirty="0" err="1"/>
              <a:t>transformações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realizou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compreensão</a:t>
            </a:r>
            <a:r>
              <a:rPr lang="en-US" dirty="0"/>
              <a:t> </a:t>
            </a:r>
            <a:r>
              <a:rPr lang="en-US" dirty="0" err="1"/>
              <a:t>psicanalítica</a:t>
            </a:r>
            <a:r>
              <a:rPr lang="en-US" dirty="0"/>
              <a:t> </a:t>
            </a:r>
            <a:r>
              <a:rPr lang="en-US" dirty="0" err="1"/>
              <a:t>deste</a:t>
            </a:r>
            <a:r>
              <a:rPr lang="en-US" dirty="0"/>
              <a:t> </a:t>
            </a:r>
            <a:r>
              <a:rPr lang="en-US" dirty="0" err="1"/>
              <a:t>processo</a:t>
            </a:r>
            <a:r>
              <a:rPr lang="en-US" dirty="0"/>
              <a:t>, </a:t>
            </a:r>
            <a:r>
              <a:rPr lang="en-US" dirty="0" err="1"/>
              <a:t>explicitando</a:t>
            </a:r>
            <a:r>
              <a:rPr lang="en-US" dirty="0"/>
              <a:t> </a:t>
            </a: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aspectos</a:t>
            </a:r>
            <a:r>
              <a:rPr lang="en-US" dirty="0"/>
              <a:t> de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história</a:t>
            </a:r>
            <a:r>
              <a:rPr lang="en-US" dirty="0"/>
              <a:t> da </a:t>
            </a:r>
            <a:r>
              <a:rPr lang="en-US" dirty="0" err="1"/>
              <a:t>psicanálise</a:t>
            </a:r>
            <a:r>
              <a:rPr lang="en-US" dirty="0"/>
              <a:t>. </a:t>
            </a:r>
            <a:r>
              <a:rPr lang="en-US" dirty="0" err="1"/>
              <a:t>Nessa</a:t>
            </a:r>
            <a:r>
              <a:rPr lang="en-US" dirty="0"/>
              <a:t> </a:t>
            </a:r>
            <a:r>
              <a:rPr lang="en-US" dirty="0" err="1"/>
              <a:t>perspectiva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possível</a:t>
            </a:r>
            <a:r>
              <a:rPr lang="en-US" dirty="0"/>
              <a:t>, </a:t>
            </a:r>
            <a:r>
              <a:rPr lang="en-US" dirty="0" err="1"/>
              <a:t>pois</a:t>
            </a:r>
            <a:r>
              <a:rPr lang="en-US" dirty="0"/>
              <a:t>, </a:t>
            </a:r>
            <a:r>
              <a:rPr lang="en-US" dirty="0" err="1"/>
              <a:t>caracterizar</a:t>
            </a:r>
            <a:r>
              <a:rPr lang="en-US" dirty="0"/>
              <a:t> a </a:t>
            </a:r>
            <a:r>
              <a:rPr lang="en-US" dirty="0" err="1"/>
              <a:t>proposta</a:t>
            </a:r>
            <a:r>
              <a:rPr lang="en-US" dirty="0"/>
              <a:t> de </a:t>
            </a:r>
            <a:r>
              <a:rPr lang="en-US" dirty="0" err="1"/>
              <a:t>Winnicott</a:t>
            </a:r>
            <a:r>
              <a:rPr lang="en-US" dirty="0"/>
              <a:t>,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denominação</a:t>
            </a:r>
            <a:r>
              <a:rPr lang="en-US" dirty="0"/>
              <a:t> e </a:t>
            </a:r>
            <a:r>
              <a:rPr lang="en-US" dirty="0" err="1"/>
              <a:t>expressão</a:t>
            </a:r>
            <a:r>
              <a:rPr lang="en-US" dirty="0"/>
              <a:t> </a:t>
            </a:r>
            <a:r>
              <a:rPr lang="en-US" dirty="0" err="1"/>
              <a:t>descritiva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sendo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i="1" dirty="0" err="1"/>
              <a:t>teoria</a:t>
            </a:r>
            <a:r>
              <a:rPr lang="en-US" i="1" dirty="0"/>
              <a:t> do </a:t>
            </a:r>
            <a:r>
              <a:rPr lang="en-US" i="1" dirty="0" err="1"/>
              <a:t>desenvolvimento</a:t>
            </a:r>
            <a:r>
              <a:rPr lang="en-US" i="1" dirty="0"/>
              <a:t> dos </a:t>
            </a:r>
            <a:r>
              <a:rPr lang="en-US" i="1" dirty="0" err="1"/>
              <a:t>modos</a:t>
            </a:r>
            <a:r>
              <a:rPr lang="en-US" i="1" dirty="0"/>
              <a:t> de </a:t>
            </a:r>
            <a:r>
              <a:rPr lang="en-US" i="1" dirty="0" err="1"/>
              <a:t>ser</a:t>
            </a:r>
            <a:r>
              <a:rPr lang="en-US" i="1" dirty="0"/>
              <a:t>-no-</a:t>
            </a:r>
            <a:r>
              <a:rPr lang="en-US" i="1" dirty="0" err="1"/>
              <a:t>mundo</a:t>
            </a:r>
            <a:r>
              <a:rPr lang="en-US" dirty="0"/>
              <a:t>.</a:t>
            </a:r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577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/>
            <a:r>
              <a:rPr lang="pt-BR" sz="2800" b="1" dirty="0"/>
              <a:t>3.6 A universalidade da ação de brincar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70000"/>
              </a:lnSpc>
              <a:buNone/>
            </a:pPr>
            <a:endParaRPr lang="pt-BR" sz="20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2000" dirty="0"/>
              <a:t>3.6.1 Brincar como ação universal que caracteriza o modo de ser humano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20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2000" dirty="0"/>
              <a:t>3.6.2 Brincar como ação que leva ao encontro de </a:t>
            </a:r>
            <a:r>
              <a:rPr lang="pt-BR" sz="2000" dirty="0" err="1"/>
              <a:t>simesmo</a:t>
            </a:r>
            <a:r>
              <a:rPr lang="pt-BR" sz="2000" dirty="0"/>
              <a:t>,  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2000" dirty="0"/>
              <a:t>	do outro e da vida cultural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20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2000" dirty="0"/>
              <a:t>3.6.3 Brincar como fundamento da prática clínica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326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/>
            <a:r>
              <a:rPr lang="pt-BR" sz="2400" b="1" dirty="0"/>
              <a:t>3.6.1 Brincar como ação universal </a:t>
            </a:r>
            <a:br>
              <a:rPr lang="pt-BR" sz="2400" b="1" dirty="0"/>
            </a:br>
            <a:r>
              <a:rPr lang="pt-BR" sz="2400" b="1" dirty="0"/>
              <a:t>que caracteriza o modo de ser humano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Posso agora </a:t>
            </a:r>
            <a:r>
              <a:rPr lang="pt-BR" dirty="0" err="1"/>
              <a:t>re-enunicar</a:t>
            </a:r>
            <a:r>
              <a:rPr lang="pt-BR" dirty="0"/>
              <a:t> o que estou tentando transmitir. Desejo afastar a atenção da sequência psicanálise, psicoterapia, material de brincadeira, brincar, e propor tudo isso novamente, ao inverso.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Em outros termos, </a:t>
            </a:r>
            <a:r>
              <a:rPr lang="pt-BR" i="1" dirty="0"/>
              <a:t>é a brincadeira que é universa</a:t>
            </a:r>
            <a:r>
              <a:rPr lang="pt-BR" dirty="0"/>
              <a:t>l e que é própria da saúde;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o brincar facilita o crescimento e, portanto, a saúde; o brincar conduz aos relacionamentos grupais; o brincar pode ser uma forma de comunicação na psicoterapia;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finalmente, a psicanálise foi desenvolvida como forma altamente especializada do brincar, a serviço da comunicação consigo mesmo e com os outros. O natural é o brincar, e o fenômeno altamente aperfeiçoado do século XX é a psicanálise. </a:t>
            </a:r>
            <a:r>
              <a:rPr lang="pt-BR" sz="2500" dirty="0"/>
              <a:t>(1968i, p. 63)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2500" dirty="0"/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424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lvl="0" indent="0"/>
            <a:r>
              <a:rPr lang="pt-BR" sz="2400" b="1" dirty="0"/>
              <a:t>3.6.2 Brincar como ação que leva ao encontro </a:t>
            </a:r>
            <a:br>
              <a:rPr lang="pt-BR" sz="2400" b="1" dirty="0"/>
            </a:br>
            <a:r>
              <a:rPr lang="pt-BR" sz="2400" b="1" dirty="0"/>
              <a:t>de </a:t>
            </a:r>
            <a:r>
              <a:rPr lang="pt-BR" sz="2400" b="1" dirty="0" err="1"/>
              <a:t>simesmo</a:t>
            </a:r>
            <a:r>
              <a:rPr lang="pt-BR" sz="2400" b="1" dirty="0"/>
              <a:t>,  do outro e da vida cultural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1600" dirty="0"/>
              <a:t>É no brincar, e somente no brincar, que o indivíduo, criança ou adulto, pode ser criativo e utilizar sua personalidade integral; e é somente sendo criativo que o indivíduo descobre o eu (self). (1971r, p. 80)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16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1600" dirty="0">
                <a:solidFill>
                  <a:srgbClr val="000000"/>
                </a:solidFill>
              </a:rPr>
              <a:t>Para mim, o brincar conduz naturalmente à experiência cultural e, na verdade, constitui seu fundamento. (1971q, p. 147)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2500" dirty="0"/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23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70000"/>
              </a:lnSpc>
            </a:pPr>
            <a:r>
              <a:rPr lang="pt-BR" sz="2800" b="1" dirty="0"/>
              <a:t>3.6.3 Brincar como fundamento da prática clínica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Permanece válido o princípio geral de que a psicoterapia é afetada na superposição de duas áreas lúdicas, a do paciente e a do terapeuta.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Se o terapeuta não pode brincar, então ele não se adequa ao trabalho. Se é o paciente que não pode, então algo precisa ser feito para ajuda-lo a tornar-se capaz de brincar, após o que a psicoterapia pode começar.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O brincar é essencial porque nele o paciente manifesta sua criatividade. </a:t>
            </a:r>
            <a:r>
              <a:rPr lang="pt-BR" sz="2500" dirty="0"/>
              <a:t>(1971r, p. 80)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355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solidFill>
                  <a:srgbClr val="000000"/>
                </a:solidFill>
              </a:rPr>
              <a:t>3.7 Os objetivos do tratamento psicanalítico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US" sz="2000" dirty="0"/>
              <a:t>3.7.1 O </a:t>
            </a:r>
            <a:r>
              <a:rPr lang="en-US" sz="2000" i="1" dirty="0" err="1"/>
              <a:t>telos</a:t>
            </a:r>
            <a:r>
              <a:rPr lang="en-US" sz="2000" dirty="0"/>
              <a:t> da </a:t>
            </a:r>
            <a:r>
              <a:rPr lang="en-US" sz="2000" dirty="0" err="1"/>
              <a:t>saúde</a:t>
            </a: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000" dirty="0"/>
              <a:t>3.7.2 A </a:t>
            </a:r>
            <a:r>
              <a:rPr lang="en-US" sz="2000" dirty="0" err="1"/>
              <a:t>necessidade</a:t>
            </a:r>
            <a:r>
              <a:rPr lang="en-US" sz="2000" dirty="0"/>
              <a:t> de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teoria</a:t>
            </a:r>
            <a:r>
              <a:rPr lang="en-US" sz="2000" dirty="0"/>
              <a:t> do </a:t>
            </a:r>
            <a:r>
              <a:rPr lang="en-US" sz="2000" dirty="0" err="1"/>
              <a:t>desenvolvimento</a:t>
            </a: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000" dirty="0"/>
              <a:t>3.7.3 A </a:t>
            </a:r>
            <a:r>
              <a:rPr lang="en-US" sz="2000" dirty="0" err="1"/>
              <a:t>distinção</a:t>
            </a:r>
            <a:r>
              <a:rPr lang="en-US" sz="2000" dirty="0"/>
              <a:t> entre </a:t>
            </a:r>
            <a:r>
              <a:rPr lang="en-US" sz="2000" dirty="0" err="1"/>
              <a:t>neuróticos</a:t>
            </a:r>
            <a:r>
              <a:rPr lang="en-US" sz="2000" dirty="0"/>
              <a:t>, </a:t>
            </a:r>
            <a:r>
              <a:rPr lang="en-US" sz="2000" dirty="0" err="1"/>
              <a:t>psicóticos</a:t>
            </a:r>
            <a:r>
              <a:rPr lang="en-US" sz="2000" dirty="0"/>
              <a:t>, </a:t>
            </a:r>
            <a:r>
              <a:rPr lang="en-US" sz="2000" i="1" dirty="0"/>
              <a:t>borderlines</a:t>
            </a:r>
            <a:r>
              <a:rPr lang="en-US" sz="2000" dirty="0"/>
              <a:t> e </a:t>
            </a:r>
            <a:r>
              <a:rPr lang="en-US" sz="2000" dirty="0" err="1"/>
              <a:t>sintomas</a:t>
            </a:r>
            <a:r>
              <a:rPr lang="en-US" sz="2000" dirty="0"/>
              <a:t> </a:t>
            </a:r>
            <a:r>
              <a:rPr lang="en-US" sz="2000" dirty="0" err="1"/>
              <a:t>psicosomáticos</a:t>
            </a:r>
            <a:r>
              <a:rPr lang="en-US" sz="2000" dirty="0"/>
              <a:t>, </a:t>
            </a:r>
            <a:r>
              <a:rPr lang="en-US" sz="2000" dirty="0" err="1"/>
              <a:t>atitude</a:t>
            </a:r>
            <a:r>
              <a:rPr lang="en-US" sz="2000" dirty="0"/>
              <a:t> antisocial e </a:t>
            </a:r>
            <a:r>
              <a:rPr lang="en-US" sz="2000" dirty="0" err="1"/>
              <a:t>adicções</a:t>
            </a: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000" dirty="0"/>
              <a:t>3.7.4 </a:t>
            </a:r>
            <a:r>
              <a:rPr lang="pt-BR" sz="2000" dirty="0"/>
              <a:t>Faço psicanálise quando é possível, quando não, faço outra coisa... mas não faço qualquer coisa. a construção de uma </a:t>
            </a:r>
            <a:r>
              <a:rPr lang="pt-BR" sz="2000" b="1" i="1" dirty="0"/>
              <a:t>Ética do cuidado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pt-BR" sz="2000" b="1" i="1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2000" dirty="0"/>
              <a:t>3.7.5 As fases do tratamento psicanalítico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2000" i="1" dirty="0"/>
              <a:t>	* Três tipos de pacientes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2000" i="1" dirty="0"/>
              <a:t>	* As fases, uma vez tendo chegado o paciente a integrar-se 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764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3.7.5 Três tipos de pacientes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70000"/>
              </a:lnSpc>
              <a:buNone/>
            </a:pPr>
            <a:endParaRPr lang="pt-BR" sz="20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2000" dirty="0"/>
              <a:t>A seleção de casos implica em classificação. Costumo dividir os casos em três categorias distintas: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000" dirty="0"/>
              <a:t>		1. Pessoas inteiras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000" dirty="0"/>
              <a:t>		2. Pessoas recém chegadas nessa condição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2000" dirty="0"/>
              <a:t>		3. Pessoas que ainda não amadureceram a esse ponto</a:t>
            </a:r>
            <a:r>
              <a:rPr lang="pt-BR" sz="1200" dirty="0"/>
              <a:t>  (1955d, p. 376)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dirty="0"/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8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/>
                <a:cs typeface="Times New Roman"/>
              </a:rPr>
              <a:t>1.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r>
              <a:rPr lang="en-US" sz="2400" b="1" dirty="0">
                <a:latin typeface="Times New Roman"/>
                <a:cs typeface="Times New Roman"/>
              </a:rPr>
              <a:t> e a </a:t>
            </a:r>
            <a:r>
              <a:rPr lang="en-US" sz="2400" b="1" dirty="0" err="1">
                <a:latin typeface="Times New Roman"/>
                <a:cs typeface="Times New Roman"/>
              </a:rPr>
              <a:t>tradição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3600" b="1" dirty="0">
                <a:latin typeface="Times New Roman"/>
                <a:cs typeface="Times New Roman"/>
              </a:rPr>
            </a:br>
            <a:endParaRPr 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AutoNum type="arabicPeriod"/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1.1 A </a:t>
            </a:r>
            <a:r>
              <a:rPr lang="en-US" sz="1800" b="1" dirty="0" err="1">
                <a:latin typeface="Times New Roman"/>
                <a:cs typeface="Times New Roman"/>
              </a:rPr>
              <a:t>tradição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como</a:t>
            </a:r>
            <a:r>
              <a:rPr lang="en-US" sz="1800" b="1" dirty="0">
                <a:latin typeface="Times New Roman"/>
                <a:cs typeface="Times New Roman"/>
              </a:rPr>
              <a:t> base </a:t>
            </a:r>
            <a:r>
              <a:rPr lang="en-US" sz="1800" b="1" dirty="0" err="1">
                <a:latin typeface="Times New Roman"/>
                <a:cs typeface="Times New Roman"/>
              </a:rPr>
              <a:t>para</a:t>
            </a:r>
            <a:r>
              <a:rPr lang="en-US" sz="1800" b="1" dirty="0">
                <a:latin typeface="Times New Roman"/>
                <a:cs typeface="Times New Roman"/>
              </a:rPr>
              <a:t> o </a:t>
            </a:r>
            <a:r>
              <a:rPr lang="en-US" sz="1800" b="1" dirty="0" err="1">
                <a:latin typeface="Times New Roman"/>
                <a:cs typeface="Times New Roman"/>
              </a:rPr>
              <a:t>desenvolvimento</a:t>
            </a:r>
            <a:r>
              <a:rPr lang="en-US" sz="1800" b="1" dirty="0">
                <a:latin typeface="Times New Roman"/>
                <a:cs typeface="Times New Roman"/>
              </a:rPr>
              <a:t> da </a:t>
            </a:r>
            <a:r>
              <a:rPr lang="en-US" sz="1800" b="1" dirty="0" err="1">
                <a:latin typeface="Times New Roman"/>
                <a:cs typeface="Times New Roman"/>
              </a:rPr>
              <a:t>ciência</a:t>
            </a:r>
            <a:endParaRPr lang="en-US" sz="1800" b="1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1.2 </a:t>
            </a: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r>
              <a:rPr lang="en-US" sz="1800" b="1" dirty="0">
                <a:latin typeface="Times New Roman"/>
                <a:cs typeface="Times New Roman"/>
              </a:rPr>
              <a:t> e </a:t>
            </a:r>
            <a:r>
              <a:rPr lang="en-US" sz="1800" b="1" dirty="0" err="1">
                <a:latin typeface="Times New Roman"/>
                <a:cs typeface="Times New Roman"/>
              </a:rPr>
              <a:t>sua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dirty="0" err="1">
                <a:latin typeface="Times New Roman"/>
                <a:cs typeface="Times New Roman"/>
              </a:rPr>
              <a:t>relação</a:t>
            </a:r>
            <a:r>
              <a:rPr lang="en-US" sz="1800" b="1" dirty="0">
                <a:latin typeface="Times New Roman"/>
                <a:cs typeface="Times New Roman"/>
              </a:rPr>
              <a:t> com a </a:t>
            </a:r>
            <a:r>
              <a:rPr lang="en-US" sz="1800" b="1" dirty="0" err="1">
                <a:latin typeface="Times New Roman"/>
                <a:cs typeface="Times New Roman"/>
              </a:rPr>
              <a:t>tradição</a:t>
            </a:r>
            <a:endParaRPr lang="en-US" sz="1800" b="1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1.3 </a:t>
            </a: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r>
              <a:rPr lang="en-US" sz="1800" b="1" dirty="0">
                <a:latin typeface="Times New Roman"/>
                <a:cs typeface="Times New Roman"/>
              </a:rPr>
              <a:t> &amp; Freud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1800" b="1" dirty="0">
                <a:latin typeface="Times New Roman"/>
                <a:cs typeface="Times New Roman"/>
              </a:rPr>
              <a:t>1.4 </a:t>
            </a:r>
            <a:r>
              <a:rPr lang="en-US" sz="1800" b="1" dirty="0" err="1">
                <a:latin typeface="Times New Roman"/>
                <a:cs typeface="Times New Roman"/>
              </a:rPr>
              <a:t>Winnicott</a:t>
            </a:r>
            <a:r>
              <a:rPr lang="en-US" sz="1800" b="1" dirty="0">
                <a:latin typeface="Times New Roman"/>
                <a:cs typeface="Times New Roman"/>
              </a:rPr>
              <a:t> &amp; Klein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863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</a:pPr>
            <a:r>
              <a:rPr lang="pt-BR" sz="2400" b="1" dirty="0"/>
              <a:t>3.7.5 As fases do tratamento psicanalítico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3700" dirty="0"/>
              <a:t>[Considerando que o paciente chegou a um tipo de integração num Eu SOU a partir do qual pode relacionar-se)]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pt-BR" sz="37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3700" dirty="0"/>
              <a:t>a) Contamos com certa força do ego nos estágios iniciais da análise, pelo apoio que simplesmente damos ao ego por fazer análise padrão, e fazê-la bem. Isto corresponde ao apoio dado ao ego pela mãe que (na minha teoria) torna forte o ego da criança se, e somente se, é capaz de desempenhar sua parte especial nesta época. Isto é temporário e faz parte de uma fase especial.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3700" dirty="0"/>
              <a:t>	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3700" dirty="0" err="1"/>
              <a:t>b</a:t>
            </a:r>
            <a:r>
              <a:rPr lang="pt-BR" sz="3700" dirty="0"/>
              <a:t>) Segue-se então uma longa fase em que a confiança do paciente no processo analítico acarreta todo tipo de experimentação (por parte do paciente) em termos de independência do ego.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3700" dirty="0"/>
          </a:p>
          <a:p>
            <a:pPr marL="0" lvl="0" indent="0">
              <a:lnSpc>
                <a:spcPct val="170000"/>
              </a:lnSpc>
              <a:buNone/>
            </a:pPr>
            <a:r>
              <a:rPr lang="pt-BR" sz="3700" dirty="0" err="1"/>
              <a:t>c</a:t>
            </a:r>
            <a:r>
              <a:rPr lang="pt-BR" sz="3700" dirty="0"/>
              <a:t>) Na terceira fase o ego do paciente, agora independente, começa a se revelar e afirmar suas características individuais, começando o paciente a ver como natural o sentimento de existir por si mesmo.</a:t>
            </a:r>
          </a:p>
          <a:p>
            <a:pPr marL="0" indent="0">
              <a:lnSpc>
                <a:spcPct val="170000"/>
              </a:lnSpc>
              <a:buNone/>
            </a:pPr>
            <a:endParaRPr lang="pt-BR" sz="3700" dirty="0"/>
          </a:p>
          <a:p>
            <a:pPr marL="0" indent="0">
              <a:lnSpc>
                <a:spcPct val="170000"/>
              </a:lnSpc>
              <a:buNone/>
            </a:pPr>
            <a:r>
              <a:rPr lang="pt-BR" sz="3700" dirty="0"/>
              <a:t>(1965d, p. 154)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26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2. A </a:t>
            </a:r>
            <a:r>
              <a:rPr lang="en-US" sz="2400" b="1" dirty="0" err="1">
                <a:latin typeface="Times New Roman"/>
                <a:cs typeface="Times New Roman"/>
              </a:rPr>
              <a:t>especificidade</a:t>
            </a:r>
            <a:r>
              <a:rPr lang="en-US" sz="2400" b="1" dirty="0">
                <a:latin typeface="Times New Roman"/>
                <a:cs typeface="Times New Roman"/>
              </a:rPr>
              <a:t> da </a:t>
            </a:r>
            <a:r>
              <a:rPr lang="en-US" sz="2400" b="1" dirty="0" err="1">
                <a:latin typeface="Times New Roman"/>
                <a:cs typeface="Times New Roman"/>
              </a:rPr>
              <a:t>obra</a:t>
            </a:r>
            <a:r>
              <a:rPr lang="en-US" sz="2400" b="1" dirty="0">
                <a:latin typeface="Times New Roman"/>
                <a:cs typeface="Times New Roman"/>
              </a:rPr>
              <a:t> e das </a:t>
            </a:r>
            <a:r>
              <a:rPr lang="en-US" sz="2400" b="1" dirty="0" err="1">
                <a:latin typeface="Times New Roman"/>
                <a:cs typeface="Times New Roman"/>
              </a:rPr>
              <a:t>contribuições</a:t>
            </a:r>
            <a:r>
              <a:rPr lang="en-US" sz="2400" b="1" dirty="0">
                <a:latin typeface="Times New Roman"/>
                <a:cs typeface="Times New Roman"/>
              </a:rPr>
              <a:t> de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/>
              <a:t>2.1 O </a:t>
            </a:r>
            <a:r>
              <a:rPr lang="en-US" sz="1800" b="1" dirty="0" err="1"/>
              <a:t>descentramento</a:t>
            </a:r>
            <a:r>
              <a:rPr lang="en-US" sz="1800" b="1" dirty="0"/>
              <a:t> do </a:t>
            </a:r>
            <a:r>
              <a:rPr lang="en-US" sz="1800" b="1" dirty="0" err="1"/>
              <a:t>complexo</a:t>
            </a:r>
            <a:r>
              <a:rPr lang="en-US" sz="1800" b="1" dirty="0"/>
              <a:t> de </a:t>
            </a:r>
            <a:r>
              <a:rPr lang="en-US" sz="1800" b="1" dirty="0" err="1"/>
              <a:t>Édipo</a:t>
            </a:r>
            <a:r>
              <a:rPr lang="en-US" sz="1800" b="1" dirty="0"/>
              <a:t> e um novo </a:t>
            </a:r>
            <a:r>
              <a:rPr lang="en-US" sz="1800" b="1" dirty="0" err="1"/>
              <a:t>lugar</a:t>
            </a:r>
            <a:r>
              <a:rPr lang="en-US" sz="1800" b="1" dirty="0"/>
              <a:t> </a:t>
            </a:r>
            <a:r>
              <a:rPr lang="en-US" sz="1800" b="1" dirty="0" err="1"/>
              <a:t>para</a:t>
            </a:r>
            <a:r>
              <a:rPr lang="en-US" sz="1800" b="1" dirty="0"/>
              <a:t> a </a:t>
            </a:r>
            <a:r>
              <a:rPr lang="en-US" sz="1800" b="1" dirty="0" err="1"/>
              <a:t>sexualidade</a:t>
            </a:r>
            <a:r>
              <a:rPr lang="en-US" sz="1800" b="1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/>
              <a:t>2.2 </a:t>
            </a:r>
            <a:r>
              <a:rPr lang="en-US" sz="1800" b="1" dirty="0" err="1"/>
              <a:t>Mudança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ontologia</a:t>
            </a:r>
            <a:r>
              <a:rPr lang="en-US" sz="1800" b="1" dirty="0"/>
              <a:t> e </a:t>
            </a:r>
            <a:r>
              <a:rPr lang="en-US" sz="1800" b="1" dirty="0" err="1">
                <a:solidFill>
                  <a:srgbClr val="000000"/>
                </a:solidFill>
              </a:rPr>
              <a:t>novos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err="1">
                <a:solidFill>
                  <a:srgbClr val="000000"/>
                </a:solidFill>
              </a:rPr>
              <a:t>elementos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err="1">
                <a:solidFill>
                  <a:srgbClr val="000000"/>
                </a:solidFill>
              </a:rPr>
              <a:t>para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err="1">
                <a:solidFill>
                  <a:srgbClr val="000000"/>
                </a:solidFill>
              </a:rPr>
              <a:t>compreender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err="1">
                <a:solidFill>
                  <a:srgbClr val="000000"/>
                </a:solidFill>
              </a:rPr>
              <a:t>os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b="1" dirty="0" err="1">
                <a:solidFill>
                  <a:srgbClr val="000000"/>
                </a:solidFill>
              </a:rPr>
              <a:t>fenômenos</a:t>
            </a:r>
            <a:r>
              <a:rPr lang="en-US" sz="1800" b="1" dirty="0">
                <a:solidFill>
                  <a:srgbClr val="000000"/>
                </a:solidFill>
              </a:rPr>
              <a:t> do </a:t>
            </a:r>
            <a:r>
              <a:rPr lang="en-US" sz="1800" b="1" dirty="0" err="1">
                <a:solidFill>
                  <a:srgbClr val="000000"/>
                </a:solidFill>
              </a:rPr>
              <a:t>desenvolvimento</a:t>
            </a:r>
            <a:r>
              <a:rPr lang="en-US" sz="1800" b="1" dirty="0"/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sz="1800" dirty="0" err="1"/>
              <a:t>Ser</a:t>
            </a:r>
            <a:r>
              <a:rPr lang="en-US" sz="1800" dirty="0"/>
              <a:t>, do </a:t>
            </a:r>
            <a:r>
              <a:rPr lang="en-US" sz="1800" dirty="0" err="1"/>
              <a:t>não-ser</a:t>
            </a:r>
            <a:r>
              <a:rPr lang="en-US" sz="1800" dirty="0"/>
              <a:t> </a:t>
            </a:r>
            <a:r>
              <a:rPr lang="en-US" sz="1800" dirty="0" err="1"/>
              <a:t>ao</a:t>
            </a:r>
            <a:r>
              <a:rPr lang="en-US" sz="1800" dirty="0"/>
              <a:t> </a:t>
            </a:r>
            <a:r>
              <a:rPr lang="en-US" sz="1800" dirty="0" err="1"/>
              <a:t>ser</a:t>
            </a:r>
            <a:r>
              <a:rPr lang="en-US" sz="1800" dirty="0"/>
              <a:t>, 					</a:t>
            </a:r>
            <a:r>
              <a:rPr lang="en-US" sz="1800" dirty="0" err="1"/>
              <a:t>Elemento</a:t>
            </a:r>
            <a:r>
              <a:rPr lang="en-US" sz="1800" dirty="0"/>
              <a:t> </a:t>
            </a:r>
            <a:r>
              <a:rPr lang="en-US" sz="1800" dirty="0" err="1"/>
              <a:t>feminino</a:t>
            </a:r>
            <a:r>
              <a:rPr lang="en-US" sz="1800" dirty="0"/>
              <a:t> e </a:t>
            </a:r>
            <a:r>
              <a:rPr lang="en-US" sz="1800" dirty="0" err="1"/>
              <a:t>masculinos</a:t>
            </a:r>
            <a:r>
              <a:rPr lang="en-US" sz="1800" dirty="0"/>
              <a:t> </a:t>
            </a:r>
            <a:r>
              <a:rPr lang="en-US" sz="1800" dirty="0" err="1"/>
              <a:t>puros</a:t>
            </a:r>
            <a:r>
              <a:rPr lang="en-US" sz="1800" dirty="0"/>
              <a:t>		SER antes de </a:t>
            </a:r>
            <a:r>
              <a:rPr lang="en-US" sz="1800" dirty="0" err="1"/>
              <a:t>Fazer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sz="1800" dirty="0" err="1"/>
              <a:t>Imaturidade</a:t>
            </a:r>
            <a:r>
              <a:rPr lang="en-US" sz="1800" dirty="0"/>
              <a:t> do </a:t>
            </a:r>
            <a:r>
              <a:rPr lang="en-US" sz="1800" dirty="0" err="1"/>
              <a:t>bebê</a:t>
            </a:r>
            <a:r>
              <a:rPr lang="en-US" sz="1800" dirty="0"/>
              <a:t> e </a:t>
            </a:r>
            <a:r>
              <a:rPr lang="en-US" sz="1800" dirty="0" err="1"/>
              <a:t>dependência</a:t>
            </a:r>
            <a:r>
              <a:rPr lang="en-US" sz="1800" dirty="0"/>
              <a:t> do </a:t>
            </a:r>
            <a:r>
              <a:rPr lang="en-US" sz="1800" dirty="0" err="1"/>
              <a:t>ambiente</a:t>
            </a:r>
            <a:r>
              <a:rPr lang="en-US" sz="1800" dirty="0"/>
              <a:t>	</a:t>
            </a:r>
            <a:r>
              <a:rPr lang="en-US" sz="1800" dirty="0" err="1"/>
              <a:t>tendência</a:t>
            </a:r>
            <a:r>
              <a:rPr lang="en-US" sz="1800" dirty="0"/>
              <a:t> </a:t>
            </a:r>
            <a:r>
              <a:rPr lang="en-US" sz="1800" dirty="0" err="1"/>
              <a:t>inata</a:t>
            </a:r>
            <a:r>
              <a:rPr lang="en-US" sz="1800" dirty="0"/>
              <a:t> </a:t>
            </a:r>
            <a:r>
              <a:rPr lang="en-US" sz="1800" dirty="0" err="1"/>
              <a:t>à</a:t>
            </a:r>
            <a:r>
              <a:rPr lang="en-US" sz="1800" dirty="0"/>
              <a:t> </a:t>
            </a:r>
            <a:r>
              <a:rPr lang="en-US" sz="1800" dirty="0" err="1"/>
              <a:t>integração</a:t>
            </a:r>
            <a:r>
              <a:rPr lang="en-US" sz="1800" dirty="0"/>
              <a:t>			</a:t>
            </a:r>
            <a:r>
              <a:rPr lang="en-US" sz="1800" dirty="0" err="1"/>
              <a:t>Verdadeiro</a:t>
            </a:r>
            <a:r>
              <a:rPr lang="en-US" sz="1800" dirty="0"/>
              <a:t> e </a:t>
            </a:r>
            <a:r>
              <a:rPr lang="en-US" sz="1800" dirty="0" err="1"/>
              <a:t>falso</a:t>
            </a:r>
            <a:r>
              <a:rPr lang="en-US" sz="1800" dirty="0"/>
              <a:t> </a:t>
            </a:r>
            <a:r>
              <a:rPr lang="en-US" sz="1800" i="1" dirty="0"/>
              <a:t>self		</a:t>
            </a:r>
            <a:r>
              <a:rPr lang="en-US" sz="1800" dirty="0" err="1"/>
              <a:t>psique</a:t>
            </a:r>
            <a:r>
              <a:rPr lang="en-US" sz="1800" dirty="0"/>
              <a:t>-soma-</a:t>
            </a:r>
            <a:r>
              <a:rPr lang="en-US" sz="1800" dirty="0" err="1"/>
              <a:t>mente</a:t>
            </a:r>
            <a:r>
              <a:rPr lang="en-US" sz="1800" dirty="0"/>
              <a:t>					</a:t>
            </a:r>
            <a:r>
              <a:rPr lang="en-US" sz="1800" dirty="0" err="1"/>
              <a:t>alojamento</a:t>
            </a:r>
            <a:r>
              <a:rPr lang="en-US" sz="1800" dirty="0"/>
              <a:t> </a:t>
            </a:r>
            <a:r>
              <a:rPr lang="en-US" sz="1800" dirty="0" err="1"/>
              <a:t>psique</a:t>
            </a:r>
            <a:r>
              <a:rPr lang="en-US" sz="1800" dirty="0"/>
              <a:t>-soma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sz="1800" dirty="0" err="1"/>
              <a:t>elaboração</a:t>
            </a:r>
            <a:r>
              <a:rPr lang="en-US" sz="1800" dirty="0"/>
              <a:t> </a:t>
            </a:r>
            <a:r>
              <a:rPr lang="en-US" sz="1800" dirty="0" err="1"/>
              <a:t>imaginativa</a:t>
            </a:r>
            <a:r>
              <a:rPr lang="en-US" sz="1800" dirty="0"/>
              <a:t> das </a:t>
            </a:r>
            <a:r>
              <a:rPr lang="en-US" sz="1800" dirty="0" err="1"/>
              <a:t>funções</a:t>
            </a:r>
            <a:r>
              <a:rPr lang="en-US" sz="1800" dirty="0"/>
              <a:t> </a:t>
            </a:r>
            <a:r>
              <a:rPr lang="en-US" sz="1800" dirty="0" err="1"/>
              <a:t>corporais</a:t>
            </a:r>
            <a:r>
              <a:rPr lang="en-US" sz="1800" dirty="0"/>
              <a:t>, 		</a:t>
            </a:r>
            <a:r>
              <a:rPr lang="en-US" sz="1800" dirty="0" err="1"/>
              <a:t>transicionalidade</a:t>
            </a:r>
            <a:r>
              <a:rPr lang="en-US" sz="1800" dirty="0"/>
              <a:t> 				</a:t>
            </a:r>
            <a:r>
              <a:rPr lang="en-US" sz="1800" dirty="0" err="1"/>
              <a:t>Sou</a:t>
            </a:r>
            <a:r>
              <a:rPr lang="en-US" sz="1800" dirty="0"/>
              <a:t>, EU SOU, Pessoa </a:t>
            </a:r>
            <a:r>
              <a:rPr lang="en-US" sz="1800" dirty="0" err="1"/>
              <a:t>Inteira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C</a:t>
            </a:r>
            <a:r>
              <a:rPr lang="en-US" sz="1800" i="1" dirty="0"/>
              <a:t>oncern</a:t>
            </a:r>
            <a:r>
              <a:rPr lang="en-US" sz="1800" dirty="0"/>
              <a:t>, </a:t>
            </a:r>
            <a:r>
              <a:rPr lang="en-US" sz="1800" dirty="0" err="1"/>
              <a:t>integração</a:t>
            </a:r>
            <a:r>
              <a:rPr lang="en-US" sz="1800" dirty="0"/>
              <a:t> dos </a:t>
            </a:r>
            <a:r>
              <a:rPr lang="en-US" sz="1800" dirty="0" err="1"/>
              <a:t>instintos</a:t>
            </a:r>
            <a:r>
              <a:rPr lang="en-US" sz="1800" dirty="0"/>
              <a:t>, </a:t>
            </a:r>
            <a:r>
              <a:rPr lang="en-US" sz="1800" dirty="0" err="1"/>
              <a:t>ciclo</a:t>
            </a:r>
            <a:r>
              <a:rPr lang="en-US" sz="1800" dirty="0"/>
              <a:t> </a:t>
            </a:r>
            <a:r>
              <a:rPr lang="en-US" sz="1800" dirty="0" err="1"/>
              <a:t>benígno</a:t>
            </a:r>
            <a:r>
              <a:rPr lang="en-US" sz="1800" dirty="0"/>
              <a:t>		</a:t>
            </a:r>
            <a:r>
              <a:rPr lang="en-US" sz="1800" dirty="0" err="1"/>
              <a:t>congelamento</a:t>
            </a:r>
            <a:r>
              <a:rPr lang="en-US" sz="1800" dirty="0"/>
              <a:t> e </a:t>
            </a:r>
            <a:r>
              <a:rPr lang="en-US" sz="1800" dirty="0" err="1"/>
              <a:t>descongelamento</a:t>
            </a:r>
            <a:r>
              <a:rPr lang="en-US" sz="1800" dirty="0"/>
              <a:t>,  		</a:t>
            </a:r>
            <a:r>
              <a:rPr lang="en-US" sz="1800" dirty="0" err="1"/>
              <a:t>Privação</a:t>
            </a:r>
            <a:r>
              <a:rPr lang="en-US" sz="1800" dirty="0"/>
              <a:t>, </a:t>
            </a:r>
            <a:r>
              <a:rPr lang="en-US" sz="1800" dirty="0" err="1"/>
              <a:t>deprivação</a:t>
            </a:r>
            <a:r>
              <a:rPr lang="en-US" sz="1800" dirty="0"/>
              <a:t>, etc.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/>
              <a:t>2.3 A </a:t>
            </a:r>
            <a:r>
              <a:rPr lang="en-US" sz="1800" b="1" dirty="0" err="1"/>
              <a:t>mudança</a:t>
            </a:r>
            <a:r>
              <a:rPr lang="en-US" sz="1800" b="1" dirty="0"/>
              <a:t> </a:t>
            </a:r>
            <a:r>
              <a:rPr lang="en-US" sz="1800" b="1" dirty="0" err="1"/>
              <a:t>winnicottiana</a:t>
            </a:r>
            <a:r>
              <a:rPr lang="en-US" sz="1800" b="1" dirty="0"/>
              <a:t> no </a:t>
            </a:r>
            <a:r>
              <a:rPr lang="en-US" sz="1800" b="1" dirty="0" err="1"/>
              <a:t>quadro</a:t>
            </a:r>
            <a:r>
              <a:rPr lang="en-US" sz="1800" b="1" dirty="0"/>
              <a:t> da </a:t>
            </a:r>
            <a:r>
              <a:rPr lang="en-US" sz="1800" b="1" dirty="0" err="1"/>
              <a:t>teoria</a:t>
            </a:r>
            <a:r>
              <a:rPr lang="en-US" sz="1800" b="1" dirty="0"/>
              <a:t>  </a:t>
            </a:r>
            <a:r>
              <a:rPr lang="en-US" sz="1800" b="1" dirty="0" err="1"/>
              <a:t>psicanalítica</a:t>
            </a:r>
            <a:r>
              <a:rPr lang="en-US" sz="1800" b="1" dirty="0"/>
              <a:t>, </a:t>
            </a:r>
            <a:r>
              <a:rPr lang="en-US" sz="1800" b="1" dirty="0" err="1"/>
              <a:t>centrada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questão</a:t>
            </a:r>
            <a:r>
              <a:rPr lang="en-US" sz="1800" b="1" dirty="0"/>
              <a:t> da </a:t>
            </a:r>
            <a:r>
              <a:rPr lang="en-US" sz="1800" b="1" dirty="0" err="1"/>
              <a:t>dependência</a:t>
            </a:r>
            <a:endParaRPr lang="en-US" sz="18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(</a:t>
            </a:r>
            <a:r>
              <a:rPr lang="en-US" sz="1800" dirty="0" err="1"/>
              <a:t>para</a:t>
            </a:r>
            <a:r>
              <a:rPr lang="en-US" sz="1800" dirty="0"/>
              <a:t> Freud o </a:t>
            </a:r>
            <a:r>
              <a:rPr lang="en-US" sz="1800" dirty="0" err="1"/>
              <a:t>homem</a:t>
            </a:r>
            <a:r>
              <a:rPr lang="en-US" sz="1800" dirty="0"/>
              <a:t> </a:t>
            </a:r>
            <a:r>
              <a:rPr lang="en-US" sz="1800" dirty="0" err="1"/>
              <a:t>é</a:t>
            </a:r>
            <a:r>
              <a:rPr lang="en-US" sz="1800" dirty="0"/>
              <a:t> um animal </a:t>
            </a:r>
            <a:r>
              <a:rPr lang="en-US" sz="1800" i="1" dirty="0" err="1"/>
              <a:t>ambivalente</a:t>
            </a:r>
            <a:r>
              <a:rPr lang="en-US" sz="1800" dirty="0"/>
              <a:t>;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Winnicott</a:t>
            </a:r>
            <a:r>
              <a:rPr lang="en-US" sz="1800" dirty="0"/>
              <a:t> </a:t>
            </a:r>
            <a:r>
              <a:rPr lang="en-US" sz="1800" i="1" dirty="0" err="1"/>
              <a:t>dependente</a:t>
            </a:r>
            <a:r>
              <a:rPr lang="en-US" sz="18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/>
              <a:t>2.4. </a:t>
            </a:r>
            <a:r>
              <a:rPr lang="en-US" sz="1800" b="1" dirty="0" err="1"/>
              <a:t>Cada</a:t>
            </a:r>
            <a:r>
              <a:rPr lang="en-US" sz="1800" b="1" dirty="0"/>
              <a:t> </a:t>
            </a:r>
            <a:r>
              <a:rPr lang="en-US" sz="1800" b="1" dirty="0" err="1"/>
              <a:t>sistema</a:t>
            </a:r>
            <a:r>
              <a:rPr lang="en-US" sz="1800" b="1" dirty="0"/>
              <a:t> </a:t>
            </a:r>
            <a:r>
              <a:rPr lang="en-US" sz="1800" b="1" dirty="0" err="1"/>
              <a:t>teórico</a:t>
            </a:r>
            <a:r>
              <a:rPr lang="en-US" sz="1800" b="1" dirty="0"/>
              <a:t> </a:t>
            </a:r>
            <a:r>
              <a:rPr lang="en-US" sz="1800" b="1" dirty="0" err="1"/>
              <a:t>está</a:t>
            </a:r>
            <a:r>
              <a:rPr lang="en-US" sz="1800" b="1" dirty="0"/>
              <a:t> </a:t>
            </a:r>
            <a:r>
              <a:rPr lang="en-US" sz="1800" b="1" dirty="0" err="1"/>
              <a:t>construído</a:t>
            </a:r>
            <a:r>
              <a:rPr lang="en-US" sz="1800" b="1" dirty="0"/>
              <a:t> </a:t>
            </a:r>
            <a:r>
              <a:rPr lang="en-US" sz="1800" b="1" dirty="0" err="1"/>
              <a:t>em</a:t>
            </a:r>
            <a:r>
              <a:rPr lang="en-US" sz="1800" b="1" dirty="0"/>
              <a:t> </a:t>
            </a:r>
            <a:r>
              <a:rPr lang="en-US" sz="1800" b="1" dirty="0" err="1"/>
              <a:t>função</a:t>
            </a:r>
            <a:r>
              <a:rPr lang="en-US" sz="1800" b="1" dirty="0"/>
              <a:t> de </a:t>
            </a:r>
            <a:r>
              <a:rPr lang="en-US" sz="1800" b="1" dirty="0" err="1"/>
              <a:t>uma</a:t>
            </a:r>
            <a:r>
              <a:rPr lang="en-US" sz="1800" b="1" dirty="0"/>
              <a:t> </a:t>
            </a:r>
            <a:r>
              <a:rPr lang="en-US" sz="1800" b="1" dirty="0" err="1"/>
              <a:t>determinada</a:t>
            </a:r>
            <a:r>
              <a:rPr lang="en-US" sz="1800" b="1" dirty="0"/>
              <a:t> </a:t>
            </a:r>
            <a:r>
              <a:rPr lang="en-US" sz="1800" b="1" dirty="0" err="1"/>
              <a:t>catástrofe</a:t>
            </a:r>
            <a:r>
              <a:rPr lang="en-US" sz="1800" b="1" dirty="0"/>
              <a:t> </a:t>
            </a:r>
            <a:r>
              <a:rPr lang="en-US" sz="1800" dirty="0"/>
              <a:t>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sz="1600" dirty="0"/>
              <a:t>Freud-</a:t>
            </a:r>
            <a:r>
              <a:rPr lang="en-US" sz="1600" dirty="0" err="1"/>
              <a:t>Castração</a:t>
            </a:r>
            <a:r>
              <a:rPr lang="en-US" sz="1600" dirty="0"/>
              <a:t>; Klein - </a:t>
            </a:r>
            <a:r>
              <a:rPr lang="en-US" sz="1600" dirty="0" err="1"/>
              <a:t>triunfo</a:t>
            </a:r>
            <a:r>
              <a:rPr lang="en-US" sz="1600" dirty="0"/>
              <a:t> da </a:t>
            </a:r>
            <a:r>
              <a:rPr lang="en-US" sz="1600" dirty="0" err="1"/>
              <a:t>pulsão</a:t>
            </a:r>
            <a:r>
              <a:rPr lang="en-US" sz="1600" dirty="0"/>
              <a:t> de </a:t>
            </a:r>
            <a:r>
              <a:rPr lang="en-US" sz="1600" dirty="0" err="1"/>
              <a:t>morte</a:t>
            </a:r>
            <a:r>
              <a:rPr lang="en-US" sz="1600" dirty="0"/>
              <a:t>; </a:t>
            </a:r>
            <a:r>
              <a:rPr lang="en-US" sz="1600" dirty="0" err="1"/>
              <a:t>Winnicott</a:t>
            </a:r>
            <a:r>
              <a:rPr lang="en-US" sz="1600" dirty="0"/>
              <a:t> </a:t>
            </a:r>
            <a:r>
              <a:rPr lang="en-US" sz="1600" dirty="0" err="1"/>
              <a:t>aniquilação</a:t>
            </a:r>
            <a:r>
              <a:rPr lang="en-US" sz="1600" dirty="0"/>
              <a:t> do </a:t>
            </a:r>
            <a:r>
              <a:rPr lang="en-US" sz="1600" i="1" dirty="0"/>
              <a:t>self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falha</a:t>
            </a:r>
            <a:r>
              <a:rPr lang="en-US" sz="1600" dirty="0"/>
              <a:t> </a:t>
            </a:r>
            <a:r>
              <a:rPr lang="en-US" sz="1600" dirty="0" err="1"/>
              <a:t>ambiental</a:t>
            </a:r>
            <a:endParaRPr lang="en-US" sz="16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62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3. </a:t>
            </a:r>
            <a:r>
              <a:rPr lang="en-US" sz="2400" b="1" dirty="0" err="1">
                <a:latin typeface="Times New Roman"/>
                <a:cs typeface="Times New Roman"/>
              </a:rPr>
              <a:t>Orientações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epistemológicas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metológicas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 err="1">
                <a:latin typeface="Times New Roman"/>
                <a:cs typeface="Times New Roman"/>
              </a:rPr>
              <a:t>para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ler</a:t>
            </a:r>
            <a:r>
              <a:rPr lang="en-US" sz="2400" b="1" dirty="0">
                <a:latin typeface="Times New Roman"/>
                <a:cs typeface="Times New Roman"/>
              </a:rPr>
              <a:t> e </a:t>
            </a:r>
            <a:r>
              <a:rPr lang="en-US" sz="2400" b="1" dirty="0" err="1">
                <a:latin typeface="Times New Roman"/>
                <a:cs typeface="Times New Roman"/>
              </a:rPr>
              <a:t>entender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3.1 A </a:t>
            </a:r>
            <a:r>
              <a:rPr lang="en-US" sz="1800" b="1" dirty="0" err="1"/>
              <a:t>influência</a:t>
            </a:r>
            <a:r>
              <a:rPr lang="en-US" sz="1800" b="1" dirty="0"/>
              <a:t> do </a:t>
            </a:r>
            <a:r>
              <a:rPr lang="en-US" sz="1800" b="1" dirty="0" err="1"/>
              <a:t>existencialismo</a:t>
            </a:r>
            <a:r>
              <a:rPr lang="en-US" sz="1800" b="1" dirty="0"/>
              <a:t> </a:t>
            </a:r>
            <a:r>
              <a:rPr lang="en-US" sz="1800" b="1" dirty="0" err="1"/>
              <a:t>moderno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i="1" dirty="0" err="1"/>
              <a:t>Dasein</a:t>
            </a:r>
            <a:r>
              <a:rPr lang="en-US" sz="1800" dirty="0"/>
              <a:t>, </a:t>
            </a:r>
            <a:r>
              <a:rPr lang="en-US" sz="1800" dirty="0" err="1"/>
              <a:t>autenticidade</a:t>
            </a:r>
            <a:r>
              <a:rPr lang="en-US" sz="1800" dirty="0"/>
              <a:t>)</a:t>
            </a:r>
            <a:endParaRPr lang="en-US" sz="18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3.2 A </a:t>
            </a:r>
            <a:r>
              <a:rPr lang="en-US" sz="1800" b="1" dirty="0" err="1"/>
              <a:t>ênfase</a:t>
            </a:r>
            <a:r>
              <a:rPr lang="en-US" sz="1800" b="1" dirty="0"/>
              <a:t> no </a:t>
            </a:r>
            <a:r>
              <a:rPr lang="en-US" sz="1800" b="1" dirty="0" err="1"/>
              <a:t>modo</a:t>
            </a:r>
            <a:r>
              <a:rPr lang="en-US" sz="1800" b="1" dirty="0"/>
              <a:t> de </a:t>
            </a:r>
            <a:r>
              <a:rPr lang="en-US" sz="1800" b="1" dirty="0" err="1"/>
              <a:t>teorização</a:t>
            </a:r>
            <a:r>
              <a:rPr lang="en-US" sz="1800" b="1" dirty="0"/>
              <a:t> </a:t>
            </a:r>
            <a:r>
              <a:rPr lang="en-US" sz="1800" b="1" dirty="0" err="1"/>
              <a:t>que</a:t>
            </a:r>
            <a:r>
              <a:rPr lang="en-US" sz="1800" b="1" dirty="0"/>
              <a:t> </a:t>
            </a:r>
            <a:r>
              <a:rPr lang="en-US" sz="1800" b="1" dirty="0" err="1"/>
              <a:t>rejeita</a:t>
            </a:r>
            <a:r>
              <a:rPr lang="en-US" sz="1800" b="1" dirty="0"/>
              <a:t> as </a:t>
            </a:r>
            <a:r>
              <a:rPr lang="en-US" sz="1800" b="1" dirty="0" err="1"/>
              <a:t>especulações</a:t>
            </a:r>
            <a:endParaRPr lang="en-US" sz="18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3.3 A </a:t>
            </a:r>
            <a:r>
              <a:rPr lang="en-US" sz="1800" b="1" dirty="0" err="1"/>
              <a:t>noção</a:t>
            </a:r>
            <a:r>
              <a:rPr lang="en-US" sz="1800" b="1" dirty="0"/>
              <a:t> de </a:t>
            </a:r>
            <a:r>
              <a:rPr lang="en-US" sz="1800" b="1" dirty="0" err="1"/>
              <a:t>saúde</a:t>
            </a:r>
            <a:r>
              <a:rPr lang="en-US" sz="1800" b="1" dirty="0"/>
              <a:t> e a </a:t>
            </a:r>
            <a:r>
              <a:rPr lang="en-US" sz="1800" b="1" dirty="0" err="1"/>
              <a:t>reformulação</a:t>
            </a:r>
            <a:r>
              <a:rPr lang="en-US" sz="1800" b="1" dirty="0"/>
              <a:t> da </a:t>
            </a:r>
            <a:r>
              <a:rPr lang="en-US" sz="1800" b="1" dirty="0" err="1"/>
              <a:t>nosografia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pensada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função</a:t>
            </a:r>
            <a:r>
              <a:rPr lang="en-US" sz="1800" dirty="0"/>
              <a:t> dos </a:t>
            </a:r>
            <a:r>
              <a:rPr lang="en-US" sz="1800" dirty="0" err="1"/>
              <a:t>níveis</a:t>
            </a:r>
            <a:r>
              <a:rPr lang="en-US" sz="1800" dirty="0"/>
              <a:t> de </a:t>
            </a:r>
            <a:r>
              <a:rPr lang="en-US" sz="1800" dirty="0" err="1"/>
              <a:t>integração</a:t>
            </a:r>
            <a:r>
              <a:rPr lang="en-US" sz="18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3.4 A </a:t>
            </a:r>
            <a:r>
              <a:rPr lang="en-US" sz="1800" b="1" dirty="0" err="1"/>
              <a:t>redescrição</a:t>
            </a:r>
            <a:r>
              <a:rPr lang="en-US" sz="1800" b="1" dirty="0"/>
              <a:t> </a:t>
            </a:r>
            <a:r>
              <a:rPr lang="en-US" sz="1800" b="1" dirty="0" err="1"/>
              <a:t>winnicottiana</a:t>
            </a:r>
            <a:r>
              <a:rPr lang="en-US" sz="1800" b="1" dirty="0"/>
              <a:t> da </a:t>
            </a:r>
            <a:r>
              <a:rPr lang="en-US" sz="1800" b="1" dirty="0" err="1"/>
              <a:t>teoria</a:t>
            </a:r>
            <a:r>
              <a:rPr lang="en-US" sz="1800" b="1" dirty="0"/>
              <a:t> do </a:t>
            </a:r>
            <a:r>
              <a:rPr lang="en-US" sz="1800" b="1" dirty="0" err="1"/>
              <a:t>desenvolvimento</a:t>
            </a:r>
            <a:r>
              <a:rPr lang="en-US" sz="1800" b="1" dirty="0"/>
              <a:t> do </a:t>
            </a:r>
            <a:r>
              <a:rPr lang="en-US" sz="1800" b="1" dirty="0" err="1"/>
              <a:t>ponto</a:t>
            </a:r>
            <a:r>
              <a:rPr lang="en-US" sz="1800" b="1" dirty="0"/>
              <a:t> de vista da </a:t>
            </a:r>
            <a:r>
              <a:rPr lang="en-US" sz="1800" b="1" dirty="0" err="1"/>
              <a:t>psicanálise</a:t>
            </a:r>
            <a:endParaRPr lang="en-US" sz="18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3.4.1 </a:t>
            </a:r>
            <a:r>
              <a:rPr lang="en-US" sz="1800" dirty="0" err="1"/>
              <a:t>Operadores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pensar</a:t>
            </a:r>
            <a:r>
              <a:rPr lang="en-US" sz="1800" dirty="0"/>
              <a:t> a </a:t>
            </a:r>
            <a:r>
              <a:rPr lang="en-US" sz="1800" dirty="0" err="1"/>
              <a:t>natureza</a:t>
            </a:r>
            <a:r>
              <a:rPr lang="en-US" sz="1800" dirty="0"/>
              <a:t> </a:t>
            </a:r>
            <a:r>
              <a:rPr lang="en-US" sz="1800" dirty="0" err="1"/>
              <a:t>humana</a:t>
            </a:r>
            <a:r>
              <a:rPr lang="en-US" sz="1800" dirty="0"/>
              <a:t> e </a:t>
            </a:r>
            <a:r>
              <a:rPr lang="en-US" sz="1800" dirty="0" err="1"/>
              <a:t>seu</a:t>
            </a:r>
            <a:r>
              <a:rPr lang="en-US" sz="1800" dirty="0"/>
              <a:t> </a:t>
            </a:r>
            <a:r>
              <a:rPr lang="en-US" sz="1800" dirty="0" err="1"/>
              <a:t>desenvolvimento</a:t>
            </a:r>
            <a:r>
              <a:rPr lang="en-US" sz="1800" dirty="0"/>
              <a:t>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	SER; </a:t>
            </a:r>
            <a:r>
              <a:rPr lang="en-US" sz="1800" dirty="0" err="1"/>
              <a:t>ser</a:t>
            </a:r>
            <a:r>
              <a:rPr lang="en-US" sz="1800" dirty="0"/>
              <a:t> a </a:t>
            </a:r>
            <a:r>
              <a:rPr lang="en-US" sz="1800" dirty="0" err="1"/>
              <a:t>partir</a:t>
            </a:r>
            <a:r>
              <a:rPr lang="en-US" sz="1800" dirty="0"/>
              <a:t> de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mesmo</a:t>
            </a:r>
            <a:r>
              <a:rPr lang="en-US" sz="1800" dirty="0"/>
              <a:t>; </a:t>
            </a:r>
            <a:r>
              <a:rPr lang="en-US" sz="1800" dirty="0" err="1"/>
              <a:t>reagir</a:t>
            </a:r>
            <a:r>
              <a:rPr lang="en-US" sz="1800" dirty="0"/>
              <a:t> </a:t>
            </a:r>
            <a:r>
              <a:rPr lang="en-US" sz="1800" dirty="0" err="1"/>
              <a:t>aniquila</a:t>
            </a:r>
            <a:r>
              <a:rPr lang="en-US" sz="1800" dirty="0"/>
              <a:t> o </a:t>
            </a:r>
            <a:r>
              <a:rPr lang="en-US" sz="1800" dirty="0" err="1"/>
              <a:t>ser</a:t>
            </a:r>
            <a:r>
              <a:rPr lang="en-US" sz="1800" dirty="0"/>
              <a:t>; a </a:t>
            </a:r>
            <a:r>
              <a:rPr lang="en-US" sz="1800" dirty="0" err="1"/>
              <a:t>centralidade</a:t>
            </a:r>
            <a:r>
              <a:rPr lang="en-US" sz="1800" dirty="0"/>
              <a:t> da </a:t>
            </a:r>
            <a:r>
              <a:rPr lang="en-US" sz="1800" dirty="0" err="1"/>
              <a:t>noção</a:t>
            </a:r>
            <a:r>
              <a:rPr lang="en-US" sz="1800" dirty="0"/>
              <a:t> de </a:t>
            </a:r>
            <a:r>
              <a:rPr lang="en-US" sz="1800" dirty="0" err="1"/>
              <a:t>falso</a:t>
            </a:r>
            <a:r>
              <a:rPr lang="en-US" sz="1800" dirty="0"/>
              <a:t> e </a:t>
            </a:r>
            <a:r>
              <a:rPr lang="en-US" sz="1800" dirty="0" err="1"/>
              <a:t>verdadeiro</a:t>
            </a:r>
            <a:r>
              <a:rPr lang="en-US" sz="1800" dirty="0"/>
              <a:t> </a:t>
            </a:r>
            <a:r>
              <a:rPr lang="en-US" sz="1800" i="1" dirty="0"/>
              <a:t>self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3.4.2 </a:t>
            </a:r>
            <a:r>
              <a:rPr lang="en-US" sz="1800" dirty="0" err="1"/>
              <a:t>Teoria</a:t>
            </a:r>
            <a:r>
              <a:rPr lang="en-US" sz="1800" dirty="0"/>
              <a:t> do </a:t>
            </a:r>
            <a:r>
              <a:rPr lang="en-US" sz="1800" dirty="0" err="1"/>
              <a:t>desenvolvimento</a:t>
            </a:r>
            <a:r>
              <a:rPr lang="en-US" sz="1800" dirty="0"/>
              <a:t> </a:t>
            </a:r>
            <a:r>
              <a:rPr lang="en-US" sz="1800" dirty="0" err="1"/>
              <a:t>focada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questão</a:t>
            </a:r>
            <a:r>
              <a:rPr lang="en-US" sz="1800" dirty="0"/>
              <a:t> da </a:t>
            </a:r>
            <a:r>
              <a:rPr lang="en-US" sz="1800" dirty="0" err="1"/>
              <a:t>dependência</a:t>
            </a:r>
            <a:r>
              <a:rPr lang="en-US" sz="1800" dirty="0"/>
              <a:t> e da </a:t>
            </a:r>
            <a:r>
              <a:rPr lang="en-US" sz="1800" dirty="0" err="1"/>
              <a:t>integração</a:t>
            </a:r>
            <a:r>
              <a:rPr lang="en-US" sz="1800" dirty="0"/>
              <a:t> (</a:t>
            </a:r>
            <a:r>
              <a:rPr lang="en-US" sz="1800" dirty="0" err="1"/>
              <a:t>sou</a:t>
            </a:r>
            <a:r>
              <a:rPr lang="en-US" sz="1800" dirty="0"/>
              <a:t>, </a:t>
            </a:r>
            <a:r>
              <a:rPr lang="en-US" sz="1800" dirty="0" err="1"/>
              <a:t>EuSou</a:t>
            </a:r>
            <a:r>
              <a:rPr lang="en-US" sz="1800" dirty="0"/>
              <a:t>, </a:t>
            </a:r>
            <a:r>
              <a:rPr lang="en-US" sz="1800" dirty="0" err="1"/>
              <a:t>P.inteira</a:t>
            </a:r>
            <a:r>
              <a:rPr lang="en-US" sz="18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3.4.3 </a:t>
            </a:r>
            <a:r>
              <a:rPr lang="en-US" sz="1800" dirty="0" err="1"/>
              <a:t>Distinção</a:t>
            </a:r>
            <a:r>
              <a:rPr lang="en-US" sz="1800" dirty="0"/>
              <a:t> entre o </a:t>
            </a:r>
            <a:r>
              <a:rPr lang="en-US" sz="1800" dirty="0" err="1"/>
              <a:t>que</a:t>
            </a:r>
            <a:r>
              <a:rPr lang="en-US" sz="1800" dirty="0"/>
              <a:t> </a:t>
            </a:r>
            <a:r>
              <a:rPr lang="en-US" sz="1800" dirty="0" err="1"/>
              <a:t>ocorre</a:t>
            </a:r>
            <a:r>
              <a:rPr lang="en-US" sz="1800" dirty="0"/>
              <a:t> do </a:t>
            </a:r>
            <a:r>
              <a:rPr lang="en-US" sz="1800" dirty="0" err="1"/>
              <a:t>ponto</a:t>
            </a:r>
            <a:r>
              <a:rPr lang="en-US" sz="1800" dirty="0"/>
              <a:t> de vista do </a:t>
            </a:r>
            <a:r>
              <a:rPr lang="en-US" sz="1800" dirty="0" err="1"/>
              <a:t>bebê</a:t>
            </a:r>
            <a:r>
              <a:rPr lang="en-US" sz="1800" dirty="0"/>
              <a:t> e do </a:t>
            </a:r>
            <a:r>
              <a:rPr lang="en-US" sz="1800" dirty="0" err="1"/>
              <a:t>ponto</a:t>
            </a:r>
            <a:r>
              <a:rPr lang="en-US" sz="1800" dirty="0"/>
              <a:t> de vista do </a:t>
            </a:r>
            <a:r>
              <a:rPr lang="en-US" sz="1800" dirty="0" err="1"/>
              <a:t>observador</a:t>
            </a: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3.4.4 A </a:t>
            </a:r>
            <a:r>
              <a:rPr lang="en-US" sz="1800" dirty="0" err="1"/>
              <a:t>necessidade</a:t>
            </a:r>
            <a:r>
              <a:rPr lang="en-US" sz="1800" dirty="0"/>
              <a:t> de </a:t>
            </a:r>
            <a:r>
              <a:rPr lang="en-US" sz="1800" dirty="0" err="1"/>
              <a:t>linguagens</a:t>
            </a:r>
            <a:r>
              <a:rPr lang="en-US" sz="1800" dirty="0"/>
              <a:t> </a:t>
            </a:r>
            <a:r>
              <a:rPr lang="en-US" sz="1800" dirty="0" err="1"/>
              <a:t>díspares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cada</a:t>
            </a:r>
            <a:r>
              <a:rPr lang="en-US" sz="1800" dirty="0"/>
              <a:t> </a:t>
            </a:r>
            <a:r>
              <a:rPr lang="en-US" sz="1800" dirty="0" err="1"/>
              <a:t>fase</a:t>
            </a:r>
            <a:endParaRPr lang="en-US" sz="18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3.5 A </a:t>
            </a:r>
            <a:r>
              <a:rPr lang="en-US" sz="1800" b="1" dirty="0" err="1"/>
              <a:t>universalidade</a:t>
            </a:r>
            <a:r>
              <a:rPr lang="en-US" sz="1800" b="1" dirty="0"/>
              <a:t> da </a:t>
            </a:r>
            <a:r>
              <a:rPr lang="en-US" sz="1800" b="1" dirty="0" err="1"/>
              <a:t>ação</a:t>
            </a:r>
            <a:r>
              <a:rPr lang="en-US" sz="1800" b="1" dirty="0"/>
              <a:t> de </a:t>
            </a:r>
            <a:r>
              <a:rPr lang="en-US" sz="1800" b="1" dirty="0" err="1"/>
              <a:t>brincar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espontaneidade</a:t>
            </a:r>
            <a:r>
              <a:rPr lang="en-US" sz="1800" dirty="0"/>
              <a:t> = </a:t>
            </a:r>
            <a:r>
              <a:rPr lang="en-US" sz="1800" dirty="0" err="1"/>
              <a:t>verdadeiro</a:t>
            </a:r>
            <a:r>
              <a:rPr lang="en-US" sz="1800" dirty="0"/>
              <a:t> </a:t>
            </a:r>
            <a:r>
              <a:rPr lang="en-US" sz="1800" i="1" dirty="0"/>
              <a:t>self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ação</a:t>
            </a:r>
            <a:r>
              <a:rPr lang="en-US" sz="1800" dirty="0"/>
              <a:t>; </a:t>
            </a:r>
            <a:r>
              <a:rPr lang="en-US" sz="1800" dirty="0" err="1"/>
              <a:t>criar-encontrar</a:t>
            </a:r>
            <a:r>
              <a:rPr lang="en-US" sz="1800" dirty="0"/>
              <a:t>; </a:t>
            </a:r>
            <a:r>
              <a:rPr lang="en-US" sz="1800" dirty="0" err="1"/>
              <a:t>ilusão</a:t>
            </a:r>
            <a:r>
              <a:rPr lang="en-US" sz="1800" dirty="0"/>
              <a:t> de </a:t>
            </a:r>
            <a:r>
              <a:rPr lang="en-US" sz="1800" dirty="0" err="1"/>
              <a:t>contato</a:t>
            </a:r>
            <a:r>
              <a:rPr lang="en-US" sz="1800" dirty="0"/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</a:t>
            </a:r>
            <a:r>
              <a:rPr lang="en-US" sz="1800" dirty="0" err="1"/>
              <a:t>ser</a:t>
            </a:r>
            <a:r>
              <a:rPr lang="en-US" sz="1800" dirty="0"/>
              <a:t>-com-o-outro; </a:t>
            </a:r>
            <a:r>
              <a:rPr lang="en-US" sz="1800" dirty="0" err="1"/>
              <a:t>criar-encontrar</a:t>
            </a:r>
            <a:r>
              <a:rPr lang="en-US" sz="1800" dirty="0"/>
              <a:t> a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mesmo</a:t>
            </a:r>
            <a:r>
              <a:rPr lang="en-US" sz="1800" dirty="0"/>
              <a:t>, o outro e o </a:t>
            </a:r>
            <a:r>
              <a:rPr lang="en-US" sz="1800" dirty="0" err="1"/>
              <a:t>mundo</a:t>
            </a:r>
            <a:r>
              <a:rPr lang="en-US" sz="1800" dirty="0"/>
              <a:t> no </a:t>
            </a:r>
            <a:r>
              <a:rPr lang="en-US" sz="1800" dirty="0" err="1"/>
              <a:t>qual</a:t>
            </a:r>
            <a:r>
              <a:rPr lang="en-US" sz="1800" dirty="0"/>
              <a:t> se vive)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3.6 </a:t>
            </a:r>
            <a:r>
              <a:rPr lang="en-US" sz="1800" b="1" dirty="0" err="1"/>
              <a:t>Os</a:t>
            </a:r>
            <a:r>
              <a:rPr lang="en-US" sz="1800" b="1" dirty="0"/>
              <a:t> </a:t>
            </a:r>
            <a:r>
              <a:rPr lang="en-US" sz="1800" b="1" dirty="0" err="1"/>
              <a:t>objetivos</a:t>
            </a:r>
            <a:r>
              <a:rPr lang="en-US" sz="1800" b="1" dirty="0"/>
              <a:t> do </a:t>
            </a:r>
            <a:r>
              <a:rPr lang="en-US" sz="1800" b="1" dirty="0" err="1"/>
              <a:t>tratamento</a:t>
            </a:r>
            <a:r>
              <a:rPr lang="en-US" sz="1800" b="1" dirty="0"/>
              <a:t> </a:t>
            </a:r>
            <a:r>
              <a:rPr lang="en-US" sz="1800" b="1" dirty="0" err="1"/>
              <a:t>psicanalítico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integração</a:t>
            </a:r>
            <a:r>
              <a:rPr lang="en-US" sz="1800" dirty="0"/>
              <a:t>; </a:t>
            </a:r>
            <a:r>
              <a:rPr lang="en-US" sz="1800" dirty="0" err="1"/>
              <a:t>ter</a:t>
            </a:r>
            <a:r>
              <a:rPr lang="en-US" sz="1800" dirty="0"/>
              <a:t> </a:t>
            </a:r>
            <a:r>
              <a:rPr lang="en-US" sz="1800" dirty="0" err="1"/>
              <a:t>uma</a:t>
            </a:r>
            <a:r>
              <a:rPr lang="en-US" sz="1800" dirty="0"/>
              <a:t> </a:t>
            </a:r>
            <a:r>
              <a:rPr lang="en-US" sz="1800" dirty="0" err="1"/>
              <a:t>vida</a:t>
            </a:r>
            <a:r>
              <a:rPr lang="en-US" sz="1800" dirty="0"/>
              <a:t> real, </a:t>
            </a:r>
            <a:r>
              <a:rPr lang="en-US" sz="1800" dirty="0" err="1"/>
              <a:t>pessoal</a:t>
            </a:r>
            <a:r>
              <a:rPr lang="en-US" sz="1800" dirty="0"/>
              <a:t>, </a:t>
            </a:r>
            <a:r>
              <a:rPr lang="en-US" sz="1800" dirty="0" err="1"/>
              <a:t>que</a:t>
            </a:r>
            <a:r>
              <a:rPr lang="en-US" sz="1800" dirty="0"/>
              <a:t> vale a </a:t>
            </a:r>
            <a:r>
              <a:rPr lang="en-US" sz="1800" dirty="0" err="1"/>
              <a:t>pena</a:t>
            </a:r>
            <a:r>
              <a:rPr lang="en-US" sz="1800" dirty="0"/>
              <a:t> </a:t>
            </a:r>
            <a:r>
              <a:rPr lang="en-US" sz="1800" dirty="0" err="1"/>
              <a:t>ser</a:t>
            </a:r>
            <a:r>
              <a:rPr lang="en-US" sz="1800" dirty="0"/>
              <a:t> </a:t>
            </a:r>
            <a:r>
              <a:rPr lang="en-US" sz="1800" dirty="0" err="1"/>
              <a:t>vivida</a:t>
            </a:r>
            <a:r>
              <a:rPr lang="en-US" sz="1800" dirty="0"/>
              <a:t>; </a:t>
            </a:r>
            <a:r>
              <a:rPr lang="en-US" sz="1800" i="1" dirty="0"/>
              <a:t>concern</a:t>
            </a:r>
            <a:r>
              <a:rPr lang="en-US" sz="1800" dirty="0"/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>	</a:t>
            </a:r>
            <a:r>
              <a:rPr lang="en-US" sz="1800" dirty="0" err="1"/>
              <a:t>responsabilidade</a:t>
            </a:r>
            <a:r>
              <a:rPr lang="en-US" sz="1800" dirty="0"/>
              <a:t>, culpa, </a:t>
            </a:r>
            <a:r>
              <a:rPr lang="en-US" sz="1800" dirty="0" err="1"/>
              <a:t>deprimir</a:t>
            </a:r>
            <a:r>
              <a:rPr lang="en-US" sz="1800" dirty="0"/>
              <a:t>-se; </a:t>
            </a:r>
            <a:r>
              <a:rPr lang="en-US" sz="1800" dirty="0" err="1"/>
              <a:t>riqueza</a:t>
            </a:r>
            <a:r>
              <a:rPr lang="en-US" sz="1800" dirty="0"/>
              <a:t> de </a:t>
            </a:r>
            <a:r>
              <a:rPr lang="en-US" sz="1800" dirty="0" err="1"/>
              <a:t>personalidade</a:t>
            </a:r>
            <a:r>
              <a:rPr lang="en-US" sz="1800" dirty="0"/>
              <a:t>; </a:t>
            </a:r>
            <a:r>
              <a:rPr lang="en-US" sz="1800" dirty="0" err="1"/>
              <a:t>ser</a:t>
            </a:r>
            <a:r>
              <a:rPr lang="en-US" sz="1800" dirty="0"/>
              <a:t> no </a:t>
            </a:r>
            <a:r>
              <a:rPr lang="en-US" sz="1800" dirty="0" err="1"/>
              <a:t>mundo</a:t>
            </a:r>
            <a:r>
              <a:rPr lang="en-US" sz="1800" dirty="0"/>
              <a:t> , </a:t>
            </a:r>
            <a:r>
              <a:rPr lang="en-US" sz="1800" dirty="0" err="1"/>
              <a:t>cultura</a:t>
            </a:r>
            <a:r>
              <a:rPr lang="en-US" sz="1800" dirty="0"/>
              <a:t>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b="1" dirty="0"/>
              <a:t>	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62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/>
                <a:cs typeface="Times New Roman"/>
              </a:rPr>
              <a:t>1. </a:t>
            </a:r>
            <a:r>
              <a:rPr lang="en-US" sz="2400" b="1" dirty="0" err="1">
                <a:latin typeface="Times New Roman"/>
                <a:cs typeface="Times New Roman"/>
              </a:rPr>
              <a:t>Winnicott</a:t>
            </a:r>
            <a:r>
              <a:rPr lang="en-US" sz="2400" b="1" dirty="0">
                <a:latin typeface="Times New Roman"/>
                <a:cs typeface="Times New Roman"/>
              </a:rPr>
              <a:t> e a </a:t>
            </a:r>
            <a:r>
              <a:rPr lang="en-US" sz="2400" b="1" dirty="0" err="1">
                <a:latin typeface="Times New Roman"/>
                <a:cs typeface="Times New Roman"/>
              </a:rPr>
              <a:t>tradição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br>
              <a:rPr lang="en-US" sz="3600" b="1" dirty="0">
                <a:latin typeface="Times New Roman"/>
                <a:cs typeface="Times New Roman"/>
              </a:rPr>
            </a:br>
            <a:endParaRPr 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AutoNum type="arabicPeriod"/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1.1 A </a:t>
            </a:r>
            <a:r>
              <a:rPr lang="en-US" sz="2000" dirty="0" err="1">
                <a:latin typeface="Times New Roman"/>
                <a:cs typeface="Times New Roman"/>
              </a:rPr>
              <a:t>tradição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psicanalítica</a:t>
            </a:r>
            <a:endParaRPr lang="en-US" sz="20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1.2 </a:t>
            </a:r>
            <a:r>
              <a:rPr lang="en-US" sz="2000" dirty="0" err="1">
                <a:latin typeface="Times New Roman"/>
                <a:cs typeface="Times New Roman"/>
              </a:rPr>
              <a:t>Winnicott</a:t>
            </a:r>
            <a:r>
              <a:rPr lang="en-US" sz="2000" dirty="0">
                <a:latin typeface="Times New Roman"/>
                <a:cs typeface="Times New Roman"/>
              </a:rPr>
              <a:t> e </a:t>
            </a:r>
            <a:r>
              <a:rPr lang="en-US" sz="2000" dirty="0" err="1">
                <a:latin typeface="Times New Roman"/>
                <a:cs typeface="Times New Roman"/>
              </a:rPr>
              <a:t>sua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relação</a:t>
            </a:r>
            <a:r>
              <a:rPr lang="en-US" sz="2000" dirty="0">
                <a:latin typeface="Times New Roman"/>
                <a:cs typeface="Times New Roman"/>
              </a:rPr>
              <a:t> com a </a:t>
            </a:r>
            <a:r>
              <a:rPr lang="en-US" sz="2000" dirty="0" err="1">
                <a:latin typeface="Times New Roman"/>
                <a:cs typeface="Times New Roman"/>
              </a:rPr>
              <a:t>tradição</a:t>
            </a:r>
            <a:endParaRPr lang="en-US" sz="20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1.3 </a:t>
            </a:r>
            <a:r>
              <a:rPr lang="en-US" sz="2000" dirty="0" err="1">
                <a:latin typeface="Times New Roman"/>
                <a:cs typeface="Times New Roman"/>
              </a:rPr>
              <a:t>Winnicott</a:t>
            </a:r>
            <a:r>
              <a:rPr lang="en-US" sz="2000" dirty="0">
                <a:latin typeface="Times New Roman"/>
                <a:cs typeface="Times New Roman"/>
              </a:rPr>
              <a:t> &amp; Freud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1.4 </a:t>
            </a:r>
            <a:r>
              <a:rPr lang="en-US" sz="2000" dirty="0" err="1">
                <a:latin typeface="Times New Roman"/>
                <a:cs typeface="Times New Roman"/>
              </a:rPr>
              <a:t>Winnicott</a:t>
            </a:r>
            <a:r>
              <a:rPr lang="en-US" sz="2000" dirty="0">
                <a:latin typeface="Times New Roman"/>
                <a:cs typeface="Times New Roman"/>
              </a:rPr>
              <a:t> &amp; Klein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68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1.1 A </a:t>
            </a:r>
            <a:r>
              <a:rPr lang="en-US" sz="2400" b="1" dirty="0" err="1"/>
              <a:t>tradição</a:t>
            </a:r>
            <a:r>
              <a:rPr lang="en-US" sz="2400" b="1" dirty="0"/>
              <a:t> </a:t>
            </a:r>
            <a:r>
              <a:rPr lang="en-US" sz="2400" b="1" dirty="0" err="1"/>
              <a:t>psicanalítica</a:t>
            </a:r>
            <a:r>
              <a:rPr lang="en-US" sz="2400" b="1" dirty="0"/>
              <a:t> </a:t>
            </a:r>
            <a:br>
              <a:rPr lang="en-US" sz="2400" b="1" dirty="0"/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 err="1"/>
              <a:t>Winnicott</a:t>
            </a:r>
            <a:r>
              <a:rPr lang="en-US" sz="2000" dirty="0"/>
              <a:t> </a:t>
            </a:r>
            <a:r>
              <a:rPr lang="en-US" sz="2000" dirty="0" err="1"/>
              <a:t>desenvolveu</a:t>
            </a:r>
            <a:r>
              <a:rPr lang="en-US" sz="2000" dirty="0"/>
              <a:t> a </a:t>
            </a:r>
            <a:r>
              <a:rPr lang="en-US" sz="2000" dirty="0" err="1"/>
              <a:t>teoria</a:t>
            </a:r>
            <a:r>
              <a:rPr lang="en-US" sz="2000" dirty="0"/>
              <a:t> e a </a:t>
            </a:r>
            <a:r>
              <a:rPr lang="en-US" sz="2000" dirty="0" err="1"/>
              <a:t>prática</a:t>
            </a:r>
            <a:r>
              <a:rPr lang="en-US" sz="2000" dirty="0"/>
              <a:t> </a:t>
            </a:r>
            <a:r>
              <a:rPr lang="en-US" sz="2000" dirty="0" err="1"/>
              <a:t>psicanalítica</a:t>
            </a:r>
            <a:r>
              <a:rPr lang="en-US" sz="2000" dirty="0"/>
              <a:t> e </a:t>
            </a:r>
            <a:r>
              <a:rPr lang="en-US" sz="2000" dirty="0" err="1"/>
              <a:t>seu</a:t>
            </a:r>
            <a:r>
              <a:rPr lang="en-US" sz="2000" dirty="0"/>
              <a:t> </a:t>
            </a:r>
            <a:r>
              <a:rPr lang="en-US" sz="2000" dirty="0" err="1"/>
              <a:t>entendimento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a </a:t>
            </a:r>
            <a:r>
              <a:rPr lang="en-US" sz="2000" dirty="0" err="1"/>
              <a:t>natureza</a:t>
            </a:r>
            <a:r>
              <a:rPr lang="en-US" sz="2000" dirty="0"/>
              <a:t> </a:t>
            </a:r>
            <a:r>
              <a:rPr lang="en-US" sz="2000" dirty="0" err="1"/>
              <a:t>humana</a:t>
            </a:r>
            <a:r>
              <a:rPr lang="en-US" sz="2000" dirty="0"/>
              <a:t> </a:t>
            </a:r>
            <a:r>
              <a:rPr lang="en-US" sz="2000" dirty="0" err="1"/>
              <a:t>só</a:t>
            </a:r>
            <a:r>
              <a:rPr lang="en-US" sz="2000" dirty="0"/>
              <a:t> </a:t>
            </a:r>
            <a:r>
              <a:rPr lang="en-US" sz="2000" dirty="0" err="1"/>
              <a:t>pode</a:t>
            </a:r>
            <a:r>
              <a:rPr lang="en-US" sz="2000" dirty="0"/>
              <a:t> </a:t>
            </a:r>
            <a:r>
              <a:rPr lang="en-US" sz="2000" dirty="0" err="1"/>
              <a:t>ser</a:t>
            </a:r>
            <a:r>
              <a:rPr lang="en-US" sz="2000" dirty="0"/>
              <a:t> </a:t>
            </a:r>
            <a:r>
              <a:rPr lang="en-US" sz="2000" dirty="0" err="1"/>
              <a:t>feito</a:t>
            </a:r>
            <a:r>
              <a:rPr lang="en-US" sz="2000" dirty="0"/>
              <a:t> </a:t>
            </a:r>
            <a:r>
              <a:rPr lang="en-US" sz="2000" dirty="0" err="1"/>
              <a:t>porque</a:t>
            </a:r>
            <a:r>
              <a:rPr lang="en-US" sz="2000" dirty="0"/>
              <a:t> </a:t>
            </a:r>
            <a:r>
              <a:rPr lang="en-US" sz="2000" dirty="0" err="1"/>
              <a:t>existiram</a:t>
            </a:r>
            <a:r>
              <a:rPr lang="en-US" sz="2000" dirty="0"/>
              <a:t> um Freud e </a:t>
            </a:r>
            <a:r>
              <a:rPr lang="en-US" sz="2000" dirty="0" err="1"/>
              <a:t>uma</a:t>
            </a:r>
            <a:r>
              <a:rPr lang="en-US" sz="2000" dirty="0"/>
              <a:t> Melanie Klein. </a:t>
            </a:r>
            <a:r>
              <a:rPr lang="en-US" sz="2000" dirty="0" err="1"/>
              <a:t>diz</a:t>
            </a:r>
            <a:r>
              <a:rPr lang="en-US" sz="2000" dirty="0"/>
              <a:t> </a:t>
            </a:r>
            <a:r>
              <a:rPr lang="en-US" sz="2000" dirty="0" err="1"/>
              <a:t>Winnicott</a:t>
            </a:r>
            <a:r>
              <a:rPr lang="en-US" sz="2000" dirty="0"/>
              <a:t>: </a:t>
            </a:r>
            <a:r>
              <a:rPr lang="pt-BR" sz="2000" dirty="0">
                <a:solidFill>
                  <a:srgbClr val="0000FF"/>
                </a:solidFill>
              </a:rPr>
              <a:t>“em nenhum campo cultural é possível ser original , exceto numa base de tradição”</a:t>
            </a:r>
            <a:r>
              <a:rPr lang="pt-BR" sz="2000" dirty="0"/>
              <a:t> (1967b, p. 99).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0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C6C5-9C9D-FB4B-8FCA-5DE5C826636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8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6309</Words>
  <Application>Microsoft Macintosh PowerPoint</Application>
  <PresentationFormat>Apresentação na tela (4:3)</PresentationFormat>
  <Paragraphs>457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5" baseType="lpstr">
      <vt:lpstr>Arial</vt:lpstr>
      <vt:lpstr>Calibri</vt:lpstr>
      <vt:lpstr>Times New Roman</vt:lpstr>
      <vt:lpstr>Wingdings</vt:lpstr>
      <vt:lpstr>Office Theme</vt:lpstr>
      <vt:lpstr> PSA-286 - Psicologia do Desenvolvimento II   2023</vt:lpstr>
      <vt:lpstr>Programa</vt:lpstr>
      <vt:lpstr>  Para Ler e Entender  Winnicott     </vt:lpstr>
      <vt:lpstr>Para Ler e Entender Winnicott</vt:lpstr>
      <vt:lpstr>1. Winnicott e a tradição  </vt:lpstr>
      <vt:lpstr>2. A especificidade da obra e das contribuições de Winnicott </vt:lpstr>
      <vt:lpstr>3. Orientações epistemológicas metológicas  para ler e entender Winnicott</vt:lpstr>
      <vt:lpstr>1. Winnicott e a tradição  </vt:lpstr>
      <vt:lpstr>1.1 A tradição psicanalítica  </vt:lpstr>
      <vt:lpstr>1.2 Winnicott e sua relação com a tradição</vt:lpstr>
      <vt:lpstr>1.3  Winnicott &amp; Freud</vt:lpstr>
      <vt:lpstr>1.3 Winnicott &amp; Freud Um freudiano para além de Freud!</vt:lpstr>
      <vt:lpstr>1.4 Winnicott &amp; Klein </vt:lpstr>
      <vt:lpstr>1.4 Winnicott &amp; Klein (contribuições positivas)</vt:lpstr>
      <vt:lpstr>   1.4 Winnicott &amp; Klein  (contribuições duvidosas) </vt:lpstr>
      <vt:lpstr>2. A especificidade da obra e das contribuições de Winnicott </vt:lpstr>
      <vt:lpstr>2.1 O descentramento do complexo de Édipo</vt:lpstr>
      <vt:lpstr> 2.1 Um novo lugar para a sexualidade  </vt:lpstr>
      <vt:lpstr>2.2 Mudança na ontologia  e novos elementos para compreender os fenômenos do desenvolvimento</vt:lpstr>
      <vt:lpstr>2.3 A mudança winnicottiana no quadro da teoria  psicanalítica, centrada na questão da dependência </vt:lpstr>
      <vt:lpstr>2.4. Cada sistema teórico está construído em função de uma determinada catástrofe</vt:lpstr>
      <vt:lpstr>3. Orientações epistemológicas e metológicas  para ler e entender Winnicott</vt:lpstr>
      <vt:lpstr>3.4 A redescrição winnicottiana da teoria do desenvolvimento do ponto de vista da psicanálise</vt:lpstr>
      <vt:lpstr>3. Orientações epistemológicas e metológicas  para ler e entender Winnicott</vt:lpstr>
      <vt:lpstr>3.5 A universalidade da ação de brincar </vt:lpstr>
      <vt:lpstr>3. Orientações epistemológicas e metológicas  para ler e entender Winnicott</vt:lpstr>
      <vt:lpstr>3.6 Os objetivos do tratamento psicanalítico </vt:lpstr>
      <vt:lpstr>3. Orientações epistemológicas e metológicas  para ler e entender Winnicott</vt:lpstr>
      <vt:lpstr>3.  Orientações epistemológicas metológicas  para ler e entender Winnicott</vt:lpstr>
      <vt:lpstr>3.1 A influência do existencialismo moderno </vt:lpstr>
      <vt:lpstr>3.1 Uma nova ontologia:  a necessidade se ser e a tendência inata à integração (1)</vt:lpstr>
      <vt:lpstr>3.1 Uma nova ontologia:  a necessidade se ser e a tendência inata à integração (2)</vt:lpstr>
      <vt:lpstr>3.2 A ênfase no modo de teorização não-especulativa  </vt:lpstr>
      <vt:lpstr>3.3 A noção de saúde e a reformulação da nosografica</vt:lpstr>
      <vt:lpstr>3.4 A redescrição winnicottiana da teoria do desenvolvimento do ponto de vista da psicanálise</vt:lpstr>
      <vt:lpstr>3.4.1 Operadores para pensar a natureza humana e seu desenvolvimento</vt:lpstr>
      <vt:lpstr>3.4.1 Ser a partir de si mesmo significa saúde</vt:lpstr>
      <vt:lpstr> 3.4.1  Ser antes de Fazer</vt:lpstr>
      <vt:lpstr>3.4.1 Problemas de ser e de relacionar-se (2)</vt:lpstr>
      <vt:lpstr>3.4.1 Problemas de ser e de relacionar-se (2)</vt:lpstr>
      <vt:lpstr>3.4.2 Linhas do desenvolvimento  dos modos de ser-no-mundo (1)</vt:lpstr>
      <vt:lpstr>3.4.2 Linhas do desenvolvimento  dos modos de ser-no-mundo (2)</vt:lpstr>
      <vt:lpstr>3.4.2 Linhas do desenvolvimento  dos modos de ser-no-mundo (3)</vt:lpstr>
      <vt:lpstr>3.6 A universalidade da ação de brincar</vt:lpstr>
      <vt:lpstr>3.6.1 Brincar como ação universal  que caracteriza o modo de ser humano</vt:lpstr>
      <vt:lpstr>3.6.2 Brincar como ação que leva ao encontro  de simesmo,  do outro e da vida cultural</vt:lpstr>
      <vt:lpstr>3.6.3 Brincar como fundamento da prática clínica</vt:lpstr>
      <vt:lpstr>3.7 Os objetivos do tratamento psicanalítico</vt:lpstr>
      <vt:lpstr>3.7.5 Três tipos de pacientes</vt:lpstr>
      <vt:lpstr>3.7.5 As fases do tratamento psicanalítico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Leopoldo Fulgencio</cp:lastModifiedBy>
  <cp:revision>72</cp:revision>
  <cp:lastPrinted>2015-05-03T22:19:09Z</cp:lastPrinted>
  <dcterms:created xsi:type="dcterms:W3CDTF">2015-03-04T14:05:26Z</dcterms:created>
  <dcterms:modified xsi:type="dcterms:W3CDTF">2023-08-14T23:42:11Z</dcterms:modified>
</cp:coreProperties>
</file>