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46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C7BCF-4A4D-F943-9574-FD437F26FF10}" type="datetimeFigureOut">
              <a:rPr lang="en-US" smtClean="0"/>
              <a:t>17/08/17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45FF4-6E60-6646-9184-034D6A600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06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40A1F-105B-4995-AD10-FFF2F771AFC8}" type="datetimeFigureOut">
              <a:rPr lang="pt-BR" smtClean="0"/>
              <a:t>17/08/17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05CCD-4F31-424A-BBF5-D45E64F115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222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E023-2A1B-1E49-9A38-C6C02CE52DDA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41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F3620-B2EA-C041-9355-42E5CD576265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84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A3E0-A4E7-4247-B5C0-97AA612AB4A2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19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A877-ECAC-9241-8CE7-ABF0A5294AFD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14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C568-CE9A-164F-A280-30AD37B80F1E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57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B4A9-CB61-8A41-BCEC-863A3C57917E}" type="datetime1">
              <a:rPr lang="pt-BR" smtClean="0"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62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664B-B966-6847-86A2-F1CD946E157F}" type="datetime1">
              <a:rPr lang="pt-BR" smtClean="0"/>
              <a:t>17/08/17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8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09F2-2AD1-C345-8626-973BDC52FAB8}" type="datetime1">
              <a:rPr lang="pt-BR" smtClean="0"/>
              <a:t>17/08/17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79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BF26-6471-A447-96FF-747948486563}" type="datetime1">
              <a:rPr lang="pt-BR" smtClean="0"/>
              <a:t>17/08/17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36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0DEB-0D62-9548-9968-6FD19801346E}" type="datetime1">
              <a:rPr lang="pt-BR" smtClean="0"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72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471C-1FAA-CE40-8EB6-D22919D20CD4}" type="datetime1">
              <a:rPr lang="pt-BR" smtClean="0"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38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52E71-17E6-1345-89DB-086C54C69D3F}" type="datetime1">
              <a:rPr lang="pt-BR" smtClean="0"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E1EF9-A9B8-44A9-A8FE-C331DB5A093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07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2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pt-BR" dirty="0" smtClean="0"/>
              <a:t>Linguagem, Língua e Linguística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33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683568" y="404664"/>
            <a:ext cx="7632848" cy="547260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SAUSSURE: a língua, sistema linguístico socializado, aproxima a Linguística da Sociologia ou da Psicologia Social.</a:t>
            </a:r>
          </a:p>
          <a:p>
            <a:pPr algn="ctr"/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pt-BR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CHOMSKY: a competência, conhecimento linguístico internalizado, aproxima a Linguística da Psicologia Cognitiva ou da Biologia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7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604190" y="1916832"/>
            <a:ext cx="2240632" cy="144016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LINGUÍSTICA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3737555" y="1916832"/>
            <a:ext cx="4968552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Parte da Semiótica (</a:t>
            </a:r>
            <a:r>
              <a:rPr lang="pt-BR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Peirce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) ou Semiologia (Saussure) que 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estuda 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todo e qualquer sistema de signo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4283968" y="446820"/>
            <a:ext cx="3110812" cy="12340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Investigação científica da linguagem verbal humana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947659" y="3665882"/>
            <a:ext cx="3884139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Estuda  a principal modalidade dos </a:t>
            </a:r>
            <a:r>
              <a:rPr lang="pt-BR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sitemas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 </a:t>
            </a:r>
            <a:r>
              <a:rPr lang="pt-BR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sígnicos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, as línguas naturais, que são a forma de comunicação mais altamente desenvolvida e de maior uso. </a:t>
            </a:r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2699792" y="1556792"/>
            <a:ext cx="151216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852192" y="2780928"/>
            <a:ext cx="7116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2852192" y="3212976"/>
            <a:ext cx="2007840" cy="742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de cantos arredondados 13"/>
          <p:cNvSpPr/>
          <p:nvPr/>
        </p:nvSpPr>
        <p:spPr>
          <a:xfrm>
            <a:off x="107504" y="4187450"/>
            <a:ext cx="4752528" cy="22322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As línguas naturais situam-se numa posição de destaque entre os sistemas </a:t>
            </a:r>
            <a:r>
              <a:rPr lang="pt-BR" sz="1600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sígnicos</a:t>
            </a:r>
            <a:r>
              <a:rPr lang="pt-BR" sz="1600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 porque possuem, entre outras, as propriedades de FLEXIBILIDADE e ADAPTABILIDADE, que permitem expressar conteúdos bastante diversificados: emoções, sentimentos, ordens, perguntas, afirmações, possibilitando a fala sobre o presente, passado e futuro.  </a:t>
            </a:r>
            <a:endParaRPr lang="pt-BR" sz="1600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2032197" y="3356991"/>
            <a:ext cx="81769" cy="598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23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2996952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/>
              <a:t>O que o capítulo aborda?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47664" y="450912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marL="514350" indent="-514350" algn="r">
              <a:buAutoNum type="arabicPeriod"/>
            </a:pPr>
            <a:r>
              <a:rPr lang="pt-BR" dirty="0" smtClean="0"/>
              <a:t>Breve história sobre o estudo da linguagem</a:t>
            </a:r>
          </a:p>
          <a:p>
            <a:pPr marL="514350" indent="-514350" algn="r">
              <a:buAutoNum type="arabicPeriod"/>
            </a:pPr>
            <a:r>
              <a:rPr lang="pt-BR" dirty="0" smtClean="0"/>
              <a:t>O que é linguagem</a:t>
            </a:r>
          </a:p>
          <a:p>
            <a:pPr marL="514350" indent="-514350" algn="r">
              <a:buAutoNum type="arabicPeriod"/>
            </a:pPr>
            <a:r>
              <a:rPr lang="pt-BR" dirty="0" smtClean="0"/>
              <a:t>Existem Linguagem Animal</a:t>
            </a:r>
          </a:p>
          <a:p>
            <a:pPr marL="514350" indent="-514350" algn="r">
              <a:buAutoNum type="arabicPeriod"/>
            </a:pPr>
            <a:r>
              <a:rPr lang="pt-BR" dirty="0" smtClean="0"/>
              <a:t>O que é Linguística</a:t>
            </a:r>
          </a:p>
          <a:p>
            <a:pPr marL="514350" indent="-514350">
              <a:buAutoNum type="arabicPeriod"/>
            </a:pP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6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1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827584" y="116632"/>
            <a:ext cx="7416824" cy="60763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004048" y="1196752"/>
            <a:ext cx="2880319" cy="252028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1115616" y="1556792"/>
            <a:ext cx="2880319" cy="25202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3216424" y="3501008"/>
            <a:ext cx="2880319" cy="25202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347864" y="485258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Linguagem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619672" y="245689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Nomear 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094106" y="2080069"/>
            <a:ext cx="2106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Criar 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468451" y="4284094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Transformar o Universo Real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1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323528" y="2276872"/>
            <a:ext cx="224063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Linguagem Verbal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3059832" y="188640"/>
            <a:ext cx="2088232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Trocar Experiências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444208" y="620688"/>
            <a:ext cx="2088232" cy="1440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Falar sobre o que existiu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444208" y="2348880"/>
            <a:ext cx="2088232" cy="144016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Imaginar o que não precisa nem pode existir 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588224" y="4797152"/>
            <a:ext cx="2088232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Matéria do Pensamento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3275856" y="4860641"/>
            <a:ext cx="2088232" cy="14401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radley Hand ITC" pitchFamily="66" charset="0"/>
                <a:cs typeface="Arial" pitchFamily="34" charset="0"/>
              </a:rPr>
              <a:t>Veículo de Comunicação Social</a:t>
            </a:r>
            <a:endParaRPr lang="pt-BR" b="1" dirty="0">
              <a:latin typeface="Bradley Hand ITC" pitchFamily="66" charset="0"/>
              <a:cs typeface="Arial" pitchFamily="34" charset="0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2564160" y="1772816"/>
            <a:ext cx="1359768" cy="1376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V="1">
            <a:off x="2564160" y="1772816"/>
            <a:ext cx="3664024" cy="1376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2564160" y="3068960"/>
            <a:ext cx="3664024" cy="80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564160" y="3149352"/>
            <a:ext cx="3880048" cy="1431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2564160" y="3149352"/>
            <a:ext cx="1539788" cy="1431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58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683568" y="404664"/>
            <a:ext cx="7632848" cy="547260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Century Gothic" pitchFamily="34" charset="0"/>
              </a:rPr>
              <a:t>“Assim como não há sociedade sem linguagem, não há sociedade sem comunicação. Tudo o que se produz como linguagem ocorre em sociedade, para ser comunicado, e, como tal, constitui uma realidade material que se relaciona com o que lhe é exterior, com o que existe independentemente da linguagem. Como realidade material – organização de sons, palavras, frases – a linguagem é relativamente autônoma; como expressão de emoções, ideias, propósitos, no entanto, ela é orientanda pela </a:t>
            </a:r>
            <a:r>
              <a:rPr lang="pt-BR" i="1" dirty="0" smtClean="0">
                <a:latin typeface="Century Gothic" pitchFamily="34" charset="0"/>
              </a:rPr>
              <a:t>visão de mundo</a:t>
            </a:r>
            <a:r>
              <a:rPr lang="pt-BR" dirty="0" smtClean="0">
                <a:latin typeface="Century Gothic" pitchFamily="34" charset="0"/>
              </a:rPr>
              <a:t>, pelas injunções da realidade social, histórica e cultural de seu falante” (PETTER, 2007).</a:t>
            </a:r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378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9144000" cy="6304891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-540568" y="-448378"/>
            <a:ext cx="3456384" cy="309634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Razões religiosas: hindus estudaram sua língua (textos sagrados no Veda não sofressem modificações)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6300192" y="3645024"/>
            <a:ext cx="3456384" cy="30963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Gramáticos hindus: </a:t>
            </a:r>
            <a:r>
              <a:rPr lang="pt-BR" dirty="0" err="1" smtClean="0">
                <a:solidFill>
                  <a:schemeClr val="tx1"/>
                </a:solidFill>
                <a:latin typeface="Century Gothic" pitchFamily="34" charset="0"/>
              </a:rPr>
              <a:t>Panini</a:t>
            </a:r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 (século IV a. C.)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6289509" y="-448378"/>
            <a:ext cx="3456384" cy="30963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Gregos: relações entre o CONCEITO e a palavra que o designa (Platão); Aristóteles: estrutura linguística (teoria da frase).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-445775" y="3761656"/>
            <a:ext cx="3456384" cy="30963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Idade Média: modistas consideraram a estrutura gramatical das línguas una e </a:t>
            </a:r>
            <a:r>
              <a:rPr lang="pt-BR" dirty="0" err="1" smtClean="0">
                <a:solidFill>
                  <a:schemeClr val="tx1"/>
                </a:solidFill>
                <a:latin typeface="Century Gothic" pitchFamily="34" charset="0"/>
              </a:rPr>
              <a:t>univeresal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1282417" y="-301641"/>
            <a:ext cx="4729945" cy="406755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Século XVI: Igreja e Reforma. Tradução de livros sagrados em diversas línguas. Viajantes, comerciantes e diplomatas descobrem línguas desconhecidas. Dicionário do italiano </a:t>
            </a:r>
            <a:r>
              <a:rPr lang="pt-BR" dirty="0" err="1" smtClean="0">
                <a:solidFill>
                  <a:schemeClr val="tx1"/>
                </a:solidFill>
                <a:latin typeface="Century Gothic" pitchFamily="34" charset="0"/>
              </a:rPr>
              <a:t>Ambrosio</a:t>
            </a:r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entury Gothic" pitchFamily="34" charset="0"/>
              </a:rPr>
              <a:t>Calepino</a:t>
            </a:r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: mais antigo descoberto em 1502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-540568" y="1837184"/>
            <a:ext cx="3456384" cy="30963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Séculos XVII e XVIII: linguagem se funda na razão, é imagem do pensamento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068754" y="-448378"/>
            <a:ext cx="4823725" cy="421003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Século XIX: interesse pelas línguas vivas e o estudo comparativo dos falares; desenvolvimento do método histórico que foi instrumentos importante para o florescimento das gramáticas comparadas e da Linguística Histórica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480616" y="1837184"/>
            <a:ext cx="3059935" cy="291389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Século XIX: descoberta  do próprio objeto de análise dos estudos sobre a linguagem: a língua falada.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979712" y="2798153"/>
            <a:ext cx="5327781" cy="421003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Século XX: Ferdinand de Saussure, investigação sobre a linguagem – Linguística – passa ser reconhecida como estudo científico.  Outrora a linguística era submetida às exigências de outros estudos (lógica, filosofia, retórica, história </a:t>
            </a:r>
            <a:r>
              <a:rPr lang="pt-BR" dirty="0" err="1" smtClean="0">
                <a:solidFill>
                  <a:schemeClr val="tx1"/>
                </a:solidFill>
                <a:latin typeface="Century Gothic" pitchFamily="34" charset="0"/>
              </a:rPr>
              <a:t>etc</a:t>
            </a:r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)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-974306" y="-1161150"/>
            <a:ext cx="10873208" cy="862718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Método científico: observação dos fatos anterior ao estabelecimento de uma hipótese, os fatos observados sejam examinados sistematicamente mediante experimentação, teoria adequada. Consiste em observar e descrever os fatos a partir de determinados pressupostos teóricos formulados pela Linguística, ou seja, o linguista aproxima-se dos fatos orientado por um quadro teórico específico. Isso possibilita que para o mesmo fenômeno haja diferentes descrições e explicações, dependendo do referencial teórico escolhido pelo pesquisador. 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1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95942" y="1727650"/>
            <a:ext cx="224063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Saussure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771800" y="284312"/>
            <a:ext cx="2592288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Linguagem abrange vários domínios: físico, fisiológico, psíquico, individual, social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825344" y="260648"/>
            <a:ext cx="2635087" cy="16561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A linguagem envolve complexidade e problemas para análise de outras ciências (psicologia, antropologia)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79512" y="3284375"/>
            <a:ext cx="5645833" cy="33849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LÍNGUA: Objeto unificado, classificatório, essencial a linguagem. Produto social da faculdade da linguagem e um conjunto de convenções necessárias, adotadas pelo corpo social para permitir o exercício dessa faculdade nos indivíduos . 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LÍNGUA   -  SISTEMA DE SIGNOS: conjunto de unidades que se relacionam organizadamente dentro de um todo. Parte social da linguagem; exterior do individuo; não pode ser modificada pelo falante e obedece às leis do contrato social estabelecido pelos membros da comunidade</a:t>
            </a:r>
            <a:endParaRPr lang="pt-BR" sz="1600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012161" y="3429000"/>
            <a:ext cx="2830690" cy="32403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FALA: ato individual; resulta das combinações feitas pelo sujeito falante utilizando o código da língua; expressa-se pelos mecanismos psicofísicos (atos da fonação) necessários à produção dessas combinações 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3" idx="3"/>
          </p:cNvCxnSpPr>
          <p:nvPr/>
        </p:nvCxnSpPr>
        <p:spPr>
          <a:xfrm>
            <a:off x="2336574" y="2447730"/>
            <a:ext cx="173137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3" idx="3"/>
          </p:cNvCxnSpPr>
          <p:nvPr/>
        </p:nvCxnSpPr>
        <p:spPr>
          <a:xfrm>
            <a:off x="2336574" y="2447730"/>
            <a:ext cx="5187754" cy="836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2336574" y="1736812"/>
            <a:ext cx="14125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2336574" y="1889212"/>
            <a:ext cx="3387554" cy="207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715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611560" y="1916832"/>
            <a:ext cx="224063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Saussure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3650129" y="2440225"/>
            <a:ext cx="4968552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LINGUÍSTICA DA LÍNGUA</a:t>
            </a:r>
          </a:p>
          <a:p>
            <a:pPr algn="ctr"/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LINGUÍSTICA DA FALA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3398101" y="466766"/>
            <a:ext cx="5472608" cy="16561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Distinção: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LINGUAGEM / LÍNGUA / FALA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Situa o objeto da Linguística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631603" y="4149080"/>
            <a:ext cx="4968552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FOCO: linguística da língua “produto social depositado no cérebro de cada”, sistema </a:t>
            </a:r>
            <a:r>
              <a:rPr lang="pt-BR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supra-individual</a:t>
            </a:r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 que a sociedade impõe ao falante</a:t>
            </a:r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2699792" y="1700808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852192" y="2780928"/>
            <a:ext cx="7116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2699792" y="3160305"/>
            <a:ext cx="931811" cy="98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62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SABBAG, 2017.2</a:t>
            </a:r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107030" y="1736812"/>
            <a:ext cx="224063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Noam Chomsky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Séc. XX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360238" y="213520"/>
            <a:ext cx="3710001" cy="14401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Linguagem conjunto (finito ou infinito) de sentenças, cada uma finita em comprimento e construída a partir de um conjunto finito de elementos 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239272" y="1145771"/>
            <a:ext cx="2592288" cy="16561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Abrange mais do que as línguas naturais 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79512" y="3284375"/>
            <a:ext cx="5645833" cy="33849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Linguagem: capacidade inata e específica da espécie, transmitida geneticamente e própria da espécie humana. </a:t>
            </a:r>
          </a:p>
          <a:p>
            <a:pPr algn="ctr"/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Existem propriedades universais da linguagem; os pesquisadores buscam essas propriedades na tentativa de construção de uma teoria geral da linguagem fundamentada nesses princípios: gerativismo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012161" y="3429000"/>
            <a:ext cx="2830690" cy="32403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Competência de Desempenho: comportamento linguístico (convenções sociais, crenças, atitudes emocionais do falante em relação ao que diz) </a:t>
            </a:r>
            <a:endParaRPr lang="pt-BR" b="1" dirty="0">
              <a:solidFill>
                <a:schemeClr val="tx1"/>
              </a:solidFill>
              <a:latin typeface="Bradley Hand ITC" pitchFamily="66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3" idx="3"/>
          </p:cNvCxnSpPr>
          <p:nvPr/>
        </p:nvCxnSpPr>
        <p:spPr>
          <a:xfrm>
            <a:off x="2347662" y="2456892"/>
            <a:ext cx="173137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3" idx="3"/>
          </p:cNvCxnSpPr>
          <p:nvPr/>
        </p:nvCxnSpPr>
        <p:spPr>
          <a:xfrm>
            <a:off x="2347662" y="2456892"/>
            <a:ext cx="5187754" cy="836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2336574" y="1736812"/>
            <a:ext cx="14125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2336574" y="1889212"/>
            <a:ext cx="3387554" cy="207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62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933</Words>
  <Application>Microsoft Macintosh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do Office</vt:lpstr>
      <vt:lpstr>Linguagem, Língua e Linguística</vt:lpstr>
      <vt:lpstr>O que o capítulo aborda?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Linguagem, Língua e Linguística</dc:title>
  <dc:creator>Deise</dc:creator>
  <cp:lastModifiedBy>Deise Sabbag</cp:lastModifiedBy>
  <cp:revision>31</cp:revision>
  <dcterms:created xsi:type="dcterms:W3CDTF">2016-08-25T19:55:23Z</dcterms:created>
  <dcterms:modified xsi:type="dcterms:W3CDTF">2017-08-17T17:42:13Z</dcterms:modified>
</cp:coreProperties>
</file>