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/>
              <a:t>Chapter 8</a:t>
            </a:r>
            <a:br>
              <a:rPr lang="en-GB" altLang="en-US" sz="5400" b="1" dirty="0"/>
            </a:br>
            <a:r>
              <a:rPr lang="en-GB" altLang="en-US" b="1" dirty="0"/>
              <a:t>Industry Evolution and Strategic Change</a:t>
            </a:r>
            <a:br>
              <a:rPr lang="en-GB" altLang="en-US" b="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6804025" y="565861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924C1-30F0-4A42-BAEF-2AB36A8B482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602264" y="9414"/>
            <a:ext cx="7956550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Changes in the Population of Firms Over the Industry Life Cycle: US Auto Industry 1895-1960</a:t>
            </a:r>
          </a:p>
        </p:txBody>
      </p:sp>
      <p:graphicFrame>
        <p:nvGraphicFramePr>
          <p:cNvPr id="1024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90080"/>
              </p:ext>
            </p:extLst>
          </p:nvPr>
        </p:nvGraphicFramePr>
        <p:xfrm>
          <a:off x="405551" y="1619250"/>
          <a:ext cx="807085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fico" r:id="rId3" imgW="7181818" imgH="4067336" progId="MSGraph.Chart.8">
                  <p:embed followColorScheme="full"/>
                </p:oleObj>
              </mc:Choice>
              <mc:Fallback>
                <p:oleObj name="Grafico" r:id="rId3" imgW="7181818" imgH="40673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51" y="1619250"/>
                        <a:ext cx="807085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57287" y="5706242"/>
            <a:ext cx="564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b="1" dirty="0" smtClean="0">
                <a:latin typeface="+mj-lt"/>
                <a:cs typeface="Arial" pitchFamily="34" charset="0"/>
              </a:rPr>
              <a:t>Source: S. Klepper, </a:t>
            </a:r>
            <a:r>
              <a:rPr lang="en-GB" b="1" i="1" dirty="0" smtClean="0">
                <a:latin typeface="+mj-lt"/>
                <a:cs typeface="Arial" pitchFamily="34" charset="0"/>
              </a:rPr>
              <a:t>Industrial &amp; Corporate Change, </a:t>
            </a:r>
            <a:r>
              <a:rPr lang="en-GB" b="1" dirty="0" smtClean="0">
                <a:latin typeface="+mj-lt"/>
                <a:cs typeface="Arial" pitchFamily="34" charset="0"/>
              </a:rPr>
              <a:t>August 2002, p. 654.</a:t>
            </a:r>
          </a:p>
        </p:txBody>
      </p:sp>
    </p:spTree>
    <p:extLst>
      <p:ext uri="{BB962C8B-B14F-4D97-AF65-F5344CB8AC3E}">
        <p14:creationId xmlns:p14="http://schemas.microsoft.com/office/powerpoint/2010/main" val="30585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682953" y="608078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4D1B4-DEF7-46B7-8C33-981C518577D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World’s Biggest Companies by Market Capitalization, 1912 and 2009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49616"/>
              </p:ext>
            </p:extLst>
          </p:nvPr>
        </p:nvGraphicFramePr>
        <p:xfrm>
          <a:off x="468750" y="1192048"/>
          <a:ext cx="3335338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415"/>
                <a:gridCol w="791923"/>
              </a:tblGrid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1912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$bn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 Steel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0.74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Standard Oil NJ (Exxon)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0.39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J&amp;P Coates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0.29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Pullman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0.20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Royal Dutch Shell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0.19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Anaconda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0.18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General Electric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0.17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Singer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0.17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American Brands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0.17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Navistar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0.16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British</a:t>
                      </a:r>
                      <a:r>
                        <a:rPr lang="en-GB" sz="1800" baseline="0" dirty="0" smtClean="0"/>
                        <a:t> American Tobacco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0.16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 Beers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0.16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41190"/>
              </p:ext>
            </p:extLst>
          </p:nvPr>
        </p:nvGraphicFramePr>
        <p:xfrm>
          <a:off x="5165725" y="1155700"/>
          <a:ext cx="3335338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415"/>
                <a:gridCol w="791923"/>
              </a:tblGrid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2012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$bn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Apple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429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ExxonMobil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407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Microsoft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254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IBM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228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Wal-Mart Stores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212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Chevron Texaco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210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ChinaMobile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204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General Electric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China Construction Bank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198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Google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194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Nestlé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191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Johnson &amp; Jonson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179</a:t>
                      </a:r>
                      <a:endParaRPr lang="en-GB" sz="1800" dirty="0"/>
                    </a:p>
                  </a:txBody>
                  <a:tcPr marL="91421" marR="91421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3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55575" y="558592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60375" y="6492875"/>
            <a:ext cx="20574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E2E27-EFC5-4987-A9F7-F1993060389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Strategy &amp; Performance Across the Industry Life Cycle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31888"/>
            <a:ext cx="6243638" cy="465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0" y="570301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B03E4-A997-4A6A-8F7D-C423BE048E1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575" y="1010362"/>
            <a:ext cx="7924800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400" b="1" dirty="0">
                <a:latin typeface="+mj-lt"/>
                <a:cs typeface="+mn-cs"/>
              </a:rPr>
              <a:t>Organizational Routines</a:t>
            </a:r>
            <a:r>
              <a:rPr lang="en-GB" sz="2400" dirty="0">
                <a:latin typeface="+mj-lt"/>
                <a:cs typeface="+mn-cs"/>
              </a:rPr>
              <a:t> – Existing patterns of coordinated activity make it difficult to develop new capabilities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400" b="1" dirty="0">
                <a:latin typeface="+mj-lt"/>
                <a:cs typeface="+mn-cs"/>
              </a:rPr>
              <a:t>Social &amp; Political Structures</a:t>
            </a:r>
            <a:r>
              <a:rPr lang="en-GB" sz="2400" dirty="0">
                <a:latin typeface="+mj-lt"/>
                <a:cs typeface="+mn-cs"/>
              </a:rPr>
              <a:t> – Change </a:t>
            </a:r>
            <a:r>
              <a:rPr lang="en-US" sz="2400" dirty="0">
                <a:latin typeface="+mj-lt"/>
                <a:cs typeface="Arial" pitchFamily="34" charset="0"/>
              </a:rPr>
              <a:t>threatens existing social relationships and power structures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US" sz="2400" b="1" dirty="0">
                <a:latin typeface="+mj-lt"/>
                <a:cs typeface="+mn-cs"/>
              </a:rPr>
              <a:t>Conformity</a:t>
            </a:r>
            <a:r>
              <a:rPr lang="en-US" sz="2400" dirty="0">
                <a:latin typeface="+mj-lt"/>
                <a:cs typeface="+mn-cs"/>
              </a:rPr>
              <a:t> – Imitation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locks firms into common structures and strategies (“institutional isomorphism”)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400" b="1" dirty="0">
                <a:latin typeface="+mj-lt"/>
                <a:cs typeface="+mn-cs"/>
              </a:rPr>
              <a:t>Limited Search</a:t>
            </a:r>
            <a:r>
              <a:rPr lang="en-GB" sz="2400" dirty="0">
                <a:latin typeface="+mj-lt"/>
                <a:cs typeface="+mn-cs"/>
              </a:rPr>
              <a:t> – “boundary </a:t>
            </a:r>
            <a:r>
              <a:rPr lang="en-US" sz="2400" dirty="0">
                <a:latin typeface="+mj-lt"/>
                <a:cs typeface="Arial" pitchFamily="34" charset="0"/>
              </a:rPr>
              <a:t>rationality”, preference of exploitation over exploration, and satisfying behavior limit firms to incremental change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Complementarities between strategy, structure, and systems</a:t>
            </a:r>
            <a:r>
              <a:rPr lang="en-US" sz="2400" dirty="0">
                <a:latin typeface="+mj-lt"/>
                <a:cs typeface="Arial" pitchFamily="34" charset="0"/>
              </a:rPr>
              <a:t> – Firms create unique configurations of organizational features; localized changes tend to be dysfunctional; change needs to be systematic</a:t>
            </a:r>
            <a:endParaRPr lang="en-GB" sz="2400" b="1" dirty="0">
              <a:latin typeface="+mj-lt"/>
              <a:cs typeface="+mn-cs"/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Organization Adaptation and Change: The Sources of Inertia</a:t>
            </a:r>
          </a:p>
        </p:txBody>
      </p:sp>
    </p:spTree>
    <p:extLst>
      <p:ext uri="{BB962C8B-B14F-4D97-AF65-F5344CB8AC3E}">
        <p14:creationId xmlns:p14="http://schemas.microsoft.com/office/powerpoint/2010/main" val="7060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55575" y="59678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73F2F-443C-44FF-ACE8-DFF4D360C4B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717550"/>
            <a:ext cx="7924800" cy="5770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300" b="1" dirty="0">
                <a:latin typeface="+mj-lt"/>
                <a:cs typeface="+mn-cs"/>
              </a:rPr>
              <a:t>Creating perception of crisis</a:t>
            </a:r>
            <a:r>
              <a:rPr lang="en-GB" sz="2300" dirty="0">
                <a:latin typeface="+mj-lt"/>
                <a:cs typeface="+mn-cs"/>
              </a:rPr>
              <a:t> – A </a:t>
            </a:r>
            <a:r>
              <a:rPr lang="en-US" sz="2300" dirty="0">
                <a:latin typeface="+mj-lt"/>
                <a:ea typeface="Times New Roman"/>
                <a:cs typeface="Arial" pitchFamily="34" charset="0"/>
              </a:rPr>
              <a:t>crisis facilitates organizational change. If there’s no crisis—create the perception of one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300" b="1" dirty="0">
                <a:latin typeface="+mj-lt"/>
                <a:cs typeface="+mn-cs"/>
              </a:rPr>
              <a:t>Establishing Stretch Targets</a:t>
            </a:r>
            <a:r>
              <a:rPr lang="en-GB" sz="2300" dirty="0">
                <a:latin typeface="+mj-lt"/>
                <a:cs typeface="+mn-cs"/>
              </a:rPr>
              <a:t> – Demanding </a:t>
            </a:r>
            <a:r>
              <a:rPr lang="en-US" sz="2300" dirty="0">
                <a:latin typeface="+mj-lt"/>
                <a:ea typeface="Times New Roman"/>
                <a:cs typeface="Arial" pitchFamily="34" charset="0"/>
              </a:rPr>
              <a:t>performance targets can generate ambition and mobilize effort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latin typeface="+mj-lt"/>
                <a:cs typeface="+mn-cs"/>
              </a:rPr>
              <a:t>Creating Individual Initiatives</a:t>
            </a:r>
            <a:r>
              <a:rPr lang="en-US" sz="2300" dirty="0">
                <a:latin typeface="+mj-lt"/>
                <a:cs typeface="+mn-cs"/>
              </a:rPr>
              <a:t> – Initiatives </a:t>
            </a:r>
            <a:r>
              <a:rPr lang="en-US" sz="2300" dirty="0">
                <a:latin typeface="+mj-lt"/>
                <a:ea typeface="Times New Roman"/>
                <a:cs typeface="Arial" pitchFamily="34" charset="0"/>
              </a:rPr>
              <a:t>launched by the CEO can be useful vehicles for change e.g. Jack Welch at 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latin typeface="+mj-lt"/>
                <a:cs typeface="+mn-cs"/>
              </a:rPr>
              <a:t>Reorganization and New Blood</a:t>
            </a:r>
            <a:r>
              <a:rPr lang="en-US" sz="2300" dirty="0">
                <a:latin typeface="+mj-lt"/>
                <a:cs typeface="+mn-cs"/>
              </a:rPr>
              <a:t> – Changing the </a:t>
            </a:r>
            <a:r>
              <a:rPr lang="en-US" sz="2300" dirty="0">
                <a:latin typeface="+mj-lt"/>
                <a:ea typeface="Times New Roman"/>
                <a:cs typeface="Arial" pitchFamily="34" charset="0"/>
              </a:rPr>
              <a:t>organizational </a:t>
            </a:r>
            <a:r>
              <a:rPr lang="en-US" sz="2300" dirty="0">
                <a:latin typeface="+mj-lt"/>
                <a:ea typeface="Times New Roman"/>
                <a:cs typeface="Arial" pitchFamily="34" charset="0"/>
              </a:rPr>
              <a:t>structure breaks down existing power bases and creates openings for external hires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latin typeface="+mj-lt"/>
                <a:cs typeface="+mn-cs"/>
              </a:rPr>
              <a:t>Dynamic Capabilities </a:t>
            </a:r>
            <a:r>
              <a:rPr lang="en-US" sz="2300" dirty="0">
                <a:latin typeface="+mj-lt"/>
                <a:cs typeface="+mn-cs"/>
              </a:rPr>
              <a:t> - Are </a:t>
            </a:r>
            <a:r>
              <a:rPr lang="en-US" sz="2300" dirty="0">
                <a:latin typeface="+mj-lt"/>
                <a:ea typeface="Times New Roman"/>
                <a:cs typeface="Arial" pitchFamily="34" charset="0"/>
              </a:rPr>
              <a:t>the “ability to integrate, build, and reconfigure internal and external competences to address rapidly changing environments”  (David Teece)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300" b="1" dirty="0">
                <a:latin typeface="+mj-lt"/>
                <a:cs typeface="+mn-cs"/>
              </a:rPr>
              <a:t>Multiple Scenario Analysis</a:t>
            </a:r>
            <a:r>
              <a:rPr lang="en-US" sz="2300" dirty="0">
                <a:latin typeface="+mj-lt"/>
                <a:cs typeface="+mn-cs"/>
              </a:rPr>
              <a:t> – Offers </a:t>
            </a:r>
            <a:r>
              <a:rPr lang="en-US" sz="2300" dirty="0">
                <a:latin typeface="+mj-lt"/>
                <a:ea typeface="Times New Roman"/>
                <a:cs typeface="Arial" pitchFamily="34" charset="0"/>
              </a:rPr>
              <a:t>a structured approach for managers to address the forces s that are changing their business environment and to prepare for the future</a:t>
            </a:r>
            <a:r>
              <a:rPr lang="en-US" sz="2400" b="1" dirty="0">
                <a:latin typeface="+mj-lt"/>
                <a:cs typeface="+mn-cs"/>
              </a:rPr>
              <a:t> </a:t>
            </a:r>
            <a:endParaRPr lang="en-GB" sz="2400" b="1" dirty="0">
              <a:latin typeface="+mj-lt"/>
              <a:cs typeface="+mn-cs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460375" y="87312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Tools of Strategic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41111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66FB2-81E7-47A0-B705-AD6E9777805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451" y="930275"/>
            <a:ext cx="7924800" cy="558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300" b="1" dirty="0">
                <a:latin typeface="+mj-lt"/>
                <a:cs typeface="+mn-cs"/>
              </a:rPr>
              <a:t>Derek Abell’s </a:t>
            </a:r>
            <a:r>
              <a:rPr lang="en-GB" sz="2300" b="1" i="1" dirty="0">
                <a:latin typeface="+mj-lt"/>
                <a:cs typeface="+mn-cs"/>
              </a:rPr>
              <a:t>Dual Strategies</a:t>
            </a:r>
          </a:p>
          <a:p>
            <a:pPr marL="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300" dirty="0">
                <a:latin typeface="+mj-lt"/>
                <a:cs typeface="+mn-cs"/>
              </a:rPr>
              <a:t>Firms need: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200" dirty="0">
                <a:latin typeface="+mj-lt"/>
                <a:cs typeface="+mn-cs"/>
              </a:rPr>
              <a:t>A strategy for today that focuses on exploiting existing resources and capabilities and current market positions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200" dirty="0">
                <a:latin typeface="+mj-lt"/>
                <a:cs typeface="+mn-cs"/>
              </a:rPr>
              <a:t>A strategy for tomorrow based upon adaptation to future challenges</a:t>
            </a:r>
          </a:p>
          <a:p>
            <a:pPr marL="450850" lvl="1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300" b="1" dirty="0">
                <a:latin typeface="+mj-lt"/>
                <a:cs typeface="+mn-cs"/>
              </a:rPr>
              <a:t>Michael Tushman &amp; Charles O’Reilly’s </a:t>
            </a:r>
            <a:r>
              <a:rPr lang="en-GB" sz="2300" b="1" i="1" dirty="0">
                <a:latin typeface="+mj-lt"/>
                <a:cs typeface="+mn-cs"/>
              </a:rPr>
              <a:t>Ambidextrous Organization</a:t>
            </a:r>
          </a:p>
          <a:p>
            <a:pPr marL="447675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300" dirty="0">
                <a:latin typeface="+mj-lt"/>
                <a:cs typeface="+mn-cs"/>
              </a:rPr>
              <a:t>Firms need to: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200" dirty="0">
                <a:latin typeface="+mj-lt"/>
                <a:cs typeface="Arial" pitchFamily="34" charset="0"/>
              </a:rPr>
              <a:t>Exploit existing resources and capabilities and market positions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200" dirty="0">
                <a:latin typeface="+mj-lt"/>
                <a:cs typeface="Arial" pitchFamily="34" charset="0"/>
              </a:rPr>
              <a:t>Explore new opportunities for the future</a:t>
            </a:r>
            <a:endParaRPr lang="en-GB" sz="2400" dirty="0">
              <a:latin typeface="+mj-lt"/>
              <a:cs typeface="+mn-cs"/>
            </a:endParaRPr>
          </a:p>
          <a:p>
            <a:pPr marL="908050" lvl="3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b="1" dirty="0">
                <a:latin typeface="+mj-lt"/>
                <a:cs typeface="+mn-cs"/>
              </a:rPr>
              <a:t>Structural Ambidexterity</a:t>
            </a:r>
            <a:r>
              <a:rPr lang="en-GB" sz="2200" dirty="0">
                <a:latin typeface="+mj-lt"/>
                <a:cs typeface="+mn-cs"/>
              </a:rPr>
              <a:t> – Exploration and exploitation allocated to different organizational units</a:t>
            </a:r>
          </a:p>
          <a:p>
            <a:pPr marL="908050" lvl="3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b="1" dirty="0">
                <a:latin typeface="+mj-lt"/>
                <a:cs typeface="+mn-cs"/>
              </a:rPr>
              <a:t>Contextual Ambidexterity</a:t>
            </a:r>
            <a:r>
              <a:rPr lang="en-GB" sz="2200" dirty="0">
                <a:latin typeface="+mj-lt"/>
                <a:cs typeface="+mn-cs"/>
              </a:rPr>
              <a:t> – Same organizational units and people perform both exploration and exploitation</a:t>
            </a:r>
            <a:endParaRPr lang="en-GB" sz="2200" b="1" dirty="0">
              <a:latin typeface="+mj-lt"/>
              <a:cs typeface="Arial" pitchFamily="34" charset="0"/>
            </a:endParaRP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664451" y="-14288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Managing Strategic Change: Dual Strategies and Organizational Ambidexterity</a:t>
            </a:r>
          </a:p>
        </p:txBody>
      </p:sp>
    </p:spTree>
    <p:extLst>
      <p:ext uri="{BB962C8B-B14F-4D97-AF65-F5344CB8AC3E}">
        <p14:creationId xmlns:p14="http://schemas.microsoft.com/office/powerpoint/2010/main" val="31120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556830" y="60269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Gary Hamel: Shaking the Foundations</a:t>
            </a:r>
          </a:p>
        </p:txBody>
      </p:sp>
      <p:pic>
        <p:nvPicPr>
          <p:cNvPr id="1638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3" y="763969"/>
            <a:ext cx="7713663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60880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9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0D91C-58EB-4078-88BA-D452D4417CC1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A401D-23F9-43F4-8466-8932BDE9EE7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>
                <a:solidFill>
                  <a:srgbClr val="4F86B2"/>
                </a:solidFill>
              </a:rPr>
              <a:t>The Challenge of Developing New Capabilities: Distinctive Capabilities as a Consequence of Childhood Experiences: The Oil Majors</a:t>
            </a:r>
          </a:p>
        </p:txBody>
      </p:sp>
      <p:pic>
        <p:nvPicPr>
          <p:cNvPr id="17415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" y="1557338"/>
            <a:ext cx="76993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0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1CBEF-D2C2-4D01-9425-3962401893D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809625" y="77022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Integrated resources to create organizational capability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3240088" y="1217833"/>
            <a:ext cx="2520950" cy="646112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b="1"/>
              <a:t>ORGANIZATIONAL </a:t>
            </a:r>
          </a:p>
          <a:p>
            <a:pPr algn="ctr"/>
            <a:r>
              <a:rPr lang="en-GB" altLang="en-US" sz="1800" b="1"/>
              <a:t>CAPABILITIES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171576" y="2586258"/>
            <a:ext cx="1550987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54000" bIns="10800" anchor="ctr"/>
          <a:lstStyle/>
          <a:p>
            <a:pPr algn="ctr" eaLnBrk="0" hangingPunct="0"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Processes</a:t>
            </a:r>
            <a:endParaRPr lang="en-US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5995988" y="2552920"/>
            <a:ext cx="1944688" cy="898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Organizational </a:t>
            </a:r>
          </a:p>
          <a:p>
            <a:pPr algn="ctr" eaLnBrk="0" hangingPunct="0">
              <a:defRPr/>
            </a:pPr>
            <a:r>
              <a:rPr lang="it-IT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Alignment</a:t>
            </a:r>
            <a:r>
              <a:rPr lang="it-IT" sz="20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213226" y="1863945"/>
            <a:ext cx="665162" cy="180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>
            <a:off x="4556126" y="2586258"/>
            <a:ext cx="1439862" cy="865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b="1">
                <a:solidFill>
                  <a:srgbClr val="000000"/>
                </a:solidFill>
                <a:latin typeface="+mj-lt"/>
                <a:cs typeface="Arial" pitchFamily="34" charset="0"/>
              </a:rPr>
              <a:t>Motivation</a:t>
            </a:r>
            <a:endParaRPr lang="en-US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722563" y="2586258"/>
            <a:ext cx="1833563" cy="865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b="1">
                <a:solidFill>
                  <a:srgbClr val="000000"/>
                </a:solidFill>
                <a:latin typeface="+mj-lt"/>
                <a:cs typeface="Arial" pitchFamily="34" charset="0"/>
              </a:rPr>
              <a:t>Organizational</a:t>
            </a:r>
          </a:p>
          <a:p>
            <a:pPr algn="ctr" eaLnBrk="0" hangingPunct="0">
              <a:defRPr/>
            </a:pPr>
            <a:r>
              <a:rPr lang="it-IT" b="1">
                <a:solidFill>
                  <a:srgbClr val="000000"/>
                </a:solidFill>
                <a:latin typeface="+mj-lt"/>
                <a:cs typeface="Arial" pitchFamily="34" charset="0"/>
              </a:rPr>
              <a:t>Structure</a:t>
            </a:r>
            <a:endParaRPr lang="en-US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81339"/>
              </p:ext>
            </p:extLst>
          </p:nvPr>
        </p:nvGraphicFramePr>
        <p:xfrm>
          <a:off x="1597026" y="3740370"/>
          <a:ext cx="6096000" cy="220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41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68" marB="45668"/>
                </a:tc>
              </a:tr>
              <a:tr h="37041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TANGIBLE</a:t>
                      </a:r>
                      <a:endParaRPr lang="en-GB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INTANGIBLE</a:t>
                      </a:r>
                      <a:endParaRPr lang="en-GB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HUMAN</a:t>
                      </a:r>
                      <a:endParaRPr lang="en-GB" sz="1800" dirty="0"/>
                    </a:p>
                  </a:txBody>
                  <a:tcPr marT="45668" marB="45668"/>
                </a:tc>
              </a:tr>
              <a:tr h="1462629">
                <a:tc>
                  <a:txBody>
                    <a:bodyPr/>
                    <a:lstStyle/>
                    <a:p>
                      <a:pPr marL="285750" indent="-285750" defTabSz="762000" eaLnBrk="0" hangingPunct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Financial</a:t>
                      </a:r>
                    </a:p>
                    <a:p>
                      <a:pPr marL="285750" indent="-285750" defTabSz="762000"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Physical</a:t>
                      </a:r>
                    </a:p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marL="285750" indent="-285750" defTabSz="762000" eaLnBrk="0" hangingPunct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Technology</a:t>
                      </a:r>
                    </a:p>
                    <a:p>
                      <a:pPr marL="285750" indent="-285750" defTabSz="762000" eaLnBrk="0" hangingPunct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Reputation</a:t>
                      </a:r>
                    </a:p>
                    <a:p>
                      <a:pPr marL="285750" indent="-285750" defTabSz="762000" eaLnBrk="0" hangingPunct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Culture </a:t>
                      </a:r>
                    </a:p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marL="285750" indent="-285750" defTabSz="762000" eaLnBrk="0" hangingPunct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Skills/know-how</a:t>
                      </a:r>
                    </a:p>
                    <a:p>
                      <a:pPr marL="285750" indent="-285750" defTabSz="762000" eaLnBrk="0" hangingPunct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capacity for communication &amp; collaboration</a:t>
                      </a:r>
                    </a:p>
                    <a:p>
                      <a:pPr marL="285750" indent="-285750" defTabSz="762000" eaLnBrk="0" hangingPunct="0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</a:rPr>
                        <a:t>Motivation</a:t>
                      </a:r>
                    </a:p>
                  </a:txBody>
                  <a:tcPr marT="45668" marB="456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1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0" y="565656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EE086-C2FB-45C8-A407-F0580E0C243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Hyundai Motors: Developing Capabilities Through Product Development</a:t>
            </a:r>
          </a:p>
        </p:txBody>
      </p:sp>
      <p:pic>
        <p:nvPicPr>
          <p:cNvPr id="19461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00139"/>
            <a:ext cx="7632700" cy="451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5470033"/>
            <a:ext cx="54006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0" y="56525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04863-BA87-46E4-9252-7BA4A838C75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7462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B177B-E236-495B-A801-7748130E765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604126" y="209112"/>
            <a:ext cx="7956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4F86B2"/>
                </a:solidFill>
              </a:rPr>
              <a:t>Knowledge Management &amp; the Knowledge-Based View: Types of Knowledge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80417"/>
              </p:ext>
            </p:extLst>
          </p:nvPr>
        </p:nvGraphicFramePr>
        <p:xfrm>
          <a:off x="767255" y="1523125"/>
          <a:ext cx="7296150" cy="45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050"/>
                <a:gridCol w="2432050"/>
                <a:gridCol w="2432050"/>
              </a:tblGrid>
              <a:tr h="39626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Type of Knowledge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Characteristics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Implications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</a:tr>
              <a:tr h="2225196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Explicit</a:t>
                      </a:r>
                      <a:r>
                        <a:rPr lang="en-GB" sz="2000" dirty="0" smtClean="0"/>
                        <a:t>: Knowing about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Easy and cheap to transfer. A “public good” (non-exclusive)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Easy to exploit within </a:t>
                      </a:r>
                      <a:r>
                        <a:rPr lang="en-GB" sz="2000" baseline="0" dirty="0" smtClean="0"/>
                        <a:t>the firm – but difficult to protect from rivals: hence, a weak basis for substantial advantage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</a:tr>
              <a:tr h="1920374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Tacit</a:t>
                      </a:r>
                      <a:r>
                        <a:rPr lang="en-GB" sz="2000" dirty="0" smtClean="0"/>
                        <a:t>: Knowing how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Difficult</a:t>
                      </a:r>
                      <a:r>
                        <a:rPr lang="en-GB" sz="2000" baseline="0" dirty="0" smtClean="0"/>
                        <a:t> to articulate or codify. Transfer is slow and costly. Requires observation and practice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Sound basis for sustainable competitive advantage;</a:t>
                      </a:r>
                      <a:r>
                        <a:rPr lang="en-GB" sz="2000" baseline="0" dirty="0" smtClean="0"/>
                        <a:t> Challenge is to replicate it internally</a:t>
                      </a:r>
                      <a:endParaRPr lang="en-GB" sz="2000" dirty="0"/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499C-4447-4768-92AE-D2CBAA9E7A8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761781" y="80305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Knowledge Management Practices</a:t>
            </a:r>
          </a:p>
        </p:txBody>
      </p:sp>
      <p:pic>
        <p:nvPicPr>
          <p:cNvPr id="21508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03" y="822161"/>
            <a:ext cx="6696075" cy="527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2225" y="570120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9751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0" y="56800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C58F2-CACB-42F2-B4A5-5C10DBDA01F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4F86B2"/>
                </a:solidFill>
              </a:rPr>
              <a:t>Knowledge Conversion</a:t>
            </a:r>
          </a:p>
        </p:txBody>
      </p:sp>
      <p:pic>
        <p:nvPicPr>
          <p:cNvPr id="22534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81215"/>
            <a:ext cx="68675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270500"/>
            <a:ext cx="656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6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Industry Evolution and Strategic Change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929577-62E3-4B88-B36F-117071499E2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742950"/>
            <a:ext cx="3743325" cy="1223963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8525" y="1022350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277144" y="2657585"/>
            <a:ext cx="77771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Industry evolution and the industry life cycle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The challenge of organizational adaptation and strategic change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Managing strategic change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Developing new capabilities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18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7462" y="565079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840D3-E5AD-4B59-85E4-14CEA86CE711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869130" y="159133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The Industry Life Cycle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048517" y="4334314"/>
            <a:ext cx="77771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buClr>
                <a:srgbClr val="4F86B2"/>
              </a:buClr>
              <a:defRPr/>
            </a:pPr>
            <a:r>
              <a:rPr lang="en-GB" sz="2600" dirty="0" smtClean="0"/>
              <a:t>Drivers of industry evolution:</a:t>
            </a:r>
          </a:p>
          <a:p>
            <a:pPr marL="457200" indent="-457200" eaLnBrk="1" hangingPunct="1"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 smtClean="0"/>
              <a:t>Demand growth</a:t>
            </a:r>
          </a:p>
          <a:p>
            <a:pPr marL="457200" indent="-457200" eaLnBrk="1" hangingPunct="1"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 smtClean="0"/>
              <a:t>Creation and diffusion of knowledge</a:t>
            </a:r>
          </a:p>
          <a:p>
            <a:pPr marL="0" indent="0" eaLnBrk="1" hangingPunct="1">
              <a:buClr>
                <a:srgbClr val="4F86B2"/>
              </a:buClr>
              <a:defRPr/>
            </a:pPr>
            <a:endParaRPr lang="en-GB" sz="2600" dirty="0" smtClean="0"/>
          </a:p>
        </p:txBody>
      </p:sp>
      <p:pic>
        <p:nvPicPr>
          <p:cNvPr id="410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0" y="960492"/>
            <a:ext cx="74580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162691" y="565254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226A0-8634-486D-8133-27E17B86420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661988" y="237960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Product and Process Innovation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Over Time</a:t>
            </a: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0495"/>
            <a:ext cx="69056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2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9341" y="565254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727B8-3680-4EBF-B2D3-0317B41D5BD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698609" y="16033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How Typical is the Life Cycle Pattern?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475" y="993775"/>
            <a:ext cx="7924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+mn-cs"/>
              </a:rPr>
              <a:t>Technology-intensive</a:t>
            </a:r>
            <a:r>
              <a:rPr lang="en-GB" dirty="0">
                <a:latin typeface="+mj-lt"/>
                <a:cs typeface="Arial" pitchFamily="34" charset="0"/>
              </a:rPr>
              <a:t> industries (e.g. pharmaceuticals, semiconductors, computers) may retain features of emerging industries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Other industries (especially those providing basic necessities, e.g. food processing, construction, apparel) reach maturity, but not decline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Industries may experience life cycle regeneration, e.g. motorcycles, TVs: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+mn-cs"/>
              </a:rPr>
              <a:t>Life cycle </a:t>
            </a:r>
            <a:r>
              <a:rPr lang="en-US" dirty="0">
                <a:latin typeface="+mj-lt"/>
                <a:cs typeface="Arial" pitchFamily="34" charset="0"/>
              </a:rPr>
              <a:t>model can help us to anticipate industry evolution</a:t>
            </a:r>
            <a:r>
              <a:rPr lang="en-GB" dirty="0">
                <a:latin typeface="+mj-lt"/>
                <a:cs typeface="Arial" pitchFamily="34" charset="0"/>
              </a:rPr>
              <a:t>—</a:t>
            </a:r>
            <a:r>
              <a:rPr lang="en-US" dirty="0">
                <a:latin typeface="+mj-lt"/>
                <a:cs typeface="Arial" pitchFamily="34" charset="0"/>
              </a:rPr>
              <a:t>but dangerous to assume any common, pre-determined pattern of industry development</a:t>
            </a:r>
            <a:endParaRPr lang="en-GB" dirty="0">
              <a:latin typeface="+mj-lt"/>
              <a:cs typeface="+mn-cs"/>
            </a:endParaRP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2266950" y="2941638"/>
            <a:ext cx="0" cy="1063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2266950" y="4005263"/>
            <a:ext cx="1762125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4" name="Freeform 8"/>
          <p:cNvSpPr>
            <a:spLocks/>
          </p:cNvSpPr>
          <p:nvPr/>
        </p:nvSpPr>
        <p:spPr bwMode="auto">
          <a:xfrm>
            <a:off x="4714875" y="2941638"/>
            <a:ext cx="2736850" cy="1068387"/>
          </a:xfrm>
          <a:custGeom>
            <a:avLst/>
            <a:gdLst>
              <a:gd name="T0" fmla="*/ 0 w 1153"/>
              <a:gd name="T1" fmla="*/ 0 h 529"/>
              <a:gd name="T2" fmla="*/ 0 w 1153"/>
              <a:gd name="T3" fmla="*/ 2147483647 h 529"/>
              <a:gd name="T4" fmla="*/ 2147483647 w 1153"/>
              <a:gd name="T5" fmla="*/ 2147483647 h 529"/>
              <a:gd name="T6" fmla="*/ 2147483647 w 1153"/>
              <a:gd name="T7" fmla="*/ 2147483647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529"/>
              <a:gd name="T14" fmla="*/ 1153 w 1153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529">
                <a:moveTo>
                  <a:pt x="0" y="0"/>
                </a:moveTo>
                <a:lnTo>
                  <a:pt x="0" y="528"/>
                </a:lnTo>
                <a:lnTo>
                  <a:pt x="933" y="528"/>
                </a:lnTo>
                <a:lnTo>
                  <a:pt x="1152" y="52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5" name="Arc 9"/>
          <p:cNvSpPr>
            <a:spLocks/>
          </p:cNvSpPr>
          <p:nvPr/>
        </p:nvSpPr>
        <p:spPr bwMode="auto">
          <a:xfrm>
            <a:off x="2286000" y="3408363"/>
            <a:ext cx="450850" cy="5270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35"/>
                </a:moveTo>
                <a:cubicBezTo>
                  <a:pt x="35" y="9660"/>
                  <a:pt x="9649" y="41"/>
                  <a:pt x="21524" y="0"/>
                </a:cubicBezTo>
              </a:path>
              <a:path w="21600" h="21600" stroke="0" extrusionOk="0">
                <a:moveTo>
                  <a:pt x="0" y="21535"/>
                </a:moveTo>
                <a:cubicBezTo>
                  <a:pt x="35" y="9660"/>
                  <a:pt x="9649" y="41"/>
                  <a:pt x="21524" y="0"/>
                </a:cubicBezTo>
                <a:lnTo>
                  <a:pt x="21600" y="21600"/>
                </a:lnTo>
                <a:lnTo>
                  <a:pt x="0" y="2153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6" name="Arc 10"/>
          <p:cNvSpPr>
            <a:spLocks/>
          </p:cNvSpPr>
          <p:nvPr/>
        </p:nvSpPr>
        <p:spPr bwMode="auto">
          <a:xfrm>
            <a:off x="2733675" y="3408363"/>
            <a:ext cx="298450" cy="146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7" name="Arc 11"/>
          <p:cNvSpPr>
            <a:spLocks/>
          </p:cNvSpPr>
          <p:nvPr/>
        </p:nvSpPr>
        <p:spPr bwMode="auto">
          <a:xfrm>
            <a:off x="3048000" y="3551238"/>
            <a:ext cx="69850" cy="698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8" name="Arc 12"/>
          <p:cNvSpPr>
            <a:spLocks/>
          </p:cNvSpPr>
          <p:nvPr/>
        </p:nvSpPr>
        <p:spPr bwMode="auto">
          <a:xfrm>
            <a:off x="3276600" y="3103563"/>
            <a:ext cx="374650" cy="3746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08"/>
                </a:moveTo>
                <a:cubicBezTo>
                  <a:pt x="50" y="9650"/>
                  <a:pt x="9650" y="50"/>
                  <a:pt x="21508" y="0"/>
                </a:cubicBezTo>
              </a:path>
              <a:path w="21600" h="21600" stroke="0" extrusionOk="0">
                <a:moveTo>
                  <a:pt x="0" y="21508"/>
                </a:moveTo>
                <a:cubicBezTo>
                  <a:pt x="50" y="9650"/>
                  <a:pt x="9650" y="50"/>
                  <a:pt x="21508" y="0"/>
                </a:cubicBezTo>
                <a:lnTo>
                  <a:pt x="21600" y="21600"/>
                </a:lnTo>
                <a:lnTo>
                  <a:pt x="0" y="2150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9" name="Arc 13"/>
          <p:cNvSpPr>
            <a:spLocks/>
          </p:cNvSpPr>
          <p:nvPr/>
        </p:nvSpPr>
        <p:spPr bwMode="auto">
          <a:xfrm>
            <a:off x="3114675" y="3475038"/>
            <a:ext cx="152400" cy="146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0" name="Arc 14"/>
          <p:cNvSpPr>
            <a:spLocks/>
          </p:cNvSpPr>
          <p:nvPr/>
        </p:nvSpPr>
        <p:spPr bwMode="auto">
          <a:xfrm>
            <a:off x="3648075" y="3094038"/>
            <a:ext cx="381000" cy="793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1" name="Arc 15"/>
          <p:cNvSpPr>
            <a:spLocks/>
          </p:cNvSpPr>
          <p:nvPr/>
        </p:nvSpPr>
        <p:spPr bwMode="auto">
          <a:xfrm>
            <a:off x="4876800" y="3255963"/>
            <a:ext cx="374650" cy="2984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</a:path>
              <a:path w="21600" h="21600" stroke="0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  <a:lnTo>
                  <a:pt x="21600" y="21600"/>
                </a:lnTo>
                <a:lnTo>
                  <a:pt x="0" y="214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2" name="Arc 16"/>
          <p:cNvSpPr>
            <a:spLocks/>
          </p:cNvSpPr>
          <p:nvPr/>
        </p:nvSpPr>
        <p:spPr bwMode="auto">
          <a:xfrm>
            <a:off x="4714875" y="3551238"/>
            <a:ext cx="146050" cy="222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3" name="Arc 17"/>
          <p:cNvSpPr>
            <a:spLocks/>
          </p:cNvSpPr>
          <p:nvPr/>
        </p:nvSpPr>
        <p:spPr bwMode="auto">
          <a:xfrm>
            <a:off x="5248275" y="3255963"/>
            <a:ext cx="222250" cy="222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4" name="Arc 18"/>
          <p:cNvSpPr>
            <a:spLocks/>
          </p:cNvSpPr>
          <p:nvPr/>
        </p:nvSpPr>
        <p:spPr bwMode="auto">
          <a:xfrm>
            <a:off x="5172075" y="3398838"/>
            <a:ext cx="146050" cy="222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5" name="Arc 19"/>
          <p:cNvSpPr>
            <a:spLocks/>
          </p:cNvSpPr>
          <p:nvPr/>
        </p:nvSpPr>
        <p:spPr bwMode="auto">
          <a:xfrm>
            <a:off x="5629275" y="3475038"/>
            <a:ext cx="146050" cy="222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6" name="Arc 20"/>
          <p:cNvSpPr>
            <a:spLocks/>
          </p:cNvSpPr>
          <p:nvPr/>
        </p:nvSpPr>
        <p:spPr bwMode="auto">
          <a:xfrm>
            <a:off x="6086475" y="3475038"/>
            <a:ext cx="146050" cy="222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7" name="Arc 21"/>
          <p:cNvSpPr>
            <a:spLocks/>
          </p:cNvSpPr>
          <p:nvPr/>
        </p:nvSpPr>
        <p:spPr bwMode="auto">
          <a:xfrm>
            <a:off x="5334000" y="3103563"/>
            <a:ext cx="374650" cy="2984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</a:path>
              <a:path w="21600" h="21600" stroke="0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  <a:lnTo>
                  <a:pt x="21600" y="21600"/>
                </a:lnTo>
                <a:lnTo>
                  <a:pt x="0" y="214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8" name="Arc 22"/>
          <p:cNvSpPr>
            <a:spLocks/>
          </p:cNvSpPr>
          <p:nvPr/>
        </p:nvSpPr>
        <p:spPr bwMode="auto">
          <a:xfrm>
            <a:off x="5791200" y="3179763"/>
            <a:ext cx="374650" cy="2984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</a:path>
              <a:path w="21600" h="21600" stroke="0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  <a:lnTo>
                  <a:pt x="21600" y="21600"/>
                </a:lnTo>
                <a:lnTo>
                  <a:pt x="0" y="214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9" name="Arc 23"/>
          <p:cNvSpPr>
            <a:spLocks/>
          </p:cNvSpPr>
          <p:nvPr/>
        </p:nvSpPr>
        <p:spPr bwMode="auto">
          <a:xfrm>
            <a:off x="6238875" y="3170238"/>
            <a:ext cx="374650" cy="2984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</a:path>
              <a:path w="21600" h="21600" stroke="0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  <a:lnTo>
                  <a:pt x="21600" y="21600"/>
                </a:lnTo>
                <a:lnTo>
                  <a:pt x="0" y="214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0" name="Arc 24"/>
          <p:cNvSpPr>
            <a:spLocks/>
          </p:cNvSpPr>
          <p:nvPr/>
        </p:nvSpPr>
        <p:spPr bwMode="auto">
          <a:xfrm>
            <a:off x="5705475" y="3103563"/>
            <a:ext cx="222250" cy="222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1" name="Arc 25"/>
          <p:cNvSpPr>
            <a:spLocks/>
          </p:cNvSpPr>
          <p:nvPr/>
        </p:nvSpPr>
        <p:spPr bwMode="auto">
          <a:xfrm>
            <a:off x="6619875" y="3170238"/>
            <a:ext cx="304800" cy="228600"/>
          </a:xfrm>
          <a:custGeom>
            <a:avLst/>
            <a:gdLst>
              <a:gd name="T0" fmla="*/ 0 w 21396"/>
              <a:gd name="T1" fmla="*/ 0 h 21600"/>
              <a:gd name="T2" fmla="*/ 2147483647 w 21396"/>
              <a:gd name="T3" fmla="*/ 2147483647 h 21600"/>
              <a:gd name="T4" fmla="*/ 0 w 21396"/>
              <a:gd name="T5" fmla="*/ 2147483647 h 21600"/>
              <a:gd name="T6" fmla="*/ 0 60000 65536"/>
              <a:gd name="T7" fmla="*/ 0 60000 65536"/>
              <a:gd name="T8" fmla="*/ 0 60000 65536"/>
              <a:gd name="T9" fmla="*/ 0 w 21396"/>
              <a:gd name="T10" fmla="*/ 0 h 21600"/>
              <a:gd name="T11" fmla="*/ 21396 w 213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6" h="21600" fill="none" extrusionOk="0">
                <a:moveTo>
                  <a:pt x="-1" y="0"/>
                </a:moveTo>
                <a:cubicBezTo>
                  <a:pt x="10784" y="0"/>
                  <a:pt x="19916" y="7954"/>
                  <a:pt x="21395" y="18637"/>
                </a:cubicBezTo>
              </a:path>
              <a:path w="21396" h="21600" stroke="0" extrusionOk="0">
                <a:moveTo>
                  <a:pt x="-1" y="0"/>
                </a:moveTo>
                <a:cubicBezTo>
                  <a:pt x="10784" y="0"/>
                  <a:pt x="19916" y="7954"/>
                  <a:pt x="21395" y="1863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2" name="Arc 26"/>
          <p:cNvSpPr>
            <a:spLocks/>
          </p:cNvSpPr>
          <p:nvPr/>
        </p:nvSpPr>
        <p:spPr bwMode="auto">
          <a:xfrm>
            <a:off x="6162675" y="3179763"/>
            <a:ext cx="222250" cy="222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3" name="Rectangle 27"/>
          <p:cNvSpPr>
            <a:spLocks noChangeArrowheads="1"/>
          </p:cNvSpPr>
          <p:nvPr/>
        </p:nvSpPr>
        <p:spPr bwMode="auto">
          <a:xfrm>
            <a:off x="5172075" y="2865438"/>
            <a:ext cx="5794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 b="1">
                <a:latin typeface="Arial" charset="0"/>
              </a:rPr>
              <a:t>Color</a:t>
            </a:r>
          </a:p>
        </p:txBody>
      </p:sp>
      <p:sp>
        <p:nvSpPr>
          <p:cNvPr id="6174" name="Rectangle 28"/>
          <p:cNvSpPr>
            <a:spLocks noChangeArrowheads="1"/>
          </p:cNvSpPr>
          <p:nvPr/>
        </p:nvSpPr>
        <p:spPr bwMode="auto">
          <a:xfrm>
            <a:off x="4714875" y="3094038"/>
            <a:ext cx="5445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200" b="1">
                <a:latin typeface="Arial" charset="0"/>
              </a:rPr>
              <a:t>B&amp;W</a:t>
            </a:r>
          </a:p>
        </p:txBody>
      </p:sp>
      <p:sp>
        <p:nvSpPr>
          <p:cNvPr id="6175" name="Rectangle 29"/>
          <p:cNvSpPr>
            <a:spLocks noChangeArrowheads="1"/>
          </p:cNvSpPr>
          <p:nvPr/>
        </p:nvSpPr>
        <p:spPr bwMode="auto">
          <a:xfrm>
            <a:off x="5781675" y="2941638"/>
            <a:ext cx="7905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44450" rIns="36000" bIns="44450">
            <a:spAutoFit/>
          </a:bodyPr>
          <a:lstStyle/>
          <a:p>
            <a:pPr eaLnBrk="0" hangingPunct="0"/>
            <a:r>
              <a:rPr lang="en-US" altLang="en-US" sz="1200" b="1">
                <a:latin typeface="Arial" charset="0"/>
              </a:rPr>
              <a:t>Portable</a:t>
            </a:r>
          </a:p>
        </p:txBody>
      </p:sp>
      <p:sp>
        <p:nvSpPr>
          <p:cNvPr id="6176" name="Rectangle 30"/>
          <p:cNvSpPr>
            <a:spLocks noChangeArrowheads="1"/>
          </p:cNvSpPr>
          <p:nvPr/>
        </p:nvSpPr>
        <p:spPr bwMode="auto">
          <a:xfrm>
            <a:off x="7153275" y="2941638"/>
            <a:ext cx="7318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200" b="1">
                <a:latin typeface="Arial" charset="0"/>
              </a:rPr>
              <a:t>HDTV</a:t>
            </a:r>
          </a:p>
        </p:txBody>
      </p:sp>
      <p:sp>
        <p:nvSpPr>
          <p:cNvPr id="6177" name="Rectangle 30"/>
          <p:cNvSpPr>
            <a:spLocks noChangeArrowheads="1"/>
          </p:cNvSpPr>
          <p:nvPr/>
        </p:nvSpPr>
        <p:spPr bwMode="auto">
          <a:xfrm>
            <a:off x="6315075" y="2636838"/>
            <a:ext cx="731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1200" b="1">
                <a:latin typeface="Arial" charset="0"/>
              </a:rPr>
              <a:t>Flat screen</a:t>
            </a:r>
          </a:p>
        </p:txBody>
      </p:sp>
      <p:sp>
        <p:nvSpPr>
          <p:cNvPr id="6178" name="Arc 25"/>
          <p:cNvSpPr>
            <a:spLocks/>
          </p:cNvSpPr>
          <p:nvPr/>
        </p:nvSpPr>
        <p:spPr bwMode="auto">
          <a:xfrm>
            <a:off x="7000875" y="3170238"/>
            <a:ext cx="304800" cy="228600"/>
          </a:xfrm>
          <a:custGeom>
            <a:avLst/>
            <a:gdLst>
              <a:gd name="T0" fmla="*/ 0 w 21396"/>
              <a:gd name="T1" fmla="*/ 0 h 21600"/>
              <a:gd name="T2" fmla="*/ 2147483647 w 21396"/>
              <a:gd name="T3" fmla="*/ 2147483647 h 21600"/>
              <a:gd name="T4" fmla="*/ 0 w 21396"/>
              <a:gd name="T5" fmla="*/ 2147483647 h 21600"/>
              <a:gd name="T6" fmla="*/ 0 60000 65536"/>
              <a:gd name="T7" fmla="*/ 0 60000 65536"/>
              <a:gd name="T8" fmla="*/ 0 60000 65536"/>
              <a:gd name="T9" fmla="*/ 0 w 21396"/>
              <a:gd name="T10" fmla="*/ 0 h 21600"/>
              <a:gd name="T11" fmla="*/ 21396 w 213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6" h="21600" fill="none" extrusionOk="0">
                <a:moveTo>
                  <a:pt x="-1" y="0"/>
                </a:moveTo>
                <a:cubicBezTo>
                  <a:pt x="10784" y="0"/>
                  <a:pt x="19916" y="7954"/>
                  <a:pt x="21395" y="18637"/>
                </a:cubicBezTo>
              </a:path>
              <a:path w="21396" h="21600" stroke="0" extrusionOk="0">
                <a:moveTo>
                  <a:pt x="-1" y="0"/>
                </a:moveTo>
                <a:cubicBezTo>
                  <a:pt x="10784" y="0"/>
                  <a:pt x="19916" y="7954"/>
                  <a:pt x="21395" y="1863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79" name="Arc 23"/>
          <p:cNvSpPr>
            <a:spLocks/>
          </p:cNvSpPr>
          <p:nvPr/>
        </p:nvSpPr>
        <p:spPr bwMode="auto">
          <a:xfrm>
            <a:off x="6619875" y="3170238"/>
            <a:ext cx="374650" cy="2984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</a:path>
              <a:path w="21600" h="21600" stroke="0" extrusionOk="0">
                <a:moveTo>
                  <a:pt x="0" y="21485"/>
                </a:moveTo>
                <a:cubicBezTo>
                  <a:pt x="63" y="9636"/>
                  <a:pt x="9659" y="50"/>
                  <a:pt x="21508" y="0"/>
                </a:cubicBezTo>
                <a:lnTo>
                  <a:pt x="21600" y="21600"/>
                </a:lnTo>
                <a:lnTo>
                  <a:pt x="0" y="214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80" name="Arc 20"/>
          <p:cNvSpPr>
            <a:spLocks/>
          </p:cNvSpPr>
          <p:nvPr/>
        </p:nvSpPr>
        <p:spPr bwMode="auto">
          <a:xfrm>
            <a:off x="6467475" y="3475038"/>
            <a:ext cx="146050" cy="222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81" name="Rectangle 2"/>
          <p:cNvSpPr>
            <a:spLocks noChangeArrowheads="1"/>
          </p:cNvSpPr>
          <p:nvPr/>
        </p:nvSpPr>
        <p:spPr bwMode="auto">
          <a:xfrm>
            <a:off x="4422775" y="2659063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Sales</a:t>
            </a:r>
          </a:p>
        </p:txBody>
      </p:sp>
      <p:sp>
        <p:nvSpPr>
          <p:cNvPr id="6182" name="Rectangle 40"/>
          <p:cNvSpPr>
            <a:spLocks noChangeArrowheads="1"/>
          </p:cNvSpPr>
          <p:nvPr/>
        </p:nvSpPr>
        <p:spPr bwMode="auto">
          <a:xfrm>
            <a:off x="1993900" y="2636838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Sales</a:t>
            </a:r>
          </a:p>
        </p:txBody>
      </p:sp>
      <p:sp>
        <p:nvSpPr>
          <p:cNvPr id="6183" name="Rectangle 4"/>
          <p:cNvSpPr>
            <a:spLocks noChangeArrowheads="1"/>
          </p:cNvSpPr>
          <p:nvPr/>
        </p:nvSpPr>
        <p:spPr bwMode="auto">
          <a:xfrm>
            <a:off x="2014538" y="4087813"/>
            <a:ext cx="220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1900      1950    1980    2012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33900" y="4110038"/>
            <a:ext cx="2652713" cy="28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00"/>
                </a:solidFill>
                <a:cs typeface="Arial" pitchFamily="34" charset="0"/>
              </a:rPr>
              <a:t>1930     1950    1970    1990   2010</a:t>
            </a:r>
          </a:p>
        </p:txBody>
      </p:sp>
      <p:sp>
        <p:nvSpPr>
          <p:cNvPr id="6185" name="Rectangle 6"/>
          <p:cNvSpPr>
            <a:spLocks noChangeArrowheads="1"/>
          </p:cNvSpPr>
          <p:nvPr/>
        </p:nvSpPr>
        <p:spPr bwMode="auto">
          <a:xfrm>
            <a:off x="5245100" y="3625850"/>
            <a:ext cx="1271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TELEVISIONS</a:t>
            </a:r>
          </a:p>
        </p:txBody>
      </p:sp>
      <p:sp>
        <p:nvSpPr>
          <p:cNvPr id="6186" name="Rectangle 44"/>
          <p:cNvSpPr>
            <a:spLocks noChangeArrowheads="1"/>
          </p:cNvSpPr>
          <p:nvPr/>
        </p:nvSpPr>
        <p:spPr bwMode="auto">
          <a:xfrm>
            <a:off x="2541588" y="3660775"/>
            <a:ext cx="144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MOTORCYCLES</a:t>
            </a:r>
          </a:p>
        </p:txBody>
      </p:sp>
    </p:spTree>
    <p:extLst>
      <p:ext uri="{BB962C8B-B14F-4D97-AF65-F5344CB8AC3E}">
        <p14:creationId xmlns:p14="http://schemas.microsoft.com/office/powerpoint/2010/main" val="5932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78456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E745B-FD1E-4663-B1C7-C7D96A42BE4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777546" y="269492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Innovation &amp; Renewal Over the Industry Life Cycle: Retailing</a:t>
            </a:r>
          </a:p>
        </p:txBody>
      </p:sp>
      <p:pic>
        <p:nvPicPr>
          <p:cNvPr id="717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2" y="1777726"/>
            <a:ext cx="789622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D32E1-8EB3-4225-AAEA-D4935669A96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Evolution of Industry Structure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over the Life Cycle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09845"/>
              </p:ext>
            </p:extLst>
          </p:nvPr>
        </p:nvGraphicFramePr>
        <p:xfrm>
          <a:off x="1" y="1239344"/>
          <a:ext cx="9210676" cy="561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683"/>
                <a:gridCol w="1790965"/>
                <a:gridCol w="2029758"/>
                <a:gridCol w="1842135"/>
                <a:gridCol w="1842135"/>
              </a:tblGrid>
              <a:tr h="34885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Introduction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Growth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Maturity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Decline</a:t>
                      </a:r>
                      <a:endParaRPr lang="en-GB" sz="1600" dirty="0"/>
                    </a:p>
                  </a:txBody>
                  <a:tcPr marL="91450" marR="91450"/>
                </a:tc>
              </a:tr>
              <a:tr h="1109988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Demand</a:t>
                      </a:r>
                      <a:endParaRPr lang="en-GB" sz="1600" b="1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Early adopters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Rapid increase in market penetration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Replacement/ repeat buying; price sensitive customers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Obsolescence</a:t>
                      </a:r>
                      <a:endParaRPr lang="en-GB" sz="1600" dirty="0"/>
                    </a:p>
                  </a:txBody>
                  <a:tcPr marL="91450" marR="91450"/>
                </a:tc>
              </a:tr>
              <a:tr h="85627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Technology</a:t>
                      </a:r>
                      <a:endParaRPr lang="en-GB" sz="1600" b="1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Competing technologies; rapid</a:t>
                      </a:r>
                      <a:r>
                        <a:rPr lang="en-GB" sz="1600" baseline="0" dirty="0" smtClean="0"/>
                        <a:t> product innovation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Standardization; rapid process innovation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Diffused know how; incremental knowledge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Little innovation</a:t>
                      </a:r>
                      <a:endParaRPr lang="en-GB" sz="1600" dirty="0"/>
                    </a:p>
                  </a:txBody>
                  <a:tcPr marL="91450" marR="91450"/>
                </a:tc>
              </a:tr>
              <a:tr h="85627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Products</a:t>
                      </a:r>
                      <a:endParaRPr lang="en-GB" sz="1600" b="1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Wide variety of features and designs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Design &amp; quality improve;</a:t>
                      </a:r>
                      <a:r>
                        <a:rPr lang="en-GB" sz="1600" baseline="0" dirty="0" smtClean="0"/>
                        <a:t> dominant design emerges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Commoditization; brand differentiation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Differentiation difficult</a:t>
                      </a:r>
                      <a:endParaRPr lang="en-GB" sz="1600" dirty="0"/>
                    </a:p>
                  </a:txBody>
                  <a:tcPr marL="91450" marR="91450"/>
                </a:tc>
              </a:tr>
              <a:tr h="6025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Manufacturing</a:t>
                      </a:r>
                      <a:endParaRPr lang="en-GB" sz="1600" b="1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Short-runs, skill intensive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Capacity shortage;</a:t>
                      </a:r>
                      <a:r>
                        <a:rPr lang="en-GB" sz="1600" baseline="0" dirty="0" smtClean="0"/>
                        <a:t> mass production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Over-capacity emerges, deskilling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Overcapacity</a:t>
                      </a:r>
                      <a:endParaRPr lang="en-GB" sz="1600" dirty="0"/>
                    </a:p>
                  </a:txBody>
                  <a:tcPr marL="91450" marR="91450"/>
                </a:tc>
              </a:tr>
              <a:tr h="38585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Trade</a:t>
                      </a:r>
                      <a:endParaRPr lang="en-GB" sz="1600" b="1" dirty="0"/>
                    </a:p>
                  </a:txBody>
                  <a:tcPr marL="91450" marR="9145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Production shifts</a:t>
                      </a:r>
                      <a:r>
                        <a:rPr lang="en-GB" sz="1600" baseline="0" dirty="0" smtClean="0"/>
                        <a:t> from advanced to emerging companies</a:t>
                      </a:r>
                      <a:endParaRPr lang="en-GB" sz="1600" dirty="0"/>
                    </a:p>
                  </a:txBody>
                  <a:tcPr marL="91450" marR="91450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6025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Competition</a:t>
                      </a:r>
                      <a:endParaRPr lang="en-GB" sz="1600" b="1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Few companies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Entry, mergers exist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Shakeout</a:t>
                      </a:r>
                      <a:r>
                        <a:rPr lang="en-GB" sz="1600" baseline="0" dirty="0" smtClean="0"/>
                        <a:t> and consolidation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Price</a:t>
                      </a:r>
                      <a:r>
                        <a:rPr lang="en-GB" sz="1600" baseline="0" dirty="0" smtClean="0"/>
                        <a:t> wars and exit</a:t>
                      </a:r>
                      <a:endParaRPr lang="en-GB" sz="1600" dirty="0"/>
                    </a:p>
                  </a:txBody>
                  <a:tcPr marL="91450" marR="91450"/>
                </a:tc>
              </a:tr>
              <a:tr h="85627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KSFs</a:t>
                      </a:r>
                      <a:endParaRPr lang="en-GB" sz="1600" b="1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Product innovation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Design for manufacture</a:t>
                      </a:r>
                      <a:r>
                        <a:rPr lang="en-GB" sz="1600" baseline="0" dirty="0" smtClean="0"/>
                        <a:t>; process innovation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Cost efficiency (scale</a:t>
                      </a:r>
                      <a:r>
                        <a:rPr lang="en-GB" sz="1600" baseline="0" dirty="0" smtClean="0"/>
                        <a:t> economics low cost inputs)</a:t>
                      </a:r>
                      <a:endParaRPr lang="en-GB" sz="1600" dirty="0"/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 overheads; rationalization</a:t>
                      </a:r>
                      <a:endParaRPr lang="en-GB" sz="1600" dirty="0"/>
                    </a:p>
                  </a:txBody>
                  <a:tcPr marL="91450" marR="914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FDC64-E542-4281-80D7-7454A6B4FF3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Driving Forces of Industry Evolution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-37554" y="5891323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374649" y="1254236"/>
            <a:ext cx="2024063" cy="8318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Customers become more knowledgeable &amp; experienced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01637" y="2781411"/>
            <a:ext cx="2022475" cy="5857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Diffusion of technology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388937" y="5059473"/>
            <a:ext cx="2024062" cy="8318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Demand growth slows as market saturation approaches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3475037" y="1378061"/>
            <a:ext cx="2022475" cy="584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Customers become more price conscious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3475037" y="2313098"/>
            <a:ext cx="2022475" cy="5857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Products become more standardized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2830512" y="3244961"/>
            <a:ext cx="1655762" cy="10779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Production becomes less R&amp;D and skill-intensive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4681537" y="3368786"/>
            <a:ext cx="1655762" cy="8302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Production shifts to low-wage countries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3417887" y="4689586"/>
            <a:ext cx="2076450" cy="5857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Excess capacity reached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3417887" y="5475398"/>
            <a:ext cx="2076450" cy="5857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Distribution channels consolidate</a:t>
            </a:r>
          </a:p>
        </p:txBody>
      </p:sp>
      <p:sp>
        <p:nvSpPr>
          <p:cNvPr id="9231" name="TextBox 17"/>
          <p:cNvSpPr txBox="1">
            <a:spLocks noChangeArrowheads="1"/>
          </p:cNvSpPr>
          <p:nvPr/>
        </p:nvSpPr>
        <p:spPr bwMode="auto">
          <a:xfrm>
            <a:off x="6934199" y="2028936"/>
            <a:ext cx="1655763" cy="8302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Quest for new sources of differentiation</a:t>
            </a:r>
          </a:p>
        </p:txBody>
      </p:sp>
      <p:sp>
        <p:nvSpPr>
          <p:cNvPr id="9232" name="TextBox 18"/>
          <p:cNvSpPr txBox="1">
            <a:spLocks noChangeArrowheads="1"/>
          </p:cNvSpPr>
          <p:nvPr/>
        </p:nvSpPr>
        <p:spPr bwMode="auto">
          <a:xfrm>
            <a:off x="7046913" y="3886200"/>
            <a:ext cx="1655762" cy="5857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Price competition intensifies</a:t>
            </a:r>
          </a:p>
        </p:txBody>
      </p:sp>
      <p:sp>
        <p:nvSpPr>
          <p:cNvPr id="9233" name="TextBox 19"/>
          <p:cNvSpPr txBox="1">
            <a:spLocks noChangeArrowheads="1"/>
          </p:cNvSpPr>
          <p:nvPr/>
        </p:nvSpPr>
        <p:spPr bwMode="auto">
          <a:xfrm>
            <a:off x="7046913" y="5364163"/>
            <a:ext cx="1655762" cy="8318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/>
              <a:t>Bargaining power of distributors increases</a:t>
            </a:r>
          </a:p>
        </p:txBody>
      </p:sp>
      <p:cxnSp>
        <p:nvCxnSpPr>
          <p:cNvPr id="5" name="Straight Arrow Connector 4"/>
          <p:cNvCxnSpPr>
            <a:stCxn id="9222" idx="3"/>
            <a:endCxn id="9225" idx="1"/>
          </p:cNvCxnSpPr>
          <p:nvPr/>
        </p:nvCxnSpPr>
        <p:spPr>
          <a:xfrm>
            <a:off x="2398712" y="1670161"/>
            <a:ext cx="107632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223" idx="3"/>
            <a:endCxn id="9226" idx="1"/>
          </p:cNvCxnSpPr>
          <p:nvPr/>
        </p:nvCxnSpPr>
        <p:spPr>
          <a:xfrm flipV="1">
            <a:off x="2424112" y="2606786"/>
            <a:ext cx="1050925" cy="466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223" idx="3"/>
            <a:endCxn id="9227" idx="1"/>
          </p:cNvCxnSpPr>
          <p:nvPr/>
        </p:nvCxnSpPr>
        <p:spPr>
          <a:xfrm>
            <a:off x="2424112" y="3073511"/>
            <a:ext cx="406400" cy="711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227" idx="3"/>
            <a:endCxn id="9228" idx="1"/>
          </p:cNvCxnSpPr>
          <p:nvPr/>
        </p:nvCxnSpPr>
        <p:spPr>
          <a:xfrm>
            <a:off x="4486274" y="3784711"/>
            <a:ext cx="19526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224" idx="3"/>
            <a:endCxn id="9229" idx="1"/>
          </p:cNvCxnSpPr>
          <p:nvPr/>
        </p:nvCxnSpPr>
        <p:spPr>
          <a:xfrm flipV="1">
            <a:off x="2412999" y="4981686"/>
            <a:ext cx="1004888" cy="4937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224" idx="3"/>
            <a:endCxn id="9230" idx="1"/>
          </p:cNvCxnSpPr>
          <p:nvPr/>
        </p:nvCxnSpPr>
        <p:spPr>
          <a:xfrm>
            <a:off x="2412999" y="5475398"/>
            <a:ext cx="1004888" cy="292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Arrow Connector 9216"/>
          <p:cNvCxnSpPr>
            <a:stCxn id="9229" idx="3"/>
          </p:cNvCxnSpPr>
          <p:nvPr/>
        </p:nvCxnSpPr>
        <p:spPr>
          <a:xfrm>
            <a:off x="5494337" y="4981686"/>
            <a:ext cx="1466850" cy="4032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Straight Arrow Connector 9218"/>
          <p:cNvCxnSpPr>
            <a:stCxn id="9229" idx="3"/>
          </p:cNvCxnSpPr>
          <p:nvPr/>
        </p:nvCxnSpPr>
        <p:spPr>
          <a:xfrm flipV="1">
            <a:off x="5494337" y="3784711"/>
            <a:ext cx="1466850" cy="11969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9222"/>
          <p:cNvCxnSpPr>
            <a:stCxn id="9228" idx="3"/>
          </p:cNvCxnSpPr>
          <p:nvPr/>
        </p:nvCxnSpPr>
        <p:spPr>
          <a:xfrm flipV="1">
            <a:off x="5494337" y="5384911"/>
            <a:ext cx="1466850" cy="382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9224"/>
          <p:cNvCxnSpPr>
            <a:stCxn id="9228" idx="3"/>
          </p:cNvCxnSpPr>
          <p:nvPr/>
        </p:nvCxnSpPr>
        <p:spPr>
          <a:xfrm>
            <a:off x="5497512" y="1670161"/>
            <a:ext cx="1436687" cy="774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226"/>
          <p:cNvCxnSpPr>
            <a:stCxn id="9228" idx="3"/>
          </p:cNvCxnSpPr>
          <p:nvPr/>
        </p:nvCxnSpPr>
        <p:spPr>
          <a:xfrm flipV="1">
            <a:off x="5497512" y="2444861"/>
            <a:ext cx="1436687" cy="161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9228"/>
          <p:cNvCxnSpPr>
            <a:stCxn id="9228" idx="3"/>
          </p:cNvCxnSpPr>
          <p:nvPr/>
        </p:nvCxnSpPr>
        <p:spPr>
          <a:xfrm>
            <a:off x="5497512" y="2606786"/>
            <a:ext cx="1463675" cy="1177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230"/>
          <p:cNvCxnSpPr>
            <a:stCxn id="9228" idx="3"/>
          </p:cNvCxnSpPr>
          <p:nvPr/>
        </p:nvCxnSpPr>
        <p:spPr>
          <a:xfrm flipV="1">
            <a:off x="6337299" y="3784711"/>
            <a:ext cx="6238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6" name="Straight Arrow Connector 9235"/>
          <p:cNvCxnSpPr>
            <a:stCxn id="9225" idx="3"/>
          </p:cNvCxnSpPr>
          <p:nvPr/>
        </p:nvCxnSpPr>
        <p:spPr>
          <a:xfrm>
            <a:off x="5497512" y="1670161"/>
            <a:ext cx="1463675" cy="21145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8" name="TextBox 54"/>
          <p:cNvSpPr txBox="1">
            <a:spLocks noChangeArrowheads="1"/>
          </p:cNvSpPr>
          <p:nvPr/>
        </p:nvSpPr>
        <p:spPr bwMode="auto">
          <a:xfrm>
            <a:off x="487363" y="83661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6186B2"/>
                </a:solidFill>
              </a:rPr>
              <a:t>BASIC CONDITIONS</a:t>
            </a:r>
          </a:p>
        </p:txBody>
      </p:sp>
      <p:sp>
        <p:nvSpPr>
          <p:cNvPr id="9249" name="TextBox 55"/>
          <p:cNvSpPr txBox="1">
            <a:spLocks noChangeArrowheads="1"/>
          </p:cNvSpPr>
          <p:nvPr/>
        </p:nvSpPr>
        <p:spPr bwMode="auto">
          <a:xfrm>
            <a:off x="3419475" y="846138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6186B2"/>
                </a:solidFill>
              </a:rPr>
              <a:t>INDUSTRY STRUCTURE</a:t>
            </a:r>
          </a:p>
        </p:txBody>
      </p:sp>
      <p:sp>
        <p:nvSpPr>
          <p:cNvPr id="9250" name="TextBox 56"/>
          <p:cNvSpPr txBox="1">
            <a:spLocks noChangeArrowheads="1"/>
          </p:cNvSpPr>
          <p:nvPr/>
        </p:nvSpPr>
        <p:spPr bwMode="auto">
          <a:xfrm>
            <a:off x="6659563" y="836613"/>
            <a:ext cx="213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6186B2"/>
                </a:solidFill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1883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1136</Words>
  <Application>Microsoft Office PowerPoint</Application>
  <PresentationFormat>Apresentação na tela (4:3)</PresentationFormat>
  <Paragraphs>270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Tema do Office</vt:lpstr>
      <vt:lpstr>Grafico</vt:lpstr>
      <vt:lpstr>Chapter 8 Industry Evolution and Strategic Change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58</cp:revision>
  <dcterms:created xsi:type="dcterms:W3CDTF">2015-02-26T17:46:44Z</dcterms:created>
  <dcterms:modified xsi:type="dcterms:W3CDTF">2016-02-12T16:33:47Z</dcterms:modified>
</cp:coreProperties>
</file>