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7" r:id="rId3"/>
    <p:sldId id="268" r:id="rId4"/>
    <p:sldId id="269" r:id="rId5"/>
    <p:sldId id="270" r:id="rId6"/>
    <p:sldId id="272" r:id="rId7"/>
    <p:sldId id="262" r:id="rId8"/>
    <p:sldId id="258" r:id="rId9"/>
    <p:sldId id="263" r:id="rId10"/>
    <p:sldId id="295" r:id="rId11"/>
    <p:sldId id="288" r:id="rId12"/>
    <p:sldId id="296" r:id="rId13"/>
    <p:sldId id="292" r:id="rId14"/>
    <p:sldId id="293" r:id="rId15"/>
    <p:sldId id="297" r:id="rId16"/>
    <p:sldId id="26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78A7B-DE40-4575-8295-7F3783815B90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FC9B0-E7E0-4D42-91AC-5741FAC976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66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45A2DD-B1D5-4420-ADEF-8F4008F38A01}" type="slidenum">
              <a:rPr lang="pt-BR" altLang="pt-BR" smtClean="0">
                <a:latin typeface="Arial" pitchFamily="34" charset="0"/>
                <a:ea typeface="MS PGothic" pitchFamily="34" charset="-128"/>
              </a:rPr>
              <a:pPr/>
              <a:t>2</a:t>
            </a:fld>
            <a:endParaRPr lang="pt-BR" altLang="pt-BR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8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99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67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51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50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32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29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82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9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01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EE67A-960C-42E4-84B4-CB5AC87FAA4F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33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om.br/url?sa=i&amp;rct=j&amp;q=&amp;esrc=s&amp;frm=1&amp;source=images&amp;cd=&amp;cad=rja&amp;uact=8&amp;ved=2ahUKEwji3MGH8-XaAhWHkZAKHT3zBpEQjRx6BAgBEAU&amp;url=https://fortius.com.br/profundidade-do-agachamento/&amp;psig=AOvVaw3f1B_yeFekXlvoCsU6zc6T&amp;ust=15253114849839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rct=j&amp;q=&amp;esrc=s&amp;frm=1&amp;source=images&amp;cd=&amp;cad=rja&amp;uact=8&amp;ved=2ahUKEwjC4JL7gObaAhUJDpAKHY0PCswQjRx6BAgBEAU&amp;url=https://anatomia-papel-e-caneta.com/ossos-da-pelve/&amp;psig=AOvVaw1TQipXPIUYUtHvEXbTUswR&amp;ust=1525315422721729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2ahUKEwiXtKDpluPaAhWBlZAKHf7zDaYQjRx6BAgBEAU&amp;url=http://www.kinesiopatia.it/glossario/sinfisi-pubica/&amp;psig=AOvVaw2JzMIDLJc3Whgr38l54vIo&amp;ust=1525218221668179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.br/url?sa=i&amp;rct=j&amp;q=&amp;esrc=s&amp;frm=1&amp;source=images&amp;cd=&amp;cad=rja&amp;uact=8&amp;ved=&amp;url=https://anatomia-papel-e-caneta.com/pelve-colorida-3/&amp;psig=AOvVaw0vAE2YQLjLq3L4tF_NKoWf&amp;ust=15250533638177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s://www.google.com.br/url?sa=i&amp;rct=j&amp;q=&amp;esrc=s&amp;frm=1&amp;source=images&amp;cd=&amp;cad=rja&amp;uact=8&amp;ved=2ahUKEwjY-_-8s97aAhWTl5AKHaX8AdMQjRx6BAgBEAU&amp;url=https://www.slideshare.net/rosilanemarques1/anatomia-dos-membros-superior-e-inferior-2016&amp;psig=AOvVaw21vavS5oQKMDjDsxvIHg01&amp;ust=152505411880203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frm=1&amp;source=images&amp;cd=&amp;cad=rja&amp;uact=8&amp;ved=2ahUKEwit-8vMu97aAhXGhpAKHWOFD3kQjRx6BAgBEAU&amp;url=http://www.iepmoinhos.com.br/iprotocolos/publico/protocolos/imprimir/164&amp;psig=AOvVaw2Rq9eKNZDHfAhYjlQFXBbu&amp;ust=1525056152838518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.br/url?sa=i&amp;rct=j&amp;q=&amp;esrc=s&amp;frm=1&amp;source=images&amp;cd=&amp;cad=rja&amp;uact=8&amp;ved=2ahUKEwjVmO3TvN7aAhXED5AKHQUYAVUQjRx6BAgBEAU&amp;url=http://anatomiacaderayrodilla.blogspot.com/2014/12/anatomia-de-la-rodilla-i-osteologia.html&amp;psig=AOvVaw3cn82EuS3fZN5P2wNYg8ad&amp;ust=1525056530890625" TargetMode="Externa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INFERIORES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1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Introdução; ossos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articulações da cintura dos membros inferiores e extremidade proximal do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fêmur.</a:t>
            </a:r>
            <a:endParaRPr lang="pt-BR" sz="9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angulo de inclinação do femu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6608837" cy="3002471"/>
          </a:xfrm>
          <a:prstGeom prst="rect">
            <a:avLst/>
          </a:prstGeom>
          <a:noFill/>
        </p:spPr>
      </p:pic>
      <p:pic>
        <p:nvPicPr>
          <p:cNvPr id="1030" name="Picture 6" descr="joelho-val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481" y="3717032"/>
            <a:ext cx="4187958" cy="3140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tirapelli\Desktop\articulaçõ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6" y="908720"/>
            <a:ext cx="7740352" cy="5805264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Articulações</a:t>
            </a:r>
            <a:b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1" name="Picture 7" descr="show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3808" y="3428578"/>
            <a:ext cx="6238977" cy="3456806"/>
          </a:xfrm>
          <a:noFill/>
          <a:ln>
            <a:solidFill>
              <a:schemeClr val="tx2"/>
            </a:solidFill>
          </a:ln>
        </p:spPr>
      </p:pic>
      <p:cxnSp>
        <p:nvCxnSpPr>
          <p:cNvPr id="23" name="Conector reto 22"/>
          <p:cNvCxnSpPr/>
          <p:nvPr/>
        </p:nvCxnSpPr>
        <p:spPr>
          <a:xfrm flipV="1">
            <a:off x="3275856" y="4077072"/>
            <a:ext cx="576064" cy="57606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923928" y="3789040"/>
            <a:ext cx="216024" cy="216024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2987824" y="4581128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211960" y="3501008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5508104" y="4005064"/>
            <a:ext cx="576064" cy="720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6084168" y="3717032"/>
            <a:ext cx="216024" cy="288032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148064" y="4581128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6300192" y="3573016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9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632" y="980728"/>
            <a:ext cx="3991858" cy="26642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42" name="Conector reto 41"/>
          <p:cNvCxnSpPr/>
          <p:nvPr/>
        </p:nvCxnSpPr>
        <p:spPr>
          <a:xfrm>
            <a:off x="2195736" y="836712"/>
            <a:ext cx="0" cy="25202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1907704" y="404664"/>
            <a:ext cx="576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Arial" pitchFamily="34" charset="0"/>
                <a:cs typeface="Arial" pitchFamily="34" charset="0"/>
              </a:rPr>
              <a:t>Lo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https://anatomiaui1.files.wordpress.com/2014/12/articulacion-sacroiliac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3645024"/>
            <a:ext cx="4513511" cy="34193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9" name="Forma livre 18"/>
          <p:cNvSpPr/>
          <p:nvPr/>
        </p:nvSpPr>
        <p:spPr>
          <a:xfrm>
            <a:off x="-1116632" y="3376246"/>
            <a:ext cx="3587812" cy="3502856"/>
          </a:xfrm>
          <a:custGeom>
            <a:avLst/>
            <a:gdLst>
              <a:gd name="connsiteX0" fmla="*/ 2715065 w 3587812"/>
              <a:gd name="connsiteY0" fmla="*/ 914400 h 3502856"/>
              <a:gd name="connsiteX1" fmla="*/ 2715065 w 3587812"/>
              <a:gd name="connsiteY1" fmla="*/ 914400 h 3502856"/>
              <a:gd name="connsiteX2" fmla="*/ 2841674 w 3587812"/>
              <a:gd name="connsiteY2" fmla="*/ 900332 h 3502856"/>
              <a:gd name="connsiteX3" fmla="*/ 2926080 w 3587812"/>
              <a:gd name="connsiteY3" fmla="*/ 872197 h 3502856"/>
              <a:gd name="connsiteX4" fmla="*/ 2968284 w 3587812"/>
              <a:gd name="connsiteY4" fmla="*/ 829994 h 3502856"/>
              <a:gd name="connsiteX5" fmla="*/ 3108960 w 3587812"/>
              <a:gd name="connsiteY5" fmla="*/ 717452 h 3502856"/>
              <a:gd name="connsiteX6" fmla="*/ 3193367 w 3587812"/>
              <a:gd name="connsiteY6" fmla="*/ 647114 h 3502856"/>
              <a:gd name="connsiteX7" fmla="*/ 3221502 w 3587812"/>
              <a:gd name="connsiteY7" fmla="*/ 604911 h 3502856"/>
              <a:gd name="connsiteX8" fmla="*/ 3305908 w 3587812"/>
              <a:gd name="connsiteY8" fmla="*/ 576776 h 3502856"/>
              <a:gd name="connsiteX9" fmla="*/ 3432517 w 3587812"/>
              <a:gd name="connsiteY9" fmla="*/ 548640 h 3502856"/>
              <a:gd name="connsiteX10" fmla="*/ 3474720 w 3587812"/>
              <a:gd name="connsiteY10" fmla="*/ 534572 h 3502856"/>
              <a:gd name="connsiteX11" fmla="*/ 3559127 w 3587812"/>
              <a:gd name="connsiteY11" fmla="*/ 520505 h 3502856"/>
              <a:gd name="connsiteX12" fmla="*/ 3559127 w 3587812"/>
              <a:gd name="connsiteY12" fmla="*/ 309489 h 3502856"/>
              <a:gd name="connsiteX13" fmla="*/ 3530991 w 3587812"/>
              <a:gd name="connsiteY13" fmla="*/ 267286 h 3502856"/>
              <a:gd name="connsiteX14" fmla="*/ 3376247 w 3587812"/>
              <a:gd name="connsiteY14" fmla="*/ 225083 h 3502856"/>
              <a:gd name="connsiteX15" fmla="*/ 3263705 w 3587812"/>
              <a:gd name="connsiteY15" fmla="*/ 196948 h 3502856"/>
              <a:gd name="connsiteX16" fmla="*/ 3207434 w 3587812"/>
              <a:gd name="connsiteY16" fmla="*/ 182880 h 3502856"/>
              <a:gd name="connsiteX17" fmla="*/ 3165231 w 3587812"/>
              <a:gd name="connsiteY17" fmla="*/ 168812 h 3502856"/>
              <a:gd name="connsiteX18" fmla="*/ 2996419 w 3587812"/>
              <a:gd name="connsiteY18" fmla="*/ 154745 h 3502856"/>
              <a:gd name="connsiteX19" fmla="*/ 2926080 w 3587812"/>
              <a:gd name="connsiteY19" fmla="*/ 140677 h 3502856"/>
              <a:gd name="connsiteX20" fmla="*/ 2869810 w 3587812"/>
              <a:gd name="connsiteY20" fmla="*/ 112542 h 3502856"/>
              <a:gd name="connsiteX21" fmla="*/ 2827607 w 3587812"/>
              <a:gd name="connsiteY21" fmla="*/ 98474 h 3502856"/>
              <a:gd name="connsiteX22" fmla="*/ 2771336 w 3587812"/>
              <a:gd name="connsiteY22" fmla="*/ 70339 h 3502856"/>
              <a:gd name="connsiteX23" fmla="*/ 2729133 w 3587812"/>
              <a:gd name="connsiteY23" fmla="*/ 56271 h 3502856"/>
              <a:gd name="connsiteX24" fmla="*/ 2658794 w 3587812"/>
              <a:gd name="connsiteY24" fmla="*/ 28136 h 3502856"/>
              <a:gd name="connsiteX25" fmla="*/ 2574388 w 3587812"/>
              <a:gd name="connsiteY25" fmla="*/ 14068 h 3502856"/>
              <a:gd name="connsiteX26" fmla="*/ 2504050 w 3587812"/>
              <a:gd name="connsiteY26" fmla="*/ 0 h 3502856"/>
              <a:gd name="connsiteX27" fmla="*/ 2377440 w 3587812"/>
              <a:gd name="connsiteY27" fmla="*/ 14068 h 3502856"/>
              <a:gd name="connsiteX28" fmla="*/ 2250831 w 3587812"/>
              <a:gd name="connsiteY28" fmla="*/ 56271 h 3502856"/>
              <a:gd name="connsiteX29" fmla="*/ 2208628 w 3587812"/>
              <a:gd name="connsiteY29" fmla="*/ 70339 h 3502856"/>
              <a:gd name="connsiteX30" fmla="*/ 2166425 w 3587812"/>
              <a:gd name="connsiteY30" fmla="*/ 84406 h 3502856"/>
              <a:gd name="connsiteX31" fmla="*/ 2082019 w 3587812"/>
              <a:gd name="connsiteY31" fmla="*/ 126609 h 3502856"/>
              <a:gd name="connsiteX32" fmla="*/ 1997613 w 3587812"/>
              <a:gd name="connsiteY32" fmla="*/ 140677 h 3502856"/>
              <a:gd name="connsiteX33" fmla="*/ 1772530 w 3587812"/>
              <a:gd name="connsiteY33" fmla="*/ 154745 h 3502856"/>
              <a:gd name="connsiteX34" fmla="*/ 1688124 w 3587812"/>
              <a:gd name="connsiteY34" fmla="*/ 182880 h 3502856"/>
              <a:gd name="connsiteX35" fmla="*/ 1659988 w 3587812"/>
              <a:gd name="connsiteY35" fmla="*/ 211016 h 3502856"/>
              <a:gd name="connsiteX36" fmla="*/ 1561514 w 3587812"/>
              <a:gd name="connsiteY36" fmla="*/ 225083 h 3502856"/>
              <a:gd name="connsiteX37" fmla="*/ 1477108 w 3587812"/>
              <a:gd name="connsiteY37" fmla="*/ 239151 h 3502856"/>
              <a:gd name="connsiteX38" fmla="*/ 717453 w 3587812"/>
              <a:gd name="connsiteY38" fmla="*/ 225083 h 3502856"/>
              <a:gd name="connsiteX39" fmla="*/ 478302 w 3587812"/>
              <a:gd name="connsiteY39" fmla="*/ 182880 h 3502856"/>
              <a:gd name="connsiteX40" fmla="*/ 436099 w 3587812"/>
              <a:gd name="connsiteY40" fmla="*/ 168812 h 3502856"/>
              <a:gd name="connsiteX41" fmla="*/ 337625 w 3587812"/>
              <a:gd name="connsiteY41" fmla="*/ 154745 h 3502856"/>
              <a:gd name="connsiteX42" fmla="*/ 267287 w 3587812"/>
              <a:gd name="connsiteY42" fmla="*/ 168812 h 3502856"/>
              <a:gd name="connsiteX43" fmla="*/ 239151 w 3587812"/>
              <a:gd name="connsiteY43" fmla="*/ 253219 h 3502856"/>
              <a:gd name="connsiteX44" fmla="*/ 196948 w 3587812"/>
              <a:gd name="connsiteY44" fmla="*/ 337625 h 3502856"/>
              <a:gd name="connsiteX45" fmla="*/ 154745 w 3587812"/>
              <a:gd name="connsiteY45" fmla="*/ 407963 h 3502856"/>
              <a:gd name="connsiteX46" fmla="*/ 140677 w 3587812"/>
              <a:gd name="connsiteY46" fmla="*/ 450166 h 3502856"/>
              <a:gd name="connsiteX47" fmla="*/ 84407 w 3587812"/>
              <a:gd name="connsiteY47" fmla="*/ 534572 h 3502856"/>
              <a:gd name="connsiteX48" fmla="*/ 56271 w 3587812"/>
              <a:gd name="connsiteY48" fmla="*/ 633046 h 3502856"/>
              <a:gd name="connsiteX49" fmla="*/ 28136 w 3587812"/>
              <a:gd name="connsiteY49" fmla="*/ 689317 h 3502856"/>
              <a:gd name="connsiteX50" fmla="*/ 14068 w 3587812"/>
              <a:gd name="connsiteY50" fmla="*/ 745588 h 3502856"/>
              <a:gd name="connsiteX51" fmla="*/ 0 w 3587812"/>
              <a:gd name="connsiteY51" fmla="*/ 787791 h 3502856"/>
              <a:gd name="connsiteX52" fmla="*/ 14068 w 3587812"/>
              <a:gd name="connsiteY52" fmla="*/ 858129 h 3502856"/>
              <a:gd name="connsiteX53" fmla="*/ 42204 w 3587812"/>
              <a:gd name="connsiteY53" fmla="*/ 886265 h 3502856"/>
              <a:gd name="connsiteX54" fmla="*/ 56271 w 3587812"/>
              <a:gd name="connsiteY54" fmla="*/ 1983545 h 3502856"/>
              <a:gd name="connsiteX55" fmla="*/ 84407 w 3587812"/>
              <a:gd name="connsiteY55" fmla="*/ 2222696 h 3502856"/>
              <a:gd name="connsiteX56" fmla="*/ 98474 w 3587812"/>
              <a:gd name="connsiteY56" fmla="*/ 2349305 h 3502856"/>
              <a:gd name="connsiteX57" fmla="*/ 112542 w 3587812"/>
              <a:gd name="connsiteY57" fmla="*/ 2433711 h 3502856"/>
              <a:gd name="connsiteX58" fmla="*/ 126610 w 3587812"/>
              <a:gd name="connsiteY58" fmla="*/ 2574388 h 3502856"/>
              <a:gd name="connsiteX59" fmla="*/ 154745 w 3587812"/>
              <a:gd name="connsiteY59" fmla="*/ 2686929 h 3502856"/>
              <a:gd name="connsiteX60" fmla="*/ 168813 w 3587812"/>
              <a:gd name="connsiteY60" fmla="*/ 2785403 h 3502856"/>
              <a:gd name="connsiteX61" fmla="*/ 211016 w 3587812"/>
              <a:gd name="connsiteY61" fmla="*/ 2912012 h 3502856"/>
              <a:gd name="connsiteX62" fmla="*/ 239151 w 3587812"/>
              <a:gd name="connsiteY62" fmla="*/ 2996419 h 3502856"/>
              <a:gd name="connsiteX63" fmla="*/ 281354 w 3587812"/>
              <a:gd name="connsiteY63" fmla="*/ 3137096 h 3502856"/>
              <a:gd name="connsiteX64" fmla="*/ 337625 w 3587812"/>
              <a:gd name="connsiteY64" fmla="*/ 3235569 h 3502856"/>
              <a:gd name="connsiteX65" fmla="*/ 393896 w 3587812"/>
              <a:gd name="connsiteY65" fmla="*/ 3277772 h 3502856"/>
              <a:gd name="connsiteX66" fmla="*/ 422031 w 3587812"/>
              <a:gd name="connsiteY66" fmla="*/ 3319976 h 3502856"/>
              <a:gd name="connsiteX67" fmla="*/ 464234 w 3587812"/>
              <a:gd name="connsiteY67" fmla="*/ 3348111 h 3502856"/>
              <a:gd name="connsiteX68" fmla="*/ 492370 w 3587812"/>
              <a:gd name="connsiteY68" fmla="*/ 3376246 h 3502856"/>
              <a:gd name="connsiteX69" fmla="*/ 548640 w 3587812"/>
              <a:gd name="connsiteY69" fmla="*/ 3418449 h 3502856"/>
              <a:gd name="connsiteX70" fmla="*/ 576776 w 3587812"/>
              <a:gd name="connsiteY70" fmla="*/ 3460652 h 3502856"/>
              <a:gd name="connsiteX71" fmla="*/ 829994 w 3587812"/>
              <a:gd name="connsiteY71" fmla="*/ 3502856 h 3502856"/>
              <a:gd name="connsiteX72" fmla="*/ 928468 w 3587812"/>
              <a:gd name="connsiteY72" fmla="*/ 3488788 h 3502856"/>
              <a:gd name="connsiteX73" fmla="*/ 1012874 w 3587812"/>
              <a:gd name="connsiteY73" fmla="*/ 3460652 h 3502856"/>
              <a:gd name="connsiteX74" fmla="*/ 1041010 w 3587812"/>
              <a:gd name="connsiteY74" fmla="*/ 3432517 h 3502856"/>
              <a:gd name="connsiteX75" fmla="*/ 1153551 w 3587812"/>
              <a:gd name="connsiteY75" fmla="*/ 3390314 h 3502856"/>
              <a:gd name="connsiteX76" fmla="*/ 1181687 w 3587812"/>
              <a:gd name="connsiteY76" fmla="*/ 3362179 h 3502856"/>
              <a:gd name="connsiteX77" fmla="*/ 1266093 w 3587812"/>
              <a:gd name="connsiteY77" fmla="*/ 3305908 h 3502856"/>
              <a:gd name="connsiteX78" fmla="*/ 1322364 w 3587812"/>
              <a:gd name="connsiteY78" fmla="*/ 3249637 h 3502856"/>
              <a:gd name="connsiteX79" fmla="*/ 1350499 w 3587812"/>
              <a:gd name="connsiteY79" fmla="*/ 3165231 h 3502856"/>
              <a:gd name="connsiteX80" fmla="*/ 1364567 w 3587812"/>
              <a:gd name="connsiteY80" fmla="*/ 3094892 h 3502856"/>
              <a:gd name="connsiteX81" fmla="*/ 1434905 w 3587812"/>
              <a:gd name="connsiteY81" fmla="*/ 2940148 h 3502856"/>
              <a:gd name="connsiteX82" fmla="*/ 1463040 w 3587812"/>
              <a:gd name="connsiteY82" fmla="*/ 2855742 h 3502856"/>
              <a:gd name="connsiteX83" fmla="*/ 1477108 w 3587812"/>
              <a:gd name="connsiteY83" fmla="*/ 2813539 h 3502856"/>
              <a:gd name="connsiteX84" fmla="*/ 1463040 w 3587812"/>
              <a:gd name="connsiteY84" fmla="*/ 2729132 h 3502856"/>
              <a:gd name="connsiteX85" fmla="*/ 1378634 w 3587812"/>
              <a:gd name="connsiteY85" fmla="*/ 2700997 h 3502856"/>
              <a:gd name="connsiteX86" fmla="*/ 1252025 w 3587812"/>
              <a:gd name="connsiteY86" fmla="*/ 2658794 h 3502856"/>
              <a:gd name="connsiteX87" fmla="*/ 1209822 w 3587812"/>
              <a:gd name="connsiteY87" fmla="*/ 2644726 h 3502856"/>
              <a:gd name="connsiteX88" fmla="*/ 1167619 w 3587812"/>
              <a:gd name="connsiteY88" fmla="*/ 2616591 h 3502856"/>
              <a:gd name="connsiteX89" fmla="*/ 1167619 w 3587812"/>
              <a:gd name="connsiteY89" fmla="*/ 2293034 h 3502856"/>
              <a:gd name="connsiteX90" fmla="*/ 1181687 w 3587812"/>
              <a:gd name="connsiteY90" fmla="*/ 2250831 h 3502856"/>
              <a:gd name="connsiteX91" fmla="*/ 1223890 w 3587812"/>
              <a:gd name="connsiteY91" fmla="*/ 2194560 h 3502856"/>
              <a:gd name="connsiteX92" fmla="*/ 1252025 w 3587812"/>
              <a:gd name="connsiteY92" fmla="*/ 2138289 h 3502856"/>
              <a:gd name="connsiteX93" fmla="*/ 1308296 w 3587812"/>
              <a:gd name="connsiteY93" fmla="*/ 2053883 h 3502856"/>
              <a:gd name="connsiteX94" fmla="*/ 1350499 w 3587812"/>
              <a:gd name="connsiteY94" fmla="*/ 1913206 h 3502856"/>
              <a:gd name="connsiteX95" fmla="*/ 1406770 w 3587812"/>
              <a:gd name="connsiteY95" fmla="*/ 1842868 h 3502856"/>
              <a:gd name="connsiteX96" fmla="*/ 1448973 w 3587812"/>
              <a:gd name="connsiteY96" fmla="*/ 1730326 h 3502856"/>
              <a:gd name="connsiteX97" fmla="*/ 1463040 w 3587812"/>
              <a:gd name="connsiteY97" fmla="*/ 1688123 h 3502856"/>
              <a:gd name="connsiteX98" fmla="*/ 1519311 w 3587812"/>
              <a:gd name="connsiteY98" fmla="*/ 1575582 h 3502856"/>
              <a:gd name="connsiteX99" fmla="*/ 1547447 w 3587812"/>
              <a:gd name="connsiteY99" fmla="*/ 1477108 h 3502856"/>
              <a:gd name="connsiteX100" fmla="*/ 1575582 w 3587812"/>
              <a:gd name="connsiteY100" fmla="*/ 1434905 h 3502856"/>
              <a:gd name="connsiteX101" fmla="*/ 1603717 w 3587812"/>
              <a:gd name="connsiteY101" fmla="*/ 1336431 h 3502856"/>
              <a:gd name="connsiteX102" fmla="*/ 1645920 w 3587812"/>
              <a:gd name="connsiteY102" fmla="*/ 1252025 h 3502856"/>
              <a:gd name="connsiteX103" fmla="*/ 1674056 w 3587812"/>
              <a:gd name="connsiteY103" fmla="*/ 1181686 h 3502856"/>
              <a:gd name="connsiteX104" fmla="*/ 1716259 w 3587812"/>
              <a:gd name="connsiteY104" fmla="*/ 1012874 h 3502856"/>
              <a:gd name="connsiteX105" fmla="*/ 1730327 w 3587812"/>
              <a:gd name="connsiteY105" fmla="*/ 956603 h 3502856"/>
              <a:gd name="connsiteX106" fmla="*/ 1786597 w 3587812"/>
              <a:gd name="connsiteY106" fmla="*/ 844062 h 3502856"/>
              <a:gd name="connsiteX107" fmla="*/ 1842868 w 3587812"/>
              <a:gd name="connsiteY107" fmla="*/ 731520 h 3502856"/>
              <a:gd name="connsiteX108" fmla="*/ 1856936 w 3587812"/>
              <a:gd name="connsiteY108" fmla="*/ 675249 h 3502856"/>
              <a:gd name="connsiteX109" fmla="*/ 1885071 w 3587812"/>
              <a:gd name="connsiteY109" fmla="*/ 590843 h 3502856"/>
              <a:gd name="connsiteX110" fmla="*/ 1927274 w 3587812"/>
              <a:gd name="connsiteY110" fmla="*/ 548640 h 3502856"/>
              <a:gd name="connsiteX111" fmla="*/ 1983545 w 3587812"/>
              <a:gd name="connsiteY111" fmla="*/ 464234 h 3502856"/>
              <a:gd name="connsiteX112" fmla="*/ 1997613 w 3587812"/>
              <a:gd name="connsiteY112" fmla="*/ 422031 h 3502856"/>
              <a:gd name="connsiteX113" fmla="*/ 2082019 w 3587812"/>
              <a:gd name="connsiteY113" fmla="*/ 379828 h 3502856"/>
              <a:gd name="connsiteX114" fmla="*/ 2110154 w 3587812"/>
              <a:gd name="connsiteY114" fmla="*/ 351692 h 3502856"/>
              <a:gd name="connsiteX115" fmla="*/ 2152357 w 3587812"/>
              <a:gd name="connsiteY115" fmla="*/ 337625 h 3502856"/>
              <a:gd name="connsiteX116" fmla="*/ 2250831 w 3587812"/>
              <a:gd name="connsiteY116" fmla="*/ 309489 h 3502856"/>
              <a:gd name="connsiteX117" fmla="*/ 2335237 w 3587812"/>
              <a:gd name="connsiteY117" fmla="*/ 337625 h 3502856"/>
              <a:gd name="connsiteX118" fmla="*/ 2377440 w 3587812"/>
              <a:gd name="connsiteY118" fmla="*/ 351692 h 3502856"/>
              <a:gd name="connsiteX119" fmla="*/ 2433711 w 3587812"/>
              <a:gd name="connsiteY119" fmla="*/ 422031 h 3502856"/>
              <a:gd name="connsiteX120" fmla="*/ 2447779 w 3587812"/>
              <a:gd name="connsiteY120" fmla="*/ 464234 h 3502856"/>
              <a:gd name="connsiteX121" fmla="*/ 2489982 w 3587812"/>
              <a:gd name="connsiteY121" fmla="*/ 506437 h 3502856"/>
              <a:gd name="connsiteX122" fmla="*/ 2546253 w 3587812"/>
              <a:gd name="connsiteY122" fmla="*/ 590843 h 3502856"/>
              <a:gd name="connsiteX123" fmla="*/ 2560320 w 3587812"/>
              <a:gd name="connsiteY123" fmla="*/ 633046 h 3502856"/>
              <a:gd name="connsiteX124" fmla="*/ 2588456 w 3587812"/>
              <a:gd name="connsiteY124" fmla="*/ 661182 h 3502856"/>
              <a:gd name="connsiteX125" fmla="*/ 2616591 w 3587812"/>
              <a:gd name="connsiteY125" fmla="*/ 745588 h 3502856"/>
              <a:gd name="connsiteX126" fmla="*/ 2672862 w 3587812"/>
              <a:gd name="connsiteY126" fmla="*/ 801859 h 3502856"/>
              <a:gd name="connsiteX127" fmla="*/ 2686930 w 3587812"/>
              <a:gd name="connsiteY127" fmla="*/ 844062 h 3502856"/>
              <a:gd name="connsiteX128" fmla="*/ 2715065 w 3587812"/>
              <a:gd name="connsiteY128" fmla="*/ 914400 h 35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587812" h="3502856">
                <a:moveTo>
                  <a:pt x="2715065" y="914400"/>
                </a:moveTo>
                <a:lnTo>
                  <a:pt x="2715065" y="914400"/>
                </a:lnTo>
                <a:cubicBezTo>
                  <a:pt x="2757268" y="909711"/>
                  <a:pt x="2800036" y="908660"/>
                  <a:pt x="2841674" y="900332"/>
                </a:cubicBezTo>
                <a:cubicBezTo>
                  <a:pt x="2870755" y="894516"/>
                  <a:pt x="2926080" y="872197"/>
                  <a:pt x="2926080" y="872197"/>
                </a:cubicBezTo>
                <a:cubicBezTo>
                  <a:pt x="2940148" y="858129"/>
                  <a:pt x="2953097" y="842845"/>
                  <a:pt x="2968284" y="829994"/>
                </a:cubicBezTo>
                <a:cubicBezTo>
                  <a:pt x="3014126" y="791204"/>
                  <a:pt x="3066497" y="759914"/>
                  <a:pt x="3108960" y="717452"/>
                </a:cubicBezTo>
                <a:cubicBezTo>
                  <a:pt x="3163119" y="663294"/>
                  <a:pt x="3134610" y="686285"/>
                  <a:pt x="3193367" y="647114"/>
                </a:cubicBezTo>
                <a:cubicBezTo>
                  <a:pt x="3202745" y="633046"/>
                  <a:pt x="3207165" y="613872"/>
                  <a:pt x="3221502" y="604911"/>
                </a:cubicBezTo>
                <a:cubicBezTo>
                  <a:pt x="3246651" y="589193"/>
                  <a:pt x="3277773" y="586154"/>
                  <a:pt x="3305908" y="576776"/>
                </a:cubicBezTo>
                <a:cubicBezTo>
                  <a:pt x="3400920" y="545105"/>
                  <a:pt x="3283955" y="581655"/>
                  <a:pt x="3432517" y="548640"/>
                </a:cubicBezTo>
                <a:cubicBezTo>
                  <a:pt x="3446993" y="545423"/>
                  <a:pt x="3460244" y="537789"/>
                  <a:pt x="3474720" y="534572"/>
                </a:cubicBezTo>
                <a:cubicBezTo>
                  <a:pt x="3502565" y="528384"/>
                  <a:pt x="3530991" y="525194"/>
                  <a:pt x="3559127" y="520505"/>
                </a:cubicBezTo>
                <a:cubicBezTo>
                  <a:pt x="3587534" y="435281"/>
                  <a:pt x="3587812" y="452916"/>
                  <a:pt x="3559127" y="309489"/>
                </a:cubicBezTo>
                <a:cubicBezTo>
                  <a:pt x="3555811" y="292910"/>
                  <a:pt x="3545328" y="276247"/>
                  <a:pt x="3530991" y="267286"/>
                </a:cubicBezTo>
                <a:cubicBezTo>
                  <a:pt x="3493508" y="243859"/>
                  <a:pt x="3419548" y="235075"/>
                  <a:pt x="3376247" y="225083"/>
                </a:cubicBezTo>
                <a:cubicBezTo>
                  <a:pt x="3338569" y="216388"/>
                  <a:pt x="3301219" y="206326"/>
                  <a:pt x="3263705" y="196948"/>
                </a:cubicBezTo>
                <a:cubicBezTo>
                  <a:pt x="3244948" y="192259"/>
                  <a:pt x="3225776" y="188994"/>
                  <a:pt x="3207434" y="182880"/>
                </a:cubicBezTo>
                <a:cubicBezTo>
                  <a:pt x="3193366" y="178191"/>
                  <a:pt x="3179930" y="170772"/>
                  <a:pt x="3165231" y="168812"/>
                </a:cubicBezTo>
                <a:cubicBezTo>
                  <a:pt x="3109261" y="161349"/>
                  <a:pt x="3052690" y="159434"/>
                  <a:pt x="2996419" y="154745"/>
                </a:cubicBezTo>
                <a:cubicBezTo>
                  <a:pt x="2972973" y="150056"/>
                  <a:pt x="2948764" y="148238"/>
                  <a:pt x="2926080" y="140677"/>
                </a:cubicBezTo>
                <a:cubicBezTo>
                  <a:pt x="2906186" y="134046"/>
                  <a:pt x="2889085" y="120803"/>
                  <a:pt x="2869810" y="112542"/>
                </a:cubicBezTo>
                <a:cubicBezTo>
                  <a:pt x="2856180" y="106701"/>
                  <a:pt x="2841237" y="104315"/>
                  <a:pt x="2827607" y="98474"/>
                </a:cubicBezTo>
                <a:cubicBezTo>
                  <a:pt x="2808332" y="90213"/>
                  <a:pt x="2790611" y="78600"/>
                  <a:pt x="2771336" y="70339"/>
                </a:cubicBezTo>
                <a:cubicBezTo>
                  <a:pt x="2757706" y="64498"/>
                  <a:pt x="2743018" y="61478"/>
                  <a:pt x="2729133" y="56271"/>
                </a:cubicBezTo>
                <a:cubicBezTo>
                  <a:pt x="2705488" y="47404"/>
                  <a:pt x="2683157" y="34780"/>
                  <a:pt x="2658794" y="28136"/>
                </a:cubicBezTo>
                <a:cubicBezTo>
                  <a:pt x="2631276" y="20631"/>
                  <a:pt x="2602451" y="19171"/>
                  <a:pt x="2574388" y="14068"/>
                </a:cubicBezTo>
                <a:cubicBezTo>
                  <a:pt x="2550863" y="9791"/>
                  <a:pt x="2527496" y="4689"/>
                  <a:pt x="2504050" y="0"/>
                </a:cubicBezTo>
                <a:cubicBezTo>
                  <a:pt x="2461847" y="4689"/>
                  <a:pt x="2419078" y="5740"/>
                  <a:pt x="2377440" y="14068"/>
                </a:cubicBezTo>
                <a:cubicBezTo>
                  <a:pt x="2377431" y="14070"/>
                  <a:pt x="2271937" y="49236"/>
                  <a:pt x="2250831" y="56271"/>
                </a:cubicBezTo>
                <a:lnTo>
                  <a:pt x="2208628" y="70339"/>
                </a:lnTo>
                <a:cubicBezTo>
                  <a:pt x="2194560" y="75028"/>
                  <a:pt x="2179688" y="77774"/>
                  <a:pt x="2166425" y="84406"/>
                </a:cubicBezTo>
                <a:cubicBezTo>
                  <a:pt x="2138290" y="98474"/>
                  <a:pt x="2111861" y="116662"/>
                  <a:pt x="2082019" y="126609"/>
                </a:cubicBezTo>
                <a:cubicBezTo>
                  <a:pt x="2054959" y="135629"/>
                  <a:pt x="2026019" y="138095"/>
                  <a:pt x="1997613" y="140677"/>
                </a:cubicBezTo>
                <a:cubicBezTo>
                  <a:pt x="1922748" y="147483"/>
                  <a:pt x="1847558" y="150056"/>
                  <a:pt x="1772530" y="154745"/>
                </a:cubicBezTo>
                <a:cubicBezTo>
                  <a:pt x="1744395" y="164123"/>
                  <a:pt x="1709095" y="161909"/>
                  <a:pt x="1688124" y="182880"/>
                </a:cubicBezTo>
                <a:cubicBezTo>
                  <a:pt x="1678745" y="192259"/>
                  <a:pt x="1672571" y="206822"/>
                  <a:pt x="1659988" y="211016"/>
                </a:cubicBezTo>
                <a:cubicBezTo>
                  <a:pt x="1628532" y="221501"/>
                  <a:pt x="1594286" y="220041"/>
                  <a:pt x="1561514" y="225083"/>
                </a:cubicBezTo>
                <a:cubicBezTo>
                  <a:pt x="1533322" y="229420"/>
                  <a:pt x="1505243" y="234462"/>
                  <a:pt x="1477108" y="239151"/>
                </a:cubicBezTo>
                <a:lnTo>
                  <a:pt x="717453" y="225083"/>
                </a:lnTo>
                <a:cubicBezTo>
                  <a:pt x="678311" y="223800"/>
                  <a:pt x="497648" y="189329"/>
                  <a:pt x="478302" y="182880"/>
                </a:cubicBezTo>
                <a:cubicBezTo>
                  <a:pt x="464234" y="178191"/>
                  <a:pt x="450640" y="171720"/>
                  <a:pt x="436099" y="168812"/>
                </a:cubicBezTo>
                <a:cubicBezTo>
                  <a:pt x="403585" y="162309"/>
                  <a:pt x="370450" y="159434"/>
                  <a:pt x="337625" y="154745"/>
                </a:cubicBezTo>
                <a:cubicBezTo>
                  <a:pt x="314179" y="159434"/>
                  <a:pt x="284194" y="151905"/>
                  <a:pt x="267287" y="168812"/>
                </a:cubicBezTo>
                <a:cubicBezTo>
                  <a:pt x="246316" y="189783"/>
                  <a:pt x="252414" y="226692"/>
                  <a:pt x="239151" y="253219"/>
                </a:cubicBezTo>
                <a:cubicBezTo>
                  <a:pt x="225083" y="281354"/>
                  <a:pt x="212011" y="310010"/>
                  <a:pt x="196948" y="337625"/>
                </a:cubicBezTo>
                <a:cubicBezTo>
                  <a:pt x="183855" y="361629"/>
                  <a:pt x="166973" y="383507"/>
                  <a:pt x="154745" y="407963"/>
                </a:cubicBezTo>
                <a:cubicBezTo>
                  <a:pt x="148113" y="421226"/>
                  <a:pt x="147878" y="437203"/>
                  <a:pt x="140677" y="450166"/>
                </a:cubicBezTo>
                <a:cubicBezTo>
                  <a:pt x="124255" y="479725"/>
                  <a:pt x="84407" y="534572"/>
                  <a:pt x="84407" y="534572"/>
                </a:cubicBezTo>
                <a:cubicBezTo>
                  <a:pt x="75028" y="567397"/>
                  <a:pt x="67938" y="600963"/>
                  <a:pt x="56271" y="633046"/>
                </a:cubicBezTo>
                <a:cubicBezTo>
                  <a:pt x="49104" y="652754"/>
                  <a:pt x="35499" y="669681"/>
                  <a:pt x="28136" y="689317"/>
                </a:cubicBezTo>
                <a:cubicBezTo>
                  <a:pt x="21347" y="707420"/>
                  <a:pt x="19380" y="726998"/>
                  <a:pt x="14068" y="745588"/>
                </a:cubicBezTo>
                <a:cubicBezTo>
                  <a:pt x="9994" y="759846"/>
                  <a:pt x="4689" y="773723"/>
                  <a:pt x="0" y="787791"/>
                </a:cubicBezTo>
                <a:cubicBezTo>
                  <a:pt x="4689" y="811237"/>
                  <a:pt x="4649" y="836152"/>
                  <a:pt x="14068" y="858129"/>
                </a:cubicBezTo>
                <a:cubicBezTo>
                  <a:pt x="19293" y="870320"/>
                  <a:pt x="41707" y="873011"/>
                  <a:pt x="42204" y="886265"/>
                </a:cubicBezTo>
                <a:cubicBezTo>
                  <a:pt x="55911" y="1251798"/>
                  <a:pt x="47960" y="1617849"/>
                  <a:pt x="56271" y="1983545"/>
                </a:cubicBezTo>
                <a:cubicBezTo>
                  <a:pt x="58054" y="2062016"/>
                  <a:pt x="74639" y="2144552"/>
                  <a:pt x="84407" y="2222696"/>
                </a:cubicBezTo>
                <a:cubicBezTo>
                  <a:pt x="89674" y="2264831"/>
                  <a:pt x="92862" y="2307215"/>
                  <a:pt x="98474" y="2349305"/>
                </a:cubicBezTo>
                <a:cubicBezTo>
                  <a:pt x="102244" y="2377578"/>
                  <a:pt x="109004" y="2405408"/>
                  <a:pt x="112542" y="2433711"/>
                </a:cubicBezTo>
                <a:cubicBezTo>
                  <a:pt x="118387" y="2480473"/>
                  <a:pt x="118862" y="2527903"/>
                  <a:pt x="126610" y="2574388"/>
                </a:cubicBezTo>
                <a:cubicBezTo>
                  <a:pt x="132967" y="2612530"/>
                  <a:pt x="147162" y="2649012"/>
                  <a:pt x="154745" y="2686929"/>
                </a:cubicBezTo>
                <a:cubicBezTo>
                  <a:pt x="161248" y="2719443"/>
                  <a:pt x="160771" y="2753235"/>
                  <a:pt x="168813" y="2785403"/>
                </a:cubicBezTo>
                <a:cubicBezTo>
                  <a:pt x="179602" y="2828561"/>
                  <a:pt x="196948" y="2869809"/>
                  <a:pt x="211016" y="2912012"/>
                </a:cubicBezTo>
                <a:cubicBezTo>
                  <a:pt x="220394" y="2940148"/>
                  <a:pt x="231958" y="2967647"/>
                  <a:pt x="239151" y="2996419"/>
                </a:cubicBezTo>
                <a:cubicBezTo>
                  <a:pt x="260411" y="3081457"/>
                  <a:pt x="247107" y="3034354"/>
                  <a:pt x="281354" y="3137096"/>
                </a:cubicBezTo>
                <a:cubicBezTo>
                  <a:pt x="297449" y="3185382"/>
                  <a:pt x="295043" y="3192987"/>
                  <a:pt x="337625" y="3235569"/>
                </a:cubicBezTo>
                <a:cubicBezTo>
                  <a:pt x="354204" y="3252148"/>
                  <a:pt x="375139" y="3263704"/>
                  <a:pt x="393896" y="3277772"/>
                </a:cubicBezTo>
                <a:cubicBezTo>
                  <a:pt x="403274" y="3291840"/>
                  <a:pt x="410076" y="3308021"/>
                  <a:pt x="422031" y="3319976"/>
                </a:cubicBezTo>
                <a:cubicBezTo>
                  <a:pt x="433986" y="3331931"/>
                  <a:pt x="451032" y="3337549"/>
                  <a:pt x="464234" y="3348111"/>
                </a:cubicBezTo>
                <a:cubicBezTo>
                  <a:pt x="474591" y="3356396"/>
                  <a:pt x="482181" y="3367755"/>
                  <a:pt x="492370" y="3376246"/>
                </a:cubicBezTo>
                <a:cubicBezTo>
                  <a:pt x="510382" y="3391256"/>
                  <a:pt x="532061" y="3401870"/>
                  <a:pt x="548640" y="3418449"/>
                </a:cubicBezTo>
                <a:cubicBezTo>
                  <a:pt x="560595" y="3430404"/>
                  <a:pt x="562439" y="3451691"/>
                  <a:pt x="576776" y="3460652"/>
                </a:cubicBezTo>
                <a:cubicBezTo>
                  <a:pt x="640458" y="3500453"/>
                  <a:pt x="773075" y="3498113"/>
                  <a:pt x="829994" y="3502856"/>
                </a:cubicBezTo>
                <a:cubicBezTo>
                  <a:pt x="862819" y="3498167"/>
                  <a:pt x="896159" y="3496244"/>
                  <a:pt x="928468" y="3488788"/>
                </a:cubicBezTo>
                <a:cubicBezTo>
                  <a:pt x="957366" y="3482119"/>
                  <a:pt x="1012874" y="3460652"/>
                  <a:pt x="1012874" y="3460652"/>
                </a:cubicBezTo>
                <a:cubicBezTo>
                  <a:pt x="1022253" y="3451274"/>
                  <a:pt x="1029494" y="3439097"/>
                  <a:pt x="1041010" y="3432517"/>
                </a:cubicBezTo>
                <a:cubicBezTo>
                  <a:pt x="1064558" y="3419061"/>
                  <a:pt x="1122953" y="3400513"/>
                  <a:pt x="1153551" y="3390314"/>
                </a:cubicBezTo>
                <a:cubicBezTo>
                  <a:pt x="1162930" y="3380936"/>
                  <a:pt x="1171076" y="3370137"/>
                  <a:pt x="1181687" y="3362179"/>
                </a:cubicBezTo>
                <a:cubicBezTo>
                  <a:pt x="1208739" y="3341890"/>
                  <a:pt x="1242183" y="3329818"/>
                  <a:pt x="1266093" y="3305908"/>
                </a:cubicBezTo>
                <a:lnTo>
                  <a:pt x="1322364" y="3249637"/>
                </a:lnTo>
                <a:cubicBezTo>
                  <a:pt x="1331742" y="3221502"/>
                  <a:pt x="1344683" y="3194312"/>
                  <a:pt x="1350499" y="3165231"/>
                </a:cubicBezTo>
                <a:cubicBezTo>
                  <a:pt x="1355188" y="3141785"/>
                  <a:pt x="1357006" y="3117576"/>
                  <a:pt x="1364567" y="3094892"/>
                </a:cubicBezTo>
                <a:cubicBezTo>
                  <a:pt x="1422855" y="2920028"/>
                  <a:pt x="1386205" y="3061900"/>
                  <a:pt x="1434905" y="2940148"/>
                </a:cubicBezTo>
                <a:cubicBezTo>
                  <a:pt x="1445919" y="2912612"/>
                  <a:pt x="1453662" y="2883877"/>
                  <a:pt x="1463040" y="2855742"/>
                </a:cubicBezTo>
                <a:lnTo>
                  <a:pt x="1477108" y="2813539"/>
                </a:lnTo>
                <a:cubicBezTo>
                  <a:pt x="1472419" y="2785403"/>
                  <a:pt x="1481823" y="2750598"/>
                  <a:pt x="1463040" y="2729132"/>
                </a:cubicBezTo>
                <a:cubicBezTo>
                  <a:pt x="1443511" y="2706813"/>
                  <a:pt x="1406769" y="2710375"/>
                  <a:pt x="1378634" y="2700997"/>
                </a:cubicBezTo>
                <a:lnTo>
                  <a:pt x="1252025" y="2658794"/>
                </a:lnTo>
                <a:cubicBezTo>
                  <a:pt x="1237957" y="2654105"/>
                  <a:pt x="1222160" y="2652951"/>
                  <a:pt x="1209822" y="2644726"/>
                </a:cubicBezTo>
                <a:lnTo>
                  <a:pt x="1167619" y="2616591"/>
                </a:lnTo>
                <a:cubicBezTo>
                  <a:pt x="1125227" y="2489418"/>
                  <a:pt x="1144130" y="2563156"/>
                  <a:pt x="1167619" y="2293034"/>
                </a:cubicBezTo>
                <a:cubicBezTo>
                  <a:pt x="1168904" y="2278261"/>
                  <a:pt x="1174330" y="2263706"/>
                  <a:pt x="1181687" y="2250831"/>
                </a:cubicBezTo>
                <a:cubicBezTo>
                  <a:pt x="1193320" y="2230474"/>
                  <a:pt x="1211464" y="2214442"/>
                  <a:pt x="1223890" y="2194560"/>
                </a:cubicBezTo>
                <a:cubicBezTo>
                  <a:pt x="1235004" y="2176777"/>
                  <a:pt x="1241236" y="2156271"/>
                  <a:pt x="1252025" y="2138289"/>
                </a:cubicBezTo>
                <a:cubicBezTo>
                  <a:pt x="1269422" y="2109293"/>
                  <a:pt x="1308296" y="2053883"/>
                  <a:pt x="1308296" y="2053883"/>
                </a:cubicBezTo>
                <a:cubicBezTo>
                  <a:pt x="1316160" y="2022429"/>
                  <a:pt x="1336800" y="1933754"/>
                  <a:pt x="1350499" y="1913206"/>
                </a:cubicBezTo>
                <a:cubicBezTo>
                  <a:pt x="1385991" y="1859967"/>
                  <a:pt x="1366679" y="1882958"/>
                  <a:pt x="1406770" y="1842868"/>
                </a:cubicBezTo>
                <a:cubicBezTo>
                  <a:pt x="1432705" y="1739121"/>
                  <a:pt x="1404834" y="1833318"/>
                  <a:pt x="1448973" y="1730326"/>
                </a:cubicBezTo>
                <a:cubicBezTo>
                  <a:pt x="1454814" y="1716696"/>
                  <a:pt x="1456904" y="1701622"/>
                  <a:pt x="1463040" y="1688123"/>
                </a:cubicBezTo>
                <a:cubicBezTo>
                  <a:pt x="1480396" y="1649941"/>
                  <a:pt x="1509138" y="1616271"/>
                  <a:pt x="1519311" y="1575582"/>
                </a:cubicBezTo>
                <a:cubicBezTo>
                  <a:pt x="1523819" y="1557551"/>
                  <a:pt x="1537356" y="1497291"/>
                  <a:pt x="1547447" y="1477108"/>
                </a:cubicBezTo>
                <a:cubicBezTo>
                  <a:pt x="1555008" y="1461986"/>
                  <a:pt x="1566204" y="1448973"/>
                  <a:pt x="1575582" y="1434905"/>
                </a:cubicBezTo>
                <a:cubicBezTo>
                  <a:pt x="1584960" y="1402080"/>
                  <a:pt x="1591462" y="1368294"/>
                  <a:pt x="1603717" y="1336431"/>
                </a:cubicBezTo>
                <a:cubicBezTo>
                  <a:pt x="1615009" y="1307071"/>
                  <a:pt x="1632903" y="1280662"/>
                  <a:pt x="1645920" y="1252025"/>
                </a:cubicBezTo>
                <a:cubicBezTo>
                  <a:pt x="1656370" y="1229036"/>
                  <a:pt x="1664677" y="1205132"/>
                  <a:pt x="1674056" y="1181686"/>
                </a:cubicBezTo>
                <a:cubicBezTo>
                  <a:pt x="1710866" y="960833"/>
                  <a:pt x="1660528" y="1235794"/>
                  <a:pt x="1716259" y="1012874"/>
                </a:cubicBezTo>
                <a:cubicBezTo>
                  <a:pt x="1720948" y="994117"/>
                  <a:pt x="1722891" y="974450"/>
                  <a:pt x="1730327" y="956603"/>
                </a:cubicBezTo>
                <a:cubicBezTo>
                  <a:pt x="1746458" y="917888"/>
                  <a:pt x="1786597" y="844062"/>
                  <a:pt x="1786597" y="844062"/>
                </a:cubicBezTo>
                <a:cubicBezTo>
                  <a:pt x="1820961" y="672242"/>
                  <a:pt x="1770117" y="858835"/>
                  <a:pt x="1842868" y="731520"/>
                </a:cubicBezTo>
                <a:cubicBezTo>
                  <a:pt x="1852461" y="714733"/>
                  <a:pt x="1851380" y="693768"/>
                  <a:pt x="1856936" y="675249"/>
                </a:cubicBezTo>
                <a:cubicBezTo>
                  <a:pt x="1865458" y="646843"/>
                  <a:pt x="1870668" y="616768"/>
                  <a:pt x="1885071" y="590843"/>
                </a:cubicBezTo>
                <a:cubicBezTo>
                  <a:pt x="1894733" y="573452"/>
                  <a:pt x="1915060" y="564344"/>
                  <a:pt x="1927274" y="548640"/>
                </a:cubicBezTo>
                <a:cubicBezTo>
                  <a:pt x="1948034" y="521948"/>
                  <a:pt x="1972852" y="496313"/>
                  <a:pt x="1983545" y="464234"/>
                </a:cubicBezTo>
                <a:cubicBezTo>
                  <a:pt x="1988234" y="450166"/>
                  <a:pt x="1988350" y="433610"/>
                  <a:pt x="1997613" y="422031"/>
                </a:cubicBezTo>
                <a:cubicBezTo>
                  <a:pt x="2017446" y="397240"/>
                  <a:pt x="2054218" y="389095"/>
                  <a:pt x="2082019" y="379828"/>
                </a:cubicBezTo>
                <a:cubicBezTo>
                  <a:pt x="2091397" y="370449"/>
                  <a:pt x="2098781" y="358516"/>
                  <a:pt x="2110154" y="351692"/>
                </a:cubicBezTo>
                <a:cubicBezTo>
                  <a:pt x="2122869" y="344063"/>
                  <a:pt x="2138099" y="341699"/>
                  <a:pt x="2152357" y="337625"/>
                </a:cubicBezTo>
                <a:cubicBezTo>
                  <a:pt x="2275980" y="302305"/>
                  <a:pt x="2149663" y="343212"/>
                  <a:pt x="2250831" y="309489"/>
                </a:cubicBezTo>
                <a:lnTo>
                  <a:pt x="2335237" y="337625"/>
                </a:lnTo>
                <a:lnTo>
                  <a:pt x="2377440" y="351692"/>
                </a:lnTo>
                <a:cubicBezTo>
                  <a:pt x="2403610" y="377862"/>
                  <a:pt x="2415964" y="386538"/>
                  <a:pt x="2433711" y="422031"/>
                </a:cubicBezTo>
                <a:cubicBezTo>
                  <a:pt x="2440343" y="435294"/>
                  <a:pt x="2439554" y="451896"/>
                  <a:pt x="2447779" y="464234"/>
                </a:cubicBezTo>
                <a:cubicBezTo>
                  <a:pt x="2458815" y="480787"/>
                  <a:pt x="2477768" y="490733"/>
                  <a:pt x="2489982" y="506437"/>
                </a:cubicBezTo>
                <a:cubicBezTo>
                  <a:pt x="2510742" y="533129"/>
                  <a:pt x="2546253" y="590843"/>
                  <a:pt x="2546253" y="590843"/>
                </a:cubicBezTo>
                <a:cubicBezTo>
                  <a:pt x="2550942" y="604911"/>
                  <a:pt x="2552691" y="620331"/>
                  <a:pt x="2560320" y="633046"/>
                </a:cubicBezTo>
                <a:cubicBezTo>
                  <a:pt x="2567144" y="644419"/>
                  <a:pt x="2582524" y="649319"/>
                  <a:pt x="2588456" y="661182"/>
                </a:cubicBezTo>
                <a:cubicBezTo>
                  <a:pt x="2601719" y="687708"/>
                  <a:pt x="2595620" y="724617"/>
                  <a:pt x="2616591" y="745588"/>
                </a:cubicBezTo>
                <a:lnTo>
                  <a:pt x="2672862" y="801859"/>
                </a:lnTo>
                <a:cubicBezTo>
                  <a:pt x="2677551" y="815927"/>
                  <a:pt x="2680298" y="830799"/>
                  <a:pt x="2686930" y="844062"/>
                </a:cubicBezTo>
                <a:cubicBezTo>
                  <a:pt x="2717666" y="905534"/>
                  <a:pt x="2710376" y="902677"/>
                  <a:pt x="2715065" y="9144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Resultado de imagem para face articular da pelv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1804" y="3495674"/>
            <a:ext cx="4076700" cy="3362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0" name="CaixaDeTexto 19"/>
          <p:cNvSpPr txBox="1"/>
          <p:nvPr/>
        </p:nvSpPr>
        <p:spPr>
          <a:xfrm>
            <a:off x="2771800" y="611396"/>
            <a:ext cx="38884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 quadril – </a:t>
            </a:r>
            <a:r>
              <a:rPr lang="pt-B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sinovial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esferóide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8" grpId="0" animBg="1"/>
      <p:bldP spid="39" grpId="0" animBg="1"/>
      <p:bldP spid="43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44475"/>
            <a:ext cx="2879725" cy="143192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pt-BR" altLang="pt-BR" sz="1800" b="1" dirty="0" smtClean="0">
                <a:solidFill>
                  <a:srgbClr val="FF0000"/>
                </a:solidFill>
                <a:latin typeface="Arial" pitchFamily="34" charset="0"/>
              </a:rPr>
              <a:t>Ligamentos da articulação do quadril</a:t>
            </a:r>
          </a:p>
        </p:txBody>
      </p:sp>
      <p:sp>
        <p:nvSpPr>
          <p:cNvPr id="13315" name="Rectangle 8"/>
          <p:cNvSpPr>
            <a:spLocks noGrp="1" noRot="1" noChangeArrowheads="1"/>
          </p:cNvSpPr>
          <p:nvPr>
            <p:ph sz="half" idx="1"/>
          </p:nvPr>
        </p:nvSpPr>
        <p:spPr>
          <a:xfrm>
            <a:off x="179388" y="1905000"/>
            <a:ext cx="287972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000" dirty="0" smtClean="0"/>
              <a:t>Cápsula fibrosa da articulação do quadril;</a:t>
            </a:r>
          </a:p>
          <a:p>
            <a:pPr eaLnBrk="1" hangingPunct="1">
              <a:lnSpc>
                <a:spcPct val="90000"/>
              </a:lnSpc>
            </a:pPr>
            <a:endParaRPr lang="pt-BR" alt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altLang="pt-BR" sz="2000" dirty="0" smtClean="0"/>
              <a:t>Ligamentos </a:t>
            </a:r>
            <a:r>
              <a:rPr lang="pt-BR" altLang="pt-BR" sz="2000" dirty="0" err="1" smtClean="0"/>
              <a:t>iliofemoral</a:t>
            </a:r>
            <a:r>
              <a:rPr lang="pt-BR" altLang="pt-BR" sz="2000" dirty="0" smtClean="0"/>
              <a:t>, </a:t>
            </a:r>
            <a:r>
              <a:rPr lang="pt-BR" altLang="pt-BR" sz="2000" dirty="0" err="1" smtClean="0"/>
              <a:t>pubofemoral</a:t>
            </a:r>
            <a:r>
              <a:rPr lang="pt-BR" altLang="pt-BR" sz="2000" dirty="0" smtClean="0"/>
              <a:t> e </a:t>
            </a:r>
            <a:r>
              <a:rPr lang="pt-BR" altLang="pt-BR" sz="2000" dirty="0" err="1" smtClean="0"/>
              <a:t>isquiofemoral</a:t>
            </a:r>
            <a:r>
              <a:rPr lang="pt-BR" altLang="pt-BR" sz="2000" dirty="0" smtClean="0"/>
              <a:t>;</a:t>
            </a:r>
          </a:p>
          <a:p>
            <a:pPr eaLnBrk="1" hangingPunct="1">
              <a:lnSpc>
                <a:spcPct val="90000"/>
              </a:lnSpc>
            </a:pPr>
            <a:endParaRPr lang="pt-BR" alt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altLang="pt-BR" sz="2000" dirty="0" smtClean="0"/>
              <a:t>Ligamento transverso do acetábulo e da cabeça do fêmur.</a:t>
            </a:r>
          </a:p>
        </p:txBody>
      </p:sp>
      <p:pic>
        <p:nvPicPr>
          <p:cNvPr id="13317" name="Picture 7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650" y="115888"/>
            <a:ext cx="565150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28392"/>
            <a:ext cx="496855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106363"/>
            <a:ext cx="5715000" cy="39655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6948264" y="1484784"/>
            <a:ext cx="12241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Limbo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288" y="188640"/>
            <a:ext cx="6923112" cy="504056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Ligamentos sacroilíacos</a:t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3010" name="Picture 2" descr="C:\Users\tirapelli\Desktop\l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52128"/>
            <a:ext cx="8028384" cy="602128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347864" y="1412776"/>
            <a:ext cx="259228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Ligamento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pt-BR" sz="2400" b="1" dirty="0" err="1" smtClean="0"/>
              <a:t>liolombar</a:t>
            </a:r>
            <a:endParaRPr lang="pt-BR" sz="2400" b="1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5940152" y="1772816"/>
            <a:ext cx="1080120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6" idx="1"/>
          </p:cNvCxnSpPr>
          <p:nvPr/>
        </p:nvCxnSpPr>
        <p:spPr>
          <a:xfrm flipH="1">
            <a:off x="1907704" y="1797497"/>
            <a:ext cx="1440160" cy="19134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059832" y="5889466"/>
            <a:ext cx="25922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Ligamento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sacrotuberal</a:t>
            </a:r>
            <a:endParaRPr lang="pt-BR" sz="2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699792" y="4881354"/>
            <a:ext cx="25922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Ligamento sacroespinhal</a:t>
            </a:r>
            <a:endParaRPr lang="pt-BR" sz="2000" b="1" dirty="0"/>
          </a:p>
        </p:txBody>
      </p:sp>
      <p:cxnSp>
        <p:nvCxnSpPr>
          <p:cNvPr id="15" name="Conector de seta reta 14"/>
          <p:cNvCxnSpPr>
            <a:stCxn id="13" idx="3"/>
          </p:cNvCxnSpPr>
          <p:nvPr/>
        </p:nvCxnSpPr>
        <p:spPr>
          <a:xfrm flipV="1">
            <a:off x="5652120" y="5445225"/>
            <a:ext cx="1440160" cy="79818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4" idx="3"/>
          </p:cNvCxnSpPr>
          <p:nvPr/>
        </p:nvCxnSpPr>
        <p:spPr>
          <a:xfrm flipV="1">
            <a:off x="5292080" y="5019274"/>
            <a:ext cx="1736576" cy="2160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851920" y="2348880"/>
            <a:ext cx="230425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Ligamento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lombosacral</a:t>
            </a:r>
            <a:endParaRPr lang="pt-BR" sz="2400" b="1" dirty="0"/>
          </a:p>
        </p:txBody>
      </p:sp>
      <p:cxnSp>
        <p:nvCxnSpPr>
          <p:cNvPr id="24" name="Conector de seta reta 23"/>
          <p:cNvCxnSpPr>
            <a:stCxn id="23" idx="3"/>
          </p:cNvCxnSpPr>
          <p:nvPr/>
        </p:nvCxnSpPr>
        <p:spPr>
          <a:xfrm>
            <a:off x="6156176" y="2702823"/>
            <a:ext cx="792088" cy="7261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288" y="188640"/>
            <a:ext cx="6923112" cy="504056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Ligamentos da articulação interpúbica</a:t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3010" name="Picture 2" descr="C:\Users\tirapelli\Desktop\l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8028384" cy="6021288"/>
          </a:xfrm>
          <a:prstGeom prst="rect">
            <a:avLst/>
          </a:prstGeom>
          <a:noFill/>
        </p:spPr>
      </p:pic>
      <p:pic>
        <p:nvPicPr>
          <p:cNvPr id="43012" name="Picture 4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233105"/>
            <a:ext cx="4860032" cy="558027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sp>
        <p:nvSpPr>
          <p:cNvPr id="28" name="Retângulo 27"/>
          <p:cNvSpPr/>
          <p:nvPr/>
        </p:nvSpPr>
        <p:spPr>
          <a:xfrm>
            <a:off x="827584" y="1484784"/>
            <a:ext cx="374441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83568" y="5949280"/>
            <a:ext cx="4248472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/>
          <p:cNvCxnSpPr/>
          <p:nvPr/>
        </p:nvCxnSpPr>
        <p:spPr>
          <a:xfrm flipH="1" flipV="1">
            <a:off x="3059832" y="4365104"/>
            <a:ext cx="5472608" cy="14401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843808" y="162880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Disco interpúbico</a:t>
            </a:r>
            <a:endParaRPr lang="pt-BR" b="1" dirty="0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2771800" y="2348880"/>
            <a:ext cx="792088" cy="15841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15616" y="4010288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Introdução </a:t>
            </a:r>
          </a:p>
          <a:p>
            <a:pPr algn="just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Osso do quadril e epífise proximal do fêmur</a:t>
            </a:r>
          </a:p>
          <a:p>
            <a:pPr algn="just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Principais articulações e ligamentos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LAS APARELHO LOCOMOTOR  MEDICINA 2018\COXA E PER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28624" cy="362146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1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85750"/>
            <a:ext cx="8229600" cy="928688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2000" dirty="0" smtClean="0">
                <a:latin typeface="Arial" pitchFamily="34" charset="0"/>
              </a:rPr>
              <a:t>ANATOMIA TOPOGRÁFICA DOS MEMBROS INFERIORES</a:t>
            </a:r>
            <a:br>
              <a:rPr lang="pt-BR" altLang="pt-BR" sz="2000" dirty="0" smtClean="0">
                <a:latin typeface="Arial" pitchFamily="34" charset="0"/>
              </a:rPr>
            </a:br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</a:rPr>
              <a:t>INTRODUÇÃO</a:t>
            </a:r>
            <a:r>
              <a:rPr lang="pt-BR" altLang="pt-BR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6147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284810"/>
            <a:ext cx="4824536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9259" y="1668016"/>
            <a:ext cx="5021080" cy="39212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5517232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t-BR" alt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124744"/>
            <a:ext cx="4320480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altLang="pt-BR" sz="2000" b="1" dirty="0" smtClean="0">
                <a:latin typeface="Arial" pitchFamily="34" charset="0"/>
              </a:rPr>
              <a:t>Limites 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pitchFamily="34" charset="0"/>
              </a:rPr>
              <a:t>dos membros inferiores</a:t>
            </a:r>
            <a:endParaRPr lang="pt-BR" sz="2000" b="1" dirty="0"/>
          </a:p>
        </p:txBody>
      </p:sp>
      <p:sp>
        <p:nvSpPr>
          <p:cNvPr id="7" name="Retângulo 6"/>
          <p:cNvSpPr/>
          <p:nvPr/>
        </p:nvSpPr>
        <p:spPr>
          <a:xfrm>
            <a:off x="539552" y="6408712"/>
            <a:ext cx="4032448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067944" y="4869160"/>
            <a:ext cx="50405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796136" y="53732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067944" y="4941168"/>
            <a:ext cx="500404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altLang="pt-BR" sz="2000" b="1" dirty="0" smtClean="0">
                <a:latin typeface="Arial" pitchFamily="34" charset="0"/>
              </a:rPr>
              <a:t>Comunicações 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pitchFamily="34" charset="0"/>
              </a:rPr>
              <a:t>dos membros inferiores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</a:rPr>
              <a:t>Pelve: </a:t>
            </a:r>
            <a:r>
              <a:rPr lang="pt-BR" sz="2000" b="1" dirty="0" err="1" smtClean="0">
                <a:solidFill>
                  <a:schemeClr val="tx2"/>
                </a:solidFill>
                <a:latin typeface="Arial" pitchFamily="34" charset="0"/>
              </a:rPr>
              <a:t>FIMa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</a:rPr>
              <a:t> e </a:t>
            </a:r>
            <a:r>
              <a:rPr lang="pt-BR" sz="2000" b="1" dirty="0" err="1" smtClean="0">
                <a:solidFill>
                  <a:schemeClr val="tx2"/>
                </a:solidFill>
                <a:latin typeface="Arial" pitchFamily="34" charset="0"/>
              </a:rPr>
              <a:t>COb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</a:rPr>
              <a:t>;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</a:rPr>
              <a:t> Períneo: </a:t>
            </a:r>
            <a:r>
              <a:rPr lang="pt-BR" sz="2000" b="1" dirty="0" err="1" smtClean="0">
                <a:solidFill>
                  <a:schemeClr val="tx2"/>
                </a:solidFill>
                <a:latin typeface="Arial" pitchFamily="34" charset="0"/>
              </a:rPr>
              <a:t>FIMe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</a:rPr>
              <a:t>;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</a:rPr>
              <a:t> Abdome: CF</a:t>
            </a:r>
            <a:endParaRPr lang="pt-BR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-142875" y="152400"/>
            <a:ext cx="3714750" cy="881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2400" smtClean="0">
                <a:latin typeface="Arial" pitchFamily="34" charset="0"/>
              </a:rPr>
              <a:t>	</a:t>
            </a:r>
            <a:r>
              <a:rPr lang="pt-BR" altLang="pt-BR" sz="3200" b="1" smtClean="0">
                <a:solidFill>
                  <a:srgbClr val="FF0000"/>
                </a:solidFill>
                <a:latin typeface="Arial" pitchFamily="34" charset="0"/>
              </a:rPr>
              <a:t>Divisões</a:t>
            </a:r>
            <a:r>
              <a:rPr lang="pt-BR" altLang="pt-BR" sz="240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  <a:latin typeface="Arial" pitchFamily="34" charset="0"/>
              </a:rPr>
              <a:t>do MI</a:t>
            </a:r>
          </a:p>
        </p:txBody>
      </p:sp>
      <p:sp>
        <p:nvSpPr>
          <p:cNvPr id="7171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251520" y="1318419"/>
            <a:ext cx="3024584" cy="441483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Região glútea: </a:t>
            </a:r>
            <a:r>
              <a:rPr lang="pt-BR" alt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entre a s cristas ilíacas e sulco infraglúteo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Coxa: </a:t>
            </a:r>
            <a:r>
              <a:rPr lang="pt-BR" alt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entre o LI e a </a:t>
            </a:r>
            <a:r>
              <a:rPr lang="pt-BR" altLang="pt-BR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art.</a:t>
            </a:r>
            <a:r>
              <a:rPr lang="pt-BR" alt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 joelho;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Perna;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Pé.</a:t>
            </a:r>
          </a:p>
          <a:p>
            <a:pPr eaLnBrk="1" hangingPunct="1">
              <a:lnSpc>
                <a:spcPct val="90000"/>
              </a:lnSpc>
              <a:buNone/>
            </a:pPr>
            <a:endParaRPr lang="pt-BR" altLang="pt-BR" sz="2400" dirty="0" smtClean="0"/>
          </a:p>
        </p:txBody>
      </p:sp>
      <p:pic>
        <p:nvPicPr>
          <p:cNvPr id="7172" name="Picture 8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2040"/>
            <a:ext cx="5718270" cy="51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563888" y="6093296"/>
            <a:ext cx="518457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179512" y="1714500"/>
            <a:ext cx="3279279" cy="4191000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 eaLnBrk="1" hangingPunct="1"/>
            <a:r>
              <a:rPr lang="pt-BR" altLang="pt-BR" sz="2400" dirty="0" err="1" smtClean="0"/>
              <a:t>Trígono</a:t>
            </a:r>
            <a:r>
              <a:rPr lang="pt-BR" altLang="pt-BR" sz="2400" dirty="0" smtClean="0"/>
              <a:t> femoral </a:t>
            </a:r>
            <a:r>
              <a:rPr lang="pt-BR" altLang="pt-BR" sz="2400" dirty="0" smtClean="0">
                <a:solidFill>
                  <a:schemeClr val="tx2"/>
                </a:solidFill>
              </a:rPr>
              <a:t>(coxa);</a:t>
            </a:r>
          </a:p>
          <a:p>
            <a:pPr algn="ctr" eaLnBrk="1" hangingPunct="1"/>
            <a:endParaRPr lang="pt-BR" altLang="pt-BR" sz="2400" dirty="0" smtClean="0"/>
          </a:p>
          <a:p>
            <a:pPr algn="ctr" eaLnBrk="1" hangingPunct="1"/>
            <a:r>
              <a:rPr lang="pt-BR" altLang="pt-BR" sz="2400" dirty="0" smtClean="0"/>
              <a:t>Fossa poplítea </a:t>
            </a:r>
            <a:r>
              <a:rPr lang="pt-BR" altLang="pt-BR" sz="2400" dirty="0" smtClean="0">
                <a:solidFill>
                  <a:schemeClr val="tx2"/>
                </a:solidFill>
              </a:rPr>
              <a:t>(posterior ao joelho);</a:t>
            </a:r>
          </a:p>
          <a:p>
            <a:pPr algn="ctr" eaLnBrk="1" hangingPunct="1"/>
            <a:endParaRPr lang="pt-BR" altLang="pt-BR" sz="2400" dirty="0" smtClean="0"/>
          </a:p>
          <a:p>
            <a:pPr algn="ctr" eaLnBrk="1" hangingPunct="1"/>
            <a:r>
              <a:rPr lang="pt-BR" altLang="pt-BR" sz="2400" dirty="0" smtClean="0"/>
              <a:t>Túnel </a:t>
            </a:r>
            <a:r>
              <a:rPr lang="pt-BR" altLang="pt-BR" sz="2400" dirty="0" err="1" smtClean="0"/>
              <a:t>tarsal</a:t>
            </a:r>
            <a:r>
              <a:rPr lang="pt-BR" altLang="pt-BR" sz="2400" dirty="0" smtClean="0"/>
              <a:t> </a:t>
            </a:r>
            <a:r>
              <a:rPr lang="pt-BR" altLang="pt-BR" sz="2400" dirty="0" smtClean="0">
                <a:solidFill>
                  <a:schemeClr val="tx2"/>
                </a:solidFill>
              </a:rPr>
              <a:t>(região retromaleolar medial).</a:t>
            </a:r>
          </a:p>
        </p:txBody>
      </p:sp>
      <p:pic>
        <p:nvPicPr>
          <p:cNvPr id="8197" name="Picture 8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0913" y="435912"/>
            <a:ext cx="5415583" cy="565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Rot="1" noChangeArrowheads="1"/>
          </p:cNvSpPr>
          <p:nvPr/>
        </p:nvSpPr>
        <p:spPr>
          <a:xfrm>
            <a:off x="142875" y="428625"/>
            <a:ext cx="3709045" cy="1003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Áreas de transição no membro inferior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1880" y="5805264"/>
            <a:ext cx="56521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0648"/>
            <a:ext cx="8229600" cy="5810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/>
            <a:r>
              <a:rPr lang="pt-BR" altLang="pt-BR" sz="2800" b="1" dirty="0" smtClean="0">
                <a:solidFill>
                  <a:schemeClr val="tx2"/>
                </a:solidFill>
                <a:latin typeface="Arial" pitchFamily="34" charset="0"/>
              </a:rPr>
              <a:t>Funções do membro inferior</a:t>
            </a:r>
          </a:p>
        </p:txBody>
      </p:sp>
      <p:pic>
        <p:nvPicPr>
          <p:cNvPr id="9220" name="Picture 8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81" y="909439"/>
            <a:ext cx="5972633" cy="575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6381328"/>
            <a:ext cx="6084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>
            <a:spLocks noGrp="1" noRot="1" noChangeArrowheads="1"/>
          </p:cNvSpPr>
          <p:nvPr>
            <p:ph sz="half" idx="1"/>
          </p:nvPr>
        </p:nvSpPr>
        <p:spPr>
          <a:xfrm>
            <a:off x="5220072" y="1905000"/>
            <a:ext cx="3744416" cy="4191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Suporte do peso corporal </a:t>
            </a:r>
            <a:r>
              <a:rPr lang="pt-BR" alt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(promontório sacral);</a:t>
            </a:r>
          </a:p>
          <a:p>
            <a:pPr eaLnBrk="1" hangingPunct="1">
              <a:buNone/>
            </a:pPr>
            <a:endParaRPr lang="pt-BR" altLang="pt-BR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Locomoção </a:t>
            </a:r>
            <a:r>
              <a:rPr lang="pt-BR" alt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(marcha).</a:t>
            </a:r>
          </a:p>
        </p:txBody>
      </p:sp>
      <p:sp>
        <p:nvSpPr>
          <p:cNvPr id="8" name="Forma livre 7"/>
          <p:cNvSpPr/>
          <p:nvPr/>
        </p:nvSpPr>
        <p:spPr>
          <a:xfrm>
            <a:off x="1828800" y="2687463"/>
            <a:ext cx="647114" cy="309489"/>
          </a:xfrm>
          <a:custGeom>
            <a:avLst/>
            <a:gdLst>
              <a:gd name="connsiteX0" fmla="*/ 0 w 647114"/>
              <a:gd name="connsiteY0" fmla="*/ 225083 h 309489"/>
              <a:gd name="connsiteX1" fmla="*/ 154745 w 647114"/>
              <a:gd name="connsiteY1" fmla="*/ 56270 h 309489"/>
              <a:gd name="connsiteX2" fmla="*/ 492369 w 647114"/>
              <a:gd name="connsiteY2" fmla="*/ 42203 h 309489"/>
              <a:gd name="connsiteX3" fmla="*/ 647114 w 647114"/>
              <a:gd name="connsiteY3" fmla="*/ 309489 h 309489"/>
              <a:gd name="connsiteX4" fmla="*/ 647114 w 647114"/>
              <a:gd name="connsiteY4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114" h="309489">
                <a:moveTo>
                  <a:pt x="0" y="225083"/>
                </a:moveTo>
                <a:cubicBezTo>
                  <a:pt x="36342" y="155916"/>
                  <a:pt x="72684" y="86750"/>
                  <a:pt x="154745" y="56270"/>
                </a:cubicBezTo>
                <a:cubicBezTo>
                  <a:pt x="236807" y="25790"/>
                  <a:pt x="410308" y="0"/>
                  <a:pt x="492369" y="42203"/>
                </a:cubicBezTo>
                <a:cubicBezTo>
                  <a:pt x="574430" y="84406"/>
                  <a:pt x="647114" y="309489"/>
                  <a:pt x="647114" y="309489"/>
                </a:cubicBezTo>
                <a:lnTo>
                  <a:pt x="647114" y="309489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2123728" y="1988840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2483768" y="3212976"/>
            <a:ext cx="14401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1691680" y="3212976"/>
            <a:ext cx="14401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2699628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Arco ósseo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Rot="1" noChangeArrowheads="1"/>
          </p:cNvSpPr>
          <p:nvPr>
            <p:ph sz="half" idx="1"/>
          </p:nvPr>
        </p:nvSpPr>
        <p:spPr>
          <a:xfrm>
            <a:off x="251520" y="692150"/>
            <a:ext cx="4176464" cy="540385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t-BR" alt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Ossos do membro inferior</a:t>
            </a:r>
            <a:endParaRPr lang="pt-BR" altLang="pt-B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pt-BR" altLang="pt-BR" sz="1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Cíngulo: </a:t>
            </a:r>
            <a:r>
              <a:rPr lang="pt-BR" alt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osso do quadril;</a:t>
            </a:r>
          </a:p>
          <a:p>
            <a:pPr algn="ctr" eaLnBrk="1" hangingPunct="1"/>
            <a:endParaRPr lang="pt-BR" altLang="pt-BR" sz="18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Fêmur;</a:t>
            </a:r>
          </a:p>
          <a:p>
            <a:pPr algn="ctr" eaLnBrk="1" hangingPunct="1"/>
            <a:endParaRPr lang="pt-BR" altLang="pt-BR" sz="18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Patela;</a:t>
            </a:r>
          </a:p>
          <a:p>
            <a:pPr algn="ctr" eaLnBrk="1" hangingPunct="1"/>
            <a:endParaRPr lang="pt-BR" altLang="pt-BR" sz="18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Tíbia e fíbula;</a:t>
            </a:r>
          </a:p>
          <a:p>
            <a:pPr algn="ctr" eaLnBrk="1" hangingPunct="1"/>
            <a:endParaRPr lang="pt-BR" altLang="pt-BR" sz="18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Tarso (7 ossos), metatarso (I a V) e falanges. </a:t>
            </a:r>
          </a:p>
          <a:p>
            <a:pPr algn="ctr" eaLnBrk="1" hangingPunct="1"/>
            <a:endParaRPr lang="pt-BR" altLang="pt-BR" sz="1800" b="1" dirty="0" smtClean="0"/>
          </a:p>
          <a:p>
            <a:pPr algn="ctr" eaLnBrk="1" hangingPunct="1"/>
            <a:endParaRPr lang="pt-BR" altLang="pt-BR" sz="1800" b="1" dirty="0" smtClean="0"/>
          </a:p>
        </p:txBody>
      </p:sp>
      <p:pic>
        <p:nvPicPr>
          <p:cNvPr id="11267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8913"/>
            <a:ext cx="3816350" cy="64801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C:\Users\tirapelli\Desktop\pel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594066"/>
            <a:ext cx="8100392" cy="607529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259632" y="620688"/>
            <a:ext cx="68407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Cíngulo do membro inferior – 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osso do quadril </a:t>
            </a:r>
            <a:endParaRPr lang="pt-B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83768" y="6093296"/>
            <a:ext cx="38164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Ângulo subpúbico – arco púbico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59632" y="5517232"/>
            <a:ext cx="15841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Feminino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92080" y="5517232"/>
            <a:ext cx="15841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Masculino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Osso do quadril – principais acidentes ósseos  </a:t>
            </a:r>
            <a:endParaRPr lang="pt-BR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1412776"/>
            <a:ext cx="8435280" cy="4713387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35215"/>
            <a:ext cx="7056784" cy="5334145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483768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Corpo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20608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Crista ilíaca</a:t>
            </a:r>
            <a:endParaRPr lang="pt-BR" b="1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1259632" y="2420888"/>
            <a:ext cx="432048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020272" y="44371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E.Isq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67544" y="51571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Tuber</a:t>
            </a:r>
            <a:r>
              <a:rPr lang="pt-BR" b="1" dirty="0" smtClean="0"/>
              <a:t> </a:t>
            </a:r>
            <a:r>
              <a:rPr lang="pt-BR" b="1" dirty="0" err="1" smtClean="0"/>
              <a:t>Isq</a:t>
            </a:r>
            <a:r>
              <a:rPr lang="pt-BR" b="1" dirty="0" smtClean="0"/>
              <a:t>.</a:t>
            </a:r>
            <a:endParaRPr lang="pt-BR" b="1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1691680" y="5373216"/>
            <a:ext cx="576064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652120" y="50758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F.Ob</a:t>
            </a:r>
            <a:endParaRPr lang="pt-BR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619672" y="13407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Tubérculo ilíaco</a:t>
            </a:r>
            <a:endParaRPr lang="pt-BR" b="1" dirty="0"/>
          </a:p>
        </p:txBody>
      </p:sp>
      <p:cxnSp>
        <p:nvCxnSpPr>
          <p:cNvPr id="21" name="Conector de seta reta 20"/>
          <p:cNvCxnSpPr/>
          <p:nvPr/>
        </p:nvCxnSpPr>
        <p:spPr>
          <a:xfrm>
            <a:off x="2915816" y="1700808"/>
            <a:ext cx="72008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3707904" y="42930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Crista púbica</a:t>
            </a:r>
            <a:endParaRPr lang="pt-BR" b="1" dirty="0"/>
          </a:p>
        </p:txBody>
      </p:sp>
      <p:cxnSp>
        <p:nvCxnSpPr>
          <p:cNvPr id="25" name="Conector de seta reta 24"/>
          <p:cNvCxnSpPr>
            <a:stCxn id="24" idx="2"/>
          </p:cNvCxnSpPr>
          <p:nvPr/>
        </p:nvCxnSpPr>
        <p:spPr>
          <a:xfrm flipH="1">
            <a:off x="3995936" y="4662428"/>
            <a:ext cx="612068" cy="4227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 descr="C:\Users\Lab Biol\Desktop\Figura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2776"/>
            <a:ext cx="7262359" cy="519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8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sultado de imagem para membro inferior femu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852936"/>
            <a:ext cx="5328592" cy="4002114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259632" y="2996952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4" descr="Resultado de imagem para epifise proximal do  femu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711810"/>
            <a:ext cx="6300192" cy="345349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Epífise proximal do fêmur - principais acidentes ósseos  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 flipH="1">
            <a:off x="3419872" y="3212976"/>
            <a:ext cx="1512168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491880" y="3140968"/>
            <a:ext cx="576064" cy="29523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 em curva para a esquerda 16"/>
          <p:cNvSpPr/>
          <p:nvPr/>
        </p:nvSpPr>
        <p:spPr>
          <a:xfrm>
            <a:off x="3851920" y="4005064"/>
            <a:ext cx="288032" cy="504056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355976" y="4005064"/>
            <a:ext cx="144016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Ângulo de inclinação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126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0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Resultado de imagem para cabeça do femu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48534"/>
            <a:ext cx="5328592" cy="428472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" name="Espaço Reservado para Conteúdo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 descr="http://2.bp.blogspot.com/_7H9r_7bo6nc/SrGSpdmlgwI/AAAAAAAABEs/C_M2ntf1dUg/s400/linha+shent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731481"/>
            <a:ext cx="2816349" cy="4126519"/>
          </a:xfrm>
          <a:prstGeom prst="rect">
            <a:avLst/>
          </a:prstGeom>
          <a:noFill/>
        </p:spPr>
      </p:pic>
      <p:pic>
        <p:nvPicPr>
          <p:cNvPr id="7172" name="Picture 4" descr="http://1.bp.blogspot.com/_7H9r_7bo6nc/SrGT0HdZxFI/AAAAAAAABE0/GjBZXQQx7yY/s400/lux_congenita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7993" y="1484784"/>
            <a:ext cx="4838503" cy="43837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2" name="Seta para a direita 21"/>
          <p:cNvSpPr/>
          <p:nvPr/>
        </p:nvSpPr>
        <p:spPr>
          <a:xfrm rot="18154567">
            <a:off x="5110789" y="4399277"/>
            <a:ext cx="708038" cy="52053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429</Words>
  <Application>Microsoft Office PowerPoint</Application>
  <PresentationFormat>Apresentação na tela (4:3)</PresentationFormat>
  <Paragraphs>103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ANATOMIA TOPOGRÁFICA DOS MEMBROS INFERIORES INTRODUÇÃO </vt:lpstr>
      <vt:lpstr> Divisões do MI</vt:lpstr>
      <vt:lpstr>Apresentação do PowerPoint</vt:lpstr>
      <vt:lpstr>Funções do membro inferior</vt:lpstr>
      <vt:lpstr>Apresentação do PowerPoint</vt:lpstr>
      <vt:lpstr>Apresentação do PowerPoint</vt:lpstr>
      <vt:lpstr>Osso do quadril – principais acidentes ósseos  </vt:lpstr>
      <vt:lpstr>Apresentação do PowerPoint</vt:lpstr>
      <vt:lpstr>Apresentação do PowerPoint</vt:lpstr>
      <vt:lpstr>Articulações </vt:lpstr>
      <vt:lpstr>Ligamentos da articulação do quadril</vt:lpstr>
      <vt:lpstr> Ligamentos sacroilíacos </vt:lpstr>
      <vt:lpstr> Ligamentos da articulação interpúbica 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47</cp:revision>
  <dcterms:created xsi:type="dcterms:W3CDTF">2017-10-11T22:28:50Z</dcterms:created>
  <dcterms:modified xsi:type="dcterms:W3CDTF">2017-10-15T01:07:40Z</dcterms:modified>
</cp:coreProperties>
</file>