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67" r:id="rId2"/>
    <p:sldId id="268" r:id="rId3"/>
    <p:sldId id="265" r:id="rId4"/>
    <p:sldId id="264" r:id="rId5"/>
    <p:sldId id="266" r:id="rId6"/>
    <p:sldId id="256" r:id="rId7"/>
    <p:sldId id="257" r:id="rId8"/>
    <p:sldId id="258" r:id="rId9"/>
    <p:sldId id="259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42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9371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82495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1886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140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3432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3921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4426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752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34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714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61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1CA51-ED7B-4EF0-BC9B-3EBD90FB5A6D}" type="datetimeFigureOut">
              <a:rPr lang="pt-BR" smtClean="0"/>
              <a:t>10/05/2023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6AC31-3208-467F-95FA-B991D341337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28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alb.com.br/arquivo-morto/edicoes_anteriores/anais13/arquivos/seminarios/pimenta_jussara.htm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alb.com.br/arquivo-morto/edicoes_anteriores/anais13/arquivos/seminarios/pimenta_jussara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lb.com.br/arquivo-morto/edicoes_anteriores/anais13/arquivos/seminarios/pimenta_jussara.htm" TargetMode="External"/><Relationship Id="rId2" Type="http://schemas.openxmlformats.org/officeDocument/2006/relationships/hyperlink" Target="http://www.anped.org.br/sites/default/files/gt02_01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ped.org.br/sites/default/files/gt02_0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ped.org.br/sites/default/files/gt02_01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nped.org.br/sites/default/files/gt02_01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coisasdaarquitetura.wordpress.com/2011/12/07/pavilho-mourisco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alb.com.br/arquivo-morto/edicoes_anteriores/anais13/arquivos/seminarios/pimenta_jussara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lb.com.br/arquivo-morto/edicoes_anteriores/anais13/arquivos/seminarios/pimenta_jussara.ht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alb.com.br/arquivo-morto/edicoes_anteriores/anais13/arquivos/seminarios/pimenta_jussara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81000"/>
            <a:ext cx="8915400" cy="2209800"/>
          </a:xfrm>
        </p:spPr>
        <p:txBody>
          <a:bodyPr>
            <a:normAutofit/>
          </a:bodyPr>
          <a:lstStyle/>
          <a:p>
            <a:r>
              <a:rPr lang="pt-BR" sz="2000" b="1" dirty="0"/>
              <a:t>Escola de Comunicações e Artes  </a:t>
            </a:r>
            <a:br>
              <a:rPr lang="pt-BR" sz="2000" dirty="0"/>
            </a:br>
            <a:r>
              <a:rPr lang="pt-BR" sz="2000" b="1" dirty="0"/>
              <a:t>Disciplina: </a:t>
            </a:r>
            <a:r>
              <a:rPr lang="pt-BR" sz="2000" dirty="0"/>
              <a:t>CBD 0299 - Biblioeducação: programas e projetos</a:t>
            </a:r>
            <a:br>
              <a:rPr lang="pt-BR" sz="2000" dirty="0"/>
            </a:br>
            <a:r>
              <a:rPr lang="pt-BR" sz="2000" b="1" dirty="0"/>
              <a:t>Semestre: </a:t>
            </a:r>
            <a:r>
              <a:rPr lang="pt-BR" sz="2000" dirty="0"/>
              <a:t>1º Semestre 2023</a:t>
            </a:r>
            <a:br>
              <a:rPr lang="pt-BR" sz="2000" dirty="0"/>
            </a:br>
            <a:r>
              <a:rPr lang="pt-BR" sz="2000" dirty="0"/>
              <a:t>      </a:t>
            </a:r>
            <a:r>
              <a:rPr lang="pt-BR" sz="2000" b="1" dirty="0"/>
              <a:t>Local: </a:t>
            </a:r>
            <a:r>
              <a:rPr lang="pt-BR" sz="2000" dirty="0"/>
              <a:t>Sala  247 (manhã e noite)/ECA/USP</a:t>
            </a:r>
            <a:br>
              <a:rPr lang="pt-BR" sz="2000" dirty="0"/>
            </a:br>
            <a:r>
              <a:rPr lang="pt-BR" sz="2000" dirty="0"/>
              <a:t> </a:t>
            </a:r>
            <a:r>
              <a:rPr lang="pt-BR" sz="2000" b="1" dirty="0"/>
              <a:t>Docentes responsáveis</a:t>
            </a:r>
            <a:r>
              <a:rPr lang="pt-BR" sz="2000" dirty="0"/>
              <a:t>: Prof. Dr. Edmir Perrotti e Ivete Pieruccini</a:t>
            </a:r>
            <a:br>
              <a:rPr lang="pt-BR" sz="2000" dirty="0"/>
            </a:br>
            <a:r>
              <a:rPr lang="pt-BR" sz="2000" dirty="0"/>
              <a:t>   </a:t>
            </a:r>
            <a:r>
              <a:rPr lang="pt-BR" sz="2000" b="1" dirty="0"/>
              <a:t>Docente Colaboradora:</a:t>
            </a:r>
            <a:r>
              <a:rPr lang="pt-BR" sz="2000" dirty="0"/>
              <a:t> Profa. Dra. Carmem Lúcia Batista (Noturno)</a:t>
            </a:r>
            <a:br>
              <a:rPr lang="pt-BR" sz="2000" dirty="0"/>
            </a:br>
            <a:r>
              <a:rPr lang="pt-BR" sz="2000" dirty="0"/>
              <a:t>                   </a:t>
            </a:r>
            <a:r>
              <a:rPr lang="pt-BR" sz="2000" b="1" dirty="0"/>
              <a:t>PPT: </a:t>
            </a:r>
            <a:r>
              <a:rPr lang="pt-BR" sz="2000" dirty="0"/>
              <a:t>Prof. Dr. Edmir Perrotti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36900"/>
            <a:ext cx="9740900" cy="3378200"/>
          </a:xfrm>
        </p:spPr>
        <p:txBody>
          <a:bodyPr>
            <a:normAutofit/>
          </a:bodyPr>
          <a:lstStyle/>
          <a:p>
            <a:endParaRPr lang="pt-BR" dirty="0"/>
          </a:p>
          <a:p>
            <a:r>
              <a:rPr lang="pt-BR" b="1" dirty="0">
                <a:solidFill>
                  <a:srgbClr val="FF0000"/>
                </a:solidFill>
              </a:rPr>
              <a:t>Aula 11.05.2023</a:t>
            </a:r>
          </a:p>
          <a:p>
            <a:r>
              <a:rPr lang="pt-BR" b="1" dirty="0">
                <a:solidFill>
                  <a:srgbClr val="FF0000"/>
                </a:solidFill>
              </a:rPr>
              <a:t>Biblioteca e Educação, no Brasil: a biblioteca infantil do Pavilhão Mourisco  </a:t>
            </a:r>
          </a:p>
          <a:p>
            <a:r>
              <a:rPr lang="pt-BR" b="1" dirty="0">
                <a:solidFill>
                  <a:srgbClr val="FF0000"/>
                </a:solidFill>
              </a:rPr>
              <a:t>(1934-1937)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5664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92175"/>
          </a:xfrm>
        </p:spPr>
        <p:txBody>
          <a:bodyPr>
            <a:normAutofit fontScale="90000"/>
          </a:bodyPr>
          <a:lstStyle/>
          <a:p>
            <a:r>
              <a:rPr lang="pt-BR" sz="3200" dirty="0"/>
              <a:t>Repercussão na imprensa da época sobre censura do clássico norte-americano </a:t>
            </a:r>
            <a:r>
              <a:rPr lang="pt-BR" sz="3200" i="1" dirty="0"/>
              <a:t>As Aventuras de Tom Sawyer, de Mark Twain.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77899" y="1486342"/>
            <a:ext cx="10546029" cy="48013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“Ora sucedeu que, logo no início da recente campanha antimoscovita, uma autoridade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qualquer cheia de boas intenções, proibiu, no Estado do Rio de Janeiro (decerto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numa cidade apenas do Estado) a venda desse livro declarando-o comunista.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Isso foi transmitido para o mundo inteiro, e os jornais americanos e ingleses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têm-se divertido com tamanha excentricidade, – que deve excitar o bom humor do sr.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Borges de Medeiros e de todos os velhos que há meio século se deliciaram com a leitura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Tom Sawyer. Confunde-se lá fora o Estado do Rio de Janeiro, com a cidade do Rio de Janeiro,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capital do país, e critica-se o governo central por um ato que realmente não praticou nem seria capaz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 praticar. Fazemos essa justiça ao sr. Getúlio Vargas. Responsabilizá-lo por tudo o que de ruim sucede no país é de fato um exagero tremendo. Ele é tão culpado como o interventor do Amazonas pelo zelo Excessivo da autoridade do Estado do Rio que proibiu a venda do Tom Sawyer. Desta vez não merecemos de maneira alguma as críticas e o ridículo de que somos alvo no estrangeiro. De resto, o Brasil é grande demais para poder ser julgado por fatos tão pequeninos”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Correio da Manhã</a:t>
            </a: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26/11/37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pt-BR" altLang="pt-BR" sz="18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076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5200" y="101599"/>
            <a:ext cx="10515600" cy="1312089"/>
          </a:xfrm>
        </p:spPr>
        <p:txBody>
          <a:bodyPr>
            <a:normAutofit/>
          </a:bodyPr>
          <a:lstStyle/>
          <a:p>
            <a:r>
              <a:rPr lang="pt-BR" sz="2800" dirty="0"/>
              <a:t>Repercussão na imprensa da censura </a:t>
            </a:r>
            <a:r>
              <a:rPr lang="pt-BR" sz="2800" i="1" dirty="0"/>
              <a:t>de As Aventuras de Tom Sawyer </a:t>
            </a:r>
            <a:r>
              <a:rPr lang="pt-BR" sz="2800" dirty="0"/>
              <a:t>. Austregésilo de Athayde, A última aventura de Tom Sawyer, 14/12/1937   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http://alb.com.br/arquivo-morto/edicoes_anteriores/anais13/arquivos/seminarios/pimenta_jussara.htm</a:t>
            </a:r>
            <a:b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65200" y="1413689"/>
            <a:ext cx="103886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“Li no "New York Times" comentários a respeito de um acontecimento que talvez não seja verdadeiro.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Pelo menos não o vi publicado aqui.Denunciou a grande folha americana ao mundo que no Brasil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havia sido retirada das bibliotecas públicas, como subversiva, a obra mais ilustre e estimada de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Mark Twain, o inesquecível Tom Sawyer. Alguma coisa como se alguém se lembrasse de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banir "Os Miseráveis", "David Copperfield" ou qualquer outra dessas grandes histórias de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sofrimento humano, nas quais gerações sucessivas aprenderm a amar a justiça. Indignou-se o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jornalista e viu no caso um sinal de estupidez e barbária.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Estou certo de que ninguém neste país jamais se lembrou de incluir "Tom Sawyer" entre os livros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perniciosos à juventude Se isso aconteceu, no entanto, o inquisidor agiu de conta própria,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excedendo, por ignorância o mandado que lhe confiaram. Convém que a missão de queimar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livros ou retirá-los das bibliotecas seja confiada a gente criteriosa, a homens que tenham cultura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 possuam real conhecimento do valor das obras condenáveis. Mais do que dizem os livros,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 exemplo é que contamina, arrasta e destrói.Entregando a pessoas incapazes tarefa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 tamanha responsabilidade, qual a de escolher  na literatura universal o que deve permanecer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nas bibliotecas, arriscamos passar aos olhos das nações como uma taba de botocudos analfabetos,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capazes de eliminar o "Sermão da Montanha" ou atentar contra a "Imitação de Cristo".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alguém no Brasil queimou a obra prima de Mark Twain, procedeu com a mesma inocência dos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bárbaros que incendiaram a biblioteca de Alexandria Esta perdoado por não saber o que fez”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34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93875"/>
          </a:xfrm>
        </p:spPr>
        <p:txBody>
          <a:bodyPr>
            <a:normAutofit fontScale="90000"/>
          </a:bodyPr>
          <a:lstStyle/>
          <a:p>
            <a:br>
              <a:rPr lang="pt-BR" dirty="0"/>
            </a:br>
            <a:r>
              <a:rPr lang="pt-BR" dirty="0"/>
              <a:t>			Pavilhão Mourisco: </a:t>
            </a:r>
            <a:br>
              <a:rPr lang="pt-BR" dirty="0"/>
            </a:br>
            <a:r>
              <a:rPr lang="pt-BR" dirty="0"/>
              <a:t>   Significado Educacional, Cultural e Político</a:t>
            </a:r>
            <a:br>
              <a:rPr lang="pt-BR" dirty="0"/>
            </a:br>
            <a:r>
              <a:rPr lang="pt-BR" dirty="0"/>
              <a:t>        </a:t>
            </a:r>
            <a:r>
              <a:rPr lang="pt-BR" sz="1600" dirty="0">
                <a:hlinkClick r:id="rId2"/>
              </a:rPr>
              <a:t>http://alb.com.br/arquivo-morto/edicoes_anteriores/anais13/arquivos/seminarios/pimenta_jussara.htm</a:t>
            </a:r>
            <a:br>
              <a:rPr lang="pt-BR" dirty="0"/>
            </a:b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3967" y="2159000"/>
            <a:ext cx="10515600" cy="44323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SEMENTE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“mais tarde frutificaria na criação das seções infantis das bibliotecas públicas e de bibliotecas infantis no Rio de Janeiro, São Paulo e outros municípios brasileiros. “</a:t>
            </a: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RENOVAÇÃO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:”O pioneirismo desse empreendimento se resume ao fato de essa biblioteca possuir características antes nunca vistas no Brasil. Na época havia bibliotecas que jamais permitiam a entrada de crianças, outras que somente consentiam o acesso de menores acompanhados dos pais. A biblioteca do Mourisco foi além. Não somente estimulava a freqüência de crianças como mantinha os livros ao alcance das mesmas, novidade sequer tentada nas bibliotecas freqüentadas por adultos. Outras novidades foram: a inclusão de atividades artísticas e culturais; o empréstimo de livros escolhidos pelos próprios leitores; o fato de ser um espaço público, mantido por verba pública, e de estar vinculado às atividades escolares, pretendendo ser uma extensão da biblioteca escolar, além de servir de objeto de estudo para professores e pesquisadores da rede municipal e do Departamento de Educação.”</a:t>
            </a:r>
          </a:p>
          <a:p>
            <a:pPr marL="0" indent="0">
              <a:buNone/>
            </a:pPr>
            <a:r>
              <a:rPr lang="pt-B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HISTÓRIA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“Certamente, essas foram iniciativas que ajudaram a compor o cenário educacional das décadas seguintes. Conhecimento que teve sua origem esquecida, mas que encontrou nas ações de educadores de várias gerações seu prosseguimento.”</a:t>
            </a:r>
          </a:p>
        </p:txBody>
      </p:sp>
    </p:spTree>
    <p:extLst>
      <p:ext uri="{BB962C8B-B14F-4D97-AF65-F5344CB8AC3E}">
        <p14:creationId xmlns:p14="http://schemas.microsoft.com/office/powerpoint/2010/main" val="1788709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                 Textos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Texto-base: </a:t>
            </a:r>
            <a:b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PIMENTA, Jussara Santos. “Pavilhão Mourisco”: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Biblioteca e Educação em Cecília Meireles. Disponível em :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pt-BR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http://www.anped.org.br/sites/default/files/gt02_01.pdf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Acesso em: 20 jan. 2019 </a:t>
            </a:r>
            <a:b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pt-BR" alt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Texto complementar: </a:t>
            </a:r>
            <a:br>
              <a:rPr lang="pt-BR" alt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PIMENTA, Jussara Santos. Cecília Meireles e a criação da Biblioteca Infantil do Pavilhão Mourisco (1934-1937). Disponível em: Disponível em: </a:t>
            </a: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http://alb.com.br/arquivo-morto/edicoes_anteriores/anais13/arquivos/seminarios/pimenta_jussara.htm</a:t>
            </a: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alt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Acesso em 20. jan.2019</a:t>
            </a:r>
          </a:p>
          <a:p>
            <a:pPr marL="0" indent="0">
              <a:buNone/>
            </a:pP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saber mais: </a:t>
            </a:r>
          </a:p>
          <a:p>
            <a:pPr marL="0" indent="0">
              <a:buNone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PIMENTA, Jussara Santos.Leitura, arte e educação: a Biblioteca Infantil do Pavilhão Mourisco (1934-1937). 1. ed. Curitiba: CRV, 2011. 170p 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31617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Pavilhão Mourisco: Antecedentes I</a:t>
            </a:r>
            <a:br>
              <a:rPr lang="pt-BR" dirty="0"/>
            </a:br>
            <a:r>
              <a:rPr lang="pt-BR" dirty="0"/>
              <a:t>    		A batalha pelo livro no Brasil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sz="5700" dirty="0"/>
              <a:t>“Pensar em organizar criteriosamente uma biblioteca infantil é ter de lutar, desde logo, com uma dificuldade que inutiliza esse bom propósito: a falta de livros para crianças, entre nós.” (*) </a:t>
            </a:r>
            <a:endParaRPr lang="pt-BR" sz="5700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dirty="0"/>
              <a:t>(*) MEIRELES, C. Literatura Infantil. Diário de Notícias, Rio de Janeiro, 28/06/1930.</a:t>
            </a:r>
            <a:endParaRPr lang="pt-BR" b="1" dirty="0"/>
          </a:p>
          <a:p>
            <a:pPr marL="0" indent="0">
              <a:buNone/>
            </a:pPr>
            <a:r>
              <a:rPr lang="pt-BR" sz="1400" b="1" dirty="0"/>
              <a:t>“PAVILHÃO MOURISCO”: BIBLIOTECA E EDUCAÇÃO EM CECÍLIA MEIRELES, </a:t>
            </a:r>
            <a:r>
              <a:rPr lang="pt-BR" sz="1400" dirty="0"/>
              <a:t>Jussara Santos Pimenta</a:t>
            </a:r>
          </a:p>
          <a:p>
            <a:pPr marL="0" indent="0">
              <a:buNone/>
            </a:pPr>
            <a:r>
              <a:rPr lang="pt-BR" sz="1400" dirty="0">
                <a:hlinkClick r:id="rId2"/>
              </a:rPr>
              <a:t>http://www.anped.org.br/sites/default/files/gt02_01.pdf</a:t>
            </a:r>
            <a:endParaRPr lang="pt-BR" sz="1400" dirty="0"/>
          </a:p>
          <a:p>
            <a:pPr marL="0" indent="0">
              <a:buNone/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0690809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Pavilhão Mourisco e Antecedentes II:</a:t>
            </a:r>
            <a:br>
              <a:rPr lang="pt-BR" dirty="0"/>
            </a:br>
            <a:r>
              <a:rPr lang="pt-BR" dirty="0"/>
              <a:t>    				A “Escola Nova”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dirty="0"/>
              <a:t>“Anísio Teixeira assumiu, em 1931, a Diretoria Geral de Instrução Pública do</a:t>
            </a:r>
          </a:p>
          <a:p>
            <a:pPr marL="0" indent="0">
              <a:buNone/>
            </a:pPr>
            <a:r>
              <a:rPr lang="pt-BR" dirty="0"/>
              <a:t>Distrito Federal. Entre tantas outras iniciativas da sua gestão cabe enfatizar a criação de</a:t>
            </a:r>
          </a:p>
          <a:p>
            <a:pPr marL="0" indent="0">
              <a:buNone/>
            </a:pPr>
            <a:r>
              <a:rPr lang="pt-BR" dirty="0"/>
              <a:t>bibliotecas - a mais importante obra que a geração de educadores reformadores</a:t>
            </a:r>
          </a:p>
          <a:p>
            <a:pPr marL="0" indent="0">
              <a:buNone/>
            </a:pPr>
            <a:r>
              <a:rPr lang="pt-BR" dirty="0"/>
              <a:t>acreditava poder realizar. Tanto assim, que em fevereiro de 1932 foi criada a Biblioteca Central de Educação (BCE), diretamente subordinada ao Diretor Geral do</a:t>
            </a:r>
          </a:p>
          <a:p>
            <a:pPr marL="0" indent="0">
              <a:buNone/>
            </a:pPr>
            <a:r>
              <a:rPr lang="pt-BR" dirty="0"/>
              <a:t>Departamento de Educação, dispondo de uma seção de Filmoteca para incentivar o</a:t>
            </a:r>
          </a:p>
          <a:p>
            <a:pPr marL="0" indent="0">
              <a:buNone/>
            </a:pPr>
            <a:r>
              <a:rPr lang="pt-BR" dirty="0"/>
              <a:t>intercâmbio bibliográfico e cinematográfico, ou quaisquer outros que a estes se</a:t>
            </a:r>
          </a:p>
          <a:p>
            <a:pPr marL="0" indent="0">
              <a:buNone/>
            </a:pPr>
            <a:r>
              <a:rPr lang="pt-BR" dirty="0"/>
              <a:t>relacionassem e coordenar as atividades referentes às bibliotecas escolares e ao cinema escolar.”</a:t>
            </a:r>
          </a:p>
          <a:p>
            <a:pPr marL="0" indent="0">
              <a:buNone/>
            </a:pPr>
            <a:endParaRPr lang="pt-BR" b="1" dirty="0"/>
          </a:p>
          <a:p>
            <a:pPr marL="0" indent="0">
              <a:buNone/>
            </a:pPr>
            <a:r>
              <a:rPr lang="pt-BR" sz="1800" b="1" dirty="0"/>
              <a:t>(“PAVILHÃO MOURISCO”: BIBLIOTECA E EDUCAÇÃO EM CECÍLIA MEIRELES, J</a:t>
            </a:r>
            <a:r>
              <a:rPr lang="pt-BR" sz="1800" dirty="0"/>
              <a:t>ussara Santos Pimenta)</a:t>
            </a:r>
          </a:p>
          <a:p>
            <a:pPr marL="0" indent="0">
              <a:buNone/>
            </a:pPr>
            <a:r>
              <a:rPr lang="pt-BR" sz="1800" dirty="0">
                <a:hlinkClick r:id="rId2"/>
              </a:rPr>
              <a:t>http://www.anped.org.br/sites/default/files/gt02_01.pdf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5684987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           Cecília Meireles e a “Nova Educação”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764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“Todos os dias é tempo de se fazer o elogio da nova educação, ainda que sintamos passada a sua fase consagrativa, transformada no culto cada vez mais constante daqueles que realmente a tenham compreendido. Todos os dias brota espontaneamente do nosso entusiasmo esse elogio, pois à medida que caminhamos por estes novos campos é que sentimos como aqui se expande sinceramente a vida e cada elemento individual pode modelar com liberdade a sua forma de modo que, no milagre das realizações posteriores, esteja cada valor em seu lugar próprio e nenhum poder fique sem aproveitamento.”(*)</a:t>
            </a:r>
          </a:p>
          <a:p>
            <a:r>
              <a:rPr lang="pt-BR" dirty="0"/>
              <a:t>(*) MEIRELES, Cecília. O Espírito Victorioso. Tese apresentada ao concurso da cadeira de Literatura da Escola Normal do Distrito Federal. Rio de Janeiro, 1939. p. 7. </a:t>
            </a:r>
          </a:p>
          <a:p>
            <a:pPr marL="0" indent="0">
              <a:buNone/>
            </a:pPr>
            <a:r>
              <a:rPr lang="pt-BR" sz="1900" b="1" dirty="0"/>
              <a:t>IN: “PAVILHÃO MOURISCO”: BIBLIOTECA E EDUCAÇÃO EM CECÍLIA MEIRELES,   </a:t>
            </a:r>
            <a:r>
              <a:rPr lang="pt-BR" sz="1900" dirty="0"/>
              <a:t>Jussara Santos Pimenta</a:t>
            </a:r>
          </a:p>
          <a:p>
            <a:pPr marL="0" indent="0">
              <a:buNone/>
            </a:pPr>
            <a:r>
              <a:rPr lang="pt-BR" sz="1700" dirty="0">
                <a:hlinkClick r:id="rId2"/>
              </a:rPr>
              <a:t>http://www.anped.org.br/sites/default/files/gt02_01.pdf</a:t>
            </a:r>
            <a:endParaRPr lang="pt-BR" sz="17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94951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Pavilhão Mourisco</a:t>
            </a:r>
            <a:br>
              <a:rPr lang="pt-BR" dirty="0"/>
            </a:br>
            <a:r>
              <a:rPr lang="pt-BR" dirty="0"/>
              <a:t>Imagens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>
              <a:hlinkClick r:id="rId2"/>
            </a:endParaRPr>
          </a:p>
          <a:p>
            <a:r>
              <a:rPr lang="pt-BR" sz="2000" dirty="0">
                <a:hlinkClick r:id="rId2"/>
              </a:rPr>
              <a:t>https://coisasdaarquitetura.wordpress.com/2011/12/07/pavilho-mourisco/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36084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300" y="314325"/>
            <a:ext cx="10515600" cy="1325563"/>
          </a:xfrm>
        </p:spPr>
        <p:txBody>
          <a:bodyPr>
            <a:noAutofit/>
          </a:bodyPr>
          <a:lstStyle/>
          <a:p>
            <a:r>
              <a:rPr lang="pt-BR" sz="2800" dirty="0"/>
              <a:t>                            Pavilhão Mourisco: Ambientação</a:t>
            </a:r>
            <a:br>
              <a:rPr lang="pt-BR" sz="2800" dirty="0"/>
            </a:br>
            <a:r>
              <a:rPr lang="pt-BR" sz="1800" dirty="0">
                <a:hlinkClick r:id="rId2"/>
              </a:rPr>
              <a:t>http://alb.com.br/arquivo-morto/edicoes_anteriores/anais13/arquivos/seminarios/pimenta_jussara.htm</a:t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“Inspirado na arquitetura do prédio, o artista plástico Fernando Correia Dias compôs um cenário das </a:t>
            </a:r>
            <a:r>
              <a:rPr lang="pt-BR" i="1" dirty="0"/>
              <a:t>Mil e Uma Noites</a:t>
            </a:r>
            <a:r>
              <a:rPr lang="pt-BR" dirty="0"/>
              <a:t>, que proporcionava aos freqüentadores uma atmosfera de encantamento e fantasia. </a:t>
            </a:r>
            <a:r>
              <a:rPr lang="pt-BR" i="1" dirty="0"/>
              <a:t>Uma das coisas melhores da Biblioteca é um certo tapete mágico, que me foi oferecido, e sobre o qual estou vendo desabrocharem essas histórias encantadas em que (...) quase não acreditamos mais... </a:t>
            </a:r>
            <a:r>
              <a:rPr lang="pt-BR" dirty="0"/>
              <a:t>(Meireles, 02/05/34).</a:t>
            </a:r>
            <a:r>
              <a:rPr lang="pt-BR" i="1" dirty="0"/>
              <a:t> </a:t>
            </a:r>
            <a:r>
              <a:rPr lang="pt-BR" dirty="0"/>
              <a:t>O palco do teatrinho trazia uma placa de metal "Caverna Maravilhosa" e tinha ao fundo uma lâmpada de Aladim. A decoração da sala de música e de cinema reproduzia o fundo do mar. O que mais despertou a admiração de quantos visitaram a biblioteca foi a decoração surpreendente da sala de leitura e a disposição dos livros nas estantes. Para o poeta Geir de Campos, a Biblioteca Infantil era um espaço de leitura e encantamento.”</a:t>
            </a:r>
          </a:p>
        </p:txBody>
      </p:sp>
    </p:spTree>
    <p:extLst>
      <p:ext uri="{BB962C8B-B14F-4D97-AF65-F5344CB8AC3E}">
        <p14:creationId xmlns:p14="http://schemas.microsoft.com/office/powerpoint/2010/main" val="88046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086" y="441326"/>
            <a:ext cx="10515600" cy="455320"/>
          </a:xfrm>
        </p:spPr>
        <p:txBody>
          <a:bodyPr>
            <a:normAutofit fontScale="90000"/>
          </a:bodyPr>
          <a:lstStyle/>
          <a:p>
            <a:r>
              <a:rPr lang="pt-BR" dirty="0"/>
              <a:t>Pavilhão Mourisco: memórias  de um leitor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763480" y="1297423"/>
            <a:ext cx="10852094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“O Pavilhão Mourisco passou a ser o meu divertimento predileto, pois, além do salão de leitura,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 biblioteca tinha também um setor de manualidades (modelagem, pintura, desenho),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um de brinquedos e jogos (foi onde encontrei o primeiro "mecanô"), e uma sessãozinha de cinema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toda quinta-feira. O dia triste para mim  era o Domingo, quando o Pavilhão não abria.</a:t>
            </a:r>
            <a:endParaRPr kumimoji="0" lang="pt-BR" altLang="pt-BR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Também me lembro de que qualquer dificuldade pedagógica ou disciplinar era comunicada a Dona Cecília, uma professora morena e alta, de sorriso para quase tudo, que tudo resolvia e ordenava. E vez por outra Dona Cecília  tirava-se de seus cuidados administrativos para conversar com os freqüentadores mirins do Pavilhão Mourisco, sobre os livros lidos ou a ler, os brinquedos brincados ou a brincar, os filmes vistos ou a ver, um pouco da vida  vivida ou a viver. No Pavilhão Mourisco vi uma porção de filmes educativos, li o que havia das aventuras de Tarzan, de Sherlock Holmes, dos personagens de Dumas e de Monteiro Lobato, de Júlio Verne, os contos de Grimm e Andersen e Perrault que me deixavam maravilhado. Só muitos anos depois vim a saber que Dona Cecília era Meireles – detalhe que para mim, naquele tempo, nenhuma importância teria: ela era a fundadora e diretora, mas o que  me interessava mesmo era a biblioteca infantil com os seus livros e divertimentos, meus únicos divertimentos de garoto pobre naqueles poucos meses”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Geir de Campos, Meu encontro com Cecília,</a:t>
            </a:r>
            <a:r>
              <a:rPr kumimoji="0" lang="pt-BR" altLang="pt-BR" sz="1800" b="0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Diário de Notícias, 15/11/64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00000"/>
              </a:lnSpc>
              <a:buNone/>
            </a:pPr>
            <a:r>
              <a:rPr lang="pt-BR" sz="1800" dirty="0">
                <a:hlinkClick r:id="rId2"/>
              </a:rPr>
              <a:t>http://alb.com.br/arquivo-morto/edicoes_anteriores/anais13/arquivos/seminarios/pimenta_jussara.htm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1436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dirty="0"/>
              <a:t>               Pavilhão Mourisco e Política</a:t>
            </a:r>
            <a:br>
              <a:rPr lang="pt-BR" sz="2200" dirty="0"/>
            </a:br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http://alb.com.br/arquivo-morto/edicoes_anteriores/anais13/arquivos/seminarios/pimenta_jussara.htm</a:t>
            </a:r>
            <a:b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941033" y="1473306"/>
            <a:ext cx="10280342" cy="5355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 a demissão de Anísio Teixeira, em 1935, a biblioteca encontrou dificuldades para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continuar existindo. Em 19 de outubro de 1937, em plena vigência do Estado Novo,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Centro foi invadido pelo interventor do Distrito Federal. O fechamento se prendeu ao fato de que a biblioteca teria no seu acervo um livro de </a:t>
            </a: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conotações comunistas</a:t>
            </a: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cujas idéias eram perniciosas ao público infantil. Tratava-se de </a:t>
            </a: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Aventuras de Tom Sawyer</a:t>
            </a: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de Mark Twain. Segundo depoimento da filha de Cecília, Maria Matilde, a Jorge de Aquino, em janeiro de 1982, a escritora também sofreu represálias: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“Foi terrível. Ao ter de assumir também o papel de chefe da família, mamãe fez a tradução </a:t>
            </a:r>
            <a:r>
              <a:rPr lang="pt-BR" altLang="pt-BR" sz="1800" i="1" baseline="30000" dirty="0" bmk="">
                <a:solidFill>
                  <a:srgbClr val="000000"/>
                </a:solidFill>
                <a:cs typeface="Arial" panose="020B0604020202020204" pitchFamily="34" charset="0"/>
              </a:rPr>
              <a:t>(*)</a:t>
            </a: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 inglês do livro Tom Sawyer, de Mark Twain. A edição foi recolhida pela Censura. O governo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vejam a idiotice – considerava Mark Twain persona non grata – e mamãe sua tradutora,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foi levada à delegacia, sofreu agressão e incríveis violências. Por outro lado, a polícia invadiu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nossa casa, vasculhou tudo, quebrou vasos de cerâmica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pintados por meu pai, procurando sempre armas e nomes de subversivos.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Queriam achar, de qualquer modo, uma ligação de mamãe com pessoas perseguidas pelo 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regime político da época”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( Depoimento a J.Aquino, por </a:t>
            </a:r>
            <a:r>
              <a:rPr kumimoji="0" lang="pt-BR" altLang="pt-BR" sz="1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Maria Matilde,  Revista Manchete, R.J. 23.01.1982)</a:t>
            </a:r>
            <a:endParaRPr lang="pt-BR" altLang="pt-BR" sz="1800" dirty="0"/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altLang="pt-BR" sz="1800" dirty="0"/>
              <a:t>[* ] Segundo Pimenta, a tradução não seria de Meireles, mas de Monteiro Lobato.</a:t>
            </a: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77174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2361</Words>
  <Application>Microsoft Office PowerPoint</Application>
  <PresentationFormat>Widescreen</PresentationFormat>
  <Paragraphs>99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Escola de Comunicações e Artes   Disciplina: CBD 0299 - Biblioeducação: programas e projetos Semestre: 1º Semestre 2023       Local: Sala  247 (manhã e noite)/ECA/USP  Docentes responsáveis: Prof. Dr. Edmir Perrotti e Ivete Pieruccini    Docente Colaboradora: Profa. Dra. Carmem Lúcia Batista (Noturno)                    PPT: Prof. Dr. Edmir Perrotti</vt:lpstr>
      <vt:lpstr>                            Textos</vt:lpstr>
      <vt:lpstr>          Pavilhão Mourisco: Antecedentes I       A batalha pelo livro no Brasil</vt:lpstr>
      <vt:lpstr>          Pavilhão Mourisco e Antecedentes II:         A “Escola Nova”</vt:lpstr>
      <vt:lpstr>           Cecília Meireles e a “Nova Educação”</vt:lpstr>
      <vt:lpstr>Pavilhão Mourisco Imagens</vt:lpstr>
      <vt:lpstr>                            Pavilhão Mourisco: Ambientação http://alb.com.br/arquivo-morto/edicoes_anteriores/anais13/arquivos/seminarios/pimenta_jussara.htm </vt:lpstr>
      <vt:lpstr>Pavilhão Mourisco: memórias  de um leitor</vt:lpstr>
      <vt:lpstr>               Pavilhão Mourisco e Política http://alb.com.br/arquivo-morto/edicoes_anteriores/anais13/arquivos/seminarios/pimenta_jussara.htm </vt:lpstr>
      <vt:lpstr>Repercussão na imprensa da época sobre censura do clássico norte-americano As Aventuras de Tom Sawyer, de Mark Twain.</vt:lpstr>
      <vt:lpstr>Repercussão na imprensa da censura de As Aventuras de Tom Sawyer . Austregésilo de Athayde, A última aventura de Tom Sawyer, 14/12/1937   http://alb.com.br/arquivo-morto/edicoes_anteriores/anais13/arquivos/seminarios/pimenta_jussara.htm </vt:lpstr>
      <vt:lpstr>    Pavilhão Mourisco:     Significado Educacional, Cultural e Político         http://alb.com.br/arquivo-morto/edicoes_anteriores/anais13/arquivos/seminarios/pimenta_jussara.htm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edmir perrotti</dc:creator>
  <cp:lastModifiedBy>edmir perrotti</cp:lastModifiedBy>
  <cp:revision>56</cp:revision>
  <dcterms:created xsi:type="dcterms:W3CDTF">2019-03-20T19:10:04Z</dcterms:created>
  <dcterms:modified xsi:type="dcterms:W3CDTF">2023-05-10T23:54:10Z</dcterms:modified>
</cp:coreProperties>
</file>