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91" r:id="rId4"/>
    <p:sldId id="260" r:id="rId5"/>
    <p:sldId id="292" r:id="rId6"/>
    <p:sldId id="293" r:id="rId7"/>
    <p:sldId id="294" r:id="rId8"/>
    <p:sldId id="295" r:id="rId9"/>
    <p:sldId id="259" r:id="rId10"/>
    <p:sldId id="290" r:id="rId11"/>
    <p:sldId id="266" r:id="rId12"/>
    <p:sldId id="280" r:id="rId13"/>
    <p:sldId id="261" r:id="rId14"/>
    <p:sldId id="281" r:id="rId15"/>
    <p:sldId id="262" r:id="rId16"/>
    <p:sldId id="284" r:id="rId17"/>
    <p:sldId id="285" r:id="rId18"/>
    <p:sldId id="296" r:id="rId19"/>
    <p:sldId id="298" r:id="rId20"/>
    <p:sldId id="264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 autoAdjust="0"/>
    <p:restoredTop sz="94291" autoAdjust="0"/>
  </p:normalViewPr>
  <p:slideViewPr>
    <p:cSldViewPr>
      <p:cViewPr varScale="1">
        <p:scale>
          <a:sx n="69" d="100"/>
          <a:sy n="69" d="100"/>
        </p:scale>
        <p:origin x="13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3649C8-A1F8-44E3-9186-32E6F867E081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79EA0112-F39D-4C85-B54D-0FB8FC01EFB0}">
      <dgm:prSet phldrT="[Texto]" custT="1"/>
      <dgm:spPr/>
      <dgm:t>
        <a:bodyPr/>
        <a:lstStyle/>
        <a:p>
          <a:r>
            <a:rPr lang="pt-BR" sz="1800" dirty="0"/>
            <a:t>4.1. Área de Linguagens</a:t>
          </a:r>
        </a:p>
      </dgm:t>
    </dgm:pt>
    <dgm:pt modelId="{3D0AB321-3B05-4C6F-A324-BE33C20CD03A}" type="parTrans" cxnId="{5917BE07-3E11-4B23-A73C-F52E7BED511D}">
      <dgm:prSet/>
      <dgm:spPr/>
      <dgm:t>
        <a:bodyPr/>
        <a:lstStyle/>
        <a:p>
          <a:endParaRPr lang="pt-BR"/>
        </a:p>
      </dgm:t>
    </dgm:pt>
    <dgm:pt modelId="{6892D3B6-6D90-4D34-8B16-9FBEF5A4A7E7}" type="sibTrans" cxnId="{5917BE07-3E11-4B23-A73C-F52E7BED511D}">
      <dgm:prSet/>
      <dgm:spPr/>
      <dgm:t>
        <a:bodyPr/>
        <a:lstStyle/>
        <a:p>
          <a:endParaRPr lang="pt-BR"/>
        </a:p>
      </dgm:t>
    </dgm:pt>
    <dgm:pt modelId="{1BED7D3B-5812-46C5-A892-F2B31ED9FC84}">
      <dgm:prSet phldrT="[Texto]"/>
      <dgm:spPr/>
      <dgm:t>
        <a:bodyPr/>
        <a:lstStyle/>
        <a:p>
          <a:r>
            <a:rPr lang="pt-BR" dirty="0"/>
            <a:t>4.1.1.Língua Portuguesa</a:t>
          </a:r>
        </a:p>
      </dgm:t>
    </dgm:pt>
    <dgm:pt modelId="{BD3DB187-8BC5-4C9A-AF12-DDC455909991}" type="parTrans" cxnId="{4BFCFD96-7381-4302-B843-B7AF9102F04C}">
      <dgm:prSet/>
      <dgm:spPr/>
      <dgm:t>
        <a:bodyPr/>
        <a:lstStyle/>
        <a:p>
          <a:endParaRPr lang="pt-BR"/>
        </a:p>
      </dgm:t>
    </dgm:pt>
    <dgm:pt modelId="{A07CBCEA-1585-4C3D-A39E-EAB743CA2275}" type="sibTrans" cxnId="{4BFCFD96-7381-4302-B843-B7AF9102F04C}">
      <dgm:prSet/>
      <dgm:spPr/>
      <dgm:t>
        <a:bodyPr/>
        <a:lstStyle/>
        <a:p>
          <a:endParaRPr lang="pt-BR"/>
        </a:p>
      </dgm:t>
    </dgm:pt>
    <dgm:pt modelId="{1B0C54FA-9990-4D34-8F20-2E3A96C54003}">
      <dgm:prSet phldrT="[Texto]"/>
      <dgm:spPr/>
      <dgm:t>
        <a:bodyPr/>
        <a:lstStyle/>
        <a:p>
          <a:r>
            <a:rPr lang="pt-BR" dirty="0"/>
            <a:t>4.1.2. Arte</a:t>
          </a:r>
        </a:p>
      </dgm:t>
    </dgm:pt>
    <dgm:pt modelId="{7B48A5F0-8E98-4B7E-9550-C2E5FDF9FC81}" type="parTrans" cxnId="{931B4DFD-A3B7-4CD2-9598-92092532FE82}">
      <dgm:prSet/>
      <dgm:spPr/>
      <dgm:t>
        <a:bodyPr/>
        <a:lstStyle/>
        <a:p>
          <a:endParaRPr lang="pt-BR"/>
        </a:p>
      </dgm:t>
    </dgm:pt>
    <dgm:pt modelId="{BB584719-9588-43D4-9A69-DA454452C94B}" type="sibTrans" cxnId="{931B4DFD-A3B7-4CD2-9598-92092532FE82}">
      <dgm:prSet/>
      <dgm:spPr/>
      <dgm:t>
        <a:bodyPr/>
        <a:lstStyle/>
        <a:p>
          <a:endParaRPr lang="pt-BR"/>
        </a:p>
      </dgm:t>
    </dgm:pt>
    <dgm:pt modelId="{BD0BC3F1-4BFC-4B37-B58F-668916B70CA8}">
      <dgm:prSet phldrT="[Texto]"/>
      <dgm:spPr/>
      <dgm:t>
        <a:bodyPr/>
        <a:lstStyle/>
        <a:p>
          <a:r>
            <a:rPr lang="pt-BR" dirty="0"/>
            <a:t>4.1.3. Educação Física</a:t>
          </a:r>
        </a:p>
      </dgm:t>
    </dgm:pt>
    <dgm:pt modelId="{E09E0D74-750A-4D42-BB73-20BB46DDC99A}" type="parTrans" cxnId="{F5C0A42A-DD6A-4C28-9E8C-689C33832DE2}">
      <dgm:prSet/>
      <dgm:spPr/>
      <dgm:t>
        <a:bodyPr/>
        <a:lstStyle/>
        <a:p>
          <a:endParaRPr lang="pt-BR"/>
        </a:p>
      </dgm:t>
    </dgm:pt>
    <dgm:pt modelId="{0B2E3912-9DE9-4C81-973D-60423B33B881}" type="sibTrans" cxnId="{F5C0A42A-DD6A-4C28-9E8C-689C33832DE2}">
      <dgm:prSet/>
      <dgm:spPr/>
      <dgm:t>
        <a:bodyPr/>
        <a:lstStyle/>
        <a:p>
          <a:endParaRPr lang="pt-BR"/>
        </a:p>
      </dgm:t>
    </dgm:pt>
    <dgm:pt modelId="{22CBAFAA-1E25-4750-A210-ECEA14EE7622}">
      <dgm:prSet phldrT="[Texto]"/>
      <dgm:spPr/>
      <dgm:t>
        <a:bodyPr/>
        <a:lstStyle/>
        <a:p>
          <a:r>
            <a:rPr lang="pt-BR" dirty="0"/>
            <a:t>4.1.4. Língua Inglesa</a:t>
          </a:r>
        </a:p>
      </dgm:t>
    </dgm:pt>
    <dgm:pt modelId="{BC5D3F8F-9326-42B3-A7A6-FBB6436B194B}" type="parTrans" cxnId="{8E7CEEA3-A05F-42BC-B90B-4528BF4A1F7E}">
      <dgm:prSet/>
      <dgm:spPr/>
      <dgm:t>
        <a:bodyPr/>
        <a:lstStyle/>
        <a:p>
          <a:endParaRPr lang="pt-BR"/>
        </a:p>
      </dgm:t>
    </dgm:pt>
    <dgm:pt modelId="{E70E70E9-904E-4AC5-98FB-C00D321553E6}" type="sibTrans" cxnId="{8E7CEEA3-A05F-42BC-B90B-4528BF4A1F7E}">
      <dgm:prSet/>
      <dgm:spPr/>
      <dgm:t>
        <a:bodyPr/>
        <a:lstStyle/>
        <a:p>
          <a:endParaRPr lang="pt-BR"/>
        </a:p>
      </dgm:t>
    </dgm:pt>
    <dgm:pt modelId="{FFF2CDCA-3B24-4CE3-8988-43B79E9FD4AE}" type="pres">
      <dgm:prSet presAssocID="{323649C8-A1F8-44E3-9186-32E6F867E08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04AA26A-6D95-4EAB-911A-23C76C6105AB}" type="pres">
      <dgm:prSet presAssocID="{79EA0112-F39D-4C85-B54D-0FB8FC01EFB0}" presName="centerShape" presStyleLbl="node0" presStyleIdx="0" presStyleCnt="1"/>
      <dgm:spPr/>
    </dgm:pt>
    <dgm:pt modelId="{CD0FCD0C-0575-4600-8C37-EFAB91FBE3EF}" type="pres">
      <dgm:prSet presAssocID="{1BED7D3B-5812-46C5-A892-F2B31ED9FC84}" presName="node" presStyleLbl="node1" presStyleIdx="0" presStyleCnt="4">
        <dgm:presLayoutVars>
          <dgm:bulletEnabled val="1"/>
        </dgm:presLayoutVars>
      </dgm:prSet>
      <dgm:spPr/>
    </dgm:pt>
    <dgm:pt modelId="{115213A2-1750-4E13-9C68-CE8C1D929595}" type="pres">
      <dgm:prSet presAssocID="{1BED7D3B-5812-46C5-A892-F2B31ED9FC84}" presName="dummy" presStyleCnt="0"/>
      <dgm:spPr/>
    </dgm:pt>
    <dgm:pt modelId="{B8906407-673F-493C-B5F2-634F32563C73}" type="pres">
      <dgm:prSet presAssocID="{A07CBCEA-1585-4C3D-A39E-EAB743CA2275}" presName="sibTrans" presStyleLbl="sibTrans2D1" presStyleIdx="0" presStyleCnt="4"/>
      <dgm:spPr/>
    </dgm:pt>
    <dgm:pt modelId="{2A22B1E3-F50A-45C3-8FA2-79B8F7ABD4F2}" type="pres">
      <dgm:prSet presAssocID="{1B0C54FA-9990-4D34-8F20-2E3A96C54003}" presName="node" presStyleLbl="node1" presStyleIdx="1" presStyleCnt="4">
        <dgm:presLayoutVars>
          <dgm:bulletEnabled val="1"/>
        </dgm:presLayoutVars>
      </dgm:prSet>
      <dgm:spPr/>
    </dgm:pt>
    <dgm:pt modelId="{4E798A31-6AA9-4405-BAA8-9B0A308BE242}" type="pres">
      <dgm:prSet presAssocID="{1B0C54FA-9990-4D34-8F20-2E3A96C54003}" presName="dummy" presStyleCnt="0"/>
      <dgm:spPr/>
    </dgm:pt>
    <dgm:pt modelId="{F83B1075-1492-41C1-9627-3D43AC583950}" type="pres">
      <dgm:prSet presAssocID="{BB584719-9588-43D4-9A69-DA454452C94B}" presName="sibTrans" presStyleLbl="sibTrans2D1" presStyleIdx="1" presStyleCnt="4"/>
      <dgm:spPr/>
    </dgm:pt>
    <dgm:pt modelId="{32F08601-F10B-4072-82E4-090AC434A811}" type="pres">
      <dgm:prSet presAssocID="{BD0BC3F1-4BFC-4B37-B58F-668916B70CA8}" presName="node" presStyleLbl="node1" presStyleIdx="2" presStyleCnt="4">
        <dgm:presLayoutVars>
          <dgm:bulletEnabled val="1"/>
        </dgm:presLayoutVars>
      </dgm:prSet>
      <dgm:spPr/>
    </dgm:pt>
    <dgm:pt modelId="{32653984-7B13-4CE1-B21C-667BD0B1A203}" type="pres">
      <dgm:prSet presAssocID="{BD0BC3F1-4BFC-4B37-B58F-668916B70CA8}" presName="dummy" presStyleCnt="0"/>
      <dgm:spPr/>
    </dgm:pt>
    <dgm:pt modelId="{129BBA83-638B-49E5-B5F4-4467A96E32CB}" type="pres">
      <dgm:prSet presAssocID="{0B2E3912-9DE9-4C81-973D-60423B33B881}" presName="sibTrans" presStyleLbl="sibTrans2D1" presStyleIdx="2" presStyleCnt="4"/>
      <dgm:spPr/>
    </dgm:pt>
    <dgm:pt modelId="{066E80D4-09FA-4C37-95E7-6504E2611FA7}" type="pres">
      <dgm:prSet presAssocID="{22CBAFAA-1E25-4750-A210-ECEA14EE7622}" presName="node" presStyleLbl="node1" presStyleIdx="3" presStyleCnt="4">
        <dgm:presLayoutVars>
          <dgm:bulletEnabled val="1"/>
        </dgm:presLayoutVars>
      </dgm:prSet>
      <dgm:spPr/>
    </dgm:pt>
    <dgm:pt modelId="{944BC1FD-AF52-4064-8AB6-62001EE8BEE9}" type="pres">
      <dgm:prSet presAssocID="{22CBAFAA-1E25-4750-A210-ECEA14EE7622}" presName="dummy" presStyleCnt="0"/>
      <dgm:spPr/>
    </dgm:pt>
    <dgm:pt modelId="{04FAFFEC-E7C5-4087-8709-73B843F4FDBC}" type="pres">
      <dgm:prSet presAssocID="{E70E70E9-904E-4AC5-98FB-C00D321553E6}" presName="sibTrans" presStyleLbl="sibTrans2D1" presStyleIdx="3" presStyleCnt="4"/>
      <dgm:spPr/>
    </dgm:pt>
  </dgm:ptLst>
  <dgm:cxnLst>
    <dgm:cxn modelId="{01A49E02-C193-47C4-BFE8-F72A5DF99015}" type="presOf" srcId="{1B0C54FA-9990-4D34-8F20-2E3A96C54003}" destId="{2A22B1E3-F50A-45C3-8FA2-79B8F7ABD4F2}" srcOrd="0" destOrd="0" presId="urn:microsoft.com/office/officeart/2005/8/layout/radial6"/>
    <dgm:cxn modelId="{5917BE07-3E11-4B23-A73C-F52E7BED511D}" srcId="{323649C8-A1F8-44E3-9186-32E6F867E081}" destId="{79EA0112-F39D-4C85-B54D-0FB8FC01EFB0}" srcOrd="0" destOrd="0" parTransId="{3D0AB321-3B05-4C6F-A324-BE33C20CD03A}" sibTransId="{6892D3B6-6D90-4D34-8B16-9FBEF5A4A7E7}"/>
    <dgm:cxn modelId="{E089A621-0AB0-40EE-AD5D-15C6CC804A56}" type="presOf" srcId="{BD0BC3F1-4BFC-4B37-B58F-668916B70CA8}" destId="{32F08601-F10B-4072-82E4-090AC434A811}" srcOrd="0" destOrd="0" presId="urn:microsoft.com/office/officeart/2005/8/layout/radial6"/>
    <dgm:cxn modelId="{F5C0A42A-DD6A-4C28-9E8C-689C33832DE2}" srcId="{79EA0112-F39D-4C85-B54D-0FB8FC01EFB0}" destId="{BD0BC3F1-4BFC-4B37-B58F-668916B70CA8}" srcOrd="2" destOrd="0" parTransId="{E09E0D74-750A-4D42-BB73-20BB46DDC99A}" sibTransId="{0B2E3912-9DE9-4C81-973D-60423B33B881}"/>
    <dgm:cxn modelId="{5F376935-8431-4F11-9532-41D69D68F00C}" type="presOf" srcId="{A07CBCEA-1585-4C3D-A39E-EAB743CA2275}" destId="{B8906407-673F-493C-B5F2-634F32563C73}" srcOrd="0" destOrd="0" presId="urn:microsoft.com/office/officeart/2005/8/layout/radial6"/>
    <dgm:cxn modelId="{C8B9F83F-82C3-4A8E-8AC5-6C1BD254C246}" type="presOf" srcId="{22CBAFAA-1E25-4750-A210-ECEA14EE7622}" destId="{066E80D4-09FA-4C37-95E7-6504E2611FA7}" srcOrd="0" destOrd="0" presId="urn:microsoft.com/office/officeart/2005/8/layout/radial6"/>
    <dgm:cxn modelId="{A6D6FD79-1919-4CBB-AC6C-F6704F75470A}" type="presOf" srcId="{0B2E3912-9DE9-4C81-973D-60423B33B881}" destId="{129BBA83-638B-49E5-B5F4-4467A96E32CB}" srcOrd="0" destOrd="0" presId="urn:microsoft.com/office/officeart/2005/8/layout/radial6"/>
    <dgm:cxn modelId="{4BFCFD96-7381-4302-B843-B7AF9102F04C}" srcId="{79EA0112-F39D-4C85-B54D-0FB8FC01EFB0}" destId="{1BED7D3B-5812-46C5-A892-F2B31ED9FC84}" srcOrd="0" destOrd="0" parTransId="{BD3DB187-8BC5-4C9A-AF12-DDC455909991}" sibTransId="{A07CBCEA-1585-4C3D-A39E-EAB743CA2275}"/>
    <dgm:cxn modelId="{8E7CEEA3-A05F-42BC-B90B-4528BF4A1F7E}" srcId="{79EA0112-F39D-4C85-B54D-0FB8FC01EFB0}" destId="{22CBAFAA-1E25-4750-A210-ECEA14EE7622}" srcOrd="3" destOrd="0" parTransId="{BC5D3F8F-9326-42B3-A7A6-FBB6436B194B}" sibTransId="{E70E70E9-904E-4AC5-98FB-C00D321553E6}"/>
    <dgm:cxn modelId="{0E6CCEAD-B7E2-4E2D-9F53-B6FAFDCC39C5}" type="presOf" srcId="{79EA0112-F39D-4C85-B54D-0FB8FC01EFB0}" destId="{404AA26A-6D95-4EAB-911A-23C76C6105AB}" srcOrd="0" destOrd="0" presId="urn:microsoft.com/office/officeart/2005/8/layout/radial6"/>
    <dgm:cxn modelId="{C378ABBB-CBB5-4EC6-A96E-F2B360E32810}" type="presOf" srcId="{1BED7D3B-5812-46C5-A892-F2B31ED9FC84}" destId="{CD0FCD0C-0575-4600-8C37-EFAB91FBE3EF}" srcOrd="0" destOrd="0" presId="urn:microsoft.com/office/officeart/2005/8/layout/radial6"/>
    <dgm:cxn modelId="{EE350ACD-64A6-4892-B887-E4E08A31A5D9}" type="presOf" srcId="{E70E70E9-904E-4AC5-98FB-C00D321553E6}" destId="{04FAFFEC-E7C5-4087-8709-73B843F4FDBC}" srcOrd="0" destOrd="0" presId="urn:microsoft.com/office/officeart/2005/8/layout/radial6"/>
    <dgm:cxn modelId="{B648EDF2-C6AD-49BA-8AAB-3B292C06FF14}" type="presOf" srcId="{BB584719-9588-43D4-9A69-DA454452C94B}" destId="{F83B1075-1492-41C1-9627-3D43AC583950}" srcOrd="0" destOrd="0" presId="urn:microsoft.com/office/officeart/2005/8/layout/radial6"/>
    <dgm:cxn modelId="{81E702FB-9D69-40C7-AE10-3F9054D674E8}" type="presOf" srcId="{323649C8-A1F8-44E3-9186-32E6F867E081}" destId="{FFF2CDCA-3B24-4CE3-8988-43B79E9FD4AE}" srcOrd="0" destOrd="0" presId="urn:microsoft.com/office/officeart/2005/8/layout/radial6"/>
    <dgm:cxn modelId="{931B4DFD-A3B7-4CD2-9598-92092532FE82}" srcId="{79EA0112-F39D-4C85-B54D-0FB8FC01EFB0}" destId="{1B0C54FA-9990-4D34-8F20-2E3A96C54003}" srcOrd="1" destOrd="0" parTransId="{7B48A5F0-8E98-4B7E-9550-C2E5FDF9FC81}" sibTransId="{BB584719-9588-43D4-9A69-DA454452C94B}"/>
    <dgm:cxn modelId="{F6D27C33-A41D-4421-9A3C-5D48D4E1EA4B}" type="presParOf" srcId="{FFF2CDCA-3B24-4CE3-8988-43B79E9FD4AE}" destId="{404AA26A-6D95-4EAB-911A-23C76C6105AB}" srcOrd="0" destOrd="0" presId="urn:microsoft.com/office/officeart/2005/8/layout/radial6"/>
    <dgm:cxn modelId="{6F80F452-3337-4E9A-9ED5-C10CA6A47B04}" type="presParOf" srcId="{FFF2CDCA-3B24-4CE3-8988-43B79E9FD4AE}" destId="{CD0FCD0C-0575-4600-8C37-EFAB91FBE3EF}" srcOrd="1" destOrd="0" presId="urn:microsoft.com/office/officeart/2005/8/layout/radial6"/>
    <dgm:cxn modelId="{4DB79D22-D132-462C-8376-5D9A3D9215E2}" type="presParOf" srcId="{FFF2CDCA-3B24-4CE3-8988-43B79E9FD4AE}" destId="{115213A2-1750-4E13-9C68-CE8C1D929595}" srcOrd="2" destOrd="0" presId="urn:microsoft.com/office/officeart/2005/8/layout/radial6"/>
    <dgm:cxn modelId="{18A14CE2-E7DD-40C6-A2BE-CE04ADF00F45}" type="presParOf" srcId="{FFF2CDCA-3B24-4CE3-8988-43B79E9FD4AE}" destId="{B8906407-673F-493C-B5F2-634F32563C73}" srcOrd="3" destOrd="0" presId="urn:microsoft.com/office/officeart/2005/8/layout/radial6"/>
    <dgm:cxn modelId="{71F40B10-B477-457A-AFB5-C0D8E003BADA}" type="presParOf" srcId="{FFF2CDCA-3B24-4CE3-8988-43B79E9FD4AE}" destId="{2A22B1E3-F50A-45C3-8FA2-79B8F7ABD4F2}" srcOrd="4" destOrd="0" presId="urn:microsoft.com/office/officeart/2005/8/layout/radial6"/>
    <dgm:cxn modelId="{DF73CE26-857C-4794-B35B-BB486335C1B6}" type="presParOf" srcId="{FFF2CDCA-3B24-4CE3-8988-43B79E9FD4AE}" destId="{4E798A31-6AA9-4405-BAA8-9B0A308BE242}" srcOrd="5" destOrd="0" presId="urn:microsoft.com/office/officeart/2005/8/layout/radial6"/>
    <dgm:cxn modelId="{08D645DC-F447-44D0-9044-BDCC92EEA6FC}" type="presParOf" srcId="{FFF2CDCA-3B24-4CE3-8988-43B79E9FD4AE}" destId="{F83B1075-1492-41C1-9627-3D43AC583950}" srcOrd="6" destOrd="0" presId="urn:microsoft.com/office/officeart/2005/8/layout/radial6"/>
    <dgm:cxn modelId="{7B4736D4-2F76-4F24-BDD6-8A1612EB2935}" type="presParOf" srcId="{FFF2CDCA-3B24-4CE3-8988-43B79E9FD4AE}" destId="{32F08601-F10B-4072-82E4-090AC434A811}" srcOrd="7" destOrd="0" presId="urn:microsoft.com/office/officeart/2005/8/layout/radial6"/>
    <dgm:cxn modelId="{EE27728B-B884-4449-B4A8-EBA15F418BBC}" type="presParOf" srcId="{FFF2CDCA-3B24-4CE3-8988-43B79E9FD4AE}" destId="{32653984-7B13-4CE1-B21C-667BD0B1A203}" srcOrd="8" destOrd="0" presId="urn:microsoft.com/office/officeart/2005/8/layout/radial6"/>
    <dgm:cxn modelId="{7C08225C-644F-46AC-83C6-AFE6132ED109}" type="presParOf" srcId="{FFF2CDCA-3B24-4CE3-8988-43B79E9FD4AE}" destId="{129BBA83-638B-49E5-B5F4-4467A96E32CB}" srcOrd="9" destOrd="0" presId="urn:microsoft.com/office/officeart/2005/8/layout/radial6"/>
    <dgm:cxn modelId="{298BADF7-019E-408A-A902-359A7501FFBF}" type="presParOf" srcId="{FFF2CDCA-3B24-4CE3-8988-43B79E9FD4AE}" destId="{066E80D4-09FA-4C37-95E7-6504E2611FA7}" srcOrd="10" destOrd="0" presId="urn:microsoft.com/office/officeart/2005/8/layout/radial6"/>
    <dgm:cxn modelId="{77A53790-5DD4-4096-A315-BAA41D95E769}" type="presParOf" srcId="{FFF2CDCA-3B24-4CE3-8988-43B79E9FD4AE}" destId="{944BC1FD-AF52-4064-8AB6-62001EE8BEE9}" srcOrd="11" destOrd="0" presId="urn:microsoft.com/office/officeart/2005/8/layout/radial6"/>
    <dgm:cxn modelId="{588AE48B-45B3-4AE4-8ED3-B9B89634B3F9}" type="presParOf" srcId="{FFF2CDCA-3B24-4CE3-8988-43B79E9FD4AE}" destId="{04FAFFEC-E7C5-4087-8709-73B843F4FDB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20BE37-0C21-4AE5-803C-6ADCBCF92571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F645E51-883F-460E-911C-F85703329C64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TEXTO</a:t>
          </a:r>
        </a:p>
      </dgm:t>
    </dgm:pt>
    <dgm:pt modelId="{79FA639A-1BAD-4A1D-BE23-B41596AAB7D7}" type="parTrans" cxnId="{6E451DB3-FD51-4D1F-A5C8-168E144EF42D}">
      <dgm:prSet/>
      <dgm:spPr/>
      <dgm:t>
        <a:bodyPr/>
        <a:lstStyle/>
        <a:p>
          <a:endParaRPr lang="pt-BR"/>
        </a:p>
      </dgm:t>
    </dgm:pt>
    <dgm:pt modelId="{20852D78-C0E1-44AC-9C1D-3E71497BC140}" type="sibTrans" cxnId="{6E451DB3-FD51-4D1F-A5C8-168E144EF42D}">
      <dgm:prSet/>
      <dgm:spPr/>
      <dgm:t>
        <a:bodyPr/>
        <a:lstStyle/>
        <a:p>
          <a:endParaRPr lang="pt-BR"/>
        </a:p>
      </dgm:t>
    </dgm:pt>
    <dgm:pt modelId="{FEEFE66F-DC9E-46E4-9B92-C6002EAD6826}">
      <dgm:prSet phldrT="[Texto]" phldr="1"/>
      <dgm:spPr/>
      <dgm:t>
        <a:bodyPr/>
        <a:lstStyle/>
        <a:p>
          <a:endParaRPr lang="pt-BR"/>
        </a:p>
      </dgm:t>
    </dgm:pt>
    <dgm:pt modelId="{6B046528-C51C-46D3-8B29-2CC0237D0D89}" type="parTrans" cxnId="{E0976BDC-D7AB-489B-97B3-3F6FBDAA4F6A}">
      <dgm:prSet/>
      <dgm:spPr/>
      <dgm:t>
        <a:bodyPr/>
        <a:lstStyle/>
        <a:p>
          <a:endParaRPr lang="pt-BR"/>
        </a:p>
      </dgm:t>
    </dgm:pt>
    <dgm:pt modelId="{0959C3D4-35EA-4A34-A40A-42E1FFCD5109}" type="sibTrans" cxnId="{E0976BDC-D7AB-489B-97B3-3F6FBDAA4F6A}">
      <dgm:prSet/>
      <dgm:spPr/>
      <dgm:t>
        <a:bodyPr/>
        <a:lstStyle/>
        <a:p>
          <a:endParaRPr lang="pt-BR"/>
        </a:p>
      </dgm:t>
    </dgm:pt>
    <dgm:pt modelId="{A0112EA1-292D-4395-9EC1-FF8C6B460077}">
      <dgm:prSet phldrT="[Texto]" phldr="1"/>
      <dgm:spPr/>
      <dgm:t>
        <a:bodyPr/>
        <a:lstStyle/>
        <a:p>
          <a:endParaRPr lang="pt-BR"/>
        </a:p>
      </dgm:t>
    </dgm:pt>
    <dgm:pt modelId="{E87F0F4F-35C5-4041-8124-14E8BF11AA93}" type="parTrans" cxnId="{32DC126F-63A7-40C9-9612-BCC00527BAE4}">
      <dgm:prSet/>
      <dgm:spPr/>
      <dgm:t>
        <a:bodyPr/>
        <a:lstStyle/>
        <a:p>
          <a:endParaRPr lang="pt-BR"/>
        </a:p>
      </dgm:t>
    </dgm:pt>
    <dgm:pt modelId="{544BFF20-F09D-4F7C-9910-27608042109B}" type="sibTrans" cxnId="{32DC126F-63A7-40C9-9612-BCC00527BAE4}">
      <dgm:prSet/>
      <dgm:spPr/>
      <dgm:t>
        <a:bodyPr/>
        <a:lstStyle/>
        <a:p>
          <a:endParaRPr lang="pt-BR"/>
        </a:p>
      </dgm:t>
    </dgm:pt>
    <dgm:pt modelId="{8B4B6DDF-244F-4B88-907A-536850FB1060}">
      <dgm:prSet phldrT="[Texto]" phldr="1"/>
      <dgm:spPr/>
      <dgm:t>
        <a:bodyPr/>
        <a:lstStyle/>
        <a:p>
          <a:endParaRPr lang="pt-BR"/>
        </a:p>
      </dgm:t>
    </dgm:pt>
    <dgm:pt modelId="{B6405611-FA34-4D33-96F3-709E7226BDC6}" type="parTrans" cxnId="{5657BFE0-E475-47FD-A820-FEDB3E1ECFC9}">
      <dgm:prSet/>
      <dgm:spPr/>
      <dgm:t>
        <a:bodyPr/>
        <a:lstStyle/>
        <a:p>
          <a:endParaRPr lang="pt-BR"/>
        </a:p>
      </dgm:t>
    </dgm:pt>
    <dgm:pt modelId="{AA568B09-8485-4733-9717-2D3277ECC696}" type="sibTrans" cxnId="{5657BFE0-E475-47FD-A820-FEDB3E1ECFC9}">
      <dgm:prSet/>
      <dgm:spPr/>
      <dgm:t>
        <a:bodyPr/>
        <a:lstStyle/>
        <a:p>
          <a:endParaRPr lang="pt-BR"/>
        </a:p>
      </dgm:t>
    </dgm:pt>
    <dgm:pt modelId="{CA3DCDE2-525F-4A08-8FBA-6C33EA84DE53}">
      <dgm:prSet phldrT="[Texto]" phldr="1"/>
      <dgm:spPr/>
      <dgm:t>
        <a:bodyPr/>
        <a:lstStyle/>
        <a:p>
          <a:endParaRPr lang="pt-BR" dirty="0"/>
        </a:p>
      </dgm:t>
    </dgm:pt>
    <dgm:pt modelId="{02FAD3B2-A74A-4EB6-8EE2-1727553D7A02}" type="parTrans" cxnId="{677E539A-D267-44AB-A315-80C69437F65E}">
      <dgm:prSet/>
      <dgm:spPr/>
      <dgm:t>
        <a:bodyPr/>
        <a:lstStyle/>
        <a:p>
          <a:endParaRPr lang="pt-BR"/>
        </a:p>
      </dgm:t>
    </dgm:pt>
    <dgm:pt modelId="{3071C8C8-88A7-4A30-918B-E697D8805DC3}" type="sibTrans" cxnId="{677E539A-D267-44AB-A315-80C69437F65E}">
      <dgm:prSet/>
      <dgm:spPr/>
      <dgm:t>
        <a:bodyPr/>
        <a:lstStyle/>
        <a:p>
          <a:endParaRPr lang="pt-BR"/>
        </a:p>
      </dgm:t>
    </dgm:pt>
    <dgm:pt modelId="{F457516A-3574-431D-8049-CDD1B14947EF}" type="pres">
      <dgm:prSet presAssocID="{EF20BE37-0C21-4AE5-803C-6ADCBCF9257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E23B18B-E9F3-459F-821E-A273B940F55F}" type="pres">
      <dgm:prSet presAssocID="{5F645E51-883F-460E-911C-F85703329C64}" presName="centerShape" presStyleLbl="node0" presStyleIdx="0" presStyleCnt="1"/>
      <dgm:spPr/>
    </dgm:pt>
    <dgm:pt modelId="{0C8681FB-2A0A-4951-82C7-494EED000DC6}" type="pres">
      <dgm:prSet presAssocID="{FEEFE66F-DC9E-46E4-9B92-C6002EAD6826}" presName="node" presStyleLbl="node1" presStyleIdx="0" presStyleCnt="4">
        <dgm:presLayoutVars>
          <dgm:bulletEnabled val="1"/>
        </dgm:presLayoutVars>
      </dgm:prSet>
      <dgm:spPr/>
    </dgm:pt>
    <dgm:pt modelId="{1A934194-7C8C-40C3-92ED-47D2B254B98B}" type="pres">
      <dgm:prSet presAssocID="{FEEFE66F-DC9E-46E4-9B92-C6002EAD6826}" presName="dummy" presStyleCnt="0"/>
      <dgm:spPr/>
    </dgm:pt>
    <dgm:pt modelId="{715F1263-8F89-4A0E-89F0-B6E46A0091B1}" type="pres">
      <dgm:prSet presAssocID="{0959C3D4-35EA-4A34-A40A-42E1FFCD5109}" presName="sibTrans" presStyleLbl="sibTrans2D1" presStyleIdx="0" presStyleCnt="4"/>
      <dgm:spPr/>
    </dgm:pt>
    <dgm:pt modelId="{3326EE94-397F-446F-8090-47E7040AF681}" type="pres">
      <dgm:prSet presAssocID="{A0112EA1-292D-4395-9EC1-FF8C6B460077}" presName="node" presStyleLbl="node1" presStyleIdx="1" presStyleCnt="4">
        <dgm:presLayoutVars>
          <dgm:bulletEnabled val="1"/>
        </dgm:presLayoutVars>
      </dgm:prSet>
      <dgm:spPr/>
    </dgm:pt>
    <dgm:pt modelId="{29B0CDDA-1D85-444C-8C2F-7062ADE29348}" type="pres">
      <dgm:prSet presAssocID="{A0112EA1-292D-4395-9EC1-FF8C6B460077}" presName="dummy" presStyleCnt="0"/>
      <dgm:spPr/>
    </dgm:pt>
    <dgm:pt modelId="{6A396254-0861-460F-97F7-2F9A2AD79680}" type="pres">
      <dgm:prSet presAssocID="{544BFF20-F09D-4F7C-9910-27608042109B}" presName="sibTrans" presStyleLbl="sibTrans2D1" presStyleIdx="1" presStyleCnt="4"/>
      <dgm:spPr/>
    </dgm:pt>
    <dgm:pt modelId="{171A0062-3A8C-4287-BBB0-2CB2E039795C}" type="pres">
      <dgm:prSet presAssocID="{8B4B6DDF-244F-4B88-907A-536850FB1060}" presName="node" presStyleLbl="node1" presStyleIdx="2" presStyleCnt="4" custRadScaleRad="102005">
        <dgm:presLayoutVars>
          <dgm:bulletEnabled val="1"/>
        </dgm:presLayoutVars>
      </dgm:prSet>
      <dgm:spPr/>
    </dgm:pt>
    <dgm:pt modelId="{BFFC0BB3-11ED-44F5-AB42-447CCF70229D}" type="pres">
      <dgm:prSet presAssocID="{8B4B6DDF-244F-4B88-907A-536850FB1060}" presName="dummy" presStyleCnt="0"/>
      <dgm:spPr/>
    </dgm:pt>
    <dgm:pt modelId="{E2C8799C-CC8F-448E-AA5D-D7E5ABA7B567}" type="pres">
      <dgm:prSet presAssocID="{AA568B09-8485-4733-9717-2D3277ECC696}" presName="sibTrans" presStyleLbl="sibTrans2D1" presStyleIdx="2" presStyleCnt="4"/>
      <dgm:spPr/>
    </dgm:pt>
    <dgm:pt modelId="{7C53FF3D-A7AE-4EC7-90B3-730AD81DB1AB}" type="pres">
      <dgm:prSet presAssocID="{CA3DCDE2-525F-4A08-8FBA-6C33EA84DE53}" presName="node" presStyleLbl="node1" presStyleIdx="3" presStyleCnt="4">
        <dgm:presLayoutVars>
          <dgm:bulletEnabled val="1"/>
        </dgm:presLayoutVars>
      </dgm:prSet>
      <dgm:spPr/>
    </dgm:pt>
    <dgm:pt modelId="{68436A68-A5E1-4B25-BA6B-FDDF9D4E7045}" type="pres">
      <dgm:prSet presAssocID="{CA3DCDE2-525F-4A08-8FBA-6C33EA84DE53}" presName="dummy" presStyleCnt="0"/>
      <dgm:spPr/>
    </dgm:pt>
    <dgm:pt modelId="{AD034BB6-6FA9-464F-AD05-A48C755C3E9E}" type="pres">
      <dgm:prSet presAssocID="{3071C8C8-88A7-4A30-918B-E697D8805DC3}" presName="sibTrans" presStyleLbl="sibTrans2D1" presStyleIdx="3" presStyleCnt="4"/>
      <dgm:spPr/>
    </dgm:pt>
  </dgm:ptLst>
  <dgm:cxnLst>
    <dgm:cxn modelId="{E62E6842-DB01-496A-9284-BCBABD3504D8}" type="presOf" srcId="{CA3DCDE2-525F-4A08-8FBA-6C33EA84DE53}" destId="{7C53FF3D-A7AE-4EC7-90B3-730AD81DB1AB}" srcOrd="0" destOrd="0" presId="urn:microsoft.com/office/officeart/2005/8/layout/radial6"/>
    <dgm:cxn modelId="{375B2164-AE80-46E4-92AC-6BE6803D4ACC}" type="presOf" srcId="{5F645E51-883F-460E-911C-F85703329C64}" destId="{0E23B18B-E9F3-459F-821E-A273B940F55F}" srcOrd="0" destOrd="0" presId="urn:microsoft.com/office/officeart/2005/8/layout/radial6"/>
    <dgm:cxn modelId="{32DC126F-63A7-40C9-9612-BCC00527BAE4}" srcId="{5F645E51-883F-460E-911C-F85703329C64}" destId="{A0112EA1-292D-4395-9EC1-FF8C6B460077}" srcOrd="1" destOrd="0" parTransId="{E87F0F4F-35C5-4041-8124-14E8BF11AA93}" sibTransId="{544BFF20-F09D-4F7C-9910-27608042109B}"/>
    <dgm:cxn modelId="{1132648D-85DA-402E-9B73-E17FAEC1F781}" type="presOf" srcId="{3071C8C8-88A7-4A30-918B-E697D8805DC3}" destId="{AD034BB6-6FA9-464F-AD05-A48C755C3E9E}" srcOrd="0" destOrd="0" presId="urn:microsoft.com/office/officeart/2005/8/layout/radial6"/>
    <dgm:cxn modelId="{40F84595-0AAA-4E54-A6C5-35609298E915}" type="presOf" srcId="{544BFF20-F09D-4F7C-9910-27608042109B}" destId="{6A396254-0861-460F-97F7-2F9A2AD79680}" srcOrd="0" destOrd="0" presId="urn:microsoft.com/office/officeart/2005/8/layout/radial6"/>
    <dgm:cxn modelId="{677E539A-D267-44AB-A315-80C69437F65E}" srcId="{5F645E51-883F-460E-911C-F85703329C64}" destId="{CA3DCDE2-525F-4A08-8FBA-6C33EA84DE53}" srcOrd="3" destOrd="0" parTransId="{02FAD3B2-A74A-4EB6-8EE2-1727553D7A02}" sibTransId="{3071C8C8-88A7-4A30-918B-E697D8805DC3}"/>
    <dgm:cxn modelId="{6E451DB3-FD51-4D1F-A5C8-168E144EF42D}" srcId="{EF20BE37-0C21-4AE5-803C-6ADCBCF92571}" destId="{5F645E51-883F-460E-911C-F85703329C64}" srcOrd="0" destOrd="0" parTransId="{79FA639A-1BAD-4A1D-BE23-B41596AAB7D7}" sibTransId="{20852D78-C0E1-44AC-9C1D-3E71497BC140}"/>
    <dgm:cxn modelId="{233A6DB6-99A1-463E-9B7F-765C0CE2E335}" type="presOf" srcId="{8B4B6DDF-244F-4B88-907A-536850FB1060}" destId="{171A0062-3A8C-4287-BBB0-2CB2E039795C}" srcOrd="0" destOrd="0" presId="urn:microsoft.com/office/officeart/2005/8/layout/radial6"/>
    <dgm:cxn modelId="{8B05A3BF-4AA1-472A-9145-80A277A068D5}" type="presOf" srcId="{A0112EA1-292D-4395-9EC1-FF8C6B460077}" destId="{3326EE94-397F-446F-8090-47E7040AF681}" srcOrd="0" destOrd="0" presId="urn:microsoft.com/office/officeart/2005/8/layout/radial6"/>
    <dgm:cxn modelId="{3F258CD2-AA8F-4E08-8C87-276B35E2B31D}" type="presOf" srcId="{FEEFE66F-DC9E-46E4-9B92-C6002EAD6826}" destId="{0C8681FB-2A0A-4951-82C7-494EED000DC6}" srcOrd="0" destOrd="0" presId="urn:microsoft.com/office/officeart/2005/8/layout/radial6"/>
    <dgm:cxn modelId="{E0976BDC-D7AB-489B-97B3-3F6FBDAA4F6A}" srcId="{5F645E51-883F-460E-911C-F85703329C64}" destId="{FEEFE66F-DC9E-46E4-9B92-C6002EAD6826}" srcOrd="0" destOrd="0" parTransId="{6B046528-C51C-46D3-8B29-2CC0237D0D89}" sibTransId="{0959C3D4-35EA-4A34-A40A-42E1FFCD5109}"/>
    <dgm:cxn modelId="{5657BFE0-E475-47FD-A820-FEDB3E1ECFC9}" srcId="{5F645E51-883F-460E-911C-F85703329C64}" destId="{8B4B6DDF-244F-4B88-907A-536850FB1060}" srcOrd="2" destOrd="0" parTransId="{B6405611-FA34-4D33-96F3-709E7226BDC6}" sibTransId="{AA568B09-8485-4733-9717-2D3277ECC696}"/>
    <dgm:cxn modelId="{F2DC8AE4-D5E8-435C-98D0-DB07C4B1C6CE}" type="presOf" srcId="{EF20BE37-0C21-4AE5-803C-6ADCBCF92571}" destId="{F457516A-3574-431D-8049-CDD1B14947EF}" srcOrd="0" destOrd="0" presId="urn:microsoft.com/office/officeart/2005/8/layout/radial6"/>
    <dgm:cxn modelId="{DF76E8F1-EE39-42AE-B748-D8948147C085}" type="presOf" srcId="{AA568B09-8485-4733-9717-2D3277ECC696}" destId="{E2C8799C-CC8F-448E-AA5D-D7E5ABA7B567}" srcOrd="0" destOrd="0" presId="urn:microsoft.com/office/officeart/2005/8/layout/radial6"/>
    <dgm:cxn modelId="{E3FBD3FC-4A83-427B-844A-A01B16B05D87}" type="presOf" srcId="{0959C3D4-35EA-4A34-A40A-42E1FFCD5109}" destId="{715F1263-8F89-4A0E-89F0-B6E46A0091B1}" srcOrd="0" destOrd="0" presId="urn:microsoft.com/office/officeart/2005/8/layout/radial6"/>
    <dgm:cxn modelId="{C1EA5B4D-E167-49EB-BB94-A18E82539BE6}" type="presParOf" srcId="{F457516A-3574-431D-8049-CDD1B14947EF}" destId="{0E23B18B-E9F3-459F-821E-A273B940F55F}" srcOrd="0" destOrd="0" presId="urn:microsoft.com/office/officeart/2005/8/layout/radial6"/>
    <dgm:cxn modelId="{54A9A7CF-1379-4B17-9AF2-F2E5E42BCB19}" type="presParOf" srcId="{F457516A-3574-431D-8049-CDD1B14947EF}" destId="{0C8681FB-2A0A-4951-82C7-494EED000DC6}" srcOrd="1" destOrd="0" presId="urn:microsoft.com/office/officeart/2005/8/layout/radial6"/>
    <dgm:cxn modelId="{2C3BD03B-D0D2-455A-9C40-9A59241BFED4}" type="presParOf" srcId="{F457516A-3574-431D-8049-CDD1B14947EF}" destId="{1A934194-7C8C-40C3-92ED-47D2B254B98B}" srcOrd="2" destOrd="0" presId="urn:microsoft.com/office/officeart/2005/8/layout/radial6"/>
    <dgm:cxn modelId="{1AAA1957-7DA6-47ED-BB66-594A584E8C0B}" type="presParOf" srcId="{F457516A-3574-431D-8049-CDD1B14947EF}" destId="{715F1263-8F89-4A0E-89F0-B6E46A0091B1}" srcOrd="3" destOrd="0" presId="urn:microsoft.com/office/officeart/2005/8/layout/radial6"/>
    <dgm:cxn modelId="{1CB96408-C25F-49ED-8A70-CA0469842C8C}" type="presParOf" srcId="{F457516A-3574-431D-8049-CDD1B14947EF}" destId="{3326EE94-397F-446F-8090-47E7040AF681}" srcOrd="4" destOrd="0" presId="urn:microsoft.com/office/officeart/2005/8/layout/radial6"/>
    <dgm:cxn modelId="{1E1F1C85-F6C3-4AC5-93B5-B6E0BAED9D82}" type="presParOf" srcId="{F457516A-3574-431D-8049-CDD1B14947EF}" destId="{29B0CDDA-1D85-444C-8C2F-7062ADE29348}" srcOrd="5" destOrd="0" presId="urn:microsoft.com/office/officeart/2005/8/layout/radial6"/>
    <dgm:cxn modelId="{AB07F764-86BF-4B84-97BE-B5159E91A78D}" type="presParOf" srcId="{F457516A-3574-431D-8049-CDD1B14947EF}" destId="{6A396254-0861-460F-97F7-2F9A2AD79680}" srcOrd="6" destOrd="0" presId="urn:microsoft.com/office/officeart/2005/8/layout/radial6"/>
    <dgm:cxn modelId="{C7EE04CD-DD73-4265-97B6-CFFD35813383}" type="presParOf" srcId="{F457516A-3574-431D-8049-CDD1B14947EF}" destId="{171A0062-3A8C-4287-BBB0-2CB2E039795C}" srcOrd="7" destOrd="0" presId="urn:microsoft.com/office/officeart/2005/8/layout/radial6"/>
    <dgm:cxn modelId="{8A8FCADF-AA84-410F-8252-987E1411E552}" type="presParOf" srcId="{F457516A-3574-431D-8049-CDD1B14947EF}" destId="{BFFC0BB3-11ED-44F5-AB42-447CCF70229D}" srcOrd="8" destOrd="0" presId="urn:microsoft.com/office/officeart/2005/8/layout/radial6"/>
    <dgm:cxn modelId="{BB2CD21E-5C60-4DF5-9B99-64CDA48D3D41}" type="presParOf" srcId="{F457516A-3574-431D-8049-CDD1B14947EF}" destId="{E2C8799C-CC8F-448E-AA5D-D7E5ABA7B567}" srcOrd="9" destOrd="0" presId="urn:microsoft.com/office/officeart/2005/8/layout/radial6"/>
    <dgm:cxn modelId="{7AA74AE7-FBF1-4A98-8565-A6B4F8431832}" type="presParOf" srcId="{F457516A-3574-431D-8049-CDD1B14947EF}" destId="{7C53FF3D-A7AE-4EC7-90B3-730AD81DB1AB}" srcOrd="10" destOrd="0" presId="urn:microsoft.com/office/officeart/2005/8/layout/radial6"/>
    <dgm:cxn modelId="{496FD316-567B-4912-B124-4F54ED7040A6}" type="presParOf" srcId="{F457516A-3574-431D-8049-CDD1B14947EF}" destId="{68436A68-A5E1-4B25-BA6B-FDDF9D4E7045}" srcOrd="11" destOrd="0" presId="urn:microsoft.com/office/officeart/2005/8/layout/radial6"/>
    <dgm:cxn modelId="{6DA42B58-01F9-476B-9D92-10DD76B26A48}" type="presParOf" srcId="{F457516A-3574-431D-8049-CDD1B14947EF}" destId="{AD034BB6-6FA9-464F-AD05-A48C755C3E9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5F300A-D360-4A36-9641-DDC83F019E0E}" type="doc">
      <dgm:prSet loTypeId="urn:microsoft.com/office/officeart/2005/8/layout/radial5" loCatId="relationship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A844EEB-6D4B-4273-A5A0-9DD489440115}">
      <dgm:prSet phldrT="[Texto]"/>
      <dgm:spPr>
        <a:solidFill>
          <a:srgbClr val="C00000"/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Práticas de Linguagem</a:t>
          </a:r>
        </a:p>
      </dgm:t>
    </dgm:pt>
    <dgm:pt modelId="{FB48C62F-4E9A-4577-9891-C4C1EFFB4791}" type="parTrans" cxnId="{824FDBC2-35A1-40B2-8F83-C50CFE2034F7}">
      <dgm:prSet/>
      <dgm:spPr/>
      <dgm:t>
        <a:bodyPr/>
        <a:lstStyle/>
        <a:p>
          <a:endParaRPr lang="pt-BR"/>
        </a:p>
      </dgm:t>
    </dgm:pt>
    <dgm:pt modelId="{2B0AA2FA-9D9E-48F8-B9CC-2CE9C1423DAA}" type="sibTrans" cxnId="{824FDBC2-35A1-40B2-8F83-C50CFE2034F7}">
      <dgm:prSet/>
      <dgm:spPr/>
      <dgm:t>
        <a:bodyPr/>
        <a:lstStyle/>
        <a:p>
          <a:endParaRPr lang="pt-BR"/>
        </a:p>
      </dgm:t>
    </dgm:pt>
    <dgm:pt modelId="{F534610E-67EF-47A7-8AD3-49083710C4A5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400" b="1" dirty="0">
              <a:latin typeface="Arial" pitchFamily="34" charset="0"/>
              <a:cs typeface="Arial" pitchFamily="34" charset="0"/>
            </a:rPr>
            <a:t>Oralidade</a:t>
          </a:r>
        </a:p>
      </dgm:t>
    </dgm:pt>
    <dgm:pt modelId="{D5ECCD6D-4483-4CC0-97D6-20782DBFB426}" type="parTrans" cxnId="{908CF612-2F53-4C58-8254-1CEDFEBB9AEC}">
      <dgm:prSet/>
      <dgm:spPr/>
      <dgm:t>
        <a:bodyPr/>
        <a:lstStyle/>
        <a:p>
          <a:endParaRPr lang="pt-BR"/>
        </a:p>
      </dgm:t>
    </dgm:pt>
    <dgm:pt modelId="{1785FD13-E2B0-4D4C-A66E-AF6655E7F7F6}" type="sibTrans" cxnId="{908CF612-2F53-4C58-8254-1CEDFEBB9AEC}">
      <dgm:prSet/>
      <dgm:spPr/>
      <dgm:t>
        <a:bodyPr/>
        <a:lstStyle/>
        <a:p>
          <a:endParaRPr lang="pt-BR"/>
        </a:p>
      </dgm:t>
    </dgm:pt>
    <dgm:pt modelId="{B0AB2A5C-838F-430C-9C71-176C52376148}">
      <dgm:prSet phldrT="[Texto]" custT="1"/>
      <dgm:spPr>
        <a:solidFill>
          <a:srgbClr val="002060"/>
        </a:solidFill>
        <a:ln>
          <a:solidFill>
            <a:srgbClr val="FF0000"/>
          </a:solidFill>
        </a:ln>
      </dgm:spPr>
      <dgm:t>
        <a:bodyPr/>
        <a:lstStyle/>
        <a:p>
          <a:r>
            <a:rPr lang="pt-BR" sz="1400" b="1" dirty="0">
              <a:latin typeface="Arial" pitchFamily="34" charset="0"/>
              <a:cs typeface="Arial" pitchFamily="34" charset="0"/>
            </a:rPr>
            <a:t>Leitura/ escuta</a:t>
          </a:r>
        </a:p>
      </dgm:t>
    </dgm:pt>
    <dgm:pt modelId="{C41FDCB2-C8B6-4E6B-9610-90516694B2CA}" type="parTrans" cxnId="{772500FC-232C-4773-8D89-AE6219BBB1E0}">
      <dgm:prSet/>
      <dgm:spPr/>
      <dgm:t>
        <a:bodyPr/>
        <a:lstStyle/>
        <a:p>
          <a:endParaRPr lang="pt-BR"/>
        </a:p>
      </dgm:t>
    </dgm:pt>
    <dgm:pt modelId="{1CBBDACC-35BE-437F-8FA7-E73AF82EDA3E}" type="sibTrans" cxnId="{772500FC-232C-4773-8D89-AE6219BBB1E0}">
      <dgm:prSet/>
      <dgm:spPr/>
      <dgm:t>
        <a:bodyPr/>
        <a:lstStyle/>
        <a:p>
          <a:endParaRPr lang="pt-BR"/>
        </a:p>
      </dgm:t>
    </dgm:pt>
    <dgm:pt modelId="{CE511BB5-BF6C-4CC5-A9B1-8C9196716D7E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400" b="1" dirty="0">
              <a:latin typeface="Arial" pitchFamily="34" charset="0"/>
              <a:cs typeface="Arial" pitchFamily="34" charset="0"/>
            </a:rPr>
            <a:t>Produção de textos</a:t>
          </a:r>
        </a:p>
      </dgm:t>
    </dgm:pt>
    <dgm:pt modelId="{48F45F27-BFDD-4958-A048-2273BC9DA9F9}" type="parTrans" cxnId="{3E58CF2F-4A53-47C4-9074-9B8214FC115A}">
      <dgm:prSet/>
      <dgm:spPr/>
      <dgm:t>
        <a:bodyPr/>
        <a:lstStyle/>
        <a:p>
          <a:endParaRPr lang="pt-BR"/>
        </a:p>
      </dgm:t>
    </dgm:pt>
    <dgm:pt modelId="{1436B246-19F8-4EA4-AC2D-A9DCFC92801C}" type="sibTrans" cxnId="{3E58CF2F-4A53-47C4-9074-9B8214FC115A}">
      <dgm:prSet/>
      <dgm:spPr/>
      <dgm:t>
        <a:bodyPr/>
        <a:lstStyle/>
        <a:p>
          <a:endParaRPr lang="pt-BR"/>
        </a:p>
      </dgm:t>
    </dgm:pt>
    <dgm:pt modelId="{36178C9A-9551-4103-BFAC-5ED2A7C8A166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400" b="1" dirty="0">
              <a:latin typeface="Arial" pitchFamily="34" charset="0"/>
              <a:cs typeface="Arial" pitchFamily="34" charset="0"/>
            </a:rPr>
            <a:t>Análise linguística/ semiótica</a:t>
          </a:r>
        </a:p>
      </dgm:t>
    </dgm:pt>
    <dgm:pt modelId="{1F581214-4BCF-4126-9570-E8B684A83DB1}" type="sibTrans" cxnId="{FAB83280-D9B8-4C1B-8E4A-1753148E7EA3}">
      <dgm:prSet/>
      <dgm:spPr/>
      <dgm:t>
        <a:bodyPr/>
        <a:lstStyle/>
        <a:p>
          <a:endParaRPr lang="pt-BR"/>
        </a:p>
      </dgm:t>
    </dgm:pt>
    <dgm:pt modelId="{13D8469A-980F-48F0-915F-190C075D702B}" type="parTrans" cxnId="{FAB83280-D9B8-4C1B-8E4A-1753148E7EA3}">
      <dgm:prSet/>
      <dgm:spPr/>
      <dgm:t>
        <a:bodyPr/>
        <a:lstStyle/>
        <a:p>
          <a:endParaRPr lang="pt-BR"/>
        </a:p>
      </dgm:t>
    </dgm:pt>
    <dgm:pt modelId="{FCF3381B-C404-4954-AF4F-21DAC94CFC8D}" type="pres">
      <dgm:prSet presAssocID="{AB5F300A-D360-4A36-9641-DDC83F019E0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91888B3-0D88-4A7D-B8D9-AD56D0735C4C}" type="pres">
      <dgm:prSet presAssocID="{CA844EEB-6D4B-4273-A5A0-9DD489440115}" presName="centerShape" presStyleLbl="node0" presStyleIdx="0" presStyleCnt="1" custScaleX="182565" custLinFactNeighborX="2404" custLinFactNeighborY="-555"/>
      <dgm:spPr/>
    </dgm:pt>
    <dgm:pt modelId="{D32FD8D4-8EA2-4B32-8E58-68F9EA559B37}" type="pres">
      <dgm:prSet presAssocID="{D5ECCD6D-4483-4CC0-97D6-20782DBFB426}" presName="parTrans" presStyleLbl="sibTrans2D1" presStyleIdx="0" presStyleCnt="4"/>
      <dgm:spPr/>
    </dgm:pt>
    <dgm:pt modelId="{730018AE-0026-4DDD-8B7A-124B7695BE88}" type="pres">
      <dgm:prSet presAssocID="{D5ECCD6D-4483-4CC0-97D6-20782DBFB426}" presName="connectorText" presStyleLbl="sibTrans2D1" presStyleIdx="0" presStyleCnt="4"/>
      <dgm:spPr/>
    </dgm:pt>
    <dgm:pt modelId="{B45746DB-8747-4E57-811D-DD09C2B31563}" type="pres">
      <dgm:prSet presAssocID="{F534610E-67EF-47A7-8AD3-49083710C4A5}" presName="node" presStyleLbl="node1" presStyleIdx="0" presStyleCnt="4" custScaleX="144780" custRadScaleRad="100035" custRadScaleInc="-4230">
        <dgm:presLayoutVars>
          <dgm:bulletEnabled val="1"/>
        </dgm:presLayoutVars>
      </dgm:prSet>
      <dgm:spPr/>
    </dgm:pt>
    <dgm:pt modelId="{D35AB737-CD4A-4D2F-8D7C-A8BF0E06F634}" type="pres">
      <dgm:prSet presAssocID="{C41FDCB2-C8B6-4E6B-9610-90516694B2CA}" presName="parTrans" presStyleLbl="sibTrans2D1" presStyleIdx="1" presStyleCnt="4" custLinFactNeighborX="5164" custLinFactNeighborY="10220"/>
      <dgm:spPr/>
    </dgm:pt>
    <dgm:pt modelId="{E2BA5782-749D-431C-A08D-A05E7F5EB2D1}" type="pres">
      <dgm:prSet presAssocID="{C41FDCB2-C8B6-4E6B-9610-90516694B2CA}" presName="connectorText" presStyleLbl="sibTrans2D1" presStyleIdx="1" presStyleCnt="4"/>
      <dgm:spPr/>
    </dgm:pt>
    <dgm:pt modelId="{76A4024E-E38C-4898-B45A-B594DD433B5F}" type="pres">
      <dgm:prSet presAssocID="{B0AB2A5C-838F-430C-9C71-176C52376148}" presName="node" presStyleLbl="node1" presStyleIdx="1" presStyleCnt="4" custScaleX="139304" custScaleY="96603" custRadScaleRad="147877" custRadScaleInc="-766">
        <dgm:presLayoutVars>
          <dgm:bulletEnabled val="1"/>
        </dgm:presLayoutVars>
      </dgm:prSet>
      <dgm:spPr/>
    </dgm:pt>
    <dgm:pt modelId="{34173865-99F4-4B99-ADB2-E98D98733DF2}" type="pres">
      <dgm:prSet presAssocID="{48F45F27-BFDD-4958-A048-2273BC9DA9F9}" presName="parTrans" presStyleLbl="sibTrans2D1" presStyleIdx="2" presStyleCnt="4"/>
      <dgm:spPr/>
    </dgm:pt>
    <dgm:pt modelId="{518381CD-EFF8-4089-B174-7FFE19A8D8FD}" type="pres">
      <dgm:prSet presAssocID="{48F45F27-BFDD-4958-A048-2273BC9DA9F9}" presName="connectorText" presStyleLbl="sibTrans2D1" presStyleIdx="2" presStyleCnt="4"/>
      <dgm:spPr/>
    </dgm:pt>
    <dgm:pt modelId="{4446E035-0B0A-43A5-8672-D2B3CE96DB8C}" type="pres">
      <dgm:prSet presAssocID="{CE511BB5-BF6C-4CC5-A9B1-8C9196716D7E}" presName="node" presStyleLbl="node1" presStyleIdx="2" presStyleCnt="4" custScaleX="158536" custScaleY="100853" custRadScaleRad="101980" custRadScaleInc="-6049">
        <dgm:presLayoutVars>
          <dgm:bulletEnabled val="1"/>
        </dgm:presLayoutVars>
      </dgm:prSet>
      <dgm:spPr/>
    </dgm:pt>
    <dgm:pt modelId="{09C3C580-B654-46D1-A1D0-560D0F711359}" type="pres">
      <dgm:prSet presAssocID="{13D8469A-980F-48F0-915F-190C075D702B}" presName="parTrans" presStyleLbl="sibTrans2D1" presStyleIdx="3" presStyleCnt="4"/>
      <dgm:spPr/>
    </dgm:pt>
    <dgm:pt modelId="{D1992272-5A48-4D10-859C-231FA072D895}" type="pres">
      <dgm:prSet presAssocID="{13D8469A-980F-48F0-915F-190C075D702B}" presName="connectorText" presStyleLbl="sibTrans2D1" presStyleIdx="3" presStyleCnt="4"/>
      <dgm:spPr/>
    </dgm:pt>
    <dgm:pt modelId="{A165666F-596E-42DB-AD2D-47D44B5C6F2E}" type="pres">
      <dgm:prSet presAssocID="{36178C9A-9551-4103-BFAC-5ED2A7C8A166}" presName="node" presStyleLbl="node1" presStyleIdx="3" presStyleCnt="4" custScaleX="167331" custRadScaleRad="149961" custRadScaleInc="-1193">
        <dgm:presLayoutVars>
          <dgm:bulletEnabled val="1"/>
        </dgm:presLayoutVars>
      </dgm:prSet>
      <dgm:spPr/>
    </dgm:pt>
  </dgm:ptLst>
  <dgm:cxnLst>
    <dgm:cxn modelId="{A128650C-B9EE-42BA-A8D2-74D7FA3027DE}" type="presOf" srcId="{48F45F27-BFDD-4958-A048-2273BC9DA9F9}" destId="{518381CD-EFF8-4089-B174-7FFE19A8D8FD}" srcOrd="1" destOrd="0" presId="urn:microsoft.com/office/officeart/2005/8/layout/radial5"/>
    <dgm:cxn modelId="{908CF612-2F53-4C58-8254-1CEDFEBB9AEC}" srcId="{CA844EEB-6D4B-4273-A5A0-9DD489440115}" destId="{F534610E-67EF-47A7-8AD3-49083710C4A5}" srcOrd="0" destOrd="0" parTransId="{D5ECCD6D-4483-4CC0-97D6-20782DBFB426}" sibTransId="{1785FD13-E2B0-4D4C-A66E-AF6655E7F7F6}"/>
    <dgm:cxn modelId="{1A2DB017-3DBA-4E9B-A21C-54522046630B}" type="presOf" srcId="{AB5F300A-D360-4A36-9641-DDC83F019E0E}" destId="{FCF3381B-C404-4954-AF4F-21DAC94CFC8D}" srcOrd="0" destOrd="0" presId="urn:microsoft.com/office/officeart/2005/8/layout/radial5"/>
    <dgm:cxn modelId="{3E58CF2F-4A53-47C4-9074-9B8214FC115A}" srcId="{CA844EEB-6D4B-4273-A5A0-9DD489440115}" destId="{CE511BB5-BF6C-4CC5-A9B1-8C9196716D7E}" srcOrd="2" destOrd="0" parTransId="{48F45F27-BFDD-4958-A048-2273BC9DA9F9}" sibTransId="{1436B246-19F8-4EA4-AC2D-A9DCFC92801C}"/>
    <dgm:cxn modelId="{BA14233B-7C97-435D-8FFF-86254967F3B5}" type="presOf" srcId="{13D8469A-980F-48F0-915F-190C075D702B}" destId="{09C3C580-B654-46D1-A1D0-560D0F711359}" srcOrd="0" destOrd="0" presId="urn:microsoft.com/office/officeart/2005/8/layout/radial5"/>
    <dgm:cxn modelId="{2761AA5B-CC58-4B79-A49D-58C9A5C445A6}" type="presOf" srcId="{F534610E-67EF-47A7-8AD3-49083710C4A5}" destId="{B45746DB-8747-4E57-811D-DD09C2B31563}" srcOrd="0" destOrd="0" presId="urn:microsoft.com/office/officeart/2005/8/layout/radial5"/>
    <dgm:cxn modelId="{14A9205D-7C30-40E6-9B73-476BD958CAF4}" type="presOf" srcId="{D5ECCD6D-4483-4CC0-97D6-20782DBFB426}" destId="{D32FD8D4-8EA2-4B32-8E58-68F9EA559B37}" srcOrd="0" destOrd="0" presId="urn:microsoft.com/office/officeart/2005/8/layout/radial5"/>
    <dgm:cxn modelId="{878EEA65-2F61-475A-8513-DFAC5563E162}" type="presOf" srcId="{D5ECCD6D-4483-4CC0-97D6-20782DBFB426}" destId="{730018AE-0026-4DDD-8B7A-124B7695BE88}" srcOrd="1" destOrd="0" presId="urn:microsoft.com/office/officeart/2005/8/layout/radial5"/>
    <dgm:cxn modelId="{70CD917F-5A8F-4003-84A0-D0A56318D7A9}" type="presOf" srcId="{B0AB2A5C-838F-430C-9C71-176C52376148}" destId="{76A4024E-E38C-4898-B45A-B594DD433B5F}" srcOrd="0" destOrd="0" presId="urn:microsoft.com/office/officeart/2005/8/layout/radial5"/>
    <dgm:cxn modelId="{FAB83280-D9B8-4C1B-8E4A-1753148E7EA3}" srcId="{CA844EEB-6D4B-4273-A5A0-9DD489440115}" destId="{36178C9A-9551-4103-BFAC-5ED2A7C8A166}" srcOrd="3" destOrd="0" parTransId="{13D8469A-980F-48F0-915F-190C075D702B}" sibTransId="{1F581214-4BCF-4126-9570-E8B684A83DB1}"/>
    <dgm:cxn modelId="{56C85C80-3872-4B42-9EDD-6D6399C7802C}" type="presOf" srcId="{13D8469A-980F-48F0-915F-190C075D702B}" destId="{D1992272-5A48-4D10-859C-231FA072D895}" srcOrd="1" destOrd="0" presId="urn:microsoft.com/office/officeart/2005/8/layout/radial5"/>
    <dgm:cxn modelId="{E2974E88-31F8-40A6-97B0-0B9CA76D51CE}" type="presOf" srcId="{C41FDCB2-C8B6-4E6B-9610-90516694B2CA}" destId="{E2BA5782-749D-431C-A08D-A05E7F5EB2D1}" srcOrd="1" destOrd="0" presId="urn:microsoft.com/office/officeart/2005/8/layout/radial5"/>
    <dgm:cxn modelId="{0D40E599-3128-4431-9195-F9636C905B2F}" type="presOf" srcId="{48F45F27-BFDD-4958-A048-2273BC9DA9F9}" destId="{34173865-99F4-4B99-ADB2-E98D98733DF2}" srcOrd="0" destOrd="0" presId="urn:microsoft.com/office/officeart/2005/8/layout/radial5"/>
    <dgm:cxn modelId="{8613E3AA-247F-406F-914E-BAE1D28C9E61}" type="presOf" srcId="{CE511BB5-BF6C-4CC5-A9B1-8C9196716D7E}" destId="{4446E035-0B0A-43A5-8672-D2B3CE96DB8C}" srcOrd="0" destOrd="0" presId="urn:microsoft.com/office/officeart/2005/8/layout/radial5"/>
    <dgm:cxn modelId="{87831BB5-78AB-472B-B647-CE1804D2F45B}" type="presOf" srcId="{C41FDCB2-C8B6-4E6B-9610-90516694B2CA}" destId="{D35AB737-CD4A-4D2F-8D7C-A8BF0E06F634}" srcOrd="0" destOrd="0" presId="urn:microsoft.com/office/officeart/2005/8/layout/radial5"/>
    <dgm:cxn modelId="{824FDBC2-35A1-40B2-8F83-C50CFE2034F7}" srcId="{AB5F300A-D360-4A36-9641-DDC83F019E0E}" destId="{CA844EEB-6D4B-4273-A5A0-9DD489440115}" srcOrd="0" destOrd="0" parTransId="{FB48C62F-4E9A-4577-9891-C4C1EFFB4791}" sibTransId="{2B0AA2FA-9D9E-48F8-B9CC-2CE9C1423DAA}"/>
    <dgm:cxn modelId="{B4F125DF-EDA5-4F99-B186-3A22B92E6EE2}" type="presOf" srcId="{36178C9A-9551-4103-BFAC-5ED2A7C8A166}" destId="{A165666F-596E-42DB-AD2D-47D44B5C6F2E}" srcOrd="0" destOrd="0" presId="urn:microsoft.com/office/officeart/2005/8/layout/radial5"/>
    <dgm:cxn modelId="{63F7DFF1-75C1-4196-91E6-D147E2C6A99C}" type="presOf" srcId="{CA844EEB-6D4B-4273-A5A0-9DD489440115}" destId="{891888B3-0D88-4A7D-B8D9-AD56D0735C4C}" srcOrd="0" destOrd="0" presId="urn:microsoft.com/office/officeart/2005/8/layout/radial5"/>
    <dgm:cxn modelId="{772500FC-232C-4773-8D89-AE6219BBB1E0}" srcId="{CA844EEB-6D4B-4273-A5A0-9DD489440115}" destId="{B0AB2A5C-838F-430C-9C71-176C52376148}" srcOrd="1" destOrd="0" parTransId="{C41FDCB2-C8B6-4E6B-9610-90516694B2CA}" sibTransId="{1CBBDACC-35BE-437F-8FA7-E73AF82EDA3E}"/>
    <dgm:cxn modelId="{6E4A20F1-0CB6-4B86-96D8-6F8815C0E727}" type="presParOf" srcId="{FCF3381B-C404-4954-AF4F-21DAC94CFC8D}" destId="{891888B3-0D88-4A7D-B8D9-AD56D0735C4C}" srcOrd="0" destOrd="0" presId="urn:microsoft.com/office/officeart/2005/8/layout/radial5"/>
    <dgm:cxn modelId="{871E1423-2B9A-4B2C-A693-9340C14655D6}" type="presParOf" srcId="{FCF3381B-C404-4954-AF4F-21DAC94CFC8D}" destId="{D32FD8D4-8EA2-4B32-8E58-68F9EA559B37}" srcOrd="1" destOrd="0" presId="urn:microsoft.com/office/officeart/2005/8/layout/radial5"/>
    <dgm:cxn modelId="{14DA4F74-69BE-4E8A-8F46-9D4F597F6428}" type="presParOf" srcId="{D32FD8D4-8EA2-4B32-8E58-68F9EA559B37}" destId="{730018AE-0026-4DDD-8B7A-124B7695BE88}" srcOrd="0" destOrd="0" presId="urn:microsoft.com/office/officeart/2005/8/layout/radial5"/>
    <dgm:cxn modelId="{A86C4B9B-B7E9-4D6B-AFE0-791BEC45C2C5}" type="presParOf" srcId="{FCF3381B-C404-4954-AF4F-21DAC94CFC8D}" destId="{B45746DB-8747-4E57-811D-DD09C2B31563}" srcOrd="2" destOrd="0" presId="urn:microsoft.com/office/officeart/2005/8/layout/radial5"/>
    <dgm:cxn modelId="{3AADDA87-CF2A-4D75-ACFC-DB2E89119210}" type="presParOf" srcId="{FCF3381B-C404-4954-AF4F-21DAC94CFC8D}" destId="{D35AB737-CD4A-4D2F-8D7C-A8BF0E06F634}" srcOrd="3" destOrd="0" presId="urn:microsoft.com/office/officeart/2005/8/layout/radial5"/>
    <dgm:cxn modelId="{44EF6AAC-6E99-4401-BF49-8FAC9B927E85}" type="presParOf" srcId="{D35AB737-CD4A-4D2F-8D7C-A8BF0E06F634}" destId="{E2BA5782-749D-431C-A08D-A05E7F5EB2D1}" srcOrd="0" destOrd="0" presId="urn:microsoft.com/office/officeart/2005/8/layout/radial5"/>
    <dgm:cxn modelId="{4F8D62C2-47C3-4E66-9CE1-B1D3AF64D449}" type="presParOf" srcId="{FCF3381B-C404-4954-AF4F-21DAC94CFC8D}" destId="{76A4024E-E38C-4898-B45A-B594DD433B5F}" srcOrd="4" destOrd="0" presId="urn:microsoft.com/office/officeart/2005/8/layout/radial5"/>
    <dgm:cxn modelId="{15318E6A-39FC-46A5-9992-68A68DF107FB}" type="presParOf" srcId="{FCF3381B-C404-4954-AF4F-21DAC94CFC8D}" destId="{34173865-99F4-4B99-ADB2-E98D98733DF2}" srcOrd="5" destOrd="0" presId="urn:microsoft.com/office/officeart/2005/8/layout/radial5"/>
    <dgm:cxn modelId="{29A78245-E68B-4B77-B4FC-22377850F546}" type="presParOf" srcId="{34173865-99F4-4B99-ADB2-E98D98733DF2}" destId="{518381CD-EFF8-4089-B174-7FFE19A8D8FD}" srcOrd="0" destOrd="0" presId="urn:microsoft.com/office/officeart/2005/8/layout/radial5"/>
    <dgm:cxn modelId="{3A3CFC02-B605-4E26-B0FD-401AFA0FBF13}" type="presParOf" srcId="{FCF3381B-C404-4954-AF4F-21DAC94CFC8D}" destId="{4446E035-0B0A-43A5-8672-D2B3CE96DB8C}" srcOrd="6" destOrd="0" presId="urn:microsoft.com/office/officeart/2005/8/layout/radial5"/>
    <dgm:cxn modelId="{2FDDC49C-960F-4359-A6CD-97E657AB836C}" type="presParOf" srcId="{FCF3381B-C404-4954-AF4F-21DAC94CFC8D}" destId="{09C3C580-B654-46D1-A1D0-560D0F711359}" srcOrd="7" destOrd="0" presId="urn:microsoft.com/office/officeart/2005/8/layout/radial5"/>
    <dgm:cxn modelId="{68850479-A224-43C9-BD8F-4DDF6D3A3389}" type="presParOf" srcId="{09C3C580-B654-46D1-A1D0-560D0F711359}" destId="{D1992272-5A48-4D10-859C-231FA072D895}" srcOrd="0" destOrd="0" presId="urn:microsoft.com/office/officeart/2005/8/layout/radial5"/>
    <dgm:cxn modelId="{E099E5C6-6C06-4444-80F3-1A8CD2470EAC}" type="presParOf" srcId="{FCF3381B-C404-4954-AF4F-21DAC94CFC8D}" destId="{A165666F-596E-42DB-AD2D-47D44B5C6F2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AFFEC-E7C5-4087-8709-73B843F4FDBC}">
      <dsp:nvSpPr>
        <dsp:cNvPr id="0" name=""/>
        <dsp:cNvSpPr/>
      </dsp:nvSpPr>
      <dsp:spPr>
        <a:xfrm>
          <a:off x="1963308" y="553608"/>
          <a:ext cx="3693383" cy="36933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BBA83-638B-49E5-B5F4-4467A96E32CB}">
      <dsp:nvSpPr>
        <dsp:cNvPr id="0" name=""/>
        <dsp:cNvSpPr/>
      </dsp:nvSpPr>
      <dsp:spPr>
        <a:xfrm>
          <a:off x="1963308" y="553608"/>
          <a:ext cx="3693383" cy="36933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B1075-1492-41C1-9627-3D43AC583950}">
      <dsp:nvSpPr>
        <dsp:cNvPr id="0" name=""/>
        <dsp:cNvSpPr/>
      </dsp:nvSpPr>
      <dsp:spPr>
        <a:xfrm>
          <a:off x="1963308" y="553608"/>
          <a:ext cx="3693383" cy="36933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06407-673F-493C-B5F2-634F32563C73}">
      <dsp:nvSpPr>
        <dsp:cNvPr id="0" name=""/>
        <dsp:cNvSpPr/>
      </dsp:nvSpPr>
      <dsp:spPr>
        <a:xfrm>
          <a:off x="1963308" y="553608"/>
          <a:ext cx="3693383" cy="36933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AA26A-6D95-4EAB-911A-23C76C6105AB}">
      <dsp:nvSpPr>
        <dsp:cNvPr id="0" name=""/>
        <dsp:cNvSpPr/>
      </dsp:nvSpPr>
      <dsp:spPr>
        <a:xfrm>
          <a:off x="2959819" y="1550119"/>
          <a:ext cx="1700361" cy="17003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4.1. Área de Linguagens</a:t>
          </a:r>
        </a:p>
      </dsp:txBody>
      <dsp:txXfrm>
        <a:off x="3208831" y="1799131"/>
        <a:ext cx="1202337" cy="1202337"/>
      </dsp:txXfrm>
    </dsp:sp>
    <dsp:sp modelId="{CD0FCD0C-0575-4600-8C37-EFAB91FBE3EF}">
      <dsp:nvSpPr>
        <dsp:cNvPr id="0" name=""/>
        <dsp:cNvSpPr/>
      </dsp:nvSpPr>
      <dsp:spPr>
        <a:xfrm>
          <a:off x="3214873" y="1330"/>
          <a:ext cx="1190252" cy="11902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4.1.1.Língua Portuguesa</a:t>
          </a:r>
        </a:p>
      </dsp:txBody>
      <dsp:txXfrm>
        <a:off x="3389181" y="175638"/>
        <a:ext cx="841636" cy="841636"/>
      </dsp:txXfrm>
    </dsp:sp>
    <dsp:sp modelId="{2A22B1E3-F50A-45C3-8FA2-79B8F7ABD4F2}">
      <dsp:nvSpPr>
        <dsp:cNvPr id="0" name=""/>
        <dsp:cNvSpPr/>
      </dsp:nvSpPr>
      <dsp:spPr>
        <a:xfrm>
          <a:off x="5018716" y="1805173"/>
          <a:ext cx="1190252" cy="11902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4.1.2. Arte</a:t>
          </a:r>
        </a:p>
      </dsp:txBody>
      <dsp:txXfrm>
        <a:off x="5193024" y="1979481"/>
        <a:ext cx="841636" cy="841636"/>
      </dsp:txXfrm>
    </dsp:sp>
    <dsp:sp modelId="{32F08601-F10B-4072-82E4-090AC434A811}">
      <dsp:nvSpPr>
        <dsp:cNvPr id="0" name=""/>
        <dsp:cNvSpPr/>
      </dsp:nvSpPr>
      <dsp:spPr>
        <a:xfrm>
          <a:off x="3214873" y="3609016"/>
          <a:ext cx="1190252" cy="11902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4.1.3. Educação Física</a:t>
          </a:r>
        </a:p>
      </dsp:txBody>
      <dsp:txXfrm>
        <a:off x="3389181" y="3783324"/>
        <a:ext cx="841636" cy="841636"/>
      </dsp:txXfrm>
    </dsp:sp>
    <dsp:sp modelId="{066E80D4-09FA-4C37-95E7-6504E2611FA7}">
      <dsp:nvSpPr>
        <dsp:cNvPr id="0" name=""/>
        <dsp:cNvSpPr/>
      </dsp:nvSpPr>
      <dsp:spPr>
        <a:xfrm>
          <a:off x="1411030" y="1805173"/>
          <a:ext cx="1190252" cy="11902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4.1.4. Língua Inglesa</a:t>
          </a:r>
        </a:p>
      </dsp:txBody>
      <dsp:txXfrm>
        <a:off x="1585338" y="1979481"/>
        <a:ext cx="841636" cy="841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34BB6-6FA9-464F-AD05-A48C755C3E9E}">
      <dsp:nvSpPr>
        <dsp:cNvPr id="0" name=""/>
        <dsp:cNvSpPr/>
      </dsp:nvSpPr>
      <dsp:spPr>
        <a:xfrm>
          <a:off x="2389197" y="530426"/>
          <a:ext cx="3541284" cy="3541284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8799C-CC8F-448E-AA5D-D7E5ABA7B567}">
      <dsp:nvSpPr>
        <dsp:cNvPr id="0" name=""/>
        <dsp:cNvSpPr/>
      </dsp:nvSpPr>
      <dsp:spPr>
        <a:xfrm>
          <a:off x="2389197" y="531753"/>
          <a:ext cx="3541284" cy="3541284"/>
        </a:xfrm>
        <a:prstGeom prst="blockArc">
          <a:avLst>
            <a:gd name="adj1" fmla="val 5399999"/>
            <a:gd name="adj2" fmla="val 10802638"/>
            <a:gd name="adj3" fmla="val 463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96254-0861-460F-97F7-2F9A2AD79680}">
      <dsp:nvSpPr>
        <dsp:cNvPr id="0" name=""/>
        <dsp:cNvSpPr/>
      </dsp:nvSpPr>
      <dsp:spPr>
        <a:xfrm>
          <a:off x="2389198" y="531753"/>
          <a:ext cx="3541284" cy="3541284"/>
        </a:xfrm>
        <a:prstGeom prst="blockArc">
          <a:avLst>
            <a:gd name="adj1" fmla="val 21597362"/>
            <a:gd name="adj2" fmla="val 5400001"/>
            <a:gd name="adj3" fmla="val 463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F1263-8F89-4A0E-89F0-B6E46A0091B1}">
      <dsp:nvSpPr>
        <dsp:cNvPr id="0" name=""/>
        <dsp:cNvSpPr/>
      </dsp:nvSpPr>
      <dsp:spPr>
        <a:xfrm>
          <a:off x="2389197" y="530426"/>
          <a:ext cx="3541284" cy="3541284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3B18B-E9F3-459F-821E-A273B940F55F}">
      <dsp:nvSpPr>
        <dsp:cNvPr id="0" name=""/>
        <dsp:cNvSpPr/>
      </dsp:nvSpPr>
      <dsp:spPr>
        <a:xfrm>
          <a:off x="3345340" y="1486568"/>
          <a:ext cx="1628999" cy="1628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TEXTO</a:t>
          </a:r>
        </a:p>
      </dsp:txBody>
      <dsp:txXfrm>
        <a:off x="3583901" y="1725129"/>
        <a:ext cx="1151877" cy="1151877"/>
      </dsp:txXfrm>
    </dsp:sp>
    <dsp:sp modelId="{0C8681FB-2A0A-4951-82C7-494EED000DC6}">
      <dsp:nvSpPr>
        <dsp:cNvPr id="0" name=""/>
        <dsp:cNvSpPr/>
      </dsp:nvSpPr>
      <dsp:spPr>
        <a:xfrm>
          <a:off x="3589690" y="1327"/>
          <a:ext cx="1140299" cy="11402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3756683" y="168320"/>
        <a:ext cx="806313" cy="806313"/>
      </dsp:txXfrm>
    </dsp:sp>
    <dsp:sp modelId="{3326EE94-397F-446F-8090-47E7040AF681}">
      <dsp:nvSpPr>
        <dsp:cNvPr id="0" name=""/>
        <dsp:cNvSpPr/>
      </dsp:nvSpPr>
      <dsp:spPr>
        <a:xfrm>
          <a:off x="5319281" y="1730918"/>
          <a:ext cx="1140299" cy="11402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5486274" y="1897911"/>
        <a:ext cx="806313" cy="806313"/>
      </dsp:txXfrm>
    </dsp:sp>
    <dsp:sp modelId="{171A0062-3A8C-4287-BBB0-2CB2E039795C}">
      <dsp:nvSpPr>
        <dsp:cNvPr id="0" name=""/>
        <dsp:cNvSpPr/>
      </dsp:nvSpPr>
      <dsp:spPr>
        <a:xfrm>
          <a:off x="3589690" y="3461837"/>
          <a:ext cx="1140299" cy="11402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3756683" y="3628830"/>
        <a:ext cx="806313" cy="806313"/>
      </dsp:txXfrm>
    </dsp:sp>
    <dsp:sp modelId="{7C53FF3D-A7AE-4EC7-90B3-730AD81DB1AB}">
      <dsp:nvSpPr>
        <dsp:cNvPr id="0" name=""/>
        <dsp:cNvSpPr/>
      </dsp:nvSpPr>
      <dsp:spPr>
        <a:xfrm>
          <a:off x="1860098" y="1730918"/>
          <a:ext cx="1140299" cy="11402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 dirty="0"/>
        </a:p>
      </dsp:txBody>
      <dsp:txXfrm>
        <a:off x="2027091" y="1897911"/>
        <a:ext cx="806313" cy="8063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888B3-0D88-4A7D-B8D9-AD56D0735C4C}">
      <dsp:nvSpPr>
        <dsp:cNvPr id="0" name=""/>
        <dsp:cNvSpPr/>
      </dsp:nvSpPr>
      <dsp:spPr>
        <a:xfrm>
          <a:off x="3145864" y="1834830"/>
          <a:ext cx="2026556" cy="1110046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dk2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kern="1200" dirty="0">
              <a:solidFill>
                <a:schemeClr val="tx1"/>
              </a:solidFill>
            </a:rPr>
            <a:t>Práticas de Linguagem</a:t>
          </a:r>
        </a:p>
      </dsp:txBody>
      <dsp:txXfrm>
        <a:off x="3442646" y="1997392"/>
        <a:ext cx="1432992" cy="784922"/>
      </dsp:txXfrm>
    </dsp:sp>
    <dsp:sp modelId="{D32FD8D4-8EA2-4B32-8E58-68F9EA559B37}">
      <dsp:nvSpPr>
        <dsp:cNvPr id="0" name=""/>
        <dsp:cNvSpPr/>
      </dsp:nvSpPr>
      <dsp:spPr>
        <a:xfrm rot="15917924">
          <a:off x="3939925" y="1344347"/>
          <a:ext cx="301945" cy="43133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dk2">
              <a:tint val="6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 rot="10800000">
        <a:off x="3988929" y="1475752"/>
        <a:ext cx="211362" cy="258800"/>
      </dsp:txXfrm>
    </dsp:sp>
    <dsp:sp modelId="{B45746DB-8747-4E57-811D-DD09C2B31563}">
      <dsp:nvSpPr>
        <dsp:cNvPr id="0" name=""/>
        <dsp:cNvSpPr/>
      </dsp:nvSpPr>
      <dsp:spPr>
        <a:xfrm>
          <a:off x="3096413" y="-2"/>
          <a:ext cx="1836714" cy="1268624"/>
        </a:xfrm>
        <a:prstGeom prst="ellipse">
          <a:avLst/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dk2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latin typeface="Arial" pitchFamily="34" charset="0"/>
              <a:cs typeface="Arial" pitchFamily="34" charset="0"/>
            </a:rPr>
            <a:t>Oralidade</a:t>
          </a:r>
        </a:p>
      </dsp:txBody>
      <dsp:txXfrm>
        <a:off x="3365394" y="185784"/>
        <a:ext cx="1298752" cy="897052"/>
      </dsp:txXfrm>
    </dsp:sp>
    <dsp:sp modelId="{D35AB737-CD4A-4D2F-8D7C-A8BF0E06F634}">
      <dsp:nvSpPr>
        <dsp:cNvPr id="0" name=""/>
        <dsp:cNvSpPr/>
      </dsp:nvSpPr>
      <dsp:spPr>
        <a:xfrm rot="5295">
          <a:off x="5331575" y="2220310"/>
          <a:ext cx="341006" cy="43133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dk2">
              <a:tint val="6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>
        <a:off x="5331575" y="2306497"/>
        <a:ext cx="238704" cy="258800"/>
      </dsp:txXfrm>
    </dsp:sp>
    <dsp:sp modelId="{76A4024E-E38C-4898-B45A-B594DD433B5F}">
      <dsp:nvSpPr>
        <dsp:cNvPr id="0" name=""/>
        <dsp:cNvSpPr/>
      </dsp:nvSpPr>
      <dsp:spPr>
        <a:xfrm>
          <a:off x="5815822" y="1781001"/>
          <a:ext cx="1767244" cy="1225529"/>
        </a:xfrm>
        <a:prstGeom prst="ellipse">
          <a:avLst/>
        </a:prstGeom>
        <a:solidFill>
          <a:srgbClr val="002060"/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dk2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latin typeface="Arial" pitchFamily="34" charset="0"/>
              <a:cs typeface="Arial" pitchFamily="34" charset="0"/>
            </a:rPr>
            <a:t>Leitura/ escuta</a:t>
          </a:r>
        </a:p>
      </dsp:txBody>
      <dsp:txXfrm>
        <a:off x="6074629" y="1960476"/>
        <a:ext cx="1249630" cy="866579"/>
      </dsp:txXfrm>
    </dsp:sp>
    <dsp:sp modelId="{34173865-99F4-4B99-ADB2-E98D98733DF2}">
      <dsp:nvSpPr>
        <dsp:cNvPr id="0" name=""/>
        <dsp:cNvSpPr/>
      </dsp:nvSpPr>
      <dsp:spPr>
        <a:xfrm rot="5398806">
          <a:off x="4000283" y="3020489"/>
          <a:ext cx="318304" cy="43133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dk2">
              <a:tint val="6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>
        <a:off x="4048012" y="3059010"/>
        <a:ext cx="222813" cy="258800"/>
      </dsp:txXfrm>
    </dsp:sp>
    <dsp:sp modelId="{4446E035-0B0A-43A5-8672-D2B3CE96DB8C}">
      <dsp:nvSpPr>
        <dsp:cNvPr id="0" name=""/>
        <dsp:cNvSpPr/>
      </dsp:nvSpPr>
      <dsp:spPr>
        <a:xfrm>
          <a:off x="3154152" y="3545451"/>
          <a:ext cx="2011226" cy="1279445"/>
        </a:xfrm>
        <a:prstGeom prst="ellipse">
          <a:avLst/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dk2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latin typeface="Arial" pitchFamily="34" charset="0"/>
              <a:cs typeface="Arial" pitchFamily="34" charset="0"/>
            </a:rPr>
            <a:t>Produção de textos</a:t>
          </a:r>
        </a:p>
      </dsp:txBody>
      <dsp:txXfrm>
        <a:off x="3448689" y="3732821"/>
        <a:ext cx="1422152" cy="904705"/>
      </dsp:txXfrm>
    </dsp:sp>
    <dsp:sp modelId="{09C3C580-B654-46D1-A1D0-560D0F711359}">
      <dsp:nvSpPr>
        <dsp:cNvPr id="0" name=""/>
        <dsp:cNvSpPr/>
      </dsp:nvSpPr>
      <dsp:spPr>
        <a:xfrm rot="10744137">
          <a:off x="2640682" y="2195960"/>
          <a:ext cx="357340" cy="43133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dk2">
              <a:tint val="6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 rot="10800000">
        <a:off x="2747877" y="2281355"/>
        <a:ext cx="250138" cy="258800"/>
      </dsp:txXfrm>
    </dsp:sp>
    <dsp:sp modelId="{A165666F-596E-42DB-AD2D-47D44B5C6F2E}">
      <dsp:nvSpPr>
        <dsp:cNvPr id="0" name=""/>
        <dsp:cNvSpPr/>
      </dsp:nvSpPr>
      <dsp:spPr>
        <a:xfrm>
          <a:off x="349761" y="1800199"/>
          <a:ext cx="2122801" cy="1268624"/>
        </a:xfrm>
        <a:prstGeom prst="ellipse">
          <a:avLst/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dk2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latin typeface="Arial" pitchFamily="34" charset="0"/>
              <a:cs typeface="Arial" pitchFamily="34" charset="0"/>
            </a:rPr>
            <a:t>Análise linguística/ semiótica</a:t>
          </a:r>
        </a:p>
      </dsp:txBody>
      <dsp:txXfrm>
        <a:off x="660638" y="1985985"/>
        <a:ext cx="1501047" cy="897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DEBE6-308E-403A-A03A-7B3DDE5A12F1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61AFD-A0CD-42F7-A474-4558D71E3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75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1AFD-A0CD-42F7-A474-4558D71E32C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5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4417-D2CC-4FA4-83C9-B05F103890B3}" type="datetime1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DAF3-3918-4FD5-9F70-B3379955EECE}" type="datetime1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AEB7-4DEC-4EB6-995C-6E33D5BFD9C1}" type="datetime1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5BAA-1F8B-4C55-AD47-2E69C0AF2627}" type="datetime1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2100-95EC-4157-A514-E93494A878BE}" type="datetime1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575-421C-4CA7-9A76-38B70E7D006A}" type="datetime1">
              <a:rPr lang="pt-BR" smtClean="0"/>
              <a:t>28/08/2018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8CB2-61D0-4875-8B97-6E7AF1FEF652}" type="datetime1">
              <a:rPr lang="pt-BR" smtClean="0"/>
              <a:t>28/08/2018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F698-5618-4BA1-B271-E82EAFFF8966}" type="datetime1">
              <a:rPr lang="pt-BR" smtClean="0"/>
              <a:t>28/08/2018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BB85-6881-4D5A-AF1C-6F50EEF72A39}" type="datetime1">
              <a:rPr lang="pt-BR" smtClean="0"/>
              <a:t>28/08/2018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F50A-DB05-40EB-A258-90D6BD877000}" type="datetime1">
              <a:rPr lang="pt-BR" smtClean="0"/>
              <a:t>28/08/2018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A684-917B-4163-BFAF-97DDD9A27636}" type="datetime1">
              <a:rPr lang="pt-BR" smtClean="0"/>
              <a:t>28/08/2018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0F70855-F18E-4376-A5B4-262A5742828F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3C527F5-E5FF-4BC1-A683-85CE2EFA09B6}" type="datetime1">
              <a:rPr lang="pt-BR" smtClean="0"/>
              <a:t>28/08/2018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6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3.jp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9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8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acaolemann.org.br/noticias/guia-das-competencias-da-bncc" TargetMode="External"/><Relationship Id="rId2" Type="http://schemas.openxmlformats.org/officeDocument/2006/relationships/hyperlink" Target="https://novaescola.org.br/base/conteudo/22/propostas-em-lingua-portuguesa-focam-na-gramatica-e-nos-generos-digitai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://movimentopelabase.org.br/linha-do-tempo/" TargetMode="External"/><Relationship Id="rId4" Type="http://schemas.openxmlformats.org/officeDocument/2006/relationships/hyperlink" Target="http://basenacionalcomum.mec.gov.br/abase/#estrutur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basenacionalcomum.mec.gov.br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vimentopelabase.org.br/linha-do-tempo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66419" y="2800136"/>
            <a:ext cx="3456384" cy="2304257"/>
          </a:xfrm>
        </p:spPr>
        <p:txBody>
          <a:bodyPr/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Nacional Comum Curricular</a:t>
            </a:r>
            <a:b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terceira versão revisada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39552" y="476673"/>
            <a:ext cx="7560840" cy="13681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000" dirty="0"/>
          </a:p>
          <a:p>
            <a:pPr algn="ctr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Universidade de São Paulo</a:t>
            </a:r>
          </a:p>
          <a:p>
            <a:pPr algn="ctr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Faculdade de Filosofia, Letras e Ciências Humanas</a:t>
            </a:r>
          </a:p>
          <a:p>
            <a:pPr algn="ctr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Departamento de Letras Clássicas e Vernáculas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743908" y="6207324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Agosto/2018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81399"/>
            <a:ext cx="720080" cy="291632"/>
          </a:xfrm>
          <a:prstGeom prst="rect">
            <a:avLst/>
          </a:prstGeom>
        </p:spPr>
      </p:pic>
      <p:pic>
        <p:nvPicPr>
          <p:cNvPr id="9" name="Shape 164" descr="Resultado de imagem para base nacional comum">
            <a:extLst>
              <a:ext uri="{FF2B5EF4-FFF2-40B4-BE49-F238E27FC236}">
                <a16:creationId xmlns:a16="http://schemas.microsoft.com/office/drawing/2014/main" id="{D25705D0-7704-4A5B-9840-4A6539108A4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1640" y="2079520"/>
            <a:ext cx="2188517" cy="3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140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10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12A5504-6C8B-4F10-9780-27C80D087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7425022" cy="6369958"/>
          </a:xfrm>
          <a:prstGeom prst="rect">
            <a:avLst/>
          </a:prstGeom>
        </p:spPr>
      </p:pic>
      <p:pic>
        <p:nvPicPr>
          <p:cNvPr id="7" name="Shape 164" descr="Resultado de imagem para base nacional comum">
            <a:extLst>
              <a:ext uri="{FF2B5EF4-FFF2-40B4-BE49-F238E27FC236}">
                <a16:creationId xmlns:a16="http://schemas.microsoft.com/office/drawing/2014/main" id="{0EAA8F4C-9719-42F1-B060-B7041E16073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967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Organização da Área de Linguagens em 4 componentes curriculares</a:t>
            </a:r>
            <a:endParaRPr lang="pt-BR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3885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11</a:t>
            </a:fld>
            <a:endParaRPr lang="pt-BR"/>
          </a:p>
        </p:txBody>
      </p:sp>
      <p:pic>
        <p:nvPicPr>
          <p:cNvPr id="5" name="Shape 164" descr="Resultado de imagem para base nacional comum">
            <a:extLst>
              <a:ext uri="{FF2B5EF4-FFF2-40B4-BE49-F238E27FC236}">
                <a16:creationId xmlns:a16="http://schemas.microsoft.com/office/drawing/2014/main" id="{C4D3A50F-2FD5-4E78-BABF-01F7497CAA18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5811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12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4816"/>
              </p:ext>
            </p:extLst>
          </p:nvPr>
        </p:nvGraphicFramePr>
        <p:xfrm>
          <a:off x="395536" y="1484784"/>
          <a:ext cx="7920880" cy="48931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6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8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8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76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P.</a:t>
                      </a:r>
                      <a:r>
                        <a:rPr lang="pt-BR" baseline="0" dirty="0"/>
                        <a:t> 65-85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P. 134-189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9118">
                <a:tc>
                  <a:txBody>
                    <a:bodyPr/>
                    <a:lstStyle/>
                    <a:p>
                      <a:endParaRPr lang="pt-BR" b="1" dirty="0"/>
                    </a:p>
                    <a:p>
                      <a:r>
                        <a:rPr lang="pt-BR" sz="1600" b="1" dirty="0"/>
                        <a:t>OBJETIVO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Arial" pitchFamily="34" charset="0"/>
                          <a:cs typeface="Arial" pitchFamily="34" charset="0"/>
                        </a:rPr>
                        <a:t>Situar  Língua Portuguesa como um dos componentes da área de Linguagens</a:t>
                      </a:r>
                      <a:r>
                        <a:rPr lang="pt-BR" sz="1400" baseline="0" dirty="0">
                          <a:latin typeface="Arial" pitchFamily="34" charset="0"/>
                          <a:cs typeface="Arial" pitchFamily="34" charset="0"/>
                        </a:rPr>
                        <a:t> e apresentar  diretrizes.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pt-BR" sz="1400" dirty="0">
                          <a:latin typeface="Arial" pitchFamily="34" charset="0"/>
                          <a:cs typeface="Arial" pitchFamily="34" charset="0"/>
                        </a:rPr>
                        <a:t>Apresentar</a:t>
                      </a:r>
                      <a:r>
                        <a:rPr lang="pt-BR" sz="1400" baseline="0" dirty="0">
                          <a:latin typeface="Arial" pitchFamily="34" charset="0"/>
                          <a:cs typeface="Arial" pitchFamily="34" charset="0"/>
                        </a:rPr>
                        <a:t> objetivos de </a:t>
                      </a:r>
                      <a:r>
                        <a:rPr lang="pt-BR" sz="1400" dirty="0">
                          <a:latin typeface="Arial" charset="0"/>
                          <a:ea typeface="Arial" charset="0"/>
                          <a:cs typeface="Arial" charset="0"/>
                        </a:rPr>
                        <a:t>Língua portuguesa no ensino fundamental – anos finais: práticas de linguagem, objetos de conhecimento e habilidades</a:t>
                      </a:r>
                      <a:endParaRPr lang="pt-BR" sz="1400" baseline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294">
                <a:tc>
                  <a:txBody>
                    <a:bodyPr/>
                    <a:lstStyle/>
                    <a:p>
                      <a:endParaRPr lang="pt-BR" b="1" dirty="0"/>
                    </a:p>
                    <a:p>
                      <a:r>
                        <a:rPr lang="pt-BR" sz="1600" b="1" dirty="0"/>
                        <a:t>SEÇÕES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pt-BR" sz="1400" baseline="0" dirty="0">
                          <a:latin typeface="Arial" pitchFamily="34" charset="0"/>
                          <a:cs typeface="Arial" pitchFamily="34" charset="0"/>
                        </a:rPr>
                        <a:t>Eixos das práticas de linguagem: oralidade, leitura, produção de textos, análise linguística/semiótica.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pt-BR" sz="1400" baseline="0" dirty="0">
                          <a:latin typeface="Arial" pitchFamily="34" charset="0"/>
                          <a:cs typeface="Arial" pitchFamily="34" charset="0"/>
                        </a:rPr>
                        <a:t>Retomada dos eixos das práticas de linguagem: oralidade, leitura, produção de textos e Análise linguística semiótica.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pt-BR" sz="1400" baseline="0" dirty="0">
                          <a:latin typeface="Arial" pitchFamily="34" charset="0"/>
                          <a:cs typeface="Arial" pitchFamily="34" charset="0"/>
                        </a:rPr>
                        <a:t>Apresentação dos eixos de ensino de LP para cada ano escolar a partir das práticas de linguagem, objetos de conhecimento e as habilidades.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pt-BR" sz="1400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08912" cy="936104"/>
          </a:xfrm>
        </p:spPr>
        <p:txBody>
          <a:bodyPr/>
          <a:lstStyle/>
          <a:p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Visão geral do componente curricular:  Língua Portuguesa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5" name="Shape 164" descr="Resultado de imagem para base nacional comum">
            <a:extLst>
              <a:ext uri="{FF2B5EF4-FFF2-40B4-BE49-F238E27FC236}">
                <a16:creationId xmlns:a16="http://schemas.microsoft.com/office/drawing/2014/main" id="{569544F3-0145-4CB5-969F-C44DAF5A323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9338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57048" cy="1143000"/>
          </a:xfrm>
        </p:spPr>
        <p:txBody>
          <a:bodyPr/>
          <a:lstStyle/>
          <a:p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 Apresentação do componente Língua Portuguesa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4978896" cy="4627984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400" dirty="0"/>
              <a:t>O componente Língua Portuguesa da BNCC dialoga com documentos e orientações curriculares produzidas nas últimas décadas, buscando atualizá-los em relação às pesquisas recentes da área e </a:t>
            </a:r>
            <a:r>
              <a:rPr lang="pt-BR" sz="2400" b="1" dirty="0"/>
              <a:t>às transformações das práticas de linguagem ocorridas neste século, devidas em grande parte ao desenvolvimento das tecnologias digitais da informação e comunicação (TDIC)</a:t>
            </a:r>
            <a:r>
              <a:rPr lang="pt-BR" sz="2400" dirty="0"/>
              <a:t>. (BRASIL, 2018, p. 65)</a:t>
            </a:r>
          </a:p>
          <a:p>
            <a:pPr algn="just"/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13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F870056-7194-40C6-8DAE-4D278E4BC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20" y="2420888"/>
            <a:ext cx="2850128" cy="2850128"/>
          </a:xfrm>
          <a:prstGeom prst="rect">
            <a:avLst/>
          </a:prstGeom>
        </p:spPr>
      </p:pic>
      <p:pic>
        <p:nvPicPr>
          <p:cNvPr id="7" name="Shape 164" descr="Resultado de imagem para base nacional comum">
            <a:extLst>
              <a:ext uri="{FF2B5EF4-FFF2-40B4-BE49-F238E27FC236}">
                <a16:creationId xmlns:a16="http://schemas.microsoft.com/office/drawing/2014/main" id="{8ADEBAEA-264F-4607-BE8C-54A3D489272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0086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14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90364" y="332656"/>
            <a:ext cx="7992888" cy="1477328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Tal proposta </a:t>
            </a:r>
            <a:r>
              <a:rPr lang="pt-BR" b="1" dirty="0">
                <a:solidFill>
                  <a:schemeClr val="tx1"/>
                </a:solidFill>
              </a:rPr>
              <a:t>assume a centralidade do texto como unidade de trabalho e a perspectiva enunciativo-discursiva</a:t>
            </a:r>
            <a:r>
              <a:rPr lang="pt-BR" dirty="0">
                <a:solidFill>
                  <a:schemeClr val="tx1"/>
                </a:solidFill>
              </a:rPr>
              <a:t> na abordagem, de forma a sempre </a:t>
            </a:r>
            <a:r>
              <a:rPr lang="pt-BR" b="1" dirty="0">
                <a:solidFill>
                  <a:schemeClr val="tx1"/>
                </a:solidFill>
              </a:rPr>
              <a:t>relacionar os textos a seus contextos de produção e o desenvolvimento de habilidade </a:t>
            </a:r>
            <a:r>
              <a:rPr lang="pt-BR" dirty="0">
                <a:solidFill>
                  <a:schemeClr val="tx1"/>
                </a:solidFill>
              </a:rPr>
              <a:t>ao uso significativo da linguagem em atividades de leitura, escuta e produção de textos em várias mídias e semioses. (BRASIL, 2018, p. 65)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483EA80-E526-4F2A-BA18-B84827C60170}"/>
              </a:ext>
            </a:extLst>
          </p:cNvPr>
          <p:cNvGrpSpPr/>
          <p:nvPr/>
        </p:nvGrpSpPr>
        <p:grpSpPr>
          <a:xfrm>
            <a:off x="63572" y="2106091"/>
            <a:ext cx="8319680" cy="4628901"/>
            <a:chOff x="63572" y="2106091"/>
            <a:chExt cx="8319680" cy="4628901"/>
          </a:xfrm>
        </p:grpSpPr>
        <p:graphicFrame>
          <p:nvGraphicFramePr>
            <p:cNvPr id="15" name="Diagrama 14">
              <a:extLst>
                <a:ext uri="{FF2B5EF4-FFF2-40B4-BE49-F238E27FC236}">
                  <a16:creationId xmlns:a16="http://schemas.microsoft.com/office/drawing/2014/main" id="{338E0014-4B9C-4CEA-9AC2-50E945CEBC6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87415765"/>
                </p:ext>
              </p:extLst>
            </p:nvPr>
          </p:nvGraphicFramePr>
          <p:xfrm>
            <a:off x="63572" y="2132855"/>
            <a:ext cx="8319680" cy="460213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BC402C0F-FA1E-4068-9664-50D3402AC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8950" y="3782294"/>
              <a:ext cx="1237628" cy="1237628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F8E745DA-EE41-45CA-B2C2-8F24A87E4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4034" y="2106091"/>
              <a:ext cx="1450014" cy="1163120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C7C31292-5151-483B-A6E6-957F038D0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8588" y="3861048"/>
              <a:ext cx="1331652" cy="1158874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9DB1A789-2ADE-4C26-B879-F7959AA067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5381" y="5571872"/>
              <a:ext cx="1568667" cy="1163120"/>
            </a:xfrm>
            <a:prstGeom prst="rect">
              <a:avLst/>
            </a:prstGeom>
          </p:spPr>
        </p:pic>
      </p:grpSp>
      <p:pic>
        <p:nvPicPr>
          <p:cNvPr id="11" name="Shape 164" descr="Resultado de imagem para base nacional comum">
            <a:extLst>
              <a:ext uri="{FF2B5EF4-FFF2-40B4-BE49-F238E27FC236}">
                <a16:creationId xmlns:a16="http://schemas.microsoft.com/office/drawing/2014/main" id="{54357151-5B97-417E-8B5B-5CEF1DC225FB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03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69762" cy="1143000"/>
          </a:xfrm>
        </p:spPr>
        <p:txBody>
          <a:bodyPr/>
          <a:lstStyle/>
          <a:p>
            <a:pPr algn="just"/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 BNCC de Língua Portuguesa: os quatro eixos de integração das práticas de linguagem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15</a:t>
            </a:fld>
            <a:endParaRPr lang="pt-BR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783050062"/>
              </p:ext>
            </p:extLst>
          </p:nvPr>
        </p:nvGraphicFramePr>
        <p:xfrm>
          <a:off x="323528" y="1628800"/>
          <a:ext cx="7969763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Shape 164" descr="Resultado de imagem para base nacional comum">
            <a:extLst>
              <a:ext uri="{FF2B5EF4-FFF2-40B4-BE49-F238E27FC236}">
                <a16:creationId xmlns:a16="http://schemas.microsoft.com/office/drawing/2014/main" id="{25B68B04-8A1F-4A3B-A420-8815E0D383FE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23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20000" cy="634082"/>
          </a:xfrm>
        </p:spPr>
        <p:txBody>
          <a:bodyPr/>
          <a:lstStyle/>
          <a:p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Análise comparativa das 3ª versões (2017 e 2018) </a:t>
            </a:r>
            <a:b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3ª versão (2017) - Eixo escrita no 6º ano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632882"/>
              </p:ext>
            </p:extLst>
          </p:nvPr>
        </p:nvGraphicFramePr>
        <p:xfrm>
          <a:off x="107504" y="980728"/>
          <a:ext cx="8280920" cy="5497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1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144">
                <a:tc>
                  <a:txBody>
                    <a:bodyPr/>
                    <a:lstStyle/>
                    <a:p>
                      <a:r>
                        <a:rPr lang="pt-B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Unidades Temáticas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/>
                      <a:r>
                        <a:rPr lang="pt-B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Objetos de conhecimento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Habilidades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36">
                <a:tc gridSpan="3">
                  <a:txBody>
                    <a:bodyPr/>
                    <a:lstStyle/>
                    <a:p>
                      <a:r>
                        <a:rPr lang="pt-BR" sz="1400" b="1" dirty="0"/>
                        <a:t>EIXO</a:t>
                      </a:r>
                      <a:r>
                        <a:rPr lang="pt-BR" sz="1400" b="1" baseline="0" dirty="0"/>
                        <a:t> ESCRITA – Práticas  de produção de textos verbais, verbo-visuais e multimodais de diversos gêneros</a:t>
                      </a:r>
                      <a:endParaRPr lang="pt-BR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600">
                <a:tc rowSpan="5">
                  <a:txBody>
                    <a:bodyPr/>
                    <a:lstStyle/>
                    <a:p>
                      <a:r>
                        <a:rPr lang="pt-BR" sz="1400" b="1" dirty="0"/>
                        <a:t>Estratégias durante a produção do texto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/>
                        <a:t>Carta, </a:t>
                      </a:r>
                      <a:r>
                        <a:rPr lang="pt-BR" sz="1400" b="1" i="1" dirty="0"/>
                        <a:t>e-mail</a:t>
                      </a:r>
                      <a:r>
                        <a:rPr lang="pt-BR" sz="1400" b="1" dirty="0"/>
                        <a:t> e </a:t>
                      </a:r>
                      <a:r>
                        <a:rPr lang="pt-BR" sz="1400" b="1" i="1" dirty="0"/>
                        <a:t>post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(EF06LP20)</a:t>
                      </a:r>
                      <a:r>
                        <a:rPr lang="pt-B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Produzir</a:t>
                      </a:r>
                      <a:r>
                        <a:rPr lang="pt-BR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cartas, </a:t>
                      </a:r>
                      <a:r>
                        <a:rPr lang="pt-BR" sz="1400" b="1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e-mails, posts  </a:t>
                      </a:r>
                      <a:r>
                        <a:rPr lang="pt-BR" sz="14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 redes sociais ou </a:t>
                      </a:r>
                      <a:r>
                        <a:rPr lang="pt-BR" sz="1400" b="1" i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blogues</a:t>
                      </a:r>
                      <a:r>
                        <a:rPr lang="pt-BR" sz="1400" b="1" i="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4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 situações/ interlocuções mais ou menos formais, </a:t>
                      </a:r>
                      <a:r>
                        <a:rPr lang="pt-BR" sz="1400" b="1" i="0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refletindo</a:t>
                      </a:r>
                      <a:r>
                        <a:rPr lang="pt-BR" sz="14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sobre o endereçamento dos textos e as escolhas linguísticas adequadas à interlocução proposta.</a:t>
                      </a:r>
                      <a:endParaRPr lang="pt-BR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7600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/>
                        <a:t>Relato pessoal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(EF06LP21)</a:t>
                      </a:r>
                      <a:r>
                        <a:rPr lang="pt-B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Produzi</a:t>
                      </a:r>
                      <a:r>
                        <a:rPr lang="pt-BR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 </a:t>
                      </a:r>
                      <a:r>
                        <a:rPr lang="pt-BR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relatos de experiências pessoal</a:t>
                      </a:r>
                      <a:r>
                        <a:rPr lang="pt-B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4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utilizando</a:t>
                      </a:r>
                      <a:r>
                        <a:rPr lang="pt-B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os modos e tempos verbais (pretérito perfeito, imperfeito, mais-que-perfeito) adequados ao desenvolvimento de fatos passados e articulando sequências de fatos, pessoas, tempos, espaços.</a:t>
                      </a:r>
                      <a:endParaRPr lang="pt-B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629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/>
                        <a:t>Notícia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(EF06LP22)</a:t>
                      </a:r>
                      <a:r>
                        <a:rPr lang="pt-B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Produzir</a:t>
                      </a:r>
                      <a:r>
                        <a:rPr lang="pt-BR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notícias sobre tema relevante, </a:t>
                      </a:r>
                      <a:r>
                        <a:rPr lang="pt-BR" sz="14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utilizando </a:t>
                      </a:r>
                      <a:r>
                        <a:rPr lang="pt-B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forma adequada os elementos do gênero textual (título, subtítulo, lide, corpo da notícia).</a:t>
                      </a:r>
                      <a:endParaRPr lang="pt-B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189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/>
                        <a:t>Procedimentos linguístico-gramatical e ortográficos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(EF06LP23)</a:t>
                      </a:r>
                      <a:r>
                        <a:rPr lang="pt-B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Utilizar</a:t>
                      </a:r>
                      <a:r>
                        <a:rPr lang="pt-B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ao </a:t>
                      </a:r>
                      <a:r>
                        <a:rPr lang="pt-BR" sz="14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produzir</a:t>
                      </a:r>
                      <a:r>
                        <a:rPr lang="pt-B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texto, conhecimentos linguísticos e gramaticais; tempos verbais, concordância nominal e verbal, regras ortográficas, pontuação etc.</a:t>
                      </a:r>
                      <a:endParaRPr lang="pt-B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355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/>
                        <a:t>Procedimentos estilísticos-enunciativos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(EF06LP24)</a:t>
                      </a:r>
                      <a:r>
                        <a:rPr lang="pt-BR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Utilizar, </a:t>
                      </a:r>
                      <a:r>
                        <a:rPr lang="pt-BR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ao</a:t>
                      </a:r>
                      <a:r>
                        <a:rPr lang="pt-BR" sz="14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produzir </a:t>
                      </a:r>
                      <a:r>
                        <a:rPr lang="pt-BR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texto, recursos de coesão referencial (nome e pronomes), recursos semânticos de sinonímia, antonímia e homonímia e mecanismos de representação de diferentes vozes (discurso direto e indireto)</a:t>
                      </a:r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16</a:t>
            </a:fld>
            <a:endParaRPr lang="pt-BR"/>
          </a:p>
        </p:txBody>
      </p:sp>
      <p:pic>
        <p:nvPicPr>
          <p:cNvPr id="6" name="Shape 164" descr="Resultado de imagem para base nacional comum">
            <a:extLst>
              <a:ext uri="{FF2B5EF4-FFF2-40B4-BE49-F238E27FC236}">
                <a16:creationId xmlns:a16="http://schemas.microsoft.com/office/drawing/2014/main" id="{65739978-4CC8-43BF-B22D-1955E149C49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8645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20000" cy="432048"/>
          </a:xfrm>
        </p:spPr>
        <p:txBody>
          <a:bodyPr/>
          <a:lstStyle/>
          <a:p>
            <a:r>
              <a:rPr lang="pt-BR" sz="2400" dirty="0">
                <a:solidFill>
                  <a:schemeClr val="tx1"/>
                </a:solidFill>
              </a:rPr>
              <a:t>Continuação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355854"/>
              </p:ext>
            </p:extLst>
          </p:nvPr>
        </p:nvGraphicFramePr>
        <p:xfrm>
          <a:off x="107504" y="620688"/>
          <a:ext cx="8280920" cy="6096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13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Unidades Temáticas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/>
                      <a:r>
                        <a:rPr lang="pt-B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Objetos de conhecimento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Habilidades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92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Habilidades comuns do 6º ao 9º ano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69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Estratégias </a:t>
                      </a:r>
                      <a:r>
                        <a:rPr lang="pt-BR" sz="1400" b="1" u="sng" dirty="0"/>
                        <a:t>antes</a:t>
                      </a:r>
                      <a:r>
                        <a:rPr lang="pt-BR" sz="1400" b="1" dirty="0"/>
                        <a:t> da produção do texto</a:t>
                      </a:r>
                    </a:p>
                    <a:p>
                      <a:endParaRPr lang="pt-BR" sz="14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Planejamento do texto</a:t>
                      </a:r>
                    </a:p>
                    <a:p>
                      <a:endParaRPr lang="pt-BR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(EF69LP08)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</a:rPr>
                        <a:t>Planejar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1400" b="1" dirty="0"/>
                        <a:t>com a ajuda do professor, o texto que será produzido, considerando a situação comunicativa, os interlocutores (quem escreve/ para quem escreve); a finalidade ou propósito (escrever para quê);</a:t>
                      </a:r>
                      <a:r>
                        <a:rPr lang="pt-BR" sz="1400" b="1" baseline="0" dirty="0"/>
                        <a:t> a circulação (onde o texto vai circular); o suporte (qual é o portador do texto); a linguagem, a organização, estrutura, o tema e assunto do texto.</a:t>
                      </a:r>
                      <a:endParaRPr lang="pt-BR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62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Pesquisa sobre o tema do texto</a:t>
                      </a:r>
                    </a:p>
                    <a:p>
                      <a:endParaRPr lang="pt-BR" sz="14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(EF69LP09)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</a:rPr>
                        <a:t>Buscar</a:t>
                      </a:r>
                      <a:r>
                        <a:rPr lang="pt-BR" sz="1400" b="1" dirty="0"/>
                        <a:t>, em meios impressos ou digitais, informações necessárias à produção do</a:t>
                      </a:r>
                      <a:r>
                        <a:rPr lang="pt-BR" sz="1400" b="1" baseline="0" dirty="0"/>
                        <a:t> texto (leituras) e realizar entrevistas, organizando em roteiros os fatos, dados e fontes pesquisadas.</a:t>
                      </a:r>
                      <a:endParaRPr lang="pt-BR" sz="14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7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Estratégias </a:t>
                      </a:r>
                      <a:r>
                        <a:rPr lang="pt-BR" sz="1400" b="1" u="sng" dirty="0"/>
                        <a:t>durante</a:t>
                      </a:r>
                      <a:r>
                        <a:rPr lang="pt-BR" sz="1400" b="1" u="sng" baseline="0" dirty="0"/>
                        <a:t> </a:t>
                      </a:r>
                      <a:r>
                        <a:rPr lang="pt-BR" sz="1400" b="1" dirty="0"/>
                        <a:t>a produção do texto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Parágrafo: aspectos semânticos e gráficos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(EF69LP10)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</a:rPr>
                        <a:t>Organizar</a:t>
                      </a:r>
                      <a:r>
                        <a:rPr lang="pt-BR" sz="1400" b="1" dirty="0"/>
                        <a:t> o texto em unidades de sentido, dividindo-os em parágrafos,</a:t>
                      </a:r>
                      <a:r>
                        <a:rPr lang="pt-BR" sz="1400" b="1" baseline="0" dirty="0"/>
                        <a:t> tópicos e subtópicos, segundo as regras e de acordo com o gênero textual.</a:t>
                      </a:r>
                      <a:endParaRPr lang="pt-BR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626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Estratégias </a:t>
                      </a:r>
                      <a:r>
                        <a:rPr lang="pt-BR" sz="1400" b="1" u="sng" dirty="0"/>
                        <a:t>após</a:t>
                      </a:r>
                      <a:r>
                        <a:rPr lang="pt-BR" sz="1400" b="1" dirty="0"/>
                        <a:t> a produção do texto</a:t>
                      </a:r>
                    </a:p>
                    <a:p>
                      <a:endParaRPr lang="pt-BR" sz="14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/>
                        <a:t>Revisão do texto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(EF69LP11)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</a:rPr>
                        <a:t>reler e revisar </a:t>
                      </a:r>
                      <a:r>
                        <a:rPr lang="pt-BR" sz="1400" b="1" dirty="0"/>
                        <a:t>o texto produzido com a ajuda do professor e a colaboração dos colegas, para corrigi-lo e aprimora-lo, fazendo cortes, acréscimos, reformulações,</a:t>
                      </a:r>
                      <a:r>
                        <a:rPr lang="pt-BR" sz="1400" b="1" baseline="0" dirty="0"/>
                        <a:t> correções de ortografia e pontuação.</a:t>
                      </a:r>
                      <a:endParaRPr lang="pt-BR" sz="14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623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/>
                        <a:t>Reescrita do texto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(EF69LP12)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</a:rPr>
                        <a:t>Reescrever</a:t>
                      </a:r>
                      <a:r>
                        <a:rPr lang="pt-BR" sz="1400" b="1" dirty="0"/>
                        <a:t> o texto incorporando as alterações feitas na revisão e obedecendo as convenções</a:t>
                      </a:r>
                      <a:r>
                        <a:rPr lang="pt-BR" sz="1400" b="1" baseline="0" dirty="0"/>
                        <a:t> de disposição gráfica, inclusão de título, de autoria.</a:t>
                      </a:r>
                      <a:endParaRPr lang="pt-BR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623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Edição do texto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(EF69LP13)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</a:rPr>
                        <a:t>Utilizar</a:t>
                      </a:r>
                      <a:r>
                        <a:rPr lang="pt-BR" sz="1400" b="1" baseline="0" dirty="0"/>
                        <a:t> </a:t>
                      </a:r>
                      <a:r>
                        <a:rPr lang="pt-BR" sz="1400" b="1" i="1" baseline="0" dirty="0"/>
                        <a:t>softwares</a:t>
                      </a:r>
                      <a:r>
                        <a:rPr lang="pt-BR" sz="1400" b="1" i="0" baseline="0" dirty="0"/>
                        <a:t>, inclusive programas de edição de texto, para editar e publicar os textos produzidos, explorando os recursos multimídias disponíveis.</a:t>
                      </a:r>
                      <a:endParaRPr lang="pt-BR" sz="14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974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80268" cy="432048"/>
          </a:xfrm>
        </p:spPr>
        <p:txBody>
          <a:bodyPr/>
          <a:lstStyle/>
          <a:p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5.1. 3ª versão revisada- reorganização da BNCC de LP</a:t>
            </a:r>
            <a:endParaRPr lang="pt-BR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103600"/>
              </p:ext>
            </p:extLst>
          </p:nvPr>
        </p:nvGraphicFramePr>
        <p:xfrm>
          <a:off x="107504" y="620688"/>
          <a:ext cx="8972923" cy="612068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622">
                  <a:extLst>
                    <a:ext uri="{9D8B030D-6E8A-4147-A177-3AD203B41FA5}">
                      <a16:colId xmlns:a16="http://schemas.microsoft.com/office/drawing/2014/main" val="2337347764"/>
                    </a:ext>
                  </a:extLst>
                </a:gridCol>
                <a:gridCol w="1485660">
                  <a:extLst>
                    <a:ext uri="{9D8B030D-6E8A-4147-A177-3AD203B41FA5}">
                      <a16:colId xmlns:a16="http://schemas.microsoft.com/office/drawing/2014/main" val="1727546464"/>
                    </a:ext>
                  </a:extLst>
                </a:gridCol>
                <a:gridCol w="4557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4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Campos de atuação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5250" indent="0" algn="ctr"/>
                      <a:r>
                        <a:rPr lang="pt-B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Práticas de Linguagem 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250" indent="0"/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0" indent="0" algn="ctr"/>
                      <a:r>
                        <a:rPr lang="pt-B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Objetos de conhecimento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Habilidades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2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/>
                        <a:t>Habilidades comuns do 6º ao 9º ano</a:t>
                      </a:r>
                      <a:endParaRPr lang="pt-B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50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CAMPO JORNALÍSTICO/MIDIÁTICO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Produção de textos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Produção de textos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Revisão/edição de texto informativo e opinativo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 dirty="0">
                          <a:effectLst/>
                        </a:rPr>
                        <a:t>(EF69LP08) Revisar/editar o texto produzido – notícia, reportagem, resenha, artigo de opinião, dentre outros –, tendo em vista sua adequação ao contexto de produção, a mídia em questão, características do gênero, aspectos relativos à textualidade, a relação entre as diferentes semioses, a formatação e uso adequado das ferramentas de edição (de texto, foto, áudio e vídeo, dependendo do caso) e adequação à norma culta.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88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CAMPO DE ATUAÇÃO NA VIDA PÚBLICA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Produção de textos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Produção de textos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Textualização, revisão e edição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(EF69LP22) Produzir, revisar e editar textos reivindicatórios ou propositivos sobre problemas que afetam a vida escolar ou da comunidade, justificando pontos de vista, reivindicações e detalhando propostas (justificativa, objetivos, ações previstas etc.), levando em conta seu contexto de produção e as características dos gêneros em questão.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027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CAMPO DAS PRÁTICAS DE ESTUDO E PESQUISA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Produção de textos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Produção de textos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Consideração das condições de produção de textos de divulgação científica </a:t>
                      </a:r>
                      <a:b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de escrita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(EF69LP35) Planejar textos de divulgação científica, a partir da elaboração de esquema que considere as pesquisas feitas anteriormente, de notas e sínteses de leituras ou de registros de experimentos ou de estudo de campo, produzir, revisar e editar textos voltados para a divulgação do conhecimento e de dados e resultados de pesquisas, tais como artigo de divulgação científica, artigo de opinião, reportagem científica, verbete de enciclopédia, verbete de enciclopédia digital colaborativa , infográfico, relatório, relato de experimento científico, relato (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multimidiático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de campo, tendo em vista seus contextos de produção, que podem envolver a disponibilização de informações e conhecimentos em circulação em um formato mais acessível para um público específico ou a divulgação de conhecimentos advindos de pesquisas bibliográficas, experimentos científicos e estudos de campo realizados.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92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CAMPO ARTÍSTICO-LITERÁRIO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Produção de textos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Produção de textos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Relação entre textos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(EF69LP50) Elaborar texto teatral, a partir da adaptação de romances, contos, mitos, narrativas de enigma e de aventura, novelas, biografias romanceadas, crônicas, dentre outros, indicando as rubricas para caracterização do cenário, do espaço, do tempo; explicitando a caracterização física e psicológica dos personagens e dos seus modos de ação; reconfigurando a inserção do discurso direto e dos tipos de narrador; explicitando as marcas de variação linguística (dialetos, registros e jargões) e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retextualizando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 tratamento da temática.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154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20000" cy="432048"/>
          </a:xfrm>
        </p:spPr>
        <p:txBody>
          <a:bodyPr/>
          <a:lstStyle/>
          <a:p>
            <a:r>
              <a:rPr lang="pt-BR" sz="2400" dirty="0">
                <a:solidFill>
                  <a:schemeClr val="tx1"/>
                </a:solidFill>
              </a:rPr>
              <a:t>Layout final da BNCC versão impressa: Língua Portuguesa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355407"/>
              </p:ext>
            </p:extLst>
          </p:nvPr>
        </p:nvGraphicFramePr>
        <p:xfrm>
          <a:off x="63572" y="620688"/>
          <a:ext cx="9016856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8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348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Práticas de Linguagem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/>
                      <a:r>
                        <a:rPr lang="pt-B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Objetos de conhecimento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Habilidades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896"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kern="1200" dirty="0">
                          <a:solidFill>
                            <a:srgbClr val="414042"/>
                          </a:solidFill>
                          <a:effectLst/>
                          <a:latin typeface="Gotham-Book"/>
                          <a:ea typeface="+mn-ea"/>
                          <a:cs typeface="+mn-cs"/>
                        </a:rPr>
                        <a:t>CAMPO JORNALÍSTICO/MIDIÁTICO – Trata-se, em relação a este Campo, de ampliar e qualificar a participação das crianças, adolescentes e jovens nas práticas relativas ao trato com a informação e opinião, que estão no centro da esfera jornalística/midiática. Para além de construir conhecimentos e desenvolver habilidades envolvidas na escuta, leitura e produção de textos que circulam no campo, o que se pretende é propiciar experiências que permitam desenvolver nos adolescentes e jovens a sensibilidade para que se interessem pelos fatos que acontecem na sua comunidade, na sua cidade e no mundo e afetam as vidas das pessoas, incorporem em suas vidas a prática de escuta, leitura e produção de textos pertencentes a gêneros da esfera jornalística em diferentes fontes, veículos e mídias, e desenvolvam autonomia e pensamento crítico para se situar em relação a interesses e posicionamentos diversos e possam produzir textos noticiosos e opinativos e participar de discussões e debates de forma ética e respeitosa.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7644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Produção de textos</a:t>
                      </a:r>
                    </a:p>
                    <a:p>
                      <a:endParaRPr lang="pt-BR" sz="14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Relação do texto com o contexto de produção e</a:t>
                      </a:r>
                      <a:br>
                        <a:rPr lang="pt-BR" sz="1000" b="0" i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</a:br>
                      <a:r>
                        <a:rPr lang="pt-BR" sz="1000" b="0" i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experimentação de papéis sociais</a:t>
                      </a:r>
                      <a:endParaRPr lang="pt-BR">
                        <a:effectLst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Medium"/>
                        </a:rPr>
                        <a:t>(EF69LP06) 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Produzir e publicar notícias, fotodenúncias, fotorreportagens, reportagens,</a:t>
                      </a:r>
                      <a:b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</a:b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reportagens multimidiáticas, infográfcos, </a:t>
                      </a:r>
                      <a:r>
                        <a:rPr lang="pt-BR" sz="1000" b="0" i="1" dirty="0">
                          <a:solidFill>
                            <a:srgbClr val="414042"/>
                          </a:solidFill>
                          <a:effectLst/>
                          <a:latin typeface="Gotham-BookItalic"/>
                        </a:rPr>
                        <a:t>podcast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s noticiosos, entrevistas, cartas de leitor, comentários, artigos de opinião de interesse local ou global, textos de apresentação e apreciação de produção cultural – resenhas e outros próprios das formas de expressão das culturas juvenis, tais como </a:t>
                      </a:r>
                      <a:r>
                        <a:rPr lang="pt-BR" sz="1000" b="0" i="1" dirty="0">
                          <a:solidFill>
                            <a:srgbClr val="414042"/>
                          </a:solidFill>
                          <a:effectLst/>
                          <a:latin typeface="Gotham-BookItalic"/>
                        </a:rPr>
                        <a:t>vlogs 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e </a:t>
                      </a:r>
                      <a:r>
                        <a:rPr lang="pt-BR" sz="1000" b="0" i="1" dirty="0">
                          <a:solidFill>
                            <a:srgbClr val="414042"/>
                          </a:solidFill>
                          <a:effectLst/>
                          <a:latin typeface="Gotham-BookItalic"/>
                        </a:rPr>
                        <a:t>podcasts 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culturais, </a:t>
                      </a:r>
                      <a:r>
                        <a:rPr lang="pt-BR" sz="1000" b="0" i="1" dirty="0">
                          <a:solidFill>
                            <a:srgbClr val="414042"/>
                          </a:solidFill>
                          <a:effectLst/>
                          <a:latin typeface="Gotham-BookItalic"/>
                        </a:rPr>
                        <a:t>gameplay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, detonado etc.– e cartazes, anúncios, propagandas, </a:t>
                      </a:r>
                      <a:r>
                        <a:rPr lang="pt-BR" sz="1000" b="0" i="1" dirty="0">
                          <a:solidFill>
                            <a:srgbClr val="414042"/>
                          </a:solidFill>
                          <a:effectLst/>
                          <a:latin typeface="Gotham-BookItalic"/>
                        </a:rPr>
                        <a:t>spots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, </a:t>
                      </a:r>
                      <a:r>
                        <a:rPr lang="pt-BR" sz="1000" b="0" i="1" dirty="0">
                          <a:solidFill>
                            <a:srgbClr val="414042"/>
                          </a:solidFill>
                          <a:effectLst/>
                          <a:latin typeface="Gotham-BookItalic"/>
                        </a:rPr>
                        <a:t>jingles 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de campanhas sociais, dentre outros em várias mídias, vivenciando de forma significativa o papel de repórter, de comentador, de analista, de crítico, de editor ou articulista, de </a:t>
                      </a:r>
                      <a:r>
                        <a:rPr lang="pt-BR" sz="1000" b="0" i="1" dirty="0">
                          <a:solidFill>
                            <a:srgbClr val="414042"/>
                          </a:solidFill>
                          <a:effectLst/>
                          <a:latin typeface="Gotham-BookItalic"/>
                        </a:rPr>
                        <a:t>booktuber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, de </a:t>
                      </a:r>
                      <a:r>
                        <a:rPr lang="pt-BR" sz="1000" b="0" i="1" dirty="0">
                          <a:solidFill>
                            <a:srgbClr val="414042"/>
                          </a:solidFill>
                          <a:effectLst/>
                          <a:latin typeface="Gotham-BookItalic"/>
                        </a:rPr>
                        <a:t>vlogger 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(vlogueiro) etc., como forma de compreender as condições de produção que envolvem a circulação desses textos e poder participar e vislumbrar possibilidades de participação nas práticas de linguagem do campo jornalístico e do campo midiático de forma ética e responsável, levando-se em consideração o contexto da </a:t>
                      </a:r>
                      <a:r>
                        <a:rPr lang="pt-BR" sz="1000" b="0" i="1" dirty="0">
                          <a:solidFill>
                            <a:srgbClr val="414042"/>
                          </a:solidFill>
                          <a:effectLst/>
                          <a:latin typeface="Gotham-BookItalic"/>
                        </a:rPr>
                        <a:t>Web 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2.0, que amplia a possibilidade de circulação desses textos e “funde” os papéis de leitor e autor, de consumidor e produtor.</a:t>
                      </a:r>
                      <a:endParaRPr lang="pt-BR" dirty="0">
                        <a:effectLst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439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Textualização</a:t>
                      </a:r>
                      <a:endParaRPr lang="pt-BR">
                        <a:effectLst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Medium"/>
                        </a:rPr>
                        <a:t>(EF69LP07) 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Produzir textos em diferentes gêneros, considerando sua adequação ao contexto</a:t>
                      </a:r>
                      <a:b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</a:b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produção e circulação </a:t>
                      </a:r>
                      <a:r>
                        <a:rPr lang="pt-BR" sz="1000" b="0" i="1" dirty="0">
                          <a:solidFill>
                            <a:srgbClr val="414042"/>
                          </a:solidFill>
                          <a:effectLst/>
                          <a:latin typeface="Gotham-BookItalic"/>
                        </a:rPr>
                        <a:t>– 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os enunciadores envolvidos, os objetivos, o gênero, o suporte, a</a:t>
                      </a:r>
                      <a:b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</a:b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circulação -, ao modo (escrito ou oral; imagem estática ou em movimento etc.), à variedade</a:t>
                      </a:r>
                      <a:b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</a:b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linguística e/ou semiótica apropriada a esse contexto, à construção da textualidade relacionada às propriedades textuais e do gênero), utilizando estratégias de planejamento, elaboração, revisão, edição, reescrita/</a:t>
                      </a:r>
                      <a:r>
                        <a:rPr lang="pt-BR" sz="1000" b="0" i="1" dirty="0">
                          <a:solidFill>
                            <a:srgbClr val="414042"/>
                          </a:solidFill>
                          <a:effectLst/>
                          <a:latin typeface="Gotham-BookItalic"/>
                        </a:rPr>
                        <a:t>redesigne 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e avaliação de textos, para, com a ajuda do professor e a colaboração dos colegas, corrigir e aprimorar as produções realizadas, fazendo cortes, acréscimos, reformulações, correções de concordância, ortografa, pontuação em textos e editando imagens, arquivos sonoros, fazendo cortes, acréscimos, ajustes, acrescentando/alterando efeitos, ordenamentos etc.</a:t>
                      </a:r>
                      <a:endParaRPr lang="pt-BR" dirty="0">
                        <a:effectLst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39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i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Revisão/edição de texto informativo e opinativo</a:t>
                      </a:r>
                      <a:endParaRPr lang="pt-BR"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Medium"/>
                        </a:rPr>
                        <a:t>(EF69LP08) </a:t>
                      </a:r>
                      <a:r>
                        <a:rPr lang="pt-BR" sz="1000" b="0" i="0" dirty="0">
                          <a:solidFill>
                            <a:srgbClr val="414042"/>
                          </a:solidFill>
                          <a:effectLst/>
                          <a:latin typeface="Gotham-Book"/>
                        </a:rPr>
                        <a:t>Revisar/editar o texto produzido – notícia, reportagem, resenha, artigo de opinião, dentre outros –, tendo em vista sua adequação ao contexto de produção, a mídia em questão, características do gênero, aspectos relativos à textualidade, a relação entre as diferentes semioses, a formatação e uso adequado das ferramentas de edição (de texto, foto, áudio e vídeo, dependendo do caso) e adequação à norma culta.</a:t>
                      </a:r>
                      <a:endParaRPr lang="pt-BR" dirty="0"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87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Tópicos a serem explorados na aula: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9906" y="1436574"/>
            <a:ext cx="8074588" cy="5146787"/>
          </a:xfrm>
        </p:spPr>
        <p:txBody>
          <a:bodyPr>
            <a:normAutofit lnSpcReduction="10000"/>
          </a:bodyPr>
          <a:lstStyle/>
          <a:p>
            <a:pPr marL="11430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Apresentação da BNCC</a:t>
            </a:r>
          </a:p>
          <a:p>
            <a:pPr marL="11430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Organização da BNCC</a:t>
            </a:r>
          </a:p>
          <a:p>
            <a:pPr marL="11430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Visão geral do componente curricular:  Língua Portuguesa</a:t>
            </a:r>
          </a:p>
          <a:p>
            <a:pPr marL="53975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 Apresentação do componente Língua Portuguesa</a:t>
            </a:r>
          </a:p>
          <a:p>
            <a:pPr marL="8255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 BNCC de Língua Portuguesa: os quatro eixos de integração das prática de linguagem</a:t>
            </a:r>
          </a:p>
          <a:p>
            <a:pPr marL="11430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Análise comparativa das 3ª versões (2017 e 2018)</a:t>
            </a:r>
          </a:p>
          <a:p>
            <a:pPr marL="53975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5.1. 3ª versão revisada- reorganização da BNCC de LP</a:t>
            </a:r>
          </a:p>
          <a:p>
            <a:pPr marL="8255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Referências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2</a:t>
            </a:fld>
            <a:endParaRPr lang="pt-BR"/>
          </a:p>
        </p:txBody>
      </p:sp>
      <p:pic>
        <p:nvPicPr>
          <p:cNvPr id="5" name="Shape 164" descr="Resultado de imagem para base nacional comum">
            <a:extLst>
              <a:ext uri="{FF2B5EF4-FFF2-40B4-BE49-F238E27FC236}">
                <a16:creationId xmlns:a16="http://schemas.microsoft.com/office/drawing/2014/main" id="{4B3B974B-9695-4C88-B836-4AB8A25B440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502008" y="25041"/>
            <a:ext cx="629625" cy="1642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665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Referência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7331968" cy="10081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pt-BR" sz="1600" dirty="0"/>
              <a:t>BRASIL. </a:t>
            </a:r>
            <a:r>
              <a:rPr lang="pt-BR" sz="1600" i="1" dirty="0"/>
              <a:t>Base nacional comum curricular</a:t>
            </a:r>
            <a:r>
              <a:rPr lang="pt-BR" sz="1600" dirty="0"/>
              <a:t>. 3ª versão revisada, Brasília: MEC, 2018. Disponível em: http://basenacionalcomum.mec.gov.br/ Acesso em: 06/04/2018.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20</a:t>
            </a:fld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D3BB8A1-3688-4638-8F22-BF20BEB3096D}"/>
              </a:ext>
            </a:extLst>
          </p:cNvPr>
          <p:cNvSpPr/>
          <p:nvPr/>
        </p:nvSpPr>
        <p:spPr>
          <a:xfrm>
            <a:off x="539552" y="3415010"/>
            <a:ext cx="7848872" cy="286232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Para consulta: </a:t>
            </a:r>
            <a:endParaRPr lang="pt-BR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https://novaescola.org.br/base/conteudo/22/propostas-em-lingua-portuguesa-focam-na-gramatica-e-nos-generos-digitais#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https://fundacaolemann.org.br/noticias/guia-das-competencias-da-bncc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http://basenacionalcomum.mec.gov.br/abase/#estrutura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http://movimentopelabase.org.br/linha-do-tempo/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Shape 164" descr="Resultado de imagem para base nacional comum">
            <a:extLst>
              <a:ext uri="{FF2B5EF4-FFF2-40B4-BE49-F238E27FC236}">
                <a16:creationId xmlns:a16="http://schemas.microsoft.com/office/drawing/2014/main" id="{EE3B0338-9D07-4BD9-93DF-ABEF543C03FD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482965" y="-27384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905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2" y="5589240"/>
            <a:ext cx="9143999" cy="406731"/>
          </a:xfrm>
          <a:prstGeom prst="rect">
            <a:avLst/>
          </a:prstGeom>
          <a:solidFill>
            <a:srgbClr val="FFD4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http://basenacionalcomum.mec.gov.br/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Shape 140"/>
          <p:cNvSpPr txBox="1"/>
          <p:nvPr/>
        </p:nvSpPr>
        <p:spPr>
          <a:xfrm>
            <a:off x="267871" y="1230246"/>
            <a:ext cx="8089206" cy="65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2800" u="sng" spc="-150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O QUE É A BNCC</a:t>
            </a:r>
          </a:p>
        </p:txBody>
      </p:sp>
      <p:sp>
        <p:nvSpPr>
          <p:cNvPr id="9" name="Shape 163"/>
          <p:cNvSpPr/>
          <p:nvPr/>
        </p:nvSpPr>
        <p:spPr>
          <a:xfrm>
            <a:off x="4081802" y="2307513"/>
            <a:ext cx="4172563" cy="588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just"/>
            <a: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Documento que define as </a:t>
            </a:r>
            <a:r>
              <a:rPr lang="pt-B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aprendizagens essenciais </a:t>
            </a:r>
            <a: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</a:t>
            </a:r>
            <a:r>
              <a:rPr lang="pt-B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todos os alunos </a:t>
            </a:r>
            <a: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devem desenvolver ao longo da educação básica – de forma progressiva e por áreas de conhecimento 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66"/>
          <p:cNvSpPr/>
          <p:nvPr/>
        </p:nvSpPr>
        <p:spPr>
          <a:xfrm>
            <a:off x="4081802" y="3183503"/>
            <a:ext cx="4240297" cy="55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just"/>
            <a:r>
              <a:rPr lang="pt-B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 nacional e obrigatória para a formulação dos currículos</a:t>
            </a:r>
            <a: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sistemas e das redes escolares dos estados, do DF e dos municípios e das propostas pedagógicas das escolas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endParaRPr sz="13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68"/>
          <p:cNvSpPr/>
          <p:nvPr/>
        </p:nvSpPr>
        <p:spPr>
          <a:xfrm>
            <a:off x="4081802" y="4122142"/>
            <a:ext cx="4401163" cy="576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just"/>
            <a: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Soma-se aos propósitos que direcionam a educação brasileira para a </a:t>
            </a:r>
            <a:r>
              <a:rPr lang="pt-B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formação humana integral </a:t>
            </a:r>
            <a: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para a construção de uma </a:t>
            </a:r>
            <a:r>
              <a:rPr lang="pt-B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sociedade justa, democrática e inclusiva</a:t>
            </a:r>
            <a:endParaRPr sz="1300" dirty="0"/>
          </a:p>
          <a:p>
            <a:pPr algn="just"/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/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1880" y="2478562"/>
            <a:ext cx="710057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50000"/>
              </a:lnSpc>
            </a:pPr>
            <a:r>
              <a:rPr lang="pt-BR" sz="6000" b="1" dirty="0">
                <a:solidFill>
                  <a:srgbClr val="FFD413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91880" y="3345858"/>
            <a:ext cx="710057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50000"/>
              </a:lnSpc>
            </a:pPr>
            <a:r>
              <a:rPr lang="pt-BR" sz="6000" b="1" dirty="0">
                <a:solidFill>
                  <a:srgbClr val="FFD413"/>
                </a:solidFill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91880" y="4284490"/>
            <a:ext cx="710057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50000"/>
              </a:lnSpc>
            </a:pPr>
            <a:r>
              <a:rPr lang="pt-BR" sz="6000" b="1" dirty="0">
                <a:solidFill>
                  <a:srgbClr val="FFD413"/>
                </a:solidFill>
              </a:rPr>
              <a:t>3</a:t>
            </a:r>
          </a:p>
        </p:txBody>
      </p:sp>
      <p:pic>
        <p:nvPicPr>
          <p:cNvPr id="15" name="Shape 164" descr="Resultado de imagem para base nacional comu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592" y="1720669"/>
            <a:ext cx="2188517" cy="37454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AF8C912-3BFF-4B45-AB7D-29F134C1B68F}"/>
              </a:ext>
            </a:extLst>
          </p:cNvPr>
          <p:cNvSpPr/>
          <p:nvPr/>
        </p:nvSpPr>
        <p:spPr>
          <a:xfrm>
            <a:off x="189364" y="413327"/>
            <a:ext cx="4163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da BNCC</a:t>
            </a:r>
          </a:p>
        </p:txBody>
      </p:sp>
      <p:pic>
        <p:nvPicPr>
          <p:cNvPr id="16" name="Shape 164" descr="Resultado de imagem para base nacional comum">
            <a:extLst>
              <a:ext uri="{FF2B5EF4-FFF2-40B4-BE49-F238E27FC236}">
                <a16:creationId xmlns:a16="http://schemas.microsoft.com/office/drawing/2014/main" id="{A0E0D266-6DBF-4B54-B038-8133986D22B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718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flipV="1">
            <a:off x="1103690" y="5110296"/>
            <a:ext cx="5503588" cy="266983"/>
          </a:xfrm>
          <a:prstGeom prst="rect">
            <a:avLst/>
          </a:prstGeom>
          <a:noFill/>
          <a:ln>
            <a:solidFill>
              <a:srgbClr val="092474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3" name="Shape 178"/>
          <p:cNvGraphicFramePr/>
          <p:nvPr>
            <p:extLst>
              <p:ext uri="{D42A27DB-BD31-4B8C-83A1-F6EECF244321}">
                <p14:modId xmlns:p14="http://schemas.microsoft.com/office/powerpoint/2010/main" val="2083517211"/>
              </p:ext>
            </p:extLst>
          </p:nvPr>
        </p:nvGraphicFramePr>
        <p:xfrm>
          <a:off x="806603" y="1902417"/>
          <a:ext cx="7613085" cy="310973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021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801">
                <a:tc>
                  <a:txBody>
                    <a:bodyPr/>
                    <a:lstStyle/>
                    <a:p>
                      <a:pPr marL="0" marR="0" lvl="0" indent="342900" algn="l" defTabSz="4081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DOCUMENTO</a:t>
                      </a: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4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600" marR="68600" marT="34300" marB="3430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4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81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 QUE DIZ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4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719">
                <a:tc>
                  <a:txBody>
                    <a:bodyPr/>
                    <a:lstStyle/>
                    <a:p>
                      <a:pPr marL="0" marR="0" lvl="0" indent="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</a:rPr>
                        <a:t>Constituição Federal –</a:t>
                      </a:r>
                    </a:p>
                    <a:p>
                      <a:pPr marL="0" marR="0" lvl="0" indent="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</a:rPr>
                        <a:t>1988</a:t>
                      </a:r>
                      <a:endParaRPr sz="1300" b="1" u="none" strike="noStrike" cap="none" dirty="0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u="none" strike="noStrike" cap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Art. 210º</a:t>
                      </a:r>
                      <a:endParaRPr sz="1200" b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Serão fixados conteúdos mínimos para o Ensino Fundamental, </a:t>
                      </a:r>
                      <a:br>
                        <a:rPr lang="pt-BR" sz="1200" b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pt-BR" sz="1200" b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de maneira a assegurar formação básica comum (…)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350">
                <a:tc>
                  <a:txBody>
                    <a:bodyPr/>
                    <a:lstStyle/>
                    <a:p>
                      <a:pPr marL="0" marR="0" lvl="0" indent="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Lei de Diretrizes </a:t>
                      </a:r>
                      <a:b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       e</a:t>
                      </a:r>
                      <a:r>
                        <a:rPr lang="pt-BR" sz="1300" b="1" dirty="0">
                          <a:latin typeface="+mn-lt"/>
                        </a:rPr>
                        <a:t> </a:t>
                      </a:r>
                      <a: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Bases - 1996</a:t>
                      </a:r>
                      <a:endParaRPr sz="1300" b="1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41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u="none" strike="noStrike" cap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Art. 26º</a:t>
                      </a:r>
                      <a:endParaRPr sz="1200" b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41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Os currículos da Educação Infantil, do Ensino Fundamental e Médio </a:t>
                      </a:r>
                      <a:br>
                        <a:rPr lang="pt-BR" sz="1200" b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pt-BR" sz="1200" b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devem ter </a:t>
                      </a:r>
                      <a:r>
                        <a:rPr lang="pt-BR" sz="1200" b="1" u="sng" strike="noStrike" cap="none" dirty="0">
                          <a:solidFill>
                            <a:srgbClr val="092474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BASE NACIONAL COMUM</a:t>
                      </a:r>
                      <a:r>
                        <a:rPr lang="pt-BR" sz="1200" b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, a ser complementada em cada sistema de ensino e em cada estabelecimento escolar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41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184">
                <a:tc>
                  <a:txBody>
                    <a:bodyPr/>
                    <a:lstStyle/>
                    <a:p>
                      <a:pPr marL="34290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Diretrizes </a:t>
                      </a:r>
                      <a:b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Curriculares </a:t>
                      </a:r>
                      <a:b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Nacionais - 2013</a:t>
                      </a:r>
                      <a:endParaRPr sz="1300" b="1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u="none" strike="noStrike" cap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Art. 14º</a:t>
                      </a:r>
                      <a:endParaRPr sz="1200" b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pt-BR" sz="1200" b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Define </a:t>
                      </a:r>
                      <a:r>
                        <a:rPr lang="pt-BR" sz="1200" b="1" u="sng" strike="noStrike" cap="none" dirty="0">
                          <a:solidFill>
                            <a:srgbClr val="092474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BASE NACIONAL COMUM</a:t>
                      </a:r>
                      <a:r>
                        <a:rPr lang="pt-BR" sz="1200" b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como conhecimentos, saberes e valores produzidos culturalmente, expressos nas políticas públicas e que são gerados nas instituições produtoras do conhecimento científico e tecnológico (...)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19">
                <a:tc>
                  <a:txBody>
                    <a:bodyPr/>
                    <a:lstStyle/>
                    <a:p>
                      <a:pPr marL="34290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Plano Nacional </a:t>
                      </a:r>
                      <a:b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pt-BR" sz="1300" b="1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de Educação - 2014</a:t>
                      </a:r>
                      <a:endParaRPr sz="1300" b="1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41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u="none" strike="noStrike" cap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Metas 2, 3 e 7 </a:t>
                      </a:r>
                      <a:endParaRPr sz="1200" b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41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Estabelecida como estratégia para o cumprimento das metas 2, 3 e 7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00" marR="68600" marT="34300" marB="343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41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hape 188"/>
          <p:cNvSpPr/>
          <p:nvPr/>
        </p:nvSpPr>
        <p:spPr>
          <a:xfrm>
            <a:off x="1195157" y="5115210"/>
            <a:ext cx="6965400" cy="266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1000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A BNCC FOI CRIADA</a:t>
            </a:r>
            <a:r>
              <a:rPr lang="pt-BR" sz="1000" b="1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000" u="sng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EM OBSERVÂNCIA À LEGISLAÇÃO NACIONAL </a:t>
            </a:r>
            <a:r>
              <a:rPr lang="pt-BR" sz="1000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RELATIVA AO CAMPO DA EDUCAÇÃO</a:t>
            </a:r>
          </a:p>
        </p:txBody>
      </p:sp>
      <p:sp>
        <p:nvSpPr>
          <p:cNvPr id="7" name="Shape 140"/>
          <p:cNvSpPr txBox="1"/>
          <p:nvPr/>
        </p:nvSpPr>
        <p:spPr>
          <a:xfrm>
            <a:off x="213841" y="965255"/>
            <a:ext cx="8089206" cy="65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3000" u="sng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MARCOS LEGAIS QUE EMBASAM A BNCC</a:t>
            </a:r>
          </a:p>
        </p:txBody>
      </p:sp>
      <p:sp>
        <p:nvSpPr>
          <p:cNvPr id="14" name="Rectangle 13"/>
          <p:cNvSpPr/>
          <p:nvPr/>
        </p:nvSpPr>
        <p:spPr>
          <a:xfrm flipV="1">
            <a:off x="2909" y="5594019"/>
            <a:ext cx="9143999" cy="406731"/>
          </a:xfrm>
          <a:prstGeom prst="rect">
            <a:avLst/>
          </a:prstGeom>
          <a:solidFill>
            <a:srgbClr val="FFD4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-377559" y="9602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69" y="5184892"/>
            <a:ext cx="658575" cy="394601"/>
          </a:xfrm>
          <a:prstGeom prst="rect">
            <a:avLst/>
          </a:prstGeom>
        </p:spPr>
      </p:pic>
      <p:pic>
        <p:nvPicPr>
          <p:cNvPr id="9" name="Shape 164" descr="Resultado de imagem para base nacional comum">
            <a:extLst>
              <a:ext uri="{FF2B5EF4-FFF2-40B4-BE49-F238E27FC236}">
                <a16:creationId xmlns:a16="http://schemas.microsoft.com/office/drawing/2014/main" id="{37B5C31B-8823-433C-B4EA-1FEC905530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802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139" y="1674334"/>
            <a:ext cx="3663534" cy="3150222"/>
          </a:xfrm>
          <a:prstGeom prst="rect">
            <a:avLst/>
          </a:prstGeom>
        </p:spPr>
      </p:pic>
      <p:sp>
        <p:nvSpPr>
          <p:cNvPr id="2" name="Shape 140"/>
          <p:cNvSpPr txBox="1"/>
          <p:nvPr/>
        </p:nvSpPr>
        <p:spPr>
          <a:xfrm>
            <a:off x="213841" y="965255"/>
            <a:ext cx="8089206" cy="65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3000" u="sng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PROCESSO DE ELABORAÇÃO DA BNCC</a:t>
            </a:r>
          </a:p>
        </p:txBody>
      </p:sp>
      <p:sp>
        <p:nvSpPr>
          <p:cNvPr id="6" name="Rectangle 5"/>
          <p:cNvSpPr/>
          <p:nvPr/>
        </p:nvSpPr>
        <p:spPr>
          <a:xfrm rot="10800000" flipV="1">
            <a:off x="0" y="5600724"/>
            <a:ext cx="9143999" cy="406731"/>
          </a:xfrm>
          <a:prstGeom prst="rect">
            <a:avLst/>
          </a:prstGeom>
          <a:solidFill>
            <a:srgbClr val="FFD4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http://movimentopelabase.org.br/linha-do-tempo/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Shape 201"/>
          <p:cNvSpPr/>
          <p:nvPr/>
        </p:nvSpPr>
        <p:spPr>
          <a:xfrm>
            <a:off x="4256965" y="1919863"/>
            <a:ext cx="584400" cy="2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  <a:ea typeface="Cabin"/>
                <a:cs typeface="Cabin"/>
                <a:sym typeface="Cabin"/>
              </a:rPr>
              <a:t>BNCC</a:t>
            </a:r>
            <a:endParaRPr sz="1200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8" name="Shape 202"/>
          <p:cNvSpPr/>
          <p:nvPr/>
        </p:nvSpPr>
        <p:spPr>
          <a:xfrm>
            <a:off x="3600185" y="2628251"/>
            <a:ext cx="1874400" cy="219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/>
            <a:r>
              <a:rPr lang="pt-BR" sz="1200" b="1" dirty="0">
                <a:solidFill>
                  <a:schemeClr val="lt1"/>
                </a:solidFill>
                <a:ea typeface="Roboto Slab"/>
                <a:cs typeface="Roboto Slab"/>
                <a:sym typeface="Roboto Slab"/>
              </a:rPr>
              <a:t>3</a:t>
            </a:r>
            <a:r>
              <a:rPr lang="pt-BR" sz="1200" b="1" baseline="30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ª </a:t>
            </a:r>
            <a:r>
              <a:rPr lang="pt-BR" sz="12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versão BNCC</a:t>
            </a:r>
            <a:br>
              <a:rPr lang="pt-BR" sz="12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</a:br>
            <a:br>
              <a:rPr lang="pt-BR" sz="1200" baseline="30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</a:br>
            <a:endParaRPr sz="1200" baseline="30000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  <a:p>
            <a:pPr algn="ctr"/>
            <a:endParaRPr sz="1000" dirty="0">
              <a:solidFill>
                <a:schemeClr val="lt1"/>
              </a:solidFill>
              <a:ea typeface="Roboto Slab"/>
              <a:cs typeface="Roboto Slab"/>
              <a:sym typeface="Roboto Slab"/>
            </a:endParaRPr>
          </a:p>
        </p:txBody>
      </p:sp>
      <p:sp>
        <p:nvSpPr>
          <p:cNvPr id="9" name="Shape 203"/>
          <p:cNvSpPr/>
          <p:nvPr/>
        </p:nvSpPr>
        <p:spPr>
          <a:xfrm>
            <a:off x="2812613" y="3374967"/>
            <a:ext cx="3451800" cy="312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/>
            <a:r>
              <a:rPr lang="pt-BR" sz="12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2</a:t>
            </a:r>
            <a:r>
              <a:rPr lang="pt-BR" sz="1200" b="1" baseline="30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ª </a:t>
            </a:r>
            <a:r>
              <a:rPr lang="pt-BR" sz="12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versão BNCC</a:t>
            </a:r>
            <a:br>
              <a:rPr lang="pt-BR" sz="12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</a:br>
            <a:endParaRPr sz="1200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0" name="Shape 204"/>
          <p:cNvSpPr/>
          <p:nvPr/>
        </p:nvSpPr>
        <p:spPr>
          <a:xfrm>
            <a:off x="2402391" y="4246603"/>
            <a:ext cx="4259400" cy="187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/>
            <a:r>
              <a:rPr lang="pt-BR" sz="12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1</a:t>
            </a:r>
            <a:r>
              <a:rPr lang="pt-BR" sz="1200" b="1" baseline="30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ª </a:t>
            </a:r>
            <a:r>
              <a:rPr lang="pt-BR" sz="12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versão BNCC</a:t>
            </a:r>
            <a:endParaRPr sz="1200" dirty="0"/>
          </a:p>
        </p:txBody>
      </p:sp>
      <p:sp>
        <p:nvSpPr>
          <p:cNvPr id="11" name="Shape 205"/>
          <p:cNvSpPr/>
          <p:nvPr/>
        </p:nvSpPr>
        <p:spPr>
          <a:xfrm>
            <a:off x="543305" y="2493734"/>
            <a:ext cx="2716362" cy="7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1200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  <a:t>Contribuições de professores, especialistas e associações científicas </a:t>
            </a:r>
            <a:br>
              <a:rPr lang="pt-BR" sz="12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</a:br>
            <a:r>
              <a:rPr lang="pt-BR" sz="1200" i="1" dirty="0" err="1">
                <a:solidFill>
                  <a:srgbClr val="7F7F7F"/>
                </a:solidFill>
                <a:ea typeface="Calibri"/>
                <a:cs typeface="Calibri"/>
                <a:sym typeface="Calibri"/>
              </a:rPr>
              <a:t>jan</a:t>
            </a:r>
            <a:r>
              <a:rPr lang="pt-BR" sz="1200" i="1" dirty="0">
                <a:solidFill>
                  <a:srgbClr val="7F7F7F"/>
                </a:solidFill>
                <a:ea typeface="Calibri"/>
                <a:cs typeface="Calibri"/>
                <a:sym typeface="Calibri"/>
              </a:rPr>
              <a:t>-mar 2017</a:t>
            </a:r>
            <a:br>
              <a:rPr lang="pt-BR" sz="1200" dirty="0">
                <a:solidFill>
                  <a:srgbClr val="7F7F7F"/>
                </a:solidFill>
                <a:ea typeface="Calibri"/>
                <a:cs typeface="Calibri"/>
                <a:sym typeface="Calibri"/>
              </a:rPr>
            </a:br>
            <a:endParaRPr sz="1200" dirty="0">
              <a:solidFill>
                <a:srgbClr val="7F7F7F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2" name="Shape 206"/>
          <p:cNvSpPr/>
          <p:nvPr/>
        </p:nvSpPr>
        <p:spPr>
          <a:xfrm>
            <a:off x="543304" y="3191948"/>
            <a:ext cx="2363700" cy="7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1200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  <a:t>27 seminários estaduais </a:t>
            </a:r>
            <a:br>
              <a:rPr lang="pt-BR" sz="12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</a:br>
            <a:r>
              <a:rPr lang="pt-BR" sz="12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  <a:t>Mais de 9 mil contribuições</a:t>
            </a:r>
            <a:br>
              <a:rPr lang="pt-BR" sz="12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</a:br>
            <a:r>
              <a:rPr lang="pt-BR" sz="1200" i="1" dirty="0" err="1">
                <a:solidFill>
                  <a:srgbClr val="7F7F7F"/>
                </a:solidFill>
                <a:ea typeface="Calibri"/>
                <a:cs typeface="Calibri"/>
                <a:sym typeface="Calibri"/>
              </a:rPr>
              <a:t>jun-ago</a:t>
            </a:r>
            <a:r>
              <a:rPr lang="pt-BR" sz="1200" i="1" dirty="0">
                <a:solidFill>
                  <a:srgbClr val="7F7F7F"/>
                </a:solidFill>
                <a:ea typeface="Calibri"/>
                <a:cs typeface="Calibri"/>
                <a:sym typeface="Calibri"/>
              </a:rPr>
              <a:t> 2016</a:t>
            </a:r>
            <a:br>
              <a:rPr lang="pt-BR" sz="12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</a:br>
            <a:endParaRPr sz="1200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3" name="Shape 207"/>
          <p:cNvSpPr/>
          <p:nvPr/>
        </p:nvSpPr>
        <p:spPr>
          <a:xfrm>
            <a:off x="543305" y="3991790"/>
            <a:ext cx="2363700" cy="8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1200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  <a:t>12 milhões de contribuições</a:t>
            </a:r>
            <a:br>
              <a:rPr lang="pt-BR" sz="12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</a:br>
            <a:r>
              <a:rPr lang="pt-BR" sz="12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  <a:t>na consulta pública</a:t>
            </a:r>
            <a:br>
              <a:rPr lang="pt-BR" sz="12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</a:br>
            <a:r>
              <a:rPr lang="pt-BR" sz="1200" i="1" dirty="0">
                <a:solidFill>
                  <a:schemeClr val="bg1">
                    <a:lumMod val="50000"/>
                  </a:schemeClr>
                </a:solidFill>
                <a:ea typeface="Calibri"/>
                <a:cs typeface="Calibri"/>
                <a:sym typeface="Calibri"/>
              </a:rPr>
              <a:t>out 2015 – mar 2016</a:t>
            </a:r>
            <a:br>
              <a:rPr lang="pt-BR" sz="1200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</a:br>
            <a:endParaRPr sz="1200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4" name="Shape 208"/>
          <p:cNvSpPr/>
          <p:nvPr/>
        </p:nvSpPr>
        <p:spPr>
          <a:xfrm>
            <a:off x="543305" y="1778313"/>
            <a:ext cx="3713660" cy="384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1200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  <a:sym typeface="Calibri"/>
              </a:rPr>
              <a:t>Aprovação no CNE e homologação pelo MEC </a:t>
            </a:r>
            <a:endParaRPr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1400" i="1" dirty="0">
                <a:solidFill>
                  <a:srgbClr val="7F7F7F"/>
                </a:solidFill>
                <a:ea typeface="Calibri"/>
                <a:cs typeface="Calibri"/>
                <a:sym typeface="Calibri"/>
              </a:rPr>
              <a:t>dez 2017</a:t>
            </a:r>
            <a:br>
              <a:rPr lang="pt-BR" sz="1400" dirty="0">
                <a:solidFill>
                  <a:srgbClr val="7F7F7F"/>
                </a:solidFill>
                <a:ea typeface="Calibri"/>
                <a:cs typeface="Calibri"/>
                <a:sym typeface="Calibri"/>
              </a:rPr>
            </a:br>
            <a:endParaRPr sz="1400" dirty="0">
              <a:solidFill>
                <a:srgbClr val="7F7F7F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5" name="Shape 209"/>
          <p:cNvSpPr/>
          <p:nvPr/>
        </p:nvSpPr>
        <p:spPr>
          <a:xfrm>
            <a:off x="2402424" y="5005831"/>
            <a:ext cx="5020038" cy="348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1000" b="1" u="sng" dirty="0">
                <a:solidFill>
                  <a:srgbClr val="092474"/>
                </a:solidFill>
                <a:ea typeface="Calibri"/>
                <a:cs typeface="Calibri"/>
                <a:sym typeface="Calibri"/>
              </a:rPr>
              <a:t>BNCC É UMA POLÍTICA DE ESTADO </a:t>
            </a:r>
            <a:r>
              <a:rPr lang="pt-BR" sz="1000" dirty="0">
                <a:solidFill>
                  <a:srgbClr val="092474"/>
                </a:solidFill>
                <a:ea typeface="Calibri"/>
                <a:cs typeface="Calibri"/>
                <a:sym typeface="Calibri"/>
              </a:rPr>
              <a:t>– E NÃO DE UM GOVERNO – </a:t>
            </a:r>
            <a:r>
              <a:rPr lang="pt-BR" sz="1000" b="1" u="sng" dirty="0">
                <a:solidFill>
                  <a:srgbClr val="092474"/>
                </a:solidFill>
                <a:ea typeface="Calibri"/>
                <a:cs typeface="Calibri"/>
                <a:sym typeface="Calibri"/>
              </a:rPr>
              <a:t>CONSTRUÍDA DEMOCRÁTICA E COLABORATIVAMENTE </a:t>
            </a:r>
            <a:r>
              <a:rPr lang="pt-BR" sz="1000" dirty="0">
                <a:solidFill>
                  <a:srgbClr val="092474"/>
                </a:solidFill>
                <a:ea typeface="Calibri"/>
                <a:cs typeface="Calibri"/>
                <a:sym typeface="Calibri"/>
              </a:rPr>
              <a:t>POR MEIO DE UM PROCESSO INICIADO EM 2015</a:t>
            </a:r>
            <a:endParaRPr lang="pt-BR" sz="1000" dirty="0">
              <a:solidFill>
                <a:srgbClr val="092474"/>
              </a:solidFill>
            </a:endParaRPr>
          </a:p>
        </p:txBody>
      </p:sp>
      <p:sp>
        <p:nvSpPr>
          <p:cNvPr id="16" name="Shape 210"/>
          <p:cNvSpPr/>
          <p:nvPr/>
        </p:nvSpPr>
        <p:spPr>
          <a:xfrm>
            <a:off x="6479549" y="3191949"/>
            <a:ext cx="2041265" cy="33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  <a:ea typeface="Calibri"/>
                <a:cs typeface="Calibri"/>
                <a:sym typeface="Calibri"/>
              </a:rPr>
              <a:t>Seminários (1 por UF) organizados pelo </a:t>
            </a:r>
            <a:r>
              <a:rPr lang="pt-BR" sz="1200" dirty="0" err="1">
                <a:solidFill>
                  <a:schemeClr val="bg1">
                    <a:lumMod val="50000"/>
                  </a:schemeClr>
                </a:solidFill>
                <a:ea typeface="Calibri"/>
                <a:cs typeface="Calibri"/>
                <a:sym typeface="Calibri"/>
              </a:rPr>
              <a:t>Consed</a:t>
            </a:r>
            <a:r>
              <a:rPr lang="pt-BR" sz="1200" dirty="0">
                <a:solidFill>
                  <a:schemeClr val="bg1">
                    <a:lumMod val="50000"/>
                  </a:schemeClr>
                </a:solidFill>
                <a:ea typeface="Calibri"/>
                <a:cs typeface="Calibri"/>
                <a:sym typeface="Calibri"/>
              </a:rPr>
              <a:t> </a:t>
            </a:r>
            <a:br>
              <a:rPr lang="pt-BR" sz="1200" dirty="0">
                <a:solidFill>
                  <a:schemeClr val="bg1">
                    <a:lumMod val="50000"/>
                  </a:schemeClr>
                </a:solidFill>
                <a:ea typeface="Calibri"/>
                <a:cs typeface="Calibri"/>
                <a:sym typeface="Calibri"/>
              </a:rPr>
            </a:br>
            <a:r>
              <a:rPr lang="pt-BR" sz="1200" dirty="0">
                <a:solidFill>
                  <a:schemeClr val="bg1">
                    <a:lumMod val="50000"/>
                  </a:schemeClr>
                </a:solidFill>
                <a:ea typeface="Calibri"/>
                <a:cs typeface="Calibri"/>
                <a:sym typeface="Calibri"/>
              </a:rPr>
              <a:t>e pela </a:t>
            </a:r>
            <a:r>
              <a:rPr lang="pt-BR" sz="1200" dirty="0" err="1">
                <a:solidFill>
                  <a:schemeClr val="bg1">
                    <a:lumMod val="50000"/>
                  </a:schemeClr>
                </a:solidFill>
                <a:ea typeface="Calibri"/>
                <a:cs typeface="Calibri"/>
                <a:sym typeface="Calibri"/>
              </a:rPr>
              <a:t>Undime</a:t>
            </a:r>
            <a:endParaRPr sz="1200" dirty="0">
              <a:solidFill>
                <a:schemeClr val="bg1">
                  <a:lumMod val="50000"/>
                </a:schemeClr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7" name="Shape 211"/>
          <p:cNvSpPr/>
          <p:nvPr/>
        </p:nvSpPr>
        <p:spPr>
          <a:xfrm>
            <a:off x="6479549" y="4031393"/>
            <a:ext cx="2041264" cy="21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  <a:ea typeface="Calibri"/>
                <a:cs typeface="Calibri"/>
                <a:sym typeface="Calibri"/>
              </a:rPr>
              <a:t>Estudo dos currículos </a:t>
            </a:r>
            <a:br>
              <a:rPr lang="pt-BR" sz="1200" dirty="0">
                <a:solidFill>
                  <a:schemeClr val="bg1">
                    <a:lumMod val="50000"/>
                  </a:schemeClr>
                </a:solidFill>
                <a:ea typeface="Calibri"/>
                <a:cs typeface="Calibri"/>
                <a:sym typeface="Calibri"/>
              </a:rPr>
            </a:br>
            <a:r>
              <a:rPr lang="pt-BR" sz="1200" dirty="0">
                <a:solidFill>
                  <a:schemeClr val="bg1">
                    <a:lumMod val="50000"/>
                  </a:schemeClr>
                </a:solidFill>
                <a:ea typeface="Calibri"/>
                <a:cs typeface="Calibri"/>
                <a:sym typeface="Calibri"/>
              </a:rPr>
              <a:t>em vigor</a:t>
            </a:r>
            <a:endParaRPr sz="1200" dirty="0">
              <a:solidFill>
                <a:schemeClr val="bg1">
                  <a:lumMod val="50000"/>
                </a:schemeClr>
              </a:solidFill>
              <a:ea typeface="Calibri"/>
              <a:cs typeface="Calibri"/>
              <a:sym typeface="Calibri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09242" y="2482146"/>
            <a:ext cx="3423444" cy="0"/>
          </a:xfrm>
          <a:prstGeom prst="line">
            <a:avLst/>
          </a:prstGeom>
          <a:ln w="3175" cap="flat" cmpd="sng">
            <a:solidFill>
              <a:srgbClr val="092474"/>
            </a:solidFill>
            <a:prstDash val="dot"/>
            <a:round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9243" y="1688166"/>
            <a:ext cx="3875623" cy="0"/>
          </a:xfrm>
          <a:prstGeom prst="line">
            <a:avLst/>
          </a:prstGeom>
          <a:ln w="3175" cap="flat" cmpd="sng">
            <a:solidFill>
              <a:srgbClr val="092474"/>
            </a:solidFill>
            <a:prstDash val="dot"/>
            <a:round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243" y="3180360"/>
            <a:ext cx="7693805" cy="0"/>
          </a:xfrm>
          <a:prstGeom prst="line">
            <a:avLst/>
          </a:prstGeom>
          <a:ln w="3175" cap="flat" cmpd="sng">
            <a:solidFill>
              <a:srgbClr val="092474"/>
            </a:solidFill>
            <a:prstDash val="dot"/>
            <a:round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243" y="3983209"/>
            <a:ext cx="7693805" cy="0"/>
          </a:xfrm>
          <a:prstGeom prst="line">
            <a:avLst/>
          </a:prstGeom>
          <a:ln w="3175" cap="flat" cmpd="sng">
            <a:solidFill>
              <a:srgbClr val="092474"/>
            </a:solidFill>
            <a:prstDash val="dot"/>
            <a:round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 flipV="1">
            <a:off x="2256571" y="5017042"/>
            <a:ext cx="5165891" cy="405534"/>
          </a:xfrm>
          <a:prstGeom prst="rect">
            <a:avLst/>
          </a:prstGeom>
          <a:noFill/>
          <a:ln>
            <a:solidFill>
              <a:srgbClr val="092474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883" y="5083060"/>
            <a:ext cx="658575" cy="394601"/>
          </a:xfrm>
          <a:prstGeom prst="rect">
            <a:avLst/>
          </a:prstGeom>
        </p:spPr>
      </p:pic>
      <p:cxnSp>
        <p:nvCxnSpPr>
          <p:cNvPr id="45" name="Straight Connector 44"/>
          <p:cNvCxnSpPr/>
          <p:nvPr/>
        </p:nvCxnSpPr>
        <p:spPr>
          <a:xfrm>
            <a:off x="609243" y="1696530"/>
            <a:ext cx="145875" cy="0"/>
          </a:xfrm>
          <a:prstGeom prst="line">
            <a:avLst/>
          </a:prstGeom>
          <a:ln w="38100" cap="flat" cmpd="sng">
            <a:solidFill>
              <a:srgbClr val="092474"/>
            </a:solidFill>
            <a:prstDash val="solid"/>
            <a:round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09243" y="2482146"/>
            <a:ext cx="145875" cy="0"/>
          </a:xfrm>
          <a:prstGeom prst="line">
            <a:avLst/>
          </a:prstGeom>
          <a:ln w="38100" cap="flat" cmpd="sng">
            <a:solidFill>
              <a:srgbClr val="092474"/>
            </a:solidFill>
            <a:prstDash val="solid"/>
            <a:round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09243" y="3178659"/>
            <a:ext cx="145875" cy="0"/>
          </a:xfrm>
          <a:prstGeom prst="line">
            <a:avLst/>
          </a:prstGeom>
          <a:ln w="38100" cap="flat" cmpd="sng">
            <a:solidFill>
              <a:srgbClr val="092474"/>
            </a:solidFill>
            <a:prstDash val="solid"/>
            <a:round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9243" y="3991790"/>
            <a:ext cx="145875" cy="0"/>
          </a:xfrm>
          <a:prstGeom prst="line">
            <a:avLst/>
          </a:prstGeom>
          <a:ln w="38100" cap="flat" cmpd="sng">
            <a:solidFill>
              <a:srgbClr val="092474"/>
            </a:solidFill>
            <a:prstDash val="solid"/>
            <a:round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Shape 164" descr="Resultado de imagem para base nacional comum">
            <a:extLst>
              <a:ext uri="{FF2B5EF4-FFF2-40B4-BE49-F238E27FC236}">
                <a16:creationId xmlns:a16="http://schemas.microsoft.com/office/drawing/2014/main" id="{31068462-5BBB-4F2B-9749-EAE2DC09BB2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3898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603" y="1899606"/>
            <a:ext cx="2902582" cy="2902582"/>
          </a:xfrm>
          <a:prstGeom prst="rect">
            <a:avLst/>
          </a:prstGeom>
        </p:spPr>
      </p:pic>
      <p:sp>
        <p:nvSpPr>
          <p:cNvPr id="13" name="Shape 140"/>
          <p:cNvSpPr txBox="1"/>
          <p:nvPr/>
        </p:nvSpPr>
        <p:spPr>
          <a:xfrm>
            <a:off x="213841" y="965255"/>
            <a:ext cx="8089206" cy="65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3000" u="sng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BNCC </a:t>
            </a:r>
            <a:r>
              <a:rPr lang="pt-BR" sz="3000" u="sng" dirty="0" err="1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pt-BR" sz="3000" u="sng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 CURRÍCULO</a:t>
            </a:r>
          </a:p>
        </p:txBody>
      </p:sp>
      <p:sp>
        <p:nvSpPr>
          <p:cNvPr id="5" name="Shape 221"/>
          <p:cNvSpPr txBox="1"/>
          <p:nvPr/>
        </p:nvSpPr>
        <p:spPr>
          <a:xfrm>
            <a:off x="1677000" y="2061978"/>
            <a:ext cx="1164375" cy="41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/>
            <a:r>
              <a:rPr lang="pt-BR" sz="1200" dirty="0">
                <a:solidFill>
                  <a:srgbClr val="FFFFFF"/>
                </a:solidFill>
                <a:latin typeface="Calibri"/>
                <a:ea typeface="Roboto Slab"/>
                <a:cs typeface="Calibri"/>
                <a:sym typeface="Roboto Slab"/>
              </a:rPr>
              <a:t>Plano de aula</a:t>
            </a:r>
            <a:br>
              <a:rPr lang="pt-BR" sz="1200" dirty="0">
                <a:solidFill>
                  <a:srgbClr val="FFFFFF"/>
                </a:solidFill>
                <a:latin typeface="Calibri"/>
                <a:ea typeface="Roboto Slab"/>
                <a:cs typeface="Calibri"/>
                <a:sym typeface="Roboto Slab"/>
              </a:rPr>
            </a:br>
            <a:r>
              <a:rPr lang="pt-BR" sz="1200" dirty="0">
                <a:solidFill>
                  <a:srgbClr val="FFFFFF"/>
                </a:solidFill>
                <a:latin typeface="Calibri"/>
                <a:ea typeface="Roboto Slab"/>
                <a:cs typeface="Calibri"/>
                <a:sym typeface="Roboto Slab"/>
              </a:rPr>
              <a:t>do professor</a:t>
            </a:r>
            <a:endParaRPr sz="1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6" name="Shape 222"/>
          <p:cNvSpPr txBox="1"/>
          <p:nvPr/>
        </p:nvSpPr>
        <p:spPr>
          <a:xfrm>
            <a:off x="1677000" y="2763850"/>
            <a:ext cx="1164375" cy="24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/>
            <a:r>
              <a:rPr lang="pt-BR" sz="1200" dirty="0">
                <a:solidFill>
                  <a:srgbClr val="FFFFFF"/>
                </a:solidFill>
                <a:latin typeface="Calibri"/>
                <a:ea typeface="Roboto Slab"/>
                <a:cs typeface="Calibri"/>
                <a:sym typeface="Roboto Slab"/>
              </a:rPr>
              <a:t>PPP da escola</a:t>
            </a:r>
            <a:endParaRPr sz="1200" dirty="0">
              <a:solidFill>
                <a:srgbClr val="FFFFFF"/>
              </a:solidFill>
              <a:latin typeface="Calibri"/>
              <a:ea typeface="Roboto Slab"/>
              <a:cs typeface="Calibri"/>
              <a:sym typeface="Roboto Slab"/>
            </a:endParaRPr>
          </a:p>
        </p:txBody>
      </p:sp>
      <p:sp>
        <p:nvSpPr>
          <p:cNvPr id="7" name="Shape 223"/>
          <p:cNvSpPr txBox="1"/>
          <p:nvPr/>
        </p:nvSpPr>
        <p:spPr>
          <a:xfrm>
            <a:off x="1565619" y="3349246"/>
            <a:ext cx="1408950" cy="24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/>
            <a:r>
              <a:rPr lang="pt-BR" sz="1200" dirty="0">
                <a:solidFill>
                  <a:srgbClr val="FFFFFF"/>
                </a:solidFill>
                <a:latin typeface="Calibri"/>
                <a:ea typeface="Roboto Slab"/>
                <a:cs typeface="Calibri"/>
                <a:sym typeface="Roboto Slab"/>
              </a:rPr>
              <a:t>Currículo da rede</a:t>
            </a:r>
            <a:endParaRPr sz="1200" dirty="0">
              <a:solidFill>
                <a:srgbClr val="FFFFFF"/>
              </a:solidFill>
              <a:latin typeface="Calibri"/>
              <a:ea typeface="Roboto Slab"/>
              <a:cs typeface="Calibri"/>
              <a:sym typeface="Roboto Slab"/>
            </a:endParaRPr>
          </a:p>
        </p:txBody>
      </p:sp>
      <p:sp>
        <p:nvSpPr>
          <p:cNvPr id="8" name="Shape 224"/>
          <p:cNvSpPr txBox="1"/>
          <p:nvPr/>
        </p:nvSpPr>
        <p:spPr>
          <a:xfrm>
            <a:off x="1677000" y="4147653"/>
            <a:ext cx="1164375" cy="24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/>
            <a:r>
              <a:rPr lang="pt-BR" sz="1200" b="1" dirty="0">
                <a:solidFill>
                  <a:srgbClr val="FFFFFF"/>
                </a:solidFill>
                <a:latin typeface="Calibri"/>
                <a:ea typeface="Roboto Slab"/>
                <a:cs typeface="Calibri"/>
                <a:sym typeface="Roboto Slab"/>
              </a:rPr>
              <a:t>BNCC</a:t>
            </a:r>
            <a:endParaRPr sz="1200" b="1" dirty="0">
              <a:solidFill>
                <a:srgbClr val="FFFFFF"/>
              </a:solidFill>
              <a:latin typeface="Calibri"/>
              <a:ea typeface="Roboto Slab"/>
              <a:cs typeface="Calibri"/>
              <a:sym typeface="Roboto Slab"/>
            </a:endParaRPr>
          </a:p>
        </p:txBody>
      </p:sp>
      <p:sp>
        <p:nvSpPr>
          <p:cNvPr id="9" name="Shape 228"/>
          <p:cNvSpPr/>
          <p:nvPr/>
        </p:nvSpPr>
        <p:spPr>
          <a:xfrm>
            <a:off x="4606743" y="2154576"/>
            <a:ext cx="3224924" cy="489134"/>
          </a:xfrm>
          <a:prstGeom prst="rect">
            <a:avLst/>
          </a:prstGeom>
          <a:solidFill>
            <a:schemeClr val="lt1"/>
          </a:solidFill>
          <a:ln w="1270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Base Nacional Comum Curricular é uma referência obrigatória, mas </a:t>
            </a:r>
            <a:r>
              <a:rPr lang="pt-B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é o currículo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230"/>
          <p:cNvSpPr/>
          <p:nvPr/>
        </p:nvSpPr>
        <p:spPr>
          <a:xfrm>
            <a:off x="4606744" y="2975962"/>
            <a:ext cx="3318056" cy="557793"/>
          </a:xfrm>
          <a:prstGeom prst="rect">
            <a:avLst/>
          </a:prstGeom>
          <a:solidFill>
            <a:schemeClr val="lt1"/>
          </a:solidFill>
          <a:ln w="1270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Seu papel é ser um insumo para a elaboração </a:t>
            </a:r>
            <a:b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revisão dos currículos da educação básica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232"/>
          <p:cNvSpPr/>
          <p:nvPr/>
        </p:nvSpPr>
        <p:spPr>
          <a:xfrm>
            <a:off x="4606744" y="3817082"/>
            <a:ext cx="3318056" cy="508000"/>
          </a:xfrm>
          <a:prstGeom prst="rect">
            <a:avLst/>
          </a:prstGeom>
          <a:solidFill>
            <a:schemeClr val="lt1"/>
          </a:solidFill>
          <a:ln w="1270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 dá o rumo da educação, isto é, diz aonde se quer chegar, enquanto os currículos traçam os caminhos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234"/>
          <p:cNvSpPr/>
          <p:nvPr/>
        </p:nvSpPr>
        <p:spPr>
          <a:xfrm>
            <a:off x="1317118" y="5042236"/>
            <a:ext cx="7102571" cy="202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1000" b="1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BNCC ESTABELECE OS OBJETIVOS </a:t>
            </a:r>
            <a:r>
              <a:rPr lang="pt-BR" sz="1000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QUE SE ESPERA ATINGIR, ENQUANTO O </a:t>
            </a:r>
            <a:r>
              <a:rPr lang="pt-BR" sz="1000" b="1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CURRÍCULO DEFINE COMO ALCANÇAR </a:t>
            </a:r>
            <a:r>
              <a:rPr lang="pt-BR" sz="1000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ESSES OBJETIVOS</a:t>
            </a:r>
            <a:endParaRPr lang="pt-BR" sz="1000" dirty="0">
              <a:solidFill>
                <a:srgbClr val="092474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V="1">
            <a:off x="2909" y="5594019"/>
            <a:ext cx="9143999" cy="406731"/>
          </a:xfrm>
          <a:prstGeom prst="rect">
            <a:avLst/>
          </a:prstGeom>
          <a:solidFill>
            <a:srgbClr val="FFD4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77120" y="2213121"/>
            <a:ext cx="710057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</a:pPr>
            <a:r>
              <a:rPr lang="pt-BR" sz="6000" b="1" dirty="0">
                <a:solidFill>
                  <a:srgbClr val="FFD413"/>
                </a:solidFill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77120" y="3071950"/>
            <a:ext cx="710057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</a:pPr>
            <a:r>
              <a:rPr lang="pt-BR" sz="6000" b="1" dirty="0">
                <a:solidFill>
                  <a:srgbClr val="FFD413"/>
                </a:solidFill>
              </a:rPr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77120" y="3925912"/>
            <a:ext cx="710057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</a:pPr>
            <a:r>
              <a:rPr lang="pt-BR" sz="6000" b="1" dirty="0">
                <a:solidFill>
                  <a:srgbClr val="FFD413"/>
                </a:solidFill>
              </a:rPr>
              <a:t>3</a:t>
            </a:r>
          </a:p>
        </p:txBody>
      </p:sp>
      <p:sp>
        <p:nvSpPr>
          <p:cNvPr id="22" name="Rectangle 21"/>
          <p:cNvSpPr/>
          <p:nvPr/>
        </p:nvSpPr>
        <p:spPr>
          <a:xfrm flipV="1">
            <a:off x="1103690" y="5025625"/>
            <a:ext cx="7190776" cy="266983"/>
          </a:xfrm>
          <a:prstGeom prst="rect">
            <a:avLst/>
          </a:prstGeom>
          <a:noFill/>
          <a:ln>
            <a:solidFill>
              <a:srgbClr val="092474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69" y="5100222"/>
            <a:ext cx="658575" cy="394601"/>
          </a:xfrm>
          <a:prstGeom prst="rect">
            <a:avLst/>
          </a:prstGeom>
        </p:spPr>
      </p:pic>
      <p:pic>
        <p:nvPicPr>
          <p:cNvPr id="21" name="Shape 164" descr="Resultado de imagem para base nacional comum">
            <a:extLst>
              <a:ext uri="{FF2B5EF4-FFF2-40B4-BE49-F238E27FC236}">
                <a16:creationId xmlns:a16="http://schemas.microsoft.com/office/drawing/2014/main" id="{D29CF1CF-9ADA-421F-8285-869D69D2C80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938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249"/>
          <p:cNvSpPr/>
          <p:nvPr/>
        </p:nvSpPr>
        <p:spPr>
          <a:xfrm>
            <a:off x="1893439" y="2292899"/>
            <a:ext cx="1975828" cy="480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BNCC estabelece o que </a:t>
            </a:r>
            <a:b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alunos devem aprender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250"/>
          <p:cNvSpPr/>
          <p:nvPr/>
        </p:nvSpPr>
        <p:spPr>
          <a:xfrm>
            <a:off x="1882096" y="3797508"/>
            <a:ext cx="2411345" cy="480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BNCC propõe processo de aprendizagem mais alinhado à realidade do século XXI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251"/>
          <p:cNvSpPr/>
          <p:nvPr/>
        </p:nvSpPr>
        <p:spPr>
          <a:xfrm>
            <a:off x="1882104" y="3061721"/>
            <a:ext cx="1595917" cy="480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 garantirá apoio </a:t>
            </a:r>
            <a:b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à formação continuada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252"/>
          <p:cNvSpPr/>
          <p:nvPr/>
        </p:nvSpPr>
        <p:spPr>
          <a:xfrm>
            <a:off x="4713813" y="2292899"/>
            <a:ext cx="3052800" cy="480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Professores podem nortear seu trabalho </a:t>
            </a:r>
            <a:b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partir de objetivos mais claros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253"/>
          <p:cNvSpPr/>
          <p:nvPr/>
        </p:nvSpPr>
        <p:spPr>
          <a:xfrm>
            <a:off x="4663917" y="3797508"/>
            <a:ext cx="2058616" cy="480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Professores terão mais subsídios para engajar estudantes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254"/>
          <p:cNvSpPr/>
          <p:nvPr/>
        </p:nvSpPr>
        <p:spPr>
          <a:xfrm>
            <a:off x="4723231" y="3040479"/>
            <a:ext cx="3052800" cy="480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Docentes mais bem preparados </a:t>
            </a:r>
            <a:b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garantir as aprendizagens</a:t>
            </a:r>
            <a:endParaRPr sz="1200" dirty="0"/>
          </a:p>
        </p:txBody>
      </p:sp>
      <p:sp>
        <p:nvSpPr>
          <p:cNvPr id="22" name="Shape 259"/>
          <p:cNvSpPr/>
          <p:nvPr/>
        </p:nvSpPr>
        <p:spPr>
          <a:xfrm rot="5400000">
            <a:off x="4165066" y="2470377"/>
            <a:ext cx="431156" cy="174408"/>
          </a:xfrm>
          <a:prstGeom prst="triangle">
            <a:avLst>
              <a:gd name="adj" fmla="val 50000"/>
            </a:avLst>
          </a:prstGeom>
          <a:solidFill>
            <a:srgbClr val="FFD413"/>
          </a:solidFill>
          <a:ln w="1270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140"/>
          <p:cNvSpPr txBox="1"/>
          <p:nvPr/>
        </p:nvSpPr>
        <p:spPr>
          <a:xfrm>
            <a:off x="213841" y="965255"/>
            <a:ext cx="8089206" cy="65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3000" u="sng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O QUE MUDA PARA O PROFESSOR</a:t>
            </a:r>
          </a:p>
        </p:txBody>
      </p:sp>
      <p:sp>
        <p:nvSpPr>
          <p:cNvPr id="27" name="Shape 234"/>
          <p:cNvSpPr/>
          <p:nvPr/>
        </p:nvSpPr>
        <p:spPr>
          <a:xfrm>
            <a:off x="2499592" y="4822161"/>
            <a:ext cx="4723822" cy="354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1000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BNCC NÃO DEFINE QUAIS TÉCNICAS E MÉTODOS OS DOCENTES DEVEM APLICAR. </a:t>
            </a:r>
            <a:endParaRPr lang="pt-BR" sz="1000" dirty="0">
              <a:solidFill>
                <a:srgbClr val="092474"/>
              </a:solidFill>
            </a:endParaRPr>
          </a:p>
          <a:p>
            <a:r>
              <a:rPr lang="pt-BR" sz="1000" b="1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PROFESSORES TÊM LIBERDADE E AUTONOMIA PARA DECIDIR SOBRE COMO ENSINAR.</a:t>
            </a:r>
          </a:p>
        </p:txBody>
      </p:sp>
      <p:sp>
        <p:nvSpPr>
          <p:cNvPr id="31" name="Rectangle 30"/>
          <p:cNvSpPr/>
          <p:nvPr/>
        </p:nvSpPr>
        <p:spPr>
          <a:xfrm flipV="1">
            <a:off x="2909" y="5594019"/>
            <a:ext cx="9143999" cy="406731"/>
          </a:xfrm>
          <a:prstGeom prst="rect">
            <a:avLst/>
          </a:prstGeom>
          <a:solidFill>
            <a:srgbClr val="FFD4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2418122" y="4788387"/>
            <a:ext cx="4805292" cy="469198"/>
          </a:xfrm>
          <a:prstGeom prst="rect">
            <a:avLst/>
          </a:prstGeom>
          <a:noFill/>
          <a:ln>
            <a:solidFill>
              <a:srgbClr val="092474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191" y="4862986"/>
            <a:ext cx="658575" cy="394601"/>
          </a:xfrm>
          <a:prstGeom prst="rect">
            <a:avLst/>
          </a:prstGeom>
        </p:spPr>
      </p:pic>
      <p:sp>
        <p:nvSpPr>
          <p:cNvPr id="34" name="Shape 259"/>
          <p:cNvSpPr/>
          <p:nvPr/>
        </p:nvSpPr>
        <p:spPr>
          <a:xfrm rot="5400000">
            <a:off x="4165066" y="3217957"/>
            <a:ext cx="431156" cy="174408"/>
          </a:xfrm>
          <a:prstGeom prst="triangle">
            <a:avLst>
              <a:gd name="adj" fmla="val 50000"/>
            </a:avLst>
          </a:prstGeom>
          <a:solidFill>
            <a:srgbClr val="FFD413"/>
          </a:solidFill>
          <a:ln w="1270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259"/>
          <p:cNvSpPr/>
          <p:nvPr/>
        </p:nvSpPr>
        <p:spPr>
          <a:xfrm rot="5400000">
            <a:off x="4165066" y="3925882"/>
            <a:ext cx="431156" cy="174408"/>
          </a:xfrm>
          <a:prstGeom prst="triangle">
            <a:avLst>
              <a:gd name="adj" fmla="val 50000"/>
            </a:avLst>
          </a:prstGeom>
          <a:solidFill>
            <a:srgbClr val="FFD413"/>
          </a:solidFill>
          <a:ln w="1270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673273" y="2875383"/>
            <a:ext cx="5148527" cy="0"/>
          </a:xfrm>
          <a:prstGeom prst="line">
            <a:avLst/>
          </a:prstGeom>
          <a:ln w="3175" cmpd="sng">
            <a:solidFill>
              <a:srgbClr val="FFD4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759080" y="3647713"/>
            <a:ext cx="4831036" cy="0"/>
          </a:xfrm>
          <a:prstGeom prst="line">
            <a:avLst/>
          </a:prstGeom>
          <a:ln w="3175" cmpd="sng">
            <a:solidFill>
              <a:srgbClr val="FFD4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315757" y="4377135"/>
            <a:ext cx="6511761" cy="0"/>
          </a:xfrm>
          <a:prstGeom prst="line">
            <a:avLst/>
          </a:prstGeom>
          <a:ln w="3175" cmpd="sng">
            <a:solidFill>
              <a:srgbClr val="FFD4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315757" y="2145959"/>
            <a:ext cx="6511761" cy="0"/>
          </a:xfrm>
          <a:prstGeom prst="line">
            <a:avLst/>
          </a:prstGeom>
          <a:ln w="3175" cmpd="sng">
            <a:solidFill>
              <a:srgbClr val="FFD4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41" y="2380103"/>
            <a:ext cx="1587500" cy="20193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4515" y="2349900"/>
            <a:ext cx="2214468" cy="1741868"/>
          </a:xfrm>
          <a:prstGeom prst="rect">
            <a:avLst/>
          </a:prstGeom>
        </p:spPr>
      </p:pic>
      <p:pic>
        <p:nvPicPr>
          <p:cNvPr id="23" name="Shape 164" descr="Resultado de imagem para base nacional comum">
            <a:extLst>
              <a:ext uri="{FF2B5EF4-FFF2-40B4-BE49-F238E27FC236}">
                <a16:creationId xmlns:a16="http://schemas.microsoft.com/office/drawing/2014/main" id="{24D59CE0-5351-4BA5-8B39-24A9403985F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363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0"/>
          <p:cNvSpPr txBox="1"/>
          <p:nvPr/>
        </p:nvSpPr>
        <p:spPr>
          <a:xfrm>
            <a:off x="213841" y="965255"/>
            <a:ext cx="8089206" cy="65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r>
              <a:rPr lang="pt-BR" sz="3000" u="sng" dirty="0">
                <a:solidFill>
                  <a:srgbClr val="092474"/>
                </a:solidFill>
                <a:latin typeface="Calibri"/>
                <a:ea typeface="Calibri"/>
                <a:cs typeface="Calibri"/>
                <a:sym typeface="Calibri"/>
              </a:rPr>
              <a:t>IMPLEMENTAÇÃO DA BNCC</a:t>
            </a:r>
          </a:p>
        </p:txBody>
      </p:sp>
      <p:sp>
        <p:nvSpPr>
          <p:cNvPr id="6" name="Rectangle 5"/>
          <p:cNvSpPr/>
          <p:nvPr/>
        </p:nvSpPr>
        <p:spPr>
          <a:xfrm flipV="1">
            <a:off x="2909" y="5594019"/>
            <a:ext cx="9143999" cy="406731"/>
          </a:xfrm>
          <a:prstGeom prst="rect">
            <a:avLst/>
          </a:prstGeom>
          <a:solidFill>
            <a:srgbClr val="FFD4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 272"/>
          <p:cNvSpPr/>
          <p:nvPr/>
        </p:nvSpPr>
        <p:spPr>
          <a:xfrm>
            <a:off x="7182146" y="2587843"/>
            <a:ext cx="90277" cy="1686029"/>
          </a:xfrm>
          <a:prstGeom prst="rightBracket">
            <a:avLst>
              <a:gd name="adj" fmla="val 8333"/>
            </a:avLst>
          </a:prstGeom>
          <a:noFill/>
          <a:ln w="12700" cap="flat" cmpd="sng">
            <a:solidFill>
              <a:srgbClr val="09247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273"/>
          <p:cNvSpPr/>
          <p:nvPr/>
        </p:nvSpPr>
        <p:spPr>
          <a:xfrm>
            <a:off x="7557048" y="3051936"/>
            <a:ext cx="1491998" cy="73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pt-BR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Ações previstas </a:t>
            </a:r>
            <a:br>
              <a:rPr lang="pt-BR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para 2018</a:t>
            </a:r>
            <a:endParaRPr sz="1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274"/>
          <p:cNvSpPr txBox="1"/>
          <p:nvPr/>
        </p:nvSpPr>
        <p:spPr>
          <a:xfrm>
            <a:off x="213841" y="1425923"/>
            <a:ext cx="5517900" cy="641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pt-BR" sz="1400" dirty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A BNCC foi aprovada. E agora? </a:t>
            </a:r>
            <a:endParaRPr sz="1400" dirty="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pt-BR" sz="1400" dirty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Será necessário, entre outras ações:</a:t>
            </a:r>
            <a:endParaRPr sz="1400" dirty="0"/>
          </a:p>
        </p:txBody>
      </p:sp>
      <p:sp>
        <p:nvSpPr>
          <p:cNvPr id="10" name="Shape 275"/>
          <p:cNvSpPr/>
          <p:nvPr/>
        </p:nvSpPr>
        <p:spPr>
          <a:xfrm>
            <a:off x="2170763" y="2380263"/>
            <a:ext cx="4820324" cy="486900"/>
          </a:xfrm>
          <a:prstGeom prst="rect">
            <a:avLst/>
          </a:prstGeom>
          <a:solidFill>
            <a:srgbClr val="092474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pt-BR" sz="12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(Re)elaborar o currículo da rede de ensino a partir das diretrizes da BNCC;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11" name="Shape 276"/>
          <p:cNvSpPr/>
          <p:nvPr/>
        </p:nvSpPr>
        <p:spPr>
          <a:xfrm>
            <a:off x="2170763" y="3209287"/>
            <a:ext cx="4820324" cy="486900"/>
          </a:xfrm>
          <a:prstGeom prst="rect">
            <a:avLst/>
          </a:prstGeom>
          <a:solidFill>
            <a:srgbClr val="092474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pt-BR" sz="12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Formar professores e gestores escolares para trabalhar o conteúdo da BNCC em sala de aula (planejamentos, avaliações internas, etc.) </a:t>
            </a:r>
            <a:endParaRPr sz="12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277"/>
          <p:cNvSpPr/>
          <p:nvPr/>
        </p:nvSpPr>
        <p:spPr>
          <a:xfrm>
            <a:off x="2170763" y="4024477"/>
            <a:ext cx="4820324" cy="421200"/>
          </a:xfrm>
          <a:prstGeom prst="rect">
            <a:avLst/>
          </a:prstGeom>
          <a:solidFill>
            <a:schemeClr val="l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pt-BR" sz="1200" dirty="0">
                <a:latin typeface="Calibri"/>
                <a:ea typeface="Calibri"/>
                <a:cs typeface="Calibri"/>
                <a:sym typeface="Calibri"/>
              </a:rPr>
              <a:t>Adequar materiais didáticos; </a:t>
            </a:r>
            <a:endParaRPr sz="1200" dirty="0"/>
          </a:p>
        </p:txBody>
      </p:sp>
      <p:sp>
        <p:nvSpPr>
          <p:cNvPr id="13" name="Shape 280"/>
          <p:cNvSpPr/>
          <p:nvPr/>
        </p:nvSpPr>
        <p:spPr>
          <a:xfrm>
            <a:off x="2170763" y="4706247"/>
            <a:ext cx="4820324" cy="421200"/>
          </a:xfrm>
          <a:prstGeom prst="rect">
            <a:avLst/>
          </a:prstGeom>
          <a:solidFill>
            <a:schemeClr val="l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pt-BR" sz="1200" dirty="0">
                <a:latin typeface="Calibri"/>
                <a:ea typeface="Calibri"/>
                <a:cs typeface="Calibri"/>
                <a:sym typeface="Calibri"/>
              </a:rPr>
              <a:t>Repensar avaliações nacionais, estaduais e municipais. </a:t>
            </a:r>
            <a:endParaRPr sz="1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892" y="2269604"/>
            <a:ext cx="623262" cy="6346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354" y="4652422"/>
            <a:ext cx="571800" cy="54892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5130" y="3947300"/>
            <a:ext cx="691878" cy="56608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2153" y="3094271"/>
            <a:ext cx="737721" cy="648141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7272422" y="3386341"/>
            <a:ext cx="239754" cy="0"/>
          </a:xfrm>
          <a:prstGeom prst="line">
            <a:avLst/>
          </a:prstGeom>
          <a:ln w="12700" cmpd="sng">
            <a:solidFill>
              <a:srgbClr val="09247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Shape 164" descr="Resultado de imagem para base nacional comum">
            <a:extLst>
              <a:ext uri="{FF2B5EF4-FFF2-40B4-BE49-F238E27FC236}">
                <a16:creationId xmlns:a16="http://schemas.microsoft.com/office/drawing/2014/main" id="{1C8EC756-FAB5-422F-9DA2-C99FFB226D6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866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432" y="44624"/>
            <a:ext cx="7620000" cy="706090"/>
          </a:xfrm>
        </p:spPr>
        <p:txBody>
          <a:bodyPr/>
          <a:lstStyle/>
          <a:p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Organização da BNCC (3ª versão revisada)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0855-F18E-4376-A5B4-262A5742828F}" type="slidenum">
              <a:rPr lang="pt-BR" smtClean="0"/>
              <a:t>9</a:t>
            </a:fld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2383002" y="6102555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E91D1CA0-A79B-4042-93C6-1970E186D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18419"/>
            <a:ext cx="7105600" cy="5922949"/>
          </a:xfrm>
          <a:prstGeom prst="rect">
            <a:avLst/>
          </a:prstGeom>
        </p:spPr>
      </p:pic>
      <p:pic>
        <p:nvPicPr>
          <p:cNvPr id="8" name="Shape 164" descr="Resultado de imagem para base nacional comum">
            <a:extLst>
              <a:ext uri="{FF2B5EF4-FFF2-40B4-BE49-F238E27FC236}">
                <a16:creationId xmlns:a16="http://schemas.microsoft.com/office/drawing/2014/main" id="{AED8F16E-E99C-4E3F-B858-FC734BDF480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2965" y="-1"/>
            <a:ext cx="648079" cy="1720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9559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i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no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</TotalTime>
  <Words>2345</Words>
  <Application>Microsoft Office PowerPoint</Application>
  <PresentationFormat>Apresentação na tela (4:3)</PresentationFormat>
  <Paragraphs>214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30" baseType="lpstr">
      <vt:lpstr>Arial</vt:lpstr>
      <vt:lpstr>Cabin</vt:lpstr>
      <vt:lpstr>Calibri</vt:lpstr>
      <vt:lpstr>Cambria</vt:lpstr>
      <vt:lpstr>Gotham-Book</vt:lpstr>
      <vt:lpstr>Gotham-BookItalic</vt:lpstr>
      <vt:lpstr>Gotham-Medium</vt:lpstr>
      <vt:lpstr>Roboto Slab</vt:lpstr>
      <vt:lpstr>Wingdings</vt:lpstr>
      <vt:lpstr>Adjacência</vt:lpstr>
      <vt:lpstr>Base Nacional Comum Curricular terceira versão revisada</vt:lpstr>
      <vt:lpstr>Tópicos a serem explorados na aula: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2. Organização da BNCC (3ª versão revisada)</vt:lpstr>
      <vt:lpstr>Apresentação do PowerPoint</vt:lpstr>
      <vt:lpstr>Organização da Área de Linguagens em 4 componentes curriculares</vt:lpstr>
      <vt:lpstr>3. Visão geral do componente curricular:  Língua Portuguesa</vt:lpstr>
      <vt:lpstr>3.1. Apresentação do componente Língua Portuguesa</vt:lpstr>
      <vt:lpstr>Apresentação do PowerPoint</vt:lpstr>
      <vt:lpstr>4. A BNCC de Língua Portuguesa: os quatro eixos de integração das práticas de linguagem</vt:lpstr>
      <vt:lpstr>5. Análise comparativa das 3ª versões (2017 e 2018)  3ª versão (2017) - Eixo escrita no 6º ano</vt:lpstr>
      <vt:lpstr>Continuação</vt:lpstr>
      <vt:lpstr>5.1. 3ª versão revisada- reorganização da BNCC de LP</vt:lpstr>
      <vt:lpstr>Layout final da BNCC versão impressa: Língua Portuguesa</vt:lpstr>
      <vt:lpstr>6. Referência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</dc:creator>
  <cp:lastModifiedBy>Cristiane Burlamaqui</cp:lastModifiedBy>
  <cp:revision>100</cp:revision>
  <dcterms:created xsi:type="dcterms:W3CDTF">2017-08-22T12:45:41Z</dcterms:created>
  <dcterms:modified xsi:type="dcterms:W3CDTF">2018-08-28T21:55:14Z</dcterms:modified>
</cp:coreProperties>
</file>