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theme+xml" PartName="/ppt/theme/theme9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  <p:sldMasterId id="2147483655" r:id="rId7"/>
    <p:sldMasterId id="2147483657" r:id="rId8"/>
    <p:sldMasterId id="2147483659" r:id="rId9"/>
    <p:sldMasterId id="2147483661" r:id="rId10"/>
    <p:sldMasterId id="2147483663" r:id="rId11"/>
    <p:sldMasterId id="2147483665" r:id="rId12"/>
  </p:sldMasterIdLst>
  <p:notesMasterIdLst>
    <p:notesMasterId r:id="rId13"/>
  </p:notes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  <p:sldId id="272" r:id="rId30"/>
    <p:sldId id="273" r:id="rId31"/>
    <p:sldId id="274" r:id="rId32"/>
  </p:sldIdLst>
  <p:sldSz cy="6858000" cx="9144000"/>
  <p:notesSz cx="6858000" cy="9144000"/>
  <p:embeddedFontLst>
    <p:embeddedFont>
      <p:font typeface="Garamond"/>
      <p:regular r:id="rId33"/>
      <p:bold r:id="rId34"/>
      <p:italic r:id="rId35"/>
      <p:boldItalic r:id="rId3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37" roundtripDataSignature="AMtx7mjelH8pyUAhOmDMI4czD3edBnso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AD03655-4DD5-4535-8823-1C8791E67196}">
  <a:tblStyle styleId="{9AD03655-4DD5-4535-8823-1C8791E67196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7.xml"/><Relationship Id="rId22" Type="http://schemas.openxmlformats.org/officeDocument/2006/relationships/slide" Target="slides/slide9.xml"/><Relationship Id="rId21" Type="http://schemas.openxmlformats.org/officeDocument/2006/relationships/slide" Target="slides/slide8.xml"/><Relationship Id="rId24" Type="http://schemas.openxmlformats.org/officeDocument/2006/relationships/slide" Target="slides/slide11.xml"/><Relationship Id="rId23" Type="http://schemas.openxmlformats.org/officeDocument/2006/relationships/slide" Target="slides/slide10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Master" Target="slideMasters/slideMaster5.xml"/><Relationship Id="rId26" Type="http://schemas.openxmlformats.org/officeDocument/2006/relationships/slide" Target="slides/slide13.xml"/><Relationship Id="rId25" Type="http://schemas.openxmlformats.org/officeDocument/2006/relationships/slide" Target="slides/slide12.xml"/><Relationship Id="rId28" Type="http://schemas.openxmlformats.org/officeDocument/2006/relationships/slide" Target="slides/slide15.xml"/><Relationship Id="rId27" Type="http://schemas.openxmlformats.org/officeDocument/2006/relationships/slide" Target="slides/slide14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slide" Target="slides/slide16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31" Type="http://schemas.openxmlformats.org/officeDocument/2006/relationships/slide" Target="slides/slide18.xml"/><Relationship Id="rId30" Type="http://schemas.openxmlformats.org/officeDocument/2006/relationships/slide" Target="slides/slide17.xml"/><Relationship Id="rId11" Type="http://schemas.openxmlformats.org/officeDocument/2006/relationships/slideMaster" Target="slideMasters/slideMaster7.xml"/><Relationship Id="rId33" Type="http://schemas.openxmlformats.org/officeDocument/2006/relationships/font" Target="fonts/Garamond-regular.fntdata"/><Relationship Id="rId10" Type="http://schemas.openxmlformats.org/officeDocument/2006/relationships/slideMaster" Target="slideMasters/slideMaster6.xml"/><Relationship Id="rId32" Type="http://schemas.openxmlformats.org/officeDocument/2006/relationships/slide" Target="slides/slide19.xml"/><Relationship Id="rId13" Type="http://schemas.openxmlformats.org/officeDocument/2006/relationships/notesMaster" Target="notesMasters/notesMaster1.xml"/><Relationship Id="rId35" Type="http://schemas.openxmlformats.org/officeDocument/2006/relationships/font" Target="fonts/Garamond-italic.fntdata"/><Relationship Id="rId12" Type="http://schemas.openxmlformats.org/officeDocument/2006/relationships/slideMaster" Target="slideMasters/slideMaster8.xml"/><Relationship Id="rId34" Type="http://schemas.openxmlformats.org/officeDocument/2006/relationships/font" Target="fonts/Garamond-bold.fntdata"/><Relationship Id="rId15" Type="http://schemas.openxmlformats.org/officeDocument/2006/relationships/slide" Target="slides/slide2.xml"/><Relationship Id="rId37" Type="http://customschemas.google.com/relationships/presentationmetadata" Target="metadata"/><Relationship Id="rId14" Type="http://schemas.openxmlformats.org/officeDocument/2006/relationships/slide" Target="slides/slide1.xml"/><Relationship Id="rId36" Type="http://schemas.openxmlformats.org/officeDocument/2006/relationships/font" Target="fonts/Garamond-boldItalic.fntdata"/><Relationship Id="rId17" Type="http://schemas.openxmlformats.org/officeDocument/2006/relationships/slide" Target="slides/slide4.xml"/><Relationship Id="rId16" Type="http://schemas.openxmlformats.org/officeDocument/2006/relationships/slide" Target="slides/slide3.xml"/><Relationship Id="rId19" Type="http://schemas.openxmlformats.org/officeDocument/2006/relationships/slide" Target="slides/slide6.xml"/><Relationship Id="rId18" Type="http://schemas.openxmlformats.org/officeDocument/2006/relationships/slide" Target="slides/slide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6" name="Google Shape;24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8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1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lvl="0" marR="64008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5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0" name="Google Shape;20;p21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1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1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showMasterSp="0" type="objTx">
  <p:cSld name="OBJECT_WITH_CAPTION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6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b="0" sz="25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6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indent="-228600" lvl="1" marL="914400" algn="l">
              <a:spcBef>
                <a:spcPts val="325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29" name="Google Shape;129;p36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6776" lvl="0" marL="457200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indent="-406400" lvl="1" marL="914400" algn="l">
              <a:spcBef>
                <a:spcPts val="325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30" name="Google Shape;130;p36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36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6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showMasterSp="0" type="picTx">
  <p:cSld name="PICTURE_WITH_CAPTION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8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Autofit/>
          </a:bodyPr>
          <a:lstStyle>
            <a:lvl1pPr indent="-228600" lvl="0" marL="457200" marR="18288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indent="-304800" lvl="1" marL="914400" algn="l">
              <a:spcBef>
                <a:spcPts val="325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47" name="Google Shape;147;p38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38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b="0" sz="30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38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38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38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5" name="Google Shape;35;p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24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4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5"/>
          <p:cNvSpPr txBox="1"/>
          <p:nvPr>
            <p:ph idx="1" type="body"/>
          </p:nvPr>
        </p:nvSpPr>
        <p:spPr>
          <a:xfrm rot="5400000">
            <a:off x="2378965" y="-440435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6" name="Google Shape;46;p25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5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6"/>
          <p:cNvSpPr txBox="1"/>
          <p:nvPr>
            <p:ph type="title"/>
          </p:nvPr>
        </p:nvSpPr>
        <p:spPr>
          <a:xfrm rot="5400000">
            <a:off x="4936367" y="2182286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6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5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2" name="Google Shape;52;p26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6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8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b="1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8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5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0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5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5" name="Google Shape;85;p30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5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86" name="Google Shape;86;p3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0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0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30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showMasterSp="0" type="twoTxTwoObj">
  <p:cSld name="TWO_OBJECTS_WITH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2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2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5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9" name="Google Shape;99;p32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5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00" name="Google Shape;100;p32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2232" lvl="0" marL="457200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5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01" name="Google Shape;101;p32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2232" lvl="0" marL="457200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5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02" name="Google Shape;102;p32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2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2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34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34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4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5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8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8.xml"/><Relationship Id="rId3" Type="http://schemas.openxmlformats.org/officeDocument/2006/relationships/theme" Target="../theme/theme4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9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0.xml"/><Relationship Id="rId3" Type="http://schemas.openxmlformats.org/officeDocument/2006/relationships/theme" Target="../theme/theme6.xml"/></Relationships>
</file>

<file path=ppt/slideMasters/_rels/slideMaster8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1.xml"/><Relationship Id="rId5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>
            <a:gsLst>
              <a:gs pos="0">
                <a:srgbClr val="007897"/>
              </a:gs>
              <a:gs pos="55000">
                <a:srgbClr val="4ABBE0"/>
              </a:gs>
              <a:gs pos="100000">
                <a:srgbClr val="007897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grpSp>
        <p:nvGrpSpPr>
          <p:cNvPr id="7" name="Google Shape;7;p20"/>
          <p:cNvGrpSpPr/>
          <p:nvPr/>
        </p:nvGrpSpPr>
        <p:grpSpPr>
          <a:xfrm>
            <a:off x="-12192" y="4953000"/>
            <a:ext cx="9162288" cy="1911350"/>
            <a:chOff x="-12783" y="4832896"/>
            <a:chExt cx="9162879" cy="2032192"/>
          </a:xfrm>
        </p:grpSpPr>
        <p:sp>
          <p:nvSpPr>
            <p:cNvPr id="8" name="Google Shape;8;p20"/>
            <p:cNvSpPr/>
            <p:nvPr/>
          </p:nvSpPr>
          <p:spPr>
            <a:xfrm>
              <a:off x="1687032" y="4832896"/>
              <a:ext cx="7456968" cy="518176"/>
            </a:xfrm>
            <a:custGeom>
              <a:rect b="b" l="l" r="r" t="t"/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FCBDC">
                <a:alpha val="39607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9" name="Google Shape;9;p20"/>
            <p:cNvSpPr/>
            <p:nvPr/>
          </p:nvSpPr>
          <p:spPr>
            <a:xfrm>
              <a:off x="35926" y="5135025"/>
              <a:ext cx="9108074" cy="838869"/>
            </a:xfrm>
            <a:custGeom>
              <a:rect b="b" l="l" r="r" t="t"/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endParaRPr>
            </a:p>
          </p:txBody>
        </p:sp>
        <p:sp>
          <p:nvSpPr>
            <p:cNvPr id="10" name="Google Shape;10;p20"/>
            <p:cNvSpPr/>
            <p:nvPr/>
          </p:nvSpPr>
          <p:spPr>
            <a:xfrm>
              <a:off x="0" y="4883888"/>
              <a:ext cx="9144000" cy="1981200"/>
            </a:xfrm>
            <a:custGeom>
              <a:rect b="b" l="l" r="r" t="t"/>
              <a:pathLst>
                <a:path extrusionOk="0" h="1248" w="576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1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Garamond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pic>
          <p:nvPicPr>
            <p:cNvPr id="11" name="Google Shape;11;p2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-12783" y="4868544"/>
              <a:ext cx="9162879" cy="86850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" name="Google Shape;12;p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3" name="Google Shape;13;p20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4" name="Google Shape;14;p20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5" name="Google Shape;15;p20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6" name="Google Shape;16;p20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Garamond"/>
              <a:buNone/>
              <a:defRPr b="0" i="0" sz="1000" u="none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" name="Google Shape;25;p22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6" name="Google Shape;26;p22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27" name="Google Shape;2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29" name="Google Shape;29;p22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30" name="Google Shape;30;p22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31" name="Google Shape;31;p22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32" name="Google Shape;32;p22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3"/>
    <p:sldLayoutId id="2147483652" r:id="rId4"/>
    <p:sldLayoutId id="2147483653" r:id="rId5"/>
    <p:sldLayoutId id="214748365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7" name="Google Shape;57;p27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58" name="Google Shape;58;p27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59" name="Google Shape;5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27"/>
          <p:cNvSpPr/>
          <p:nvPr/>
        </p:nvSpPr>
        <p:spPr>
          <a:xfrm>
            <a:off x="3636962" y="3005137"/>
            <a:ext cx="182562" cy="228600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 scaled="0"/>
          </a:gradFill>
          <a:ln cap="rnd" cmpd="sng" w="9525">
            <a:solidFill>
              <a:srgbClr val="1E768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1" name="Google Shape;61;p27"/>
          <p:cNvSpPr/>
          <p:nvPr/>
        </p:nvSpPr>
        <p:spPr>
          <a:xfrm>
            <a:off x="3449637" y="3005137"/>
            <a:ext cx="184150" cy="228600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 scaled="0"/>
          </a:gradFill>
          <a:ln cap="rnd" cmpd="sng" w="9525">
            <a:solidFill>
              <a:srgbClr val="1E768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2" name="Google Shape;62;p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63" name="Google Shape;63;p27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64" name="Google Shape;64;p27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5" name="Google Shape;65;p27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66" name="Google Shape;66;p27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9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5" name="Google Shape;75;p29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76" name="Google Shape;76;p29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77" name="Google Shape;7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79" name="Google Shape;79;p29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80" name="Google Shape;80;p29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81" name="Google Shape;81;p29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82" name="Google Shape;82;p29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92" name="Google Shape;92;p31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93" name="Google Shape;93;p31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94" name="Google Shape;94;p31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95" name="Google Shape;95;p31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3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7" name="Google Shape;107;p33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08" name="Google Shape;108;p33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109" name="Google Shape;109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11" name="Google Shape;111;p33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12" name="Google Shape;112;p33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13" name="Google Shape;113;p33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14" name="Google Shape;114;p33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22" name="Google Shape;122;p35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23" name="Google Shape;123;p35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4" name="Google Shape;124;p35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5" name="Google Shape;125;p35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Garamond"/>
              <a:buNone/>
              <a:defRPr b="0" i="0" sz="1000" u="none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7"/>
          <p:cNvSpPr/>
          <p:nvPr/>
        </p:nvSpPr>
        <p:spPr>
          <a:xfrm>
            <a:off x="715962" y="5002212"/>
            <a:ext cx="3802062" cy="1443037"/>
          </a:xfrm>
          <a:custGeom>
            <a:rect b="b" l="l" r="r" t="t"/>
            <a:pathLst>
              <a:path extrusionOk="0" h="528" w="5760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9FCBDC">
              <a:alpha val="3960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35" name="Google Shape;135;p37"/>
          <p:cNvSpPr/>
          <p:nvPr/>
        </p:nvSpPr>
        <p:spPr>
          <a:xfrm>
            <a:off x="-53975" y="5784850"/>
            <a:ext cx="3802062" cy="838200"/>
          </a:xfrm>
          <a:custGeom>
            <a:rect b="b" l="l" r="r" t="t"/>
            <a:pathLst>
              <a:path extrusionOk="0" h="528" w="5760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36" name="Google Shape;136;p37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pic>
        <p:nvPicPr>
          <p:cNvPr id="137" name="Google Shape;137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9050" y="5772150"/>
            <a:ext cx="3421062" cy="1109662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7"/>
          <p:cNvSpPr/>
          <p:nvPr/>
        </p:nvSpPr>
        <p:spPr>
          <a:xfrm>
            <a:off x="8664575" y="4987925"/>
            <a:ext cx="182562" cy="228600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 scaled="0"/>
          </a:gradFill>
          <a:ln cap="rnd" cmpd="sng" w="9525">
            <a:solidFill>
              <a:srgbClr val="1E768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39" name="Google Shape;139;p37"/>
          <p:cNvSpPr/>
          <p:nvPr/>
        </p:nvSpPr>
        <p:spPr>
          <a:xfrm>
            <a:off x="8477250" y="4987925"/>
            <a:ext cx="182562" cy="228600"/>
          </a:xfrm>
          <a:prstGeom prst="chevron">
            <a:avLst>
              <a:gd fmla="val 10800" name="adj"/>
            </a:avLst>
          </a:prstGeom>
          <a:gradFill>
            <a:gsLst>
              <a:gs pos="0">
                <a:srgbClr val="1389A6"/>
              </a:gs>
              <a:gs pos="72000">
                <a:srgbClr val="50B8DA"/>
              </a:gs>
              <a:gs pos="100000">
                <a:srgbClr val="7FC4DD"/>
              </a:gs>
            </a:gsLst>
            <a:lin ang="16200000" scaled="0"/>
          </a:gradFill>
          <a:ln cap="rnd" cmpd="sng" w="9525">
            <a:solidFill>
              <a:srgbClr val="1E768C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140" name="Google Shape;140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100" u="none" cap="none" strike="noStrike">
                <a:solidFill>
                  <a:schemeClr val="lt2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41" name="Google Shape;141;p37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42" name="Google Shape;142;p37"/>
          <p:cNvSpPr txBox="1"/>
          <p:nvPr>
            <p:ph idx="10" type="dt"/>
          </p:nvPr>
        </p:nvSpPr>
        <p:spPr>
          <a:xfrm>
            <a:off x="6727825" y="6408737"/>
            <a:ext cx="19192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3" name="Google Shape;143;p37"/>
          <p:cNvSpPr txBox="1"/>
          <p:nvPr>
            <p:ph idx="11" type="ftr"/>
          </p:nvPr>
        </p:nvSpPr>
        <p:spPr>
          <a:xfrm>
            <a:off x="4379912" y="6408737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4" name="Google Shape;144;p37"/>
          <p:cNvSpPr txBox="1"/>
          <p:nvPr>
            <p:ph idx="12" type="sldNum"/>
          </p:nvPr>
        </p:nvSpPr>
        <p:spPr>
          <a:xfrm>
            <a:off x="8647112" y="6408737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Garamond"/>
              <a:buNone/>
              <a:defRPr b="0" i="0" sz="100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"/>
          <p:cNvSpPr txBox="1"/>
          <p:nvPr>
            <p:ph idx="4294967295" type="ctrTitle"/>
          </p:nvPr>
        </p:nvSpPr>
        <p:spPr>
          <a:xfrm>
            <a:off x="685800" y="2430851"/>
            <a:ext cx="7772400" cy="182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b="1" i="0" lang="en-US" sz="54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RELAÇÃO DE TRABALHO </a:t>
            </a:r>
            <a:br>
              <a:rPr b="1" i="0" lang="en-US" sz="54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b="1" i="0" lang="en-US" sz="54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X</a:t>
            </a:r>
            <a:br>
              <a:rPr b="1" i="0" lang="en-US" sz="54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b="1" i="0" lang="en-US" sz="54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RELAÇÃO DE EMPREGO</a:t>
            </a:r>
            <a:endParaRPr/>
          </a:p>
        </p:txBody>
      </p:sp>
      <p:sp>
        <p:nvSpPr>
          <p:cNvPr id="157" name="Google Shape;157;p1"/>
          <p:cNvSpPr txBox="1"/>
          <p:nvPr>
            <p:ph idx="1" type="subTitle"/>
          </p:nvPr>
        </p:nvSpPr>
        <p:spPr>
          <a:xfrm>
            <a:off x="1954512" y="5972675"/>
            <a:ext cx="6400800" cy="6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b="0" i="0" lang="en-US" sz="2700" u="non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Profª Luciana Romano Morilas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0"/>
          <p:cNvSpPr txBox="1"/>
          <p:nvPr>
            <p:ph idx="4294967295" type="title"/>
          </p:nvPr>
        </p:nvSpPr>
        <p:spPr>
          <a:xfrm>
            <a:off x="457200" y="1615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8 Relações de trabalho </a:t>
            </a:r>
            <a:r>
              <a:rPr b="1" i="1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lato sensu</a:t>
            </a:r>
            <a:endParaRPr b="1" i="1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3" name="Google Shape;213;p10"/>
          <p:cNvSpPr txBox="1"/>
          <p:nvPr>
            <p:ph idx="1" type="body"/>
          </p:nvPr>
        </p:nvSpPr>
        <p:spPr>
          <a:xfrm>
            <a:off x="620475" y="1185400"/>
            <a:ext cx="8229600" cy="48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🞂"/>
            </a:pPr>
            <a:r>
              <a:rPr b="0" i="0" lang="en-US" sz="3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Vinculação administrativa: exceção constitucional.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🞂"/>
            </a:pPr>
            <a:r>
              <a:rPr b="0" i="0" lang="en-US" sz="3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Estágio: objetivos educacionais.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🞂"/>
            </a:pPr>
            <a:r>
              <a:rPr b="0" i="0" lang="en-US" sz="3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Cooperativa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🞂"/>
            </a:pPr>
            <a:r>
              <a:rPr b="0" i="0" lang="en-US" sz="3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autônomo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Verdana"/>
              <a:buChar char="◦"/>
            </a:pPr>
            <a:r>
              <a:rPr b="0" i="0" lang="en-US" sz="3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Prestação de serviços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Verdana"/>
              <a:buChar char="◦"/>
            </a:pPr>
            <a:r>
              <a:rPr b="0" i="0" lang="en-US" sz="3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Empreitada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🞂"/>
            </a:pPr>
            <a:r>
              <a:rPr b="0" i="0" lang="en-US" sz="3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eventual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🞂"/>
            </a:pPr>
            <a:r>
              <a:rPr b="0" i="0" lang="en-US" sz="3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avulso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🞂"/>
            </a:pPr>
            <a:r>
              <a:rPr b="0" i="0" lang="en-US" sz="3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voluntário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9 Estágio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9" name="Google Shape;219;p11"/>
          <p:cNvSpPr txBox="1"/>
          <p:nvPr>
            <p:ph idx="1" type="body"/>
          </p:nvPr>
        </p:nvSpPr>
        <p:spPr>
          <a:xfrm>
            <a:off x="842962" y="1143000"/>
            <a:ext cx="8229600" cy="4983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Jornada: 4 ou 6 horas diárias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Auxílio-transporte 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Bolsa ou outra forma de contraprestação aos estágios não obrigatórios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Recesso remunerado de 30 dias para os estágios com duração igual ou superior a um ano ou proporcional para os de duração inferior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Gratificação natalina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Intervalo para alimentação e descanso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68"/>
              <a:buFont typeface="Noto Sans Symbols"/>
              <a:buChar char="🞂"/>
            </a:pPr>
            <a:r>
              <a:rPr b="0" i="0" lang="en-US" sz="26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Aplicação da legislação relacionada à saúde e à segurança no trabalho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2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10 Cooperativas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25" name="Google Shape;225;p12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Princípio da união da força dos trabalhadores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Princípio da dupla qualidade: cooperado e cliente.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Princípio da retribuição pessoal diferenciada.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 objetivo da cooperativa é potenciar as atividades humanas.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Deve haver </a:t>
            </a:r>
            <a:r>
              <a:rPr b="0" i="1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affectio societatis</a:t>
            </a: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, eleição de diretores e assembléia.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11 Trabalho autônomo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31" name="Google Shape;231;p13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Falta de subordinação e de pessoalidade.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Há autonomia quanto à direção da prestação dos serviços.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Pode ser prestado por pessoa jurídica.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Prestação de serviços (locação de serviços): objetiva um resultado, uma obrigação de fazer.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Empreitada: objetiva a execução de uma obra.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4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12 Trabalho avulso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37" name="Google Shape;237;p14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Caracteriza-se pela eventualidade.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Presta serviços no setor portuário a diferentes tomadores por meio de entidade intermediária.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É “todo trabalhador sem vínculo empregatício que, sindicalizado ou não, tenha a concessão de direitos trabalhistas executada por intermédio da respectiva entidade de classe”. (Portaria n. 3.107/71 do Ministério do Trabalho).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5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13 Trabalho voluntário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43" name="Google Shape;243;p15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Aquele prestado com ânimo e causa benevolentes.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Caráter subjetivo: ânimo → gratuidade.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Mas o “prestador de serviços poderá ser ressarcido pelas despesas que comprovadamente realizar no desempenho das atividades voluntárias” (art. 3º, lei 9.608/96).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Caráter objetivo: causa do trabalho.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14 Modalidades de contrato de trabalho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49" name="Google Shape;249;p16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AutoNum type="arabicParenR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Quanto à forma: expresso ou tácito.</a:t>
            </a:r>
            <a:endParaRPr/>
          </a:p>
          <a:p>
            <a:pPr indent="-514350" lvl="1" marL="914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⮲ As anotações em carteira são apenas meio de prova.</a:t>
            </a:r>
            <a:endParaRPr b="0" i="0" sz="23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514350" lvl="0" marL="5143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AutoNum type="arabicParenR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Quanto ao número de contratantes: plúrimo (de equipe) ou individual.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AutoNum type="arabicParenR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Quanto à duração: por prazo indeterminado por prazo determinado.</a:t>
            </a:r>
            <a:endParaRPr/>
          </a:p>
          <a:p>
            <a:pPr indent="-514350" lvl="0" marL="5143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Prazo determinado: por prazo, por execução de serviços determinados, por acontecimento específico.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7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15 Contratos por prazo determinado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55" name="Google Shape;255;p17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Requisitos: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Serviço transitório (do empregado)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Atividades empresariais transitórias (da empresa)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Contrato de experiência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CONTRATO A TERMO: máximo de 2 anos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TEMPORÁRIO: máximo de 3 meses (lei 6.019/74)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CONTRATO DE EXPERIÊNCIA: até 90 dias. Visa a experimentação mútua.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8"/>
          <p:cNvSpPr txBox="1"/>
          <p:nvPr>
            <p:ph idx="1" type="body"/>
          </p:nvPr>
        </p:nvSpPr>
        <p:spPr>
          <a:xfrm>
            <a:off x="457200" y="857250"/>
            <a:ext cx="8229600" cy="5268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CONTRATO DE SAFRA: contrato a termo específico para o campo.</a:t>
            </a:r>
            <a:endParaRPr/>
          </a:p>
          <a:p>
            <a:pPr indent="-139001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CONTRATO DE OBRA CERTA: até 2 anos. Justifica-se pela natureza do serviço.</a:t>
            </a:r>
            <a:endParaRPr/>
          </a:p>
          <a:p>
            <a:pPr indent="-139001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CONTRATO PRECÁRIO ou PROVISÓRIO (lei 9.601/98): desde que haja negociação coletiva. Incentiva a contratação de desempregados, portanto, não-sindicalizados.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9"/>
          <p:cNvSpPr txBox="1"/>
          <p:nvPr>
            <p:ph idx="4294967295" type="title"/>
          </p:nvPr>
        </p:nvSpPr>
        <p:spPr>
          <a:xfrm>
            <a:off x="500063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16 Trabalho temporário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66" name="Google Shape;266;p19"/>
          <p:cNvSpPr txBox="1"/>
          <p:nvPr>
            <p:ph idx="1" type="body"/>
          </p:nvPr>
        </p:nvSpPr>
        <p:spPr>
          <a:xfrm>
            <a:off x="500062" y="928687"/>
            <a:ext cx="8229600" cy="5643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Hipóteses: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Substituição de pessoal permanente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Acréscimo extraordinário de serviço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Há 2 contratos: 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b="0" i="0" lang="en-US" sz="24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tomador e empresa de trabalho temporário;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b="0" i="0" lang="en-US" sz="24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empresa de trabalho temporário e empregado.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Requisitos: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b="0" i="0" lang="en-US" sz="24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Escrito;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b="0" i="0" lang="en-US" sz="24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Motivado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b="0" i="0" lang="en-US" sz="24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Prazo máximo de 3 meses.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🞂"/>
            </a:pPr>
            <a:r>
              <a:rPr b="0" i="0" lang="en-US" sz="28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A empresa de trabalho temporário deve ser registrada na DRT, pois a atividade é fiscalizada.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/>
          <p:nvPr/>
        </p:nvSpPr>
        <p:spPr>
          <a:xfrm>
            <a:off x="1643042" y="2500306"/>
            <a:ext cx="5786478" cy="3500462"/>
          </a:xfrm>
          <a:prstGeom prst="ellipse">
            <a:avLst/>
          </a:prstGeom>
          <a:gradFill>
            <a:gsLst>
              <a:gs pos="0">
                <a:srgbClr val="072552"/>
              </a:gs>
              <a:gs pos="50000">
                <a:srgbClr val="0E3F85"/>
              </a:gs>
              <a:gs pos="70000">
                <a:srgbClr val="1D4F96"/>
              </a:gs>
              <a:gs pos="100000">
                <a:srgbClr val="3A6AB9"/>
              </a:gs>
            </a:gsLst>
            <a:lin ang="16200000" scaled="0"/>
          </a:gradFill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CFBFF"/>
              </a:buClr>
              <a:buSzPts val="3200"/>
              <a:buFont typeface="Lucida Sans"/>
              <a:buNone/>
            </a:pPr>
            <a:r>
              <a:rPr b="1" i="0" lang="en-US" sz="3200" u="none" cap="none" strike="noStrike">
                <a:solidFill>
                  <a:srgbClr val="DCFBFF"/>
                </a:solidFill>
                <a:latin typeface="Lucida Sans"/>
                <a:ea typeface="Lucida Sans"/>
                <a:cs typeface="Lucida Sans"/>
                <a:sym typeface="Lucida Sans"/>
              </a:rPr>
              <a:t>Relação de trabalho</a:t>
            </a:r>
            <a:endParaRPr/>
          </a:p>
        </p:txBody>
      </p:sp>
      <p:sp>
        <p:nvSpPr>
          <p:cNvPr id="163" name="Google Shape;163;p2"/>
          <p:cNvSpPr txBox="1"/>
          <p:nvPr>
            <p:ph idx="1" type="body"/>
          </p:nvPr>
        </p:nvSpPr>
        <p:spPr>
          <a:xfrm>
            <a:off x="457200" y="1285875"/>
            <a:ext cx="8229600" cy="2000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🞂"/>
            </a:pPr>
            <a:r>
              <a:rPr b="0" i="0" lang="en-US" sz="30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Trabalhador é todo aquele que tem sua energia de trabalho explorada.</a:t>
            </a:r>
            <a:endParaRPr/>
          </a:p>
          <a:p>
            <a:pPr indent="-126048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64" name="Google Shape;164;p2"/>
          <p:cNvSpPr txBox="1"/>
          <p:nvPr>
            <p:ph idx="4294967295" type="title"/>
          </p:nvPr>
        </p:nvSpPr>
        <p:spPr>
          <a:xfrm>
            <a:off x="468313" y="260350"/>
            <a:ext cx="8229600" cy="13112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838200" lvl="0" marL="838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Lucida Sans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1 Introdução</a:t>
            </a:r>
            <a:endParaRPr b="1" i="0" sz="40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65" name="Google Shape;165;p2"/>
          <p:cNvSpPr/>
          <p:nvPr/>
        </p:nvSpPr>
        <p:spPr>
          <a:xfrm>
            <a:off x="2643137" y="4049962"/>
            <a:ext cx="3786300" cy="1785900"/>
          </a:xfrm>
          <a:prstGeom prst="ellipse">
            <a:avLst/>
          </a:prstGeom>
          <a:gradFill>
            <a:gsLst>
              <a:gs pos="0">
                <a:srgbClr val="95D4EE"/>
              </a:gs>
              <a:gs pos="64999">
                <a:srgbClr val="C9ECFD"/>
              </a:gs>
              <a:gs pos="100000">
                <a:srgbClr val="D6F3FF"/>
              </a:gs>
            </a:gsLst>
            <a:lin ang="162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350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ucida Sans"/>
              <a:buNone/>
            </a:pPr>
            <a:r>
              <a:rPr b="1" i="0" lang="en-US" sz="2400" u="none">
                <a:solidFill>
                  <a:srgbClr val="000000"/>
                </a:solidFill>
                <a:latin typeface="Lucida Sans"/>
                <a:ea typeface="Lucida Sans"/>
                <a:cs typeface="Lucida Sans"/>
                <a:sym typeface="Lucida Sans"/>
              </a:rPr>
              <a:t>Relação de emprego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" name="Google Shape;170;p3"/>
          <p:cNvGraphicFramePr/>
          <p:nvPr/>
        </p:nvGraphicFramePr>
        <p:xfrm>
          <a:off x="457200" y="15001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{9AD03655-4DD5-4535-8823-1C8791E67196}</a:tableStyleId>
              </a:tblPr>
              <a:tblGrid>
                <a:gridCol w="4165600"/>
                <a:gridCol w="4164000"/>
              </a:tblGrid>
              <a:tr h="6667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Lucida Sans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Relação de Emprego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Lucida Sans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Relação de Trabalho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6651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1. Pessoa física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1. Pessoa Física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E0E8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2. Pessoalidade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2. Não é essencial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0F4"/>
                    </a:solidFill>
                  </a:tcPr>
                </a:tc>
              </a:tr>
              <a:tr h="6651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3. Onerosidade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3. Não é essencial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E0E8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4. Habitualidade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4. Não é essencial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0F4"/>
                    </a:solidFill>
                  </a:tcPr>
                </a:tc>
              </a:tr>
              <a:tr h="6651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5. Subordinação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5. Não é essencial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E0E8"/>
                    </a:solidFill>
                  </a:tcPr>
                </a:tc>
              </a:tr>
              <a:tr h="94615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6. Alteridade ou alheabilidade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6. Alteridade ou alheabilidade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  <p:sp>
        <p:nvSpPr>
          <p:cNvPr id="171" name="Google Shape;171;p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2 Características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3 Pessoalidade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graphicFrame>
        <p:nvGraphicFramePr>
          <p:cNvPr id="177" name="Google Shape;177;p4"/>
          <p:cNvGraphicFramePr/>
          <p:nvPr/>
        </p:nvGraphicFramePr>
        <p:xfrm>
          <a:off x="457200" y="14811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{9AD03655-4DD5-4535-8823-1C8791E67196}</a:tableStyleId>
              </a:tblPr>
              <a:tblGrid>
                <a:gridCol w="4129075"/>
                <a:gridCol w="4129075"/>
              </a:tblGrid>
              <a:tr h="833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Lucida Sans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Relação de Emprego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2800"/>
                        <a:buFont typeface="Lucida Sans"/>
                        <a:buNone/>
                      </a:pPr>
                      <a:r>
                        <a:rPr b="1" i="0" lang="en-US" sz="2800" u="none" cap="none" strike="noStrike">
                          <a:solidFill>
                            <a:srgbClr val="FFFFFF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Relação de Trabalho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1"/>
                    </a:solidFill>
                  </a:tcPr>
                </a:tc>
              </a:tr>
              <a:tr h="11826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sng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Empregador</a:t>
                      </a: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: despersonalização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sng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Empregador</a:t>
                      </a: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: despersonalização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DE0E8"/>
                    </a:solidFill>
                  </a:tcPr>
                </a:tc>
              </a:tr>
              <a:tr h="1717675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sng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Empregado</a:t>
                      </a: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: pessoa física – contrato </a:t>
                      </a:r>
                      <a:r>
                        <a:rPr b="0" i="1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intuitu personae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800"/>
                        <a:buFont typeface="Lucida Sans"/>
                        <a:buNone/>
                      </a:pPr>
                      <a:r>
                        <a:rPr b="0" i="0" lang="en-US" sz="2800" u="sng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Empregado</a:t>
                      </a:r>
                      <a:r>
                        <a:rPr b="0" i="0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: não é </a:t>
                      </a:r>
                      <a:r>
                        <a:rPr b="0" i="1" lang="en-US" sz="2800" u="none" cap="none" strike="noStrike">
                          <a:solidFill>
                            <a:srgbClr val="000000"/>
                          </a:solidFill>
                          <a:latin typeface="Lucida Sans"/>
                          <a:ea typeface="Lucida Sans"/>
                          <a:cs typeface="Lucida Sans"/>
                          <a:sym typeface="Lucida Sans"/>
                        </a:rPr>
                        <a:t>intuitu personae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F0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Fazer um sacrifício para obter uma vantagem.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voluntário é relação de emprego?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religioso?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administrativo no templo.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Trabalho do líder religioso (fé)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Lei 10.029/00: regulamenta o trabalho voluntário.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Dano moral no trabalho voluntário = Justiça do Trabalho!</a:t>
            </a:r>
            <a:endParaRPr/>
          </a:p>
        </p:txBody>
      </p:sp>
      <p:sp>
        <p:nvSpPr>
          <p:cNvPr id="183" name="Google Shape;183;p5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4 Onerosidade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6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Habitual = não eventual.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Lucida Sans"/>
              <a:buAutoNum type="arabicPeriod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Teoria da continuidade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Lucida Sans"/>
              <a:buAutoNum type="arabicPeriod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Teoria do evento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Lucida Sans"/>
              <a:buAutoNum type="arabicPeriod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Teoria da inserção do trabalhador nos fins do empreendimento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Lucida Sans"/>
              <a:buAutoNum type="arabicPeriod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Teoria da fixação jurídica ao tomador de serviços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Trabalhador sazonal: zona rural</a:t>
            </a:r>
            <a:endParaRPr/>
          </a:p>
        </p:txBody>
      </p:sp>
      <p:sp>
        <p:nvSpPr>
          <p:cNvPr id="189" name="Google Shape;189;p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5 Habitualidade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7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Subordinação: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Subjetiva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Objetiva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Classificação: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Técnica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Econômica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Social</a:t>
            </a:r>
            <a:endParaRPr/>
          </a:p>
          <a:p>
            <a:pPr indent="-228599" lvl="1" marL="620712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b="0" i="0" lang="en-US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Jurídica</a:t>
            </a:r>
            <a:endParaRPr/>
          </a:p>
        </p:txBody>
      </p:sp>
      <p:sp>
        <p:nvSpPr>
          <p:cNvPr id="195" name="Google Shape;195;p7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6 Subordinação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É essencial tanto para caracterizar a relação de trabalho (direito civil) quanto a relação de emprego (direito do trabalho).</a:t>
            </a:r>
            <a:endParaRPr/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sng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Paradigma da essencialidade</a:t>
            </a: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: toda pessoa que se lança numa relação jurídica para conseguir um bem essencial à vida, está potencialmente em relação de fragilidade, pois fará qualquer negócio. justifica-se, portanto, uma proteção maior ao trabalhador que não esteja numa relação de emprego.</a:t>
            </a:r>
            <a:endParaRPr/>
          </a:p>
        </p:txBody>
      </p:sp>
      <p:sp>
        <p:nvSpPr>
          <p:cNvPr id="201" name="Google Shape;201;p8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7 Alteridade ou alheabilidade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9"/>
          <p:cNvSpPr txBox="1"/>
          <p:nvPr>
            <p:ph idx="1" type="body"/>
          </p:nvPr>
        </p:nvSpPr>
        <p:spPr>
          <a:xfrm>
            <a:off x="457200" y="14811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5587" lvl="0" marL="3651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sng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Relação de trabalho</a:t>
            </a: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: ser humano que presta serviços para alguém que explora sua energia.</a:t>
            </a:r>
            <a:endParaRPr/>
          </a:p>
          <a:p>
            <a:pPr indent="-139001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r>
              <a:t/>
            </a:r>
            <a:endParaRPr b="0" i="0" sz="2700" u="none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255587" lvl="0" marL="36512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</a:pPr>
            <a:r>
              <a:rPr b="0" i="0" lang="en-US" sz="2700" u="sng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Relação de emprego</a:t>
            </a:r>
            <a:r>
              <a:rPr b="0" i="0" lang="en-US" sz="27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rPr>
              <a:t>: pessoa natural que presta serviços com relação de pessoalidade, onerosidade, habitualidade e subordinação para alguém que explora sua energia.</a:t>
            </a:r>
            <a:endParaRPr/>
          </a:p>
        </p:txBody>
      </p:sp>
      <p:sp>
        <p:nvSpPr>
          <p:cNvPr id="207" name="Google Shape;207;p9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rPr>
              <a:t>Conclusão</a:t>
            </a:r>
            <a:endParaRPr b="1" i="0" sz="4100" u="none" cap="none" strike="noStrike">
              <a:solidFill>
                <a:schemeClr val="dk2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3_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4_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6_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7_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2_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5_Concurso">
  <a:themeElements>
    <a:clrScheme name="Concurso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2008-10-16T19:28:41Z</dcterms:created>
  <dc:creator>Usuario</dc:creator>
</cp:coreProperties>
</file>