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notesMasterIdLst>
    <p:notesMasterId r:id="rId40"/>
  </p:notesMasterIdLst>
  <p:sldIdLst>
    <p:sldId id="257" r:id="rId3"/>
    <p:sldId id="316" r:id="rId4"/>
    <p:sldId id="317" r:id="rId5"/>
    <p:sldId id="307" r:id="rId6"/>
    <p:sldId id="319" r:id="rId7"/>
    <p:sldId id="286" r:id="rId8"/>
    <p:sldId id="290" r:id="rId9"/>
    <p:sldId id="287" r:id="rId10"/>
    <p:sldId id="288" r:id="rId11"/>
    <p:sldId id="256" r:id="rId12"/>
    <p:sldId id="258" r:id="rId13"/>
    <p:sldId id="259" r:id="rId14"/>
    <p:sldId id="260" r:id="rId15"/>
    <p:sldId id="298" r:id="rId16"/>
    <p:sldId id="299" r:id="rId17"/>
    <p:sldId id="300" r:id="rId18"/>
    <p:sldId id="301" r:id="rId19"/>
    <p:sldId id="302" r:id="rId20"/>
    <p:sldId id="320" r:id="rId21"/>
    <p:sldId id="310" r:id="rId22"/>
    <p:sldId id="311" r:id="rId23"/>
    <p:sldId id="312" r:id="rId24"/>
    <p:sldId id="313" r:id="rId25"/>
    <p:sldId id="314" r:id="rId26"/>
    <p:sldId id="315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321" r:id="rId35"/>
    <p:sldId id="285" r:id="rId36"/>
    <p:sldId id="303" r:id="rId37"/>
    <p:sldId id="304" r:id="rId38"/>
    <p:sldId id="322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0025"/>
    <a:srgbClr val="FFFF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5" autoAdjust="0"/>
    <p:restoredTop sz="94660" autoAdjust="0"/>
  </p:normalViewPr>
  <p:slideViewPr>
    <p:cSldViewPr snapToGrid="0">
      <p:cViewPr>
        <p:scale>
          <a:sx n="76" d="100"/>
          <a:sy n="76" d="100"/>
        </p:scale>
        <p:origin x="-114" y="-93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09B39-3207-4BD0-9CF0-7ED6267276DE}" type="datetimeFigureOut">
              <a:rPr lang="pt-BR" smtClean="0"/>
              <a:pPr/>
              <a:t>22/05/2018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92815D-E6C4-4A43-A8A8-0D04FF3E3A2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1666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9ADB5-5505-4D93-869E-605D9499E499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7860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pPr/>
              <a:t>22.05.2018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7683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pPr/>
              <a:t>22.05.2018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658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pPr/>
              <a:t>22.05.2018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6397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702E-72BD-461E-9260-ECF576D89D8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201D6-C82B-4579-9356-7B74F1587CB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12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702E-72BD-461E-9260-ECF576D89D8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201D6-C82B-4579-9356-7B74F1587CB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675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702E-72BD-461E-9260-ECF576D89D8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201D6-C82B-4579-9356-7B74F1587CB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33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702E-72BD-461E-9260-ECF576D89D8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201D6-C82B-4579-9356-7B74F1587CB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095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702E-72BD-461E-9260-ECF576D89D8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201D6-C82B-4579-9356-7B74F1587CB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980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702E-72BD-461E-9260-ECF576D89D8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201D6-C82B-4579-9356-7B74F1587CB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704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702E-72BD-461E-9260-ECF576D89D8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201D6-C82B-4579-9356-7B74F1587CB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680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702E-72BD-461E-9260-ECF576D89D8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201D6-C82B-4579-9356-7B74F1587CB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264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pPr/>
              <a:t>22.05.2018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005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702E-72BD-461E-9260-ECF576D89D8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201D6-C82B-4579-9356-7B74F1587CB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897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702E-72BD-461E-9260-ECF576D89D8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201D6-C82B-4579-9356-7B74F1587CB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5142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702E-72BD-461E-9260-ECF576D89D8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201D6-C82B-4579-9356-7B74F1587CB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853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pPr/>
              <a:t>22.05.2018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1375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pPr/>
              <a:t>22.05.2018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613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pPr/>
              <a:t>22.05.2018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421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pPr/>
              <a:t>22.05.2018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533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pPr/>
              <a:t>22.05.2018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281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pPr/>
              <a:t>22.05.2018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7836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pPr/>
              <a:t>22.05.2018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566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pPr/>
              <a:t>22.05.2018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74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8702E-72BD-461E-9260-ECF576D89D8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22/05/2018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201D6-C82B-4579-9356-7B74F1587CB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829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bg-yellow-map-dot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807"/>
            <a:ext cx="12188792" cy="6859807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37004E4-C336-4688-A5F8-AFCF9F16FC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9959" y="2681416"/>
            <a:ext cx="10302971" cy="976184"/>
          </a:xfrm>
        </p:spPr>
        <p:txBody>
          <a:bodyPr>
            <a:normAutofit fontScale="90000"/>
          </a:bodyPr>
          <a:lstStyle/>
          <a:p>
            <a:r>
              <a:rPr lang="pt-BR" b="1" i="1" dirty="0">
                <a:solidFill>
                  <a:srgbClr val="C40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Fast </a:t>
            </a:r>
            <a:r>
              <a:rPr lang="pt-BR" b="1" i="1" dirty="0" smtClean="0">
                <a:solidFill>
                  <a:srgbClr val="C40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Food </a:t>
            </a:r>
            <a:r>
              <a:rPr lang="pt-BR" b="1" dirty="0" smtClean="0">
                <a:solidFill>
                  <a:srgbClr val="C40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e Globalização</a:t>
            </a:r>
            <a:endParaRPr lang="pt-BR" b="1" dirty="0">
              <a:solidFill>
                <a:srgbClr val="C400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521675" y="197707"/>
            <a:ext cx="59930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latin typeface="Courier New" pitchFamily="49" charset="0"/>
                <a:cs typeface="Courier New" pitchFamily="49" charset="0"/>
              </a:rPr>
              <a:t>UNIVERSIDADE DE SÃO PAULO</a:t>
            </a:r>
          </a:p>
          <a:p>
            <a:pPr algn="ctr"/>
            <a:r>
              <a:rPr lang="pt-BR" b="1" dirty="0" smtClean="0">
                <a:latin typeface="Courier New" pitchFamily="49" charset="0"/>
                <a:cs typeface="Courier New" pitchFamily="49" charset="0"/>
              </a:rPr>
              <a:t>FACULDADE DE SAÚDE PÚBLICA</a:t>
            </a:r>
          </a:p>
          <a:p>
            <a:pPr algn="ctr"/>
            <a:r>
              <a:rPr lang="pt-BR" b="1" dirty="0" smtClean="0">
                <a:latin typeface="Courier New" pitchFamily="49" charset="0"/>
                <a:cs typeface="Courier New" pitchFamily="49" charset="0"/>
              </a:rPr>
              <a:t>GRADUAÇÃO EM NUTRIÇÃO</a:t>
            </a:r>
          </a:p>
          <a:p>
            <a:pPr algn="ctr"/>
            <a:r>
              <a:rPr lang="pt-BR" b="1" dirty="0" smtClean="0">
                <a:latin typeface="Courier New" pitchFamily="49" charset="0"/>
                <a:cs typeface="Courier New" pitchFamily="49" charset="0"/>
              </a:rPr>
              <a:t>Alimentação e Contexto Social (HSP 0282)</a:t>
            </a:r>
          </a:p>
          <a:p>
            <a:pPr algn="ctr"/>
            <a:r>
              <a:rPr lang="pt-BR" b="1" dirty="0" smtClean="0">
                <a:latin typeface="Courier New" pitchFamily="49" charset="0"/>
                <a:cs typeface="Courier New" pitchFamily="49" charset="0"/>
              </a:rPr>
              <a:t>Prof. Dra. </a:t>
            </a:r>
            <a:r>
              <a:rPr lang="pt-BR" b="1" dirty="0" err="1" smtClean="0">
                <a:latin typeface="Courier New" pitchFamily="49" charset="0"/>
                <a:cs typeface="Courier New" pitchFamily="49" charset="0"/>
              </a:rPr>
              <a:t>Aylene</a:t>
            </a:r>
            <a:r>
              <a:rPr lang="pt-BR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pt-BR" b="1" dirty="0" err="1" smtClean="0">
                <a:latin typeface="Courier New" pitchFamily="49" charset="0"/>
                <a:cs typeface="Courier New" pitchFamily="49" charset="0"/>
              </a:rPr>
              <a:t>Bousquat</a:t>
            </a:r>
            <a:endParaRPr lang="pt-BR" b="1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4" name="Imagem 3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05412" y="247135"/>
            <a:ext cx="1490404" cy="151045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5" name="CaixaDeTexto 4"/>
          <p:cNvSpPr txBox="1"/>
          <p:nvPr/>
        </p:nvSpPr>
        <p:spPr>
          <a:xfrm>
            <a:off x="3608173" y="3669957"/>
            <a:ext cx="46832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Gabriel Messina Coimbra</a:t>
            </a:r>
          </a:p>
          <a:p>
            <a:pPr algn="ctr"/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Ingrid Mags Carvalho de Almeida</a:t>
            </a:r>
          </a:p>
          <a:p>
            <a:pPr algn="ctr"/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Mariana Gondo dos Santos</a:t>
            </a:r>
          </a:p>
          <a:p>
            <a:pPr algn="ctr"/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Mariana da Silva Santos</a:t>
            </a:r>
          </a:p>
          <a:p>
            <a:pPr algn="ctr"/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Matheus Lisboa</a:t>
            </a:r>
          </a:p>
          <a:p>
            <a:pPr algn="ctr"/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Michael Douglas S. Lima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251622" y="6326659"/>
            <a:ext cx="1618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latin typeface="Courier New" pitchFamily="49" charset="0"/>
                <a:cs typeface="Courier New" pitchFamily="49" charset="0"/>
              </a:rPr>
              <a:t>Maio de 2018</a:t>
            </a:r>
            <a:endParaRPr lang="pt-BR" sz="14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9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3" descr="Uma imagem contendo mesa, comida, garrafa, sentado&#10;&#10;Descrição gerada com muito alta confiança">
            <a:extLst>
              <a:ext uri="{FF2B5EF4-FFF2-40B4-BE49-F238E27FC236}">
                <a16:creationId xmlns:a16="http://schemas.microsoft.com/office/drawing/2014/main" xmlns="" id="{42B6F20B-AAEB-4CDF-BB47-B7B3F818E1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0000"/>
          <a:stretch/>
        </p:blipFill>
        <p:spPr>
          <a:xfrm>
            <a:off x="23" y="24724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66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4" descr="Uma imagem contendo interior, chão, mesa, edifício&#10;&#10;Descrição gerada com muito alta confiança">
            <a:extLst>
              <a:ext uri="{FF2B5EF4-FFF2-40B4-BE49-F238E27FC236}">
                <a16:creationId xmlns:a16="http://schemas.microsoft.com/office/drawing/2014/main" xmlns="" id="{527C55A2-C7FC-4464-97EF-BEE71AF7A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500" cy="692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8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4" descr="Uma imagem contendo interior, chão, mesa, parede&#10;&#10;Descrição gerada com muito alta confiança">
            <a:extLst>
              <a:ext uri="{FF2B5EF4-FFF2-40B4-BE49-F238E27FC236}">
                <a16:creationId xmlns:a16="http://schemas.microsoft.com/office/drawing/2014/main" xmlns="" id="{505D0686-B93F-4CCE-94CE-C75143F368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92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4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4" descr="Uma imagem contendo comida&#10;&#10;Descrição gerada com alta confiança">
            <a:extLst>
              <a:ext uri="{FF2B5EF4-FFF2-40B4-BE49-F238E27FC236}">
                <a16:creationId xmlns:a16="http://schemas.microsoft.com/office/drawing/2014/main" xmlns="" id="{A0BE6BB3-F919-40D2-8AA2-721F6C8CD9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9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554" y="175577"/>
            <a:ext cx="9985109" cy="864096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rgbClr val="C40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Restaurante </a:t>
            </a:r>
            <a:r>
              <a:rPr lang="pt-BR" b="1" i="1" dirty="0" err="1" smtClean="0">
                <a:solidFill>
                  <a:srgbClr val="C40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</a:t>
            </a:r>
            <a:r>
              <a:rPr lang="pt-BR" b="1" i="1" dirty="0" smtClean="0">
                <a:solidFill>
                  <a:srgbClr val="C40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b="1" i="1" dirty="0" err="1" smtClean="0">
                <a:solidFill>
                  <a:srgbClr val="C40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</a:t>
            </a:r>
            <a:endParaRPr lang="pt-BR" b="1" i="1" dirty="0">
              <a:solidFill>
                <a:srgbClr val="C400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27381" y="1124745"/>
            <a:ext cx="11268379" cy="5251341"/>
          </a:xfrm>
        </p:spPr>
        <p:txBody>
          <a:bodyPr>
            <a:normAutofit fontScale="92500" lnSpcReduction="20000"/>
          </a:bodyPr>
          <a:lstStyle/>
          <a:p>
            <a:r>
              <a:rPr lang="pt-BR" sz="2600" dirty="0" smtClean="0">
                <a:latin typeface="Courier New" pitchFamily="49" charset="0"/>
                <a:cs typeface="Courier New" pitchFamily="49" charset="0"/>
              </a:rPr>
              <a:t>Restaurante </a:t>
            </a:r>
            <a:r>
              <a:rPr lang="pt-BR" sz="2600" b="1" dirty="0" smtClean="0">
                <a:latin typeface="Courier New" pitchFamily="49" charset="0"/>
                <a:cs typeface="Courier New" pitchFamily="49" charset="0"/>
              </a:rPr>
              <a:t>popular</a:t>
            </a:r>
            <a:r>
              <a:rPr lang="pt-BR" sz="2600" dirty="0" smtClean="0">
                <a:latin typeface="Courier New" pitchFamily="49" charset="0"/>
                <a:cs typeface="Courier New" pitchFamily="49" charset="0"/>
              </a:rPr>
              <a:t>  (GÓES 2005).</a:t>
            </a:r>
          </a:p>
          <a:p>
            <a:r>
              <a:rPr lang="pt-BR" sz="2600" dirty="0" smtClean="0">
                <a:latin typeface="Courier New" pitchFamily="49" charset="0"/>
                <a:cs typeface="Courier New" pitchFamily="49" charset="0"/>
              </a:rPr>
              <a:t>Para o nível de renda brasileiro comer em restaurante </a:t>
            </a:r>
            <a:r>
              <a:rPr lang="pt-BR" sz="2600" i="1" dirty="0" err="1" smtClean="0">
                <a:latin typeface="Courier New" pitchFamily="49" charset="0"/>
                <a:cs typeface="Courier New" pitchFamily="49" charset="0"/>
              </a:rPr>
              <a:t>fast</a:t>
            </a:r>
            <a:r>
              <a:rPr lang="pt-BR" sz="2600" i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pt-BR" sz="2600" i="1" dirty="0" err="1" smtClean="0">
                <a:latin typeface="Courier New" pitchFamily="49" charset="0"/>
                <a:cs typeface="Courier New" pitchFamily="49" charset="0"/>
              </a:rPr>
              <a:t>food</a:t>
            </a:r>
            <a:r>
              <a:rPr lang="pt-BR" sz="2600" i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pt-BR" sz="2600" dirty="0" smtClean="0">
                <a:latin typeface="Courier New" pitchFamily="49" charset="0"/>
                <a:cs typeface="Courier New" pitchFamily="49" charset="0"/>
              </a:rPr>
              <a:t>é </a:t>
            </a:r>
            <a:r>
              <a:rPr lang="pt-BR" sz="2600" b="1" dirty="0" smtClean="0">
                <a:latin typeface="Courier New" pitchFamily="49" charset="0"/>
                <a:cs typeface="Courier New" pitchFamily="49" charset="0"/>
              </a:rPr>
              <a:t>caro</a:t>
            </a:r>
            <a:r>
              <a:rPr lang="pt-BR" sz="2600" dirty="0" smtClean="0">
                <a:latin typeface="Courier New" pitchFamily="49" charset="0"/>
                <a:cs typeface="Courier New" pitchFamily="49" charset="0"/>
              </a:rPr>
              <a:t>.</a:t>
            </a:r>
          </a:p>
          <a:p>
            <a:pPr>
              <a:buNone/>
            </a:pPr>
            <a:r>
              <a:rPr lang="pt-BR" sz="2000" dirty="0" smtClean="0">
                <a:latin typeface="Courier New" pitchFamily="49" charset="0"/>
                <a:cs typeface="Courier New" pitchFamily="49" charset="0"/>
              </a:rPr>
              <a:t> </a:t>
            </a:r>
          </a:p>
          <a:p>
            <a:pPr>
              <a:buNone/>
            </a:pPr>
            <a:endParaRPr lang="pt-BR" sz="2000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endParaRPr lang="pt-BR" sz="2000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endParaRPr lang="pt-BR" sz="2000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endParaRPr lang="pt-BR" sz="2000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endParaRPr lang="pt-BR" sz="2000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endParaRPr lang="pt-BR" sz="2000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endParaRPr lang="pt-BR" sz="2000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endParaRPr lang="pt-BR" sz="2000" dirty="0" smtClean="0">
              <a:latin typeface="Courier New" pitchFamily="49" charset="0"/>
              <a:cs typeface="Courier New" pitchFamily="49" charset="0"/>
            </a:endParaRPr>
          </a:p>
          <a:p>
            <a:pPr marL="0" indent="0" algn="r">
              <a:buNone/>
            </a:pPr>
            <a:endParaRPr lang="pt-BR" sz="2000" dirty="0" smtClean="0">
              <a:latin typeface="Courier New" pitchFamily="49" charset="0"/>
              <a:cs typeface="Courier New" pitchFamily="49" charset="0"/>
            </a:endParaRPr>
          </a:p>
          <a:p>
            <a:pPr marL="0" indent="0" algn="r">
              <a:buNone/>
            </a:pPr>
            <a:r>
              <a:rPr lang="pt-BR" sz="2200" dirty="0" smtClean="0">
                <a:latin typeface="Courier New" pitchFamily="49" charset="0"/>
                <a:cs typeface="Courier New" pitchFamily="49" charset="0"/>
              </a:rPr>
              <a:t>“(...) Quem </a:t>
            </a:r>
            <a:r>
              <a:rPr lang="pt-BR" sz="2200" dirty="0">
                <a:latin typeface="Courier New" pitchFamily="49" charset="0"/>
                <a:cs typeface="Courier New" pitchFamily="49" charset="0"/>
              </a:rPr>
              <a:t>ganha até um salário mínimo, teria comprometido 82% do salário para realizar uma refeição completa de segunda a sexta-feira considerando um mês com 22 dias úteis (...)” </a:t>
            </a:r>
            <a:r>
              <a:rPr lang="pt-BR" sz="19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pt-BR" sz="18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pt-BR" sz="1400" dirty="0">
                <a:latin typeface="Courier New" pitchFamily="49" charset="0"/>
                <a:cs typeface="Courier New" pitchFamily="49" charset="0"/>
              </a:rPr>
              <a:t>Pesquisa </a:t>
            </a:r>
            <a:r>
              <a:rPr lang="pt-BR" sz="1400" dirty="0" smtClean="0">
                <a:latin typeface="Courier New" pitchFamily="49" charset="0"/>
                <a:cs typeface="Courier New" pitchFamily="49" charset="0"/>
              </a:rPr>
              <a:t>da </a:t>
            </a:r>
            <a:r>
              <a:rPr lang="pt-BR" sz="1400" dirty="0" err="1" smtClean="0">
                <a:latin typeface="Courier New" pitchFamily="49" charset="0"/>
                <a:cs typeface="Courier New" pitchFamily="49" charset="0"/>
              </a:rPr>
              <a:t>Assert</a:t>
            </a:r>
            <a:r>
              <a:rPr lang="pt-BR" sz="14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pt-BR" sz="1400" dirty="0">
                <a:latin typeface="Courier New" pitchFamily="49" charset="0"/>
                <a:cs typeface="Courier New" pitchFamily="49" charset="0"/>
              </a:rPr>
              <a:t>e do Instituto </a:t>
            </a:r>
            <a:r>
              <a:rPr lang="pt-BR" sz="1400" dirty="0" smtClean="0">
                <a:latin typeface="Courier New" pitchFamily="49" charset="0"/>
                <a:cs typeface="Courier New" pitchFamily="49" charset="0"/>
              </a:rPr>
              <a:t>Datafolha,  2016)</a:t>
            </a:r>
            <a:endParaRPr lang="pt-BR" sz="1600" dirty="0" smtClean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939" y="2037807"/>
            <a:ext cx="3587761" cy="2886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34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75610" y="580727"/>
            <a:ext cx="9104812" cy="4525963"/>
          </a:xfrm>
        </p:spPr>
        <p:txBody>
          <a:bodyPr>
            <a:normAutofit/>
          </a:bodyPr>
          <a:lstStyle/>
          <a:p>
            <a:r>
              <a:rPr lang="pt-BR" sz="2400" i="1" dirty="0" smtClean="0">
                <a:latin typeface="Courier New" pitchFamily="49" charset="0"/>
                <a:cs typeface="Courier New" pitchFamily="49" charset="0"/>
              </a:rPr>
              <a:t>Fast </a:t>
            </a:r>
            <a:r>
              <a:rPr lang="pt-BR" sz="2400" i="1" dirty="0" err="1" smtClean="0">
                <a:latin typeface="Courier New" pitchFamily="49" charset="0"/>
                <a:cs typeface="Courier New" pitchFamily="49" charset="0"/>
              </a:rPr>
              <a:t>food</a:t>
            </a: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 é uma </a:t>
            </a:r>
            <a:r>
              <a:rPr lang="pt-BR" sz="2400" b="1" dirty="0" smtClean="0">
                <a:latin typeface="Courier New" pitchFamily="49" charset="0"/>
                <a:cs typeface="Courier New" pitchFamily="49" charset="0"/>
              </a:rPr>
              <a:t>comida pronta </a:t>
            </a: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ou quase pronta para servir.</a:t>
            </a:r>
          </a:p>
          <a:p>
            <a:endParaRPr lang="pt-BR" sz="24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Padronização.</a:t>
            </a:r>
          </a:p>
          <a:p>
            <a:endParaRPr lang="pt-BR" sz="2400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endParaRPr lang="pt-BR" sz="24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6" name="Picture 2" descr="Resultado de imagem para slogan fast foo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55" y="3493016"/>
            <a:ext cx="591022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644" y="3576139"/>
            <a:ext cx="393643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927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2640" y="323350"/>
            <a:ext cx="8256917" cy="5472608"/>
          </a:xfrm>
        </p:spPr>
        <p:txBody>
          <a:bodyPr>
            <a:normAutofit/>
          </a:bodyPr>
          <a:lstStyle/>
          <a:p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Expansão planetária do restaurante </a:t>
            </a:r>
            <a:r>
              <a:rPr lang="pt-BR" sz="2400" i="1" dirty="0" err="1" smtClean="0">
                <a:latin typeface="Courier New" pitchFamily="49" charset="0"/>
                <a:cs typeface="Courier New" pitchFamily="49" charset="0"/>
              </a:rPr>
              <a:t>fast</a:t>
            </a:r>
            <a:r>
              <a:rPr lang="pt-BR" sz="2400" i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pt-BR" sz="2400" i="1" dirty="0" err="1" smtClean="0">
                <a:latin typeface="Courier New" pitchFamily="49" charset="0"/>
                <a:cs typeface="Courier New" pitchFamily="49" charset="0"/>
              </a:rPr>
              <a:t>food</a:t>
            </a:r>
            <a:r>
              <a:rPr lang="pt-BR" sz="2400" i="1" dirty="0" smtClean="0">
                <a:latin typeface="Courier New" pitchFamily="49" charset="0"/>
                <a:cs typeface="Courier New" pitchFamily="49" charset="0"/>
              </a:rPr>
              <a:t>.</a:t>
            </a:r>
          </a:p>
          <a:p>
            <a:endParaRPr lang="pt-BR" sz="24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‘</a:t>
            </a:r>
            <a:r>
              <a:rPr lang="pt-BR" sz="2400" b="1" dirty="0" err="1" smtClean="0">
                <a:latin typeface="Courier New" pitchFamily="49" charset="0"/>
                <a:cs typeface="Courier New" pitchFamily="49" charset="0"/>
              </a:rPr>
              <a:t>Mcdonaldização</a:t>
            </a: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’.</a:t>
            </a:r>
          </a:p>
          <a:p>
            <a:endParaRPr lang="pt-BR" sz="2400" dirty="0"/>
          </a:p>
        </p:txBody>
      </p:sp>
      <p:pic>
        <p:nvPicPr>
          <p:cNvPr id="1029" name="Picture 5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640" y="2565648"/>
            <a:ext cx="3480395" cy="395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Resultado de imagem para uniformes fast food"/>
          <p:cNvSpPr>
            <a:spLocks noChangeAspect="1" noChangeArrowheads="1"/>
          </p:cNvSpPr>
          <p:nvPr/>
        </p:nvSpPr>
        <p:spPr bwMode="auto">
          <a:xfrm>
            <a:off x="207434" y="-1684338"/>
            <a:ext cx="46863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086" y="2780928"/>
            <a:ext cx="393643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56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35360" y="658806"/>
            <a:ext cx="11617291" cy="5616624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pt-BR" sz="2400" b="1" dirty="0" smtClean="0">
                <a:latin typeface="Courier New" pitchFamily="49" charset="0"/>
                <a:cs typeface="Courier New" pitchFamily="49" charset="0"/>
              </a:rPr>
              <a:t>	 </a:t>
            </a: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“</a:t>
            </a:r>
            <a:r>
              <a:rPr lang="pt-BR" sz="2400" dirty="0">
                <a:latin typeface="Courier New" pitchFamily="49" charset="0"/>
                <a:cs typeface="Courier New" pitchFamily="49" charset="0"/>
              </a:rPr>
              <a:t>Por </a:t>
            </a:r>
            <a:r>
              <a:rPr lang="pt-BR" sz="2400" i="1" dirty="0" err="1" smtClean="0">
                <a:latin typeface="Courier New" pitchFamily="49" charset="0"/>
                <a:cs typeface="Courier New" pitchFamily="49" charset="0"/>
              </a:rPr>
              <a:t>fast</a:t>
            </a:r>
            <a:r>
              <a:rPr lang="pt-BR" sz="2400" i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pt-BR" sz="2400" i="1" dirty="0" err="1" smtClean="0">
                <a:latin typeface="Courier New" pitchFamily="49" charset="0"/>
                <a:cs typeface="Courier New" pitchFamily="49" charset="0"/>
              </a:rPr>
              <a:t>food</a:t>
            </a: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pt-BR" sz="2400" dirty="0">
                <a:latin typeface="Courier New" pitchFamily="49" charset="0"/>
                <a:cs typeface="Courier New" pitchFamily="49" charset="0"/>
              </a:rPr>
              <a:t>designo aqui as </a:t>
            </a:r>
            <a:r>
              <a:rPr lang="pt-BR" sz="2400" b="1" dirty="0">
                <a:latin typeface="Courier New" pitchFamily="49" charset="0"/>
                <a:cs typeface="Courier New" pitchFamily="49" charset="0"/>
              </a:rPr>
              <a:t>grandes cadeias </a:t>
            </a:r>
            <a:r>
              <a:rPr lang="pt-BR" sz="2400" dirty="0">
                <a:latin typeface="Courier New" pitchFamily="49" charset="0"/>
                <a:cs typeface="Courier New" pitchFamily="49" charset="0"/>
              </a:rPr>
              <a:t>de lanches rápidos que se organizam num sistema de franquia, empregam técnicas tayloristas e fordistas na preparação culinária e dedicam boa parte de sua renda à </a:t>
            </a:r>
            <a:r>
              <a:rPr lang="pt-BR" sz="2400" b="1" dirty="0" smtClean="0">
                <a:latin typeface="Courier New" pitchFamily="49" charset="0"/>
                <a:cs typeface="Courier New" pitchFamily="49" charset="0"/>
              </a:rPr>
              <a:t>publicidade.</a:t>
            </a: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” Rial (1996)</a:t>
            </a:r>
            <a:endParaRPr lang="pt-BR" sz="2400" dirty="0">
              <a:latin typeface="Courier New" pitchFamily="49" charset="0"/>
              <a:cs typeface="Courier New" pitchFamily="49" charset="0"/>
            </a:endParaRPr>
          </a:p>
          <a:p>
            <a:endParaRPr lang="pt-BR" sz="24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74" y="3322874"/>
            <a:ext cx="5442111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901" y="3310766"/>
            <a:ext cx="4830314" cy="2410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77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17985"/>
            <a:ext cx="10515600" cy="1325563"/>
          </a:xfrm>
        </p:spPr>
        <p:txBody>
          <a:bodyPr>
            <a:normAutofit/>
          </a:bodyPr>
          <a:lstStyle/>
          <a:p>
            <a:r>
              <a:rPr lang="pt-BR" b="1" i="1" dirty="0" smtClean="0">
                <a:solidFill>
                  <a:srgbClr val="C40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 </a:t>
            </a:r>
            <a:r>
              <a:rPr lang="pt-BR" b="1" i="1" dirty="0" err="1" smtClean="0">
                <a:solidFill>
                  <a:srgbClr val="C40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</a:t>
            </a:r>
            <a:r>
              <a:rPr lang="pt-BR" b="1" i="1" dirty="0" smtClean="0">
                <a:solidFill>
                  <a:srgbClr val="C40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b="1" dirty="0" smtClean="0">
                <a:solidFill>
                  <a:srgbClr val="C40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gastronomia </a:t>
            </a:r>
            <a:endParaRPr lang="pt-BR" b="1" dirty="0">
              <a:solidFill>
                <a:srgbClr val="C400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25137" y="1668871"/>
            <a:ext cx="10515600" cy="4351338"/>
          </a:xfrm>
        </p:spPr>
        <p:txBody>
          <a:bodyPr>
            <a:normAutofit/>
          </a:bodyPr>
          <a:lstStyle/>
          <a:p>
            <a:r>
              <a:rPr lang="pt-BR" sz="2400" i="1" dirty="0" smtClean="0">
                <a:latin typeface="Courier New" pitchFamily="49" charset="0"/>
                <a:cs typeface="Courier New" pitchFamily="49" charset="0"/>
              </a:rPr>
              <a:t>Fast </a:t>
            </a:r>
            <a:r>
              <a:rPr lang="pt-BR" sz="2400" i="1" dirty="0" err="1" smtClean="0">
                <a:latin typeface="Courier New" pitchFamily="49" charset="0"/>
                <a:cs typeface="Courier New" pitchFamily="49" charset="0"/>
              </a:rPr>
              <a:t>food</a:t>
            </a:r>
            <a:r>
              <a:rPr lang="pt-BR" sz="2400" i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é inferior na </a:t>
            </a:r>
            <a:r>
              <a:rPr lang="pt-BR" sz="2400" b="1" dirty="0" smtClean="0">
                <a:latin typeface="Courier New" pitchFamily="49" charset="0"/>
                <a:cs typeface="Courier New" pitchFamily="49" charset="0"/>
              </a:rPr>
              <a:t>hierarquia gastronômica</a:t>
            </a: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.</a:t>
            </a:r>
          </a:p>
          <a:p>
            <a:pPr>
              <a:buNone/>
            </a:pP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pt-BR" sz="2400" b="1" dirty="0" smtClean="0">
                <a:latin typeface="Courier New" pitchFamily="49" charset="0"/>
                <a:cs typeface="Courier New" pitchFamily="49" charset="0"/>
              </a:rPr>
              <a:t>Quantitativo</a:t>
            </a: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 e não qualitativo.</a:t>
            </a:r>
          </a:p>
          <a:p>
            <a:pPr marL="0" indent="0">
              <a:buNone/>
            </a:pPr>
            <a:endParaRPr lang="pt-BR" sz="2400" dirty="0"/>
          </a:p>
        </p:txBody>
      </p:sp>
      <p:pic>
        <p:nvPicPr>
          <p:cNvPr id="7172" name="Picture 4" descr="https://cdn1.mundodastribos.com/688517-Amigos-transforma-combo-do-McDonald%E2%80%99s-em-pratos-sofisticados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5" y="3495054"/>
            <a:ext cx="4320479" cy="234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data:image/jpeg;base64,/9j/4AAQSkZJRgABAQAAAQABAAD/2wCEAAkGBxMTEhUTEhIVFRIXFRUWFRcVGBUVGBYWFRUXFhUVFRcYHSggGBolHRUVITEhJSkrLi4uFx8zODMsNygtLisBCgoKDg0OGxAQGi8mICUvLS0tLS0tLS0tKystLS0tLSsuLS8tLS0tLSstLS0tLS0tLS0tLS0tLS0tLSstKy0tLf/AABEIALwBDAMBIgACEQEDEQH/xAAcAAABBQEBAQAAAAAAAAAAAAAFAgMEBgcBAAj/xAA8EAABAwIEAwYDBQcFAQEAAAABAAIDBBEFEiExQVFhBhMicYGRMkJSByOhscEUYnKCktHhFTND8PFTov/EABoBAAIDAQEAAAAAAAAAAAAAAAECAAMEBQb/xAAwEQACAgEDAQUHBAMBAAAAAAAAAQIRAwQSITEFIkFRYRMycZGh4fAUgbHBI9HxBv/aAAwDAQACEQMRAD8AIzzAIHXVNyo8teSoE011QkW2eqH3UrCat0EjZWfE0+44gofmTgmCcBvtBJ3sTZB8zQR6i688If8AZ5VCSii6DKf5SR+iM1kNtRsrkysFSsTYKlusVHfByRHPB66ZEyYHLncORBSOTTJ7DqrXKduCb/ZeajVUobtumJRYgl5UJwfEw/wu+Ifj1RcJaoUac1IsniEghAg2Qk2ThCQUQiCEkpxIKARJSXFKKRZAZDkJToqG81Dqn6BreO6Q2zQqZZqdI0R06cbZNdWDZOx2OxCA1FW0bqVTsLhdKtR4UNLSUrsmFtnWTzAoTmEcSuCQ8yrPbryKv078GELrgqY2nU5j02Q15J4pvIq5Z34IeOlXiwrJj0DSA9+S+xcC1vlmOl/VEIpWuF2kEHYg3Cq8kYIs4XHI6qBS4b3L81O90NzctbrG49Yzp6ix6pVqOeUPLRprusvS6huH4iXeGQAO5j4T5cvL890SWhNPlGGUXF0z5nUaeaymyRGyE1zDZV0NY2+tXI6y5QqWNyVTNIKNEs3f7GMQzRSxE/C7MPJw/uCtLeNFhf2Q1uSry8Hst6tNx+ZW4SyaJ49BX1BDo9Svd2pLWcSvOKclkYtXglPaSm3yBo1KJDk2yGzw33S6jEBwUCWpJTJBSEOaGm4NiNlYcJxMSDKdHD8VWHjmkR1WRwIRaC1ZfHIZW4xFG8Mc4Bx2F07hte2VlwdRusw7Zdna2avzsZeMhrWuBtlAOpPulSK2amyYOFwulQ8KpTHGxh3AAPspqARBSSnCEkhAZDdkiaQNHVLleGgk+nmh8ZzuVGafgjXp8V959BwC+qgYhWZZA3m0n8QB+qLSgNCotNWmonkmb/tg5Iz9QZfxD+Yv9ACss+EbMS3OwrUDO8AcNT5o3R1GXRD8Ph0LjuVNtYIQVclmRqtpI73QklKZqLhBq2pNw0cUZoZBktxTKVuiqUKjZ6y5ZLcFwBMViMq5kThXGFChkzjeR2T8eOsjGSV3iGxPFvA/mPRMl6jSuF9QCmjKhJ41PqZdJTqBUUV1YS1NPiCsTOcyqS4f0UJ9HY7K4SQhCauJGwI92Qn7urhd+/b3BC3wS5gF87RuyPa4cHA+xut5wKrEsLXA7gKzGwsmOk1sE6G23T0UAAzFMyvCsFIdVO7ZqFyU5cdXFEixzzZuykw0jGauNyiG6BdPgubyRekwpjNhrzUyDXbZP5UHIDYOqKRp+VDKjs+HbCyM1tc2PcXPRRmYxf5NOhSPMk6LY4ZtWkB6HC5IH5hq06EfqjrLHVOCrjcPiA6HRINhqDcdE6kmVtNdRTmpvKlh4K4SiAbc1IypxxTFXMGRuedtB7lLJ0rGjHc6QOxSW5yjZdw5lm3KDCsLnkEbnXy5WRmSYNYdfCBueg4rApbnuOxOGyKggD23q3OjFPG6zpTZzgbFsQ1eR1Ojf5ui5hVG1jGsaLNaAAByGiF00pmkdMfmsGjkwfD73J9VZcPiSXuZe4LFCiTCywQysriHlv8A3a/6hFKydsUbpHXs0XsNzyA6k2HqqzhVK7I3OSXalxJvqTewPEDb0RnwinEt1thGlZfxFTdhvZehjVcqsaMk76eIXy6PdwBsCQOe4QXCH950iwYZXO1DuBRWKobl1QClhc1vNEqdmmqeLK8kIkl0qbc/ikkpupkAaiV9BNVUWVcxLFXB9mnS34p+eaQm5abcEPkguSTuUGmWRrzIgC85qW0LjgrTjkSQIXVhFZUJrESIFTHVaN9mWLf8Ljtq3yWbT7o92Ony1URv81vcFGLph8DeJzcWCjMpy424J6E3aPJP5g0LQIMTkRtsN0mlo7+J+pPBJhb3jrn4QiKjZDwFkh8oHmoWKVxjAtuUFGIEE381RLKoujRj08pR3E7EW5xfiChkbtVNwOtbO02OoNnDkU3XMDdAqJq+8jXhlT9mzkm10wJ7cbJ1mrVWKjErDqCWH+Jumvsq3KuUaoY99osbaw8DqpFPiwJyu0KpLMSIOqmMqs++/Aq7DquakZ8+iTVxLu2UHZQe0MtoAPqJQOnrXs46KX2pmsI2HfKCfMrRqJVAy6XG/aoGYdS3OyMVlOx8Uoe4tYGEXva7naAf95qNheguhHaLGGgd0QbXzFw1seFxxCwJqKOsoSyTpHsNgsOisdLoFX8GqGlupHMaggg7EdESrq5kcbnE+FoJNtzbgOpQxtUDPcpUBcbrnTVIjB+7isSB80hFxfyFvV3QIxRt2VYwaIm5PxOJc7zcblWqgb+Ci70rDKoxom1EzYo3PdqAL25ngB5nT1QLD4PE55ADnkudba5N/wBUvGa0SSCJvwsN3/xW8LfS9/Uck5TaBNJ26ExxpW+rJ8LLlJragN0v/wCJyB9kzPh7XuLiXXPIj+ytjjlJd0pnljCXeGTiTbAC97/+AKayEkXI1/L/ACl4fRRsJAGrhbMdSOVjwTzDa7eIV+LE48syZc6nxEHTU6hPpkancAhkkmuivK4srt03I4KNJVBQ5a4c1kKSRPKEGrJV6prUJqatEh2d6doKzu5GP+lwPsUP7y6RI9FBR9LYRWh8TXDXQJqqqCQVRPst7Rh8fcPPibp5jgrtWhXp8C1yGcLH3YUiR9lCwV/3Q9Uxik9o5DxsQPNLJ0rJGO6W0j4o3vGkjfcKvVLnA67jdRcH7RFrskp02B/QqxVtK2QNe2x215hYpf5OUdaLeHuS6FJwHEzT4gy5+5mPdP5Ak/du/qsP5yr3irbkjkL+h01VE7Q0ozEtFuo3vzVzw6u7+FkxA+Hx9HtIBHvc/ihjlw4sGaNSWREejmvcXHuCqZ2ub3c/JszbjpIywv7ZfYq2OqRnBA1ug3bLDBNFexL2HM224Nrac/JVeFGuDqVlcgrMxbbiNfMb/ii1HcnTVCsBwmUMDpWiM66PNjvvbdGm+EEAtN+R1Nln3xbpMMssX7rJdFJeRrHfM5o57m36p3tNKHVJ1NtP+2UXCGh0zHcnNPpnaPzI/wAJiujfLI5401OW/EA2v+C0rI5R2+RRhS9o5fsHKK4ZvceyoWIylznE8ST7lW1lSWxOJBLm6ZRuXHQNHUkgeqj0+DAsvIA130jhyulvmjZCahJrzK/2YY8yshDvC5xPPKN3Ectldn4EXDKZBlO+h/K6hdmcMEb5JOB8DPK93H3sPQqyMK24sMXG2jlarUSWRqLBH+imN3hOZnLZw/upMcL9crbdXaIiXLhen/TRT4Kf1U6plaOCOhJIJkDiXOI+IFxu7TlclTA9o2Pnoij5LriH6ZXaYy1kq5QFwmrklmc7IWQNFm5hZz3cXW4DkPNG01mSsy0RioqkZpScnbFkpcrs4FjZ4081HJUaV+qNCi5ARo7dR3NUyOr0s4Zh+KlxNgIubhDkfeYhNX9VGdVkp1lGTwT7MKJWUSgc5xKb/ZieCsEGE9FOjw3ojZCpfshCZkjVuqaGw2QWrp7IWEH4VWyU8rZY92kG3AjkVo9T9pkbmDwODuIPBZ/3KjzRJ1IU3D7Oe1LasSsGhYQbdHA6+4KL49UtY0MebZybE7X4ArFfsyxoUte3MbMlHdu8ybsJ9dP5lsHbGj71gt5hTI3sZbpknkVlYx3CT8TRra5H6jol9jcVc2TuHnwP0bf5X8LdDt52UWix4wkR1AJjvbNa5Z16tRDFsGAHeRnT4gW8tw4ELEuO9E6kuVskO9pafLw0OqG9mcTEcncyH7qUjU6BknynyOg9kYpa8VkRjfYVDBr++3bMOvMKqVtCbkO0Qlw9y6DQW6OyXX85LdU0/dv9eO6VUSZm2sh+DVjp4TE45pYrZSd3x7Anm4Gw9RzTrMzTZ5b0tr/3/CD810Gx+T6oCU8TYy6LlqOoOydhgLpAzuyXWuGklrbDdziPlA5L3a2iOVs0Zs5m/Vp39t/dQo8Xb3AYHHvHgh7tsrc3+3frlBKXjoWZF3LiHKeK4cc7NHBt4QQ021OpFzYgJ99c0PAflBsCBoNOdvRU3sr2sZI98PRzmfvBmpPq3MVZWTNc8O8MoaMwAF3NDwQBb0/BNKKwxdLn/ZyI59km1yiX+0NMji3a+a/A6ZbD2v6qVHEX76N/E+Sh4e6IgFjRY6tI1BHS+xHIoj3qvwY1LvN2XT1tqoEpoA0Gg4JWdQnVCYkrVuswBMypDpEJNavCuRsIWDkl8iGftwSDWhGyBMOXe8Qs1oTZrEbAE3TJtzroc6pTkE2qhAjE26kNjXqdml093zRuQmoSyh02FdFOZhw5It3Nl5xAXNstBjqQBR5XAKbW1ICq+J4j1RRGPVs4QGqcCmpa+/FNtddMQeYzRQqwIixuigVwRQgBmfY3G/D+60zsz9qV42w1rSQLASt16XcOfULMKgeJeiYrHVEi2naN5xqhZMxksTg5jm6ObqHDndQsDxXuPuJv9n5T/wDO/D+H8lROx3aaWkvGR3lO43LL2LTxdGeB5jYq6vkhqRmieDpsdHDoWrJONO0dTDkWSO2QvFKQxSCSM2+Zrm/mOYUauxQSjxts627bWPlyTbJZI/uz4mfSfl/hPDyXqgxt8TvCOv6c1Q7fCNfTlnqGqEDhMLjKbkaXItYt34i49UUxJr3yt7nxMe0PYdbZDqPLdVHEK7OQGjw8OvVXHsO4gBj/AN4NvwDtS0fzC/q5aVh7tMy+32zckTKCDMx0crfFY3B5HT2WZ4hWwMMjGlzpAXssRlAcCWlxJ3A123WnYrijGOJJAyg3PIHcfr6LF66B8jpZ+7lfG573eEENuXEnM6x2H5bhLGCf7DarNOEVXj4Bzsbg0DpGvY/MX95EwPGmcRPMua1g5gjIJBtYluuqOjGBDUZGNJhdZxmAGV7iAAGkC2UAA34lxtoAg+C05iw982Qsc900A715ZkZK2PvXtOUmxbCBmtcC++6GUz6mJjrQB0bWjujC7vWWvcxSNLiXNIJN7XB1sRoq7rK5XfhzS+X55nIto0yidC25BAa52Y66BxABLRwvpdelxFgJGYXBI9lkuP1Undienc8RE5ZIz8UEn0uG+U8Cf1CrH+pzf/R3utmKMX3oktJm8T4g36goEuIt+oLGnY3ORbvCmf8AVJvrKuom42dte08QvOrxzWNDFph85TjcbmHzqE3GwisXP2rqskHaOf6k27Hpz86hNyNddXtG7ghtd2nij0zLLJMRlO7yo5kN7k3RJuNTZ2ui3JUeo7dxt+HVZqZUhQG5mhTfadLazGoFU9tKt7i7Pboq4Eq6O5in0lU1ICC1eJW4qHiNceR9iqriOIO10PsVjSsvC2I4t1VVr8Qud1BrKt55+xUEPN1YoiyYYhKnwuQmncprJEGRdAoyVQat116Mkp1tPdCyUCHU1ypdPRIpHRdFLZTWSuYUiBFSqbDFbUaHpopLYeSOYRhTXxlzmuL89gL2AaANXchqdbrPlyrHHcy7FjeSW1DOC40+KRrpB3jR9WpHUE8VfqugpsRiDm2vwI4HkVns+HnUgWA89uB14K3fZux7e8Y9pDCQ5jjseDrH0Cs0ephldIs1ely4KcvmnaBjOx7o32k/226l3QcBzJRr9njYwtFw4WsdAdtdfZF8TqrkhwPd2vcbaa2dqNdCeWyrtU1uS5ve1zfRzhbMNdALAi438+KanM7qDBjTfvA/F+zbJmXEznOPN1i48c4FtfK3BMuq/BaWER5WBjQ0AtbqRlBJ8G3Xz1UiGS2UhpaCCLbga6287D/KJ0E7h8eUs2sdbg73B/suZlyNcSfH9+ZoUW3a6guCaRojjANsmbKCWkiQA2NugS6h8QDDkAcdC+MCMjYbt4DTcqfRM+/ncf8AaIjZHryAuTxFsv4prFaVrXAtJF99tRzt+vG6SMkuGxFDzRBqMLZMC0GN+cZbuaGkg/K4t0I8x63VWxb7JLsc6AuZIASGue18ZPABxs5t+t1c5Z2H4C4kaZrAAHrpb1KsNGLMFnAjKLEnUjna2v8AlW49RLFLh/nwBLTwas+WcRoJIJHRSsLJGmzmnh/cdVFX07jvYyhrW5pYvHawkYckgtyI0I6EEL577U4IaOpkgc7MGkFrtszHC7TbgeB6grtYNTHJS8aMWTE4/ACrqJSYDUBgk7l+Qi9wL6aakDUb8V3C8FfOTYhrQQCXX35Bo1JV3tIVdqiRwZZSUFF2/QGFeCNSdlaq9mxFwuQCC2xtxsTceqEvhLXFrgQ4Egg6EEGxBCMZxl7rsWeKcPeTXxEWXniydYF50aYQYXVIbCltiUARmhOiJPZF3KiQ+kjSsO7QkOw+E7sHspdlIpqJ79hpzOg/yqqHAz8IgP8Axt9kz/oFOf8Aib7K4Q4OwfES4+wU+Gna34WgeQR2sFlFZ2QidtB+FvzTzewEbt2NCvVl66OxAspkf2dU/H8ApLOwdI35SfX+ytS5ZTZElsAxdlaRu0LT53P5qSzD6eMX7mMAfuj+yIykAEnQAXJ5AblVnEu0VOxzmSZ9LcNOB53VeTJDGuaL8GCeZ1FN/Aer8chj0ZEHG17gBrfeyq+L4+18ZL2kWPhZtqRcvJ4geFo04FVKrxJr3l8kr4mFxOXLmc74gQ1rvDYEAfFpcb8I9O2eW7mNMrDscpj46EZvCfRy42fNkyrmkj1GDs/Bh58fMbxPHz/ttBdbXS99bWFvb3Wh1OJSwxtYxjGFrASHm7i6wuGRt476k+izqkw+WOuhlmiuwStswuY9zj8LbjNYkGxFzwWs1uDume2SRxjNgbMH3jf5wSL2ve1/MqqWfHpoxcPHhv7mPtDJ7RqMlSXQYwZj6iP75xY8kOa1tiXMeNHEDbUfgpjKKR2bMWvF9L+nD0UTDMHkpiWxTudG4bPDSWuHw2c0Xt0sUZkr2U7AZLja5sTc2uQPM3VWPNpckutetv8Ab+H5GFSydI834AyXCGkEiEZtCeAuOIsoc2FnwkPczTYEHid9L8EewzHI6i9iW5eBt4gfpsduaiuka+XL3rN9Ggi/la6Gqx91PDJu+C2G9NxnGqIFNHIwWLBKL3uPC71bsduFkJ7RPa9pHiY6xaDsedtbDgFbzBY2FwR+agvgbI495bw7ghU3LE1uXP0BakuAdQUzS1pzi2UXIAAOmthw46IhBELghxJHXkhuIPLG5ooJXtDiCGhrSBb5WvLSdeW/C6cwOd88QkyOY03sHgtcADa5HBc6cq79cX5+Job7vUONqNN78NNPdAMYoJpw+OIQMuAbyMJdY3uA/W2o3tpcqS6KpB8PdtAvb4nH10CkUcUgbd9s5tex0WuHaMoR3p9Ov7lPs4pXx+ehlLqhzZZIZbCSJxY6xu0a3NiN/wA0Oqg+ObK4OByhxDr5g22h14HcdFeu2/ZrO/8Aa4WWeBeaxtmDBo61tTa/WwG6y6vlljqe8eCQ7XNfPdp5nn5811dJlhqItw8unqdGGe1Gb+DLfheZ7TIHhwABI422OnTipNV9nkeISOmjqO6lc1pLS3O11gGl24twQiimcHh7AQLgnJ4Te4sdPTXyVhoMdfTSlzLEa6G9jmFyN7gX134e4xTeHMpJ8dH8PsaNdpnqsO1deqK9W/Y5XM1jfDKP4nMPs4W/FVrEux1fBrLSSgD5mt7wed2XW10fbl5F3xRu/gflOltwb334clcKGpEkbJAC0OaHAHcXHGy7mLPjycRZ5XUaPNp+cio+Sb62OhG4O48wlXX1VieAUtQLT08cnVzRmHk4eIe6puMfZTTuuad2Q/RJ4mf1DxN//SvMpg90m6vuL9lHU7sk0WQ8Du1w5tcND+aH/wClR/SEaDRvmF0oe45tm6258gjwCr2H1fduudWnQ/oVYoXNeLtIISIDOFdaV5zU2QUQDo1XSm4zrqnS6yJDyQ/zXC4lesgQGTVjhLlyXZa5OuwBJvw4Aevmsx7SVmeqkzANuWne9hlGh5m1lqOKYV3osHuboQcpAuHCxvoeHsq9ifYOOSwZJ3bQBoG5jcX3c51zuVy9ZhyZOErR3ezNVp8Et0+G1XR/n0KBh8zS8sa3M45HC4vY3dYgbX5Hh0urCZiSGk+Ljw04FvTf2ClO+zuRj88NQ0GzQLsItlJINw7fXlwCGTfZ9iF7trGDyYbrn5NHkap/W/6TOk9bp5PduX9h/s23wOkdG25kOR2hdYNykc26g/1FGqZ4s5zza2xcbC1uPRB+yGC1FJHI2plEoc8OYbWy6ZX+9mpPaDGgz7kxZ2yENfn0bl5i24tdcb9Pu1bi309OnHHU51PUZGorr/BJgx6OQu8RZHcNdLbTNwaOV/y1QLFK+aTPE9+WNubMQ0OJI8IzWte5HTnZA6p3eMdGc7WPGa4abFgB8YBsXCwdZAKSqrZn93CHSOFtB8wA+Ig7aLq4NOlDbBU/Xr8Dqx02LDLdf91635hqspJmgCOUEbjW1rpqhjmcHZrkNNsxNtTc2HoFGZVz3yvgsbG5JGnDhx6KTFC5xGtjpe4/FVtNKpUdJJrlMvmDdpGsjEcz7SMFgTrmHDUa3si5eHeK+a9iLbLNJYWkZ2kuFyCXWvfjoPVGuyeJkEMdoDsT5rDrlky4+vQ5Op7PjFPJDr5F2cABuL8l3ubWNvJMsk0O2u6eiceGo18uq46cG+n2/wB8f8OQ00cDvbXTqUj8PNOX6JDwOPmq3fFkR7Lzty/BZRiYhkfLG7R7XvFstxo4g2FtATz2utYYLmw3tdVRvYaVs75WSxkOe51nB2mZxOu+Yi+67fY+HI1KcYuuPmbdHnx45P2jqyjxUvcZXs1DbOLW3NiNdOui5JVQuvZwyu3Fj7EEb7G60Gi7DWN3yg6EWa06XN7gkjX0UuHsZRssXR944cX6/gNF3oabLL3lXr+Wa8namnh7vPwv7FY7Kdm2TNuXDu9wfmOuuXQAC2l9VpcJAAA0AAA8hshFFSOD7tbZo0AAsEXhpiuhpMXs16nE7R1Us7tvjwXkPNKUlNiTghW05RAxLDY6iMxSNu07c2ng5p4ELGJ6Ise5hNy1zmkgaHKSP0Ww41jTIGlrCHS20G4b1d/ZZ26mubk6nU+Z3RQyLaXJTKos1aSD0TRcoNXVAeapsJYIe0bho8A9VNhx+J25sVQnVBO5XQ8Kb2CjSWVcbtnBPNtwKzqnqOANj0TkuJSsGjj6pt5KNDyr1lm7e2MjRrYkczYH14JcX2jgaOYb9CD+HHzFwjvQNpooXHBUmD7Rqc7kjzCIQ9uKY/8AIPW4U3IlMshC8Sg0faqmP/K33UlmOQH/AJG+4Q4DyPVUeZh8IJ1twubLNMWjc50gc1wIfc3uPCeAHQi60tuJQnZ7fcJX7TEeLT7LDm0EMj3Kk36HQ0evend7bMRrGZxkBcbCwzX0APwhN0YDZRI5waWjZt7Pt8jjpoeK3EdyeDPwXO4g+lnsFXHs5x6T+h0H23BrnH9fsZzIc1KwAhkRdJK+zRo7cZTfa5AsP0QWC7gLb30N9AOIWw9zDa2VluVgvCng+lnsFMvZ29rvExdtwxprZ4/ngZPRwMe5rHkgF1wW2HmLnTVPYQwPmyataHWHvpqVqgih5M9gujuh9I9ksuy1KG3cCfbilfcfK8+gMbhzwdLe6fNC48QP/FP/AGiP6h7hc/a4/qHuqY/+f0vjfzOQ9VNkNuHn6/YJ4UbeIzHqnHYjCPnHumJMcgHzhacPZGlxO4x+fP8AIjzzZJbCBsAPJJ7koXUdrqZm7wg9b9pVMwaBzvKwHudF0IwjBUitybLaKY80oUo5e6yzEPtfdtDTi3N7j+AA1QOf7TsQkNmmOMfutufdxKbgnJuYjA5KNVYlBH8crB5kLEHdoauUfeTyHpfKPZtl2GUnfU9UdwNpqVZ24p26Rh0h6aD3Kr9f2qnl0BEbeTd/VyrMYUhqlhoIRuTwUamaprYlLCFpRYIRUQo1INCoJCqZANJGU066KSMTRiHJKQhxSWUp9QCLO90y+IJl7VCArFINdCq5XNPFWmragtSwI2Qrr5XjifXX81xtaRw9iQiUsQ5KJJAEbIeZifVw9ipEeLn6/cFQTCE2YgpRA2zGXfW33IUiPHX/AFD0cq53QSSwKUQtzO0EnM/1f5Tze0Un73v/AJVLyBdyBSiF3b2kk/e90sdppP3vdUYMC6GBQheR2nk6/wBS47tPJzHq4KlCIJbIhyUIW13al/1s/qumX9qH/wD0HoHFVwQBPMgapRArJ2icfnefIAfmVDlxh5+o+bj+iVDTN5KZDSt5I0ADvnkdtp5DX3N0gUb3G5vfrcq0RUreSmMp28lCFUhwkndEabCwOCsLIhyTzGBSwgllDbgn20yJ5Ano4whZAZHTlS4aUoiyEck8IxyQsI3TwgJ7IlRxhLsmiRn/2Q==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xMTEhUTEhIVFRIXFRUWFRcVGBUVGBYWFRUXFhUVFRcYHSggGBolHRUVITEhJSkrLi4uFx8zODMsNygtLisBCgoKDg0OGxAQGi8mICUvLS0tLS0tLS0tKystLS0tLSsuLS8tLS0tLSstLS0tLS0tLS0tLS0tLS0tLSstKy0tLf/AABEIALwBDAMBIgACEQEDEQH/xAAcAAABBQEBAQAAAAAAAAAAAAAFAgMEBgcBAAj/xAA8EAABAwIEAwYDBQcFAQEAAAABAAIDBBEFEiExQVFhBhMicYGRMkJSByOhscEUYnKCktHhFTND8PFTov/EABoBAAIDAQEAAAAAAAAAAAAAAAECAAMEBQb/xAAwEQACAgEDAQUHBAMBAAAAAAAAAQIRAwQSITEFIkFRYRMycZGh4fAUgbHBI9HxBv/aAAwDAQACEQMRAD8AIzzAIHXVNyo8teSoE011QkW2eqH3UrCat0EjZWfE0+44gofmTgmCcBvtBJ3sTZB8zQR6i688If8AZ5VCSii6DKf5SR+iM1kNtRsrkysFSsTYKlusVHfByRHPB66ZEyYHLncORBSOTTJ7DqrXKduCb/ZeajVUobtumJRYgl5UJwfEw/wu+Ifj1RcJaoUac1IsniEghAg2Qk2ThCQUQiCEkpxIKARJSXFKKRZAZDkJToqG81Dqn6BreO6Q2zQqZZqdI0R06cbZNdWDZOx2OxCA1FW0bqVTsLhdKtR4UNLSUrsmFtnWTzAoTmEcSuCQ8yrPbryKv078GELrgqY2nU5j02Q15J4pvIq5Z34IeOlXiwrJj0DSA9+S+xcC1vlmOl/VEIpWuF2kEHYg3Cq8kYIs4XHI6qBS4b3L81O90NzctbrG49Yzp6ix6pVqOeUPLRprusvS6huH4iXeGQAO5j4T5cvL890SWhNPlGGUXF0z5nUaeaymyRGyE1zDZV0NY2+tXI6y5QqWNyVTNIKNEs3f7GMQzRSxE/C7MPJw/uCtLeNFhf2Q1uSry8Hst6tNx+ZW4SyaJ49BX1BDo9Svd2pLWcSvOKclkYtXglPaSm3yBo1KJDk2yGzw33S6jEBwUCWpJTJBSEOaGm4NiNlYcJxMSDKdHD8VWHjmkR1WRwIRaC1ZfHIZW4xFG8Mc4Bx2F07hte2VlwdRusw7Zdna2avzsZeMhrWuBtlAOpPulSK2amyYOFwulQ8KpTHGxh3AAPspqARBSSnCEkhAZDdkiaQNHVLleGgk+nmh8ZzuVGafgjXp8V959BwC+qgYhWZZA3m0n8QB+qLSgNCotNWmonkmb/tg5Iz9QZfxD+Yv9ACss+EbMS3OwrUDO8AcNT5o3R1GXRD8Ph0LjuVNtYIQVclmRqtpI73QklKZqLhBq2pNw0cUZoZBktxTKVuiqUKjZ6y5ZLcFwBMViMq5kThXGFChkzjeR2T8eOsjGSV3iGxPFvA/mPRMl6jSuF9QCmjKhJ41PqZdJTqBUUV1YS1NPiCsTOcyqS4f0UJ9HY7K4SQhCauJGwI92Qn7urhd+/b3BC3wS5gF87RuyPa4cHA+xut5wKrEsLXA7gKzGwsmOk1sE6G23T0UAAzFMyvCsFIdVO7ZqFyU5cdXFEixzzZuykw0jGauNyiG6BdPgubyRekwpjNhrzUyDXbZP5UHIDYOqKRp+VDKjs+HbCyM1tc2PcXPRRmYxf5NOhSPMk6LY4ZtWkB6HC5IH5hq06EfqjrLHVOCrjcPiA6HRINhqDcdE6kmVtNdRTmpvKlh4K4SiAbc1IypxxTFXMGRuedtB7lLJ0rGjHc6QOxSW5yjZdw5lm3KDCsLnkEbnXy5WRmSYNYdfCBueg4rApbnuOxOGyKggD23q3OjFPG6zpTZzgbFsQ1eR1Ojf5ui5hVG1jGsaLNaAAByGiF00pmkdMfmsGjkwfD73J9VZcPiSXuZe4LFCiTCywQysriHlv8A3a/6hFKydsUbpHXs0XsNzyA6k2HqqzhVK7I3OSXalxJvqTewPEDb0RnwinEt1thGlZfxFTdhvZehjVcqsaMk76eIXy6PdwBsCQOe4QXCH950iwYZXO1DuBRWKobl1QClhc1vNEqdmmqeLK8kIkl0qbc/ikkpupkAaiV9BNVUWVcxLFXB9mnS34p+eaQm5abcEPkguSTuUGmWRrzIgC85qW0LjgrTjkSQIXVhFZUJrESIFTHVaN9mWLf8Ljtq3yWbT7o92Ony1URv81vcFGLph8DeJzcWCjMpy424J6E3aPJP5g0LQIMTkRtsN0mlo7+J+pPBJhb3jrn4QiKjZDwFkh8oHmoWKVxjAtuUFGIEE381RLKoujRj08pR3E7EW5xfiChkbtVNwOtbO02OoNnDkU3XMDdAqJq+8jXhlT9mzkm10wJ7cbJ1mrVWKjErDqCWH+Jumvsq3KuUaoY99osbaw8DqpFPiwJyu0KpLMSIOqmMqs++/Aq7DquakZ8+iTVxLu2UHZQe0MtoAPqJQOnrXs46KX2pmsI2HfKCfMrRqJVAy6XG/aoGYdS3OyMVlOx8Uoe4tYGEXva7naAf95qNheguhHaLGGgd0QbXzFw1seFxxCwJqKOsoSyTpHsNgsOisdLoFX8GqGlupHMaggg7EdESrq5kcbnE+FoJNtzbgOpQxtUDPcpUBcbrnTVIjB+7isSB80hFxfyFvV3QIxRt2VYwaIm5PxOJc7zcblWqgb+Ci70rDKoxom1EzYo3PdqAL25ngB5nT1QLD4PE55ADnkudba5N/wBUvGa0SSCJvwsN3/xW8LfS9/Uck5TaBNJ26ExxpW+rJ8LLlJragN0v/wCJyB9kzPh7XuLiXXPIj+ytjjlJd0pnljCXeGTiTbAC97/+AKayEkXI1/L/ACl4fRRsJAGrhbMdSOVjwTzDa7eIV+LE48syZc6nxEHTU6hPpkancAhkkmuivK4srt03I4KNJVBQ5a4c1kKSRPKEGrJV6prUJqatEh2d6doKzu5GP+lwPsUP7y6RI9FBR9LYRWh8TXDXQJqqqCQVRPst7Rh8fcPPibp5jgrtWhXp8C1yGcLH3YUiR9lCwV/3Q9Uxik9o5DxsQPNLJ0rJGO6W0j4o3vGkjfcKvVLnA67jdRcH7RFrskp02B/QqxVtK2QNe2x215hYpf5OUdaLeHuS6FJwHEzT4gy5+5mPdP5Ak/du/qsP5yr3irbkjkL+h01VE7Q0ozEtFuo3vzVzw6u7+FkxA+Hx9HtIBHvc/ihjlw4sGaNSWREejmvcXHuCqZ2ub3c/JszbjpIywv7ZfYq2OqRnBA1ug3bLDBNFexL2HM224Nrac/JVeFGuDqVlcgrMxbbiNfMb/ii1HcnTVCsBwmUMDpWiM66PNjvvbdGm+EEAtN+R1Nln3xbpMMssX7rJdFJeRrHfM5o57m36p3tNKHVJ1NtP+2UXCGh0zHcnNPpnaPzI/wAJiujfLI5401OW/EA2v+C0rI5R2+RRhS9o5fsHKK4ZvceyoWIylznE8ST7lW1lSWxOJBLm6ZRuXHQNHUkgeqj0+DAsvIA130jhyulvmjZCahJrzK/2YY8yshDvC5xPPKN3Ectldn4EXDKZBlO+h/K6hdmcMEb5JOB8DPK93H3sPQqyMK24sMXG2jlarUSWRqLBH+imN3hOZnLZw/upMcL9crbdXaIiXLhen/TRT4Kf1U6plaOCOhJIJkDiXOI+IFxu7TlclTA9o2Pnoij5LriH6ZXaYy1kq5QFwmrklmc7IWQNFm5hZz3cXW4DkPNG01mSsy0RioqkZpScnbFkpcrs4FjZ4081HJUaV+qNCi5ARo7dR3NUyOr0s4Zh+KlxNgIubhDkfeYhNX9VGdVkp1lGTwT7MKJWUSgc5xKb/ZieCsEGE9FOjw3ojZCpfshCZkjVuqaGw2QWrp7IWEH4VWyU8rZY92kG3AjkVo9T9pkbmDwODuIPBZ/3KjzRJ1IU3D7Oe1LasSsGhYQbdHA6+4KL49UtY0MebZybE7X4ArFfsyxoUte3MbMlHdu8ybsJ9dP5lsHbGj71gt5hTI3sZbpknkVlYx3CT8TRra5H6jol9jcVc2TuHnwP0bf5X8LdDt52UWix4wkR1AJjvbNa5Z16tRDFsGAHeRnT4gW8tw4ELEuO9E6kuVskO9pafLw0OqG9mcTEcncyH7qUjU6BknynyOg9kYpa8VkRjfYVDBr++3bMOvMKqVtCbkO0Qlw9y6DQW6OyXX85LdU0/dv9eO6VUSZm2sh+DVjp4TE45pYrZSd3x7Anm4Gw9RzTrMzTZ5b0tr/3/CD810Gx+T6oCU8TYy6LlqOoOydhgLpAzuyXWuGklrbDdziPlA5L3a2iOVs0Zs5m/Vp39t/dQo8Xb3AYHHvHgh7tsrc3+3frlBKXjoWZF3LiHKeK4cc7NHBt4QQ021OpFzYgJ99c0PAflBsCBoNOdvRU3sr2sZI98PRzmfvBmpPq3MVZWTNc8O8MoaMwAF3NDwQBb0/BNKKwxdLn/ZyI59km1yiX+0NMji3a+a/A6ZbD2v6qVHEX76N/E+Sh4e6IgFjRY6tI1BHS+xHIoj3qvwY1LvN2XT1tqoEpoA0Gg4JWdQnVCYkrVuswBMypDpEJNavCuRsIWDkl8iGftwSDWhGyBMOXe8Qs1oTZrEbAE3TJtzroc6pTkE2qhAjE26kNjXqdml093zRuQmoSyh02FdFOZhw5It3Nl5xAXNstBjqQBR5XAKbW1ICq+J4j1RRGPVs4QGqcCmpa+/FNtddMQeYzRQqwIixuigVwRQgBmfY3G/D+60zsz9qV42w1rSQLASt16XcOfULMKgeJeiYrHVEi2naN5xqhZMxksTg5jm6ObqHDndQsDxXuPuJv9n5T/wDO/D+H8lROx3aaWkvGR3lO43LL2LTxdGeB5jYq6vkhqRmieDpsdHDoWrJONO0dTDkWSO2QvFKQxSCSM2+Zrm/mOYUauxQSjxts627bWPlyTbJZI/uz4mfSfl/hPDyXqgxt8TvCOv6c1Q7fCNfTlnqGqEDhMLjKbkaXItYt34i49UUxJr3yt7nxMe0PYdbZDqPLdVHEK7OQGjw8OvVXHsO4gBj/AN4NvwDtS0fzC/q5aVh7tMy+32zckTKCDMx0crfFY3B5HT2WZ4hWwMMjGlzpAXssRlAcCWlxJ3A123WnYrijGOJJAyg3PIHcfr6LF66B8jpZ+7lfG573eEENuXEnM6x2H5bhLGCf7DarNOEVXj4Bzsbg0DpGvY/MX95EwPGmcRPMua1g5gjIJBtYluuqOjGBDUZGNJhdZxmAGV7iAAGkC2UAA34lxtoAg+C05iw982Qsc900A715ZkZK2PvXtOUmxbCBmtcC++6GUz6mJjrQB0bWjujC7vWWvcxSNLiXNIJN7XB1sRoq7rK5XfhzS+X55nIto0yidC25BAa52Y66BxABLRwvpdelxFgJGYXBI9lkuP1Undienc8RE5ZIz8UEn0uG+U8Cf1CrH+pzf/R3utmKMX3oktJm8T4g36goEuIt+oLGnY3ORbvCmf8AVJvrKuom42dte08QvOrxzWNDFph85TjcbmHzqE3GwisXP2rqskHaOf6k27Hpz86hNyNddXtG7ghtd2nij0zLLJMRlO7yo5kN7k3RJuNTZ2ui3JUeo7dxt+HVZqZUhQG5mhTfadLazGoFU9tKt7i7Pboq4Eq6O5in0lU1ICC1eJW4qHiNceR9iqriOIO10PsVjSsvC2I4t1VVr8Qud1BrKt55+xUEPN1YoiyYYhKnwuQmncprJEGRdAoyVQat116Mkp1tPdCyUCHU1ypdPRIpHRdFLZTWSuYUiBFSqbDFbUaHpopLYeSOYRhTXxlzmuL89gL2AaANXchqdbrPlyrHHcy7FjeSW1DOC40+KRrpB3jR9WpHUE8VfqugpsRiDm2vwI4HkVns+HnUgWA89uB14K3fZux7e8Y9pDCQ5jjseDrH0Cs0ephldIs1ely4KcvmnaBjOx7o32k/226l3QcBzJRr9njYwtFw4WsdAdtdfZF8TqrkhwPd2vcbaa2dqNdCeWyrtU1uS5ve1zfRzhbMNdALAi438+KanM7qDBjTfvA/F+zbJmXEznOPN1i48c4FtfK3BMuq/BaWER5WBjQ0AtbqRlBJ8G3Xz1UiGS2UhpaCCLbga6287D/KJ0E7h8eUs2sdbg73B/suZlyNcSfH9+ZoUW3a6guCaRojjANsmbKCWkiQA2NugS6h8QDDkAcdC+MCMjYbt4DTcqfRM+/ncf8AaIjZHryAuTxFsv4prFaVrXAtJF99tRzt+vG6SMkuGxFDzRBqMLZMC0GN+cZbuaGkg/K4t0I8x63VWxb7JLsc6AuZIASGue18ZPABxs5t+t1c5Z2H4C4kaZrAAHrpb1KsNGLMFnAjKLEnUjna2v8AlW49RLFLh/nwBLTwas+WcRoJIJHRSsLJGmzmnh/cdVFX07jvYyhrW5pYvHawkYckgtyI0I6EEL577U4IaOpkgc7MGkFrtszHC7TbgeB6grtYNTHJS8aMWTE4/ACrqJSYDUBgk7l+Qi9wL6aakDUb8V3C8FfOTYhrQQCXX35Bo1JV3tIVdqiRwZZSUFF2/QGFeCNSdlaq9mxFwuQCC2xtxsTceqEvhLXFrgQ4Egg6EEGxBCMZxl7rsWeKcPeTXxEWXniydYF50aYQYXVIbCltiUARmhOiJPZF3KiQ+kjSsO7QkOw+E7sHspdlIpqJ79hpzOg/yqqHAz8IgP8Axt9kz/oFOf8Aib7K4Q4OwfES4+wU+Gna34WgeQR2sFlFZ2QidtB+FvzTzewEbt2NCvVl66OxAspkf2dU/H8ApLOwdI35SfX+ytS5ZTZElsAxdlaRu0LT53P5qSzD6eMX7mMAfuj+yIykAEnQAXJ5AblVnEu0VOxzmSZ9LcNOB53VeTJDGuaL8GCeZ1FN/Aer8chj0ZEHG17gBrfeyq+L4+18ZL2kWPhZtqRcvJ4geFo04FVKrxJr3l8kr4mFxOXLmc74gQ1rvDYEAfFpcb8I9O2eW7mNMrDscpj46EZvCfRy42fNkyrmkj1GDs/Bh58fMbxPHz/ttBdbXS99bWFvb3Wh1OJSwxtYxjGFrASHm7i6wuGRt476k+izqkw+WOuhlmiuwStswuY9zj8LbjNYkGxFzwWs1uDume2SRxjNgbMH3jf5wSL2ve1/MqqWfHpoxcPHhv7mPtDJ7RqMlSXQYwZj6iP75xY8kOa1tiXMeNHEDbUfgpjKKR2bMWvF9L+nD0UTDMHkpiWxTudG4bPDSWuHw2c0Xt0sUZkr2U7AZLja5sTc2uQPM3VWPNpckutetv8Ab+H5GFSydI834AyXCGkEiEZtCeAuOIsoc2FnwkPczTYEHid9L8EewzHI6i9iW5eBt4gfpsduaiuka+XL3rN9Ggi/la6Gqx91PDJu+C2G9NxnGqIFNHIwWLBKL3uPC71bsduFkJ7RPa9pHiY6xaDsedtbDgFbzBY2FwR+agvgbI495bw7ghU3LE1uXP0BakuAdQUzS1pzi2UXIAAOmthw46IhBELghxJHXkhuIPLG5ooJXtDiCGhrSBb5WvLSdeW/C6cwOd88QkyOY03sHgtcADa5HBc6cq79cX5+Job7vUONqNN78NNPdAMYoJpw+OIQMuAbyMJdY3uA/W2o3tpcqS6KpB8PdtAvb4nH10CkUcUgbd9s5tex0WuHaMoR3p9Ov7lPs4pXx+ehlLqhzZZIZbCSJxY6xu0a3NiN/wA0Oqg+ObK4OByhxDr5g22h14HcdFeu2/ZrO/8Aa4WWeBeaxtmDBo61tTa/WwG6y6vlljqe8eCQ7XNfPdp5nn5811dJlhqItw8unqdGGe1Gb+DLfheZ7TIHhwABI422OnTipNV9nkeISOmjqO6lc1pLS3O11gGl24twQiimcHh7AQLgnJ4Te4sdPTXyVhoMdfTSlzLEa6G9jmFyN7gX134e4xTeHMpJ8dH8PsaNdpnqsO1deqK9W/Y5XM1jfDKP4nMPs4W/FVrEux1fBrLSSgD5mt7wed2XW10fbl5F3xRu/gflOltwb334clcKGpEkbJAC0OaHAHcXHGy7mLPjycRZ5XUaPNp+cio+Sb62OhG4O48wlXX1VieAUtQLT08cnVzRmHk4eIe6puMfZTTuuad2Q/RJ4mf1DxN//SvMpg90m6vuL9lHU7sk0WQ8Du1w5tcND+aH/wClR/SEaDRvmF0oe45tm6258gjwCr2H1fduudWnQ/oVYoXNeLtIISIDOFdaV5zU2QUQDo1XSm4zrqnS6yJDyQ/zXC4lesgQGTVjhLlyXZa5OuwBJvw4Aevmsx7SVmeqkzANuWne9hlGh5m1lqOKYV3osHuboQcpAuHCxvoeHsq9ifYOOSwZJ3bQBoG5jcX3c51zuVy9ZhyZOErR3ezNVp8Et0+G1XR/n0KBh8zS8sa3M45HC4vY3dYgbX5Hh0urCZiSGk+Ljw04FvTf2ClO+zuRj88NQ0GzQLsItlJINw7fXlwCGTfZ9iF7trGDyYbrn5NHkap/W/6TOk9bp5PduX9h/s23wOkdG25kOR2hdYNykc26g/1FGqZ4s5zza2xcbC1uPRB+yGC1FJHI2plEoc8OYbWy6ZX+9mpPaDGgz7kxZ2yENfn0bl5i24tdcb9Pu1bi309OnHHU51PUZGorr/BJgx6OQu8RZHcNdLbTNwaOV/y1QLFK+aTPE9+WNubMQ0OJI8IzWte5HTnZA6p3eMdGc7WPGa4abFgB8YBsXCwdZAKSqrZn93CHSOFtB8wA+Ig7aLq4NOlDbBU/Xr8Dqx02LDLdf91635hqspJmgCOUEbjW1rpqhjmcHZrkNNsxNtTc2HoFGZVz3yvgsbG5JGnDhx6KTFC5xGtjpe4/FVtNKpUdJJrlMvmDdpGsjEcz7SMFgTrmHDUa3si5eHeK+a9iLbLNJYWkZ2kuFyCXWvfjoPVGuyeJkEMdoDsT5rDrlky4+vQ5Op7PjFPJDr5F2cABuL8l3ubWNvJMsk0O2u6eiceGo18uq46cG+n2/wB8f8OQ00cDvbXTqUj8PNOX6JDwOPmq3fFkR7Lzty/BZRiYhkfLG7R7XvFstxo4g2FtATz2utYYLmw3tdVRvYaVs75WSxkOe51nB2mZxOu+Yi+67fY+HI1KcYuuPmbdHnx45P2jqyjxUvcZXs1DbOLW3NiNdOui5JVQuvZwyu3Fj7EEb7G60Gi7DWN3yg6EWa06XN7gkjX0UuHsZRssXR944cX6/gNF3oabLL3lXr+Wa8namnh7vPwv7FY7Kdm2TNuXDu9wfmOuuXQAC2l9VpcJAAA0AAA8hshFFSOD7tbZo0AAsEXhpiuhpMXs16nE7R1Us7tvjwXkPNKUlNiTghW05RAxLDY6iMxSNu07c2ng5p4ELGJ6Ise5hNy1zmkgaHKSP0Ww41jTIGlrCHS20G4b1d/ZZ26mubk6nU+Z3RQyLaXJTKos1aSD0TRcoNXVAeapsJYIe0bho8A9VNhx+J25sVQnVBO5XQ8Kb2CjSWVcbtnBPNtwKzqnqOANj0TkuJSsGjj6pt5KNDyr1lm7e2MjRrYkczYH14JcX2jgaOYb9CD+HHzFwjvQNpooXHBUmD7Rqc7kjzCIQ9uKY/8AIPW4U3IlMshC8Sg0faqmP/K33UlmOQH/AJG+4Q4DyPVUeZh8IJ1twubLNMWjc50gc1wIfc3uPCeAHQi60tuJQnZ7fcJX7TEeLT7LDm0EMj3Kk36HQ0evend7bMRrGZxkBcbCwzX0APwhN0YDZRI5waWjZt7Pt8jjpoeK3EdyeDPwXO4g+lnsFXHs5x6T+h0H23BrnH9fsZzIc1KwAhkRdJK+zRo7cZTfa5AsP0QWC7gLb30N9AOIWw9zDa2VluVgvCng+lnsFMvZ29rvExdtwxprZ4/ngZPRwMe5rHkgF1wW2HmLnTVPYQwPmyataHWHvpqVqgih5M9gujuh9I9ksuy1KG3cCfbilfcfK8+gMbhzwdLe6fNC48QP/FP/AGiP6h7hc/a4/qHuqY/+f0vjfzOQ9VNkNuHn6/YJ4UbeIzHqnHYjCPnHumJMcgHzhacPZGlxO4x+fP8AIjzzZJbCBsAPJJ7koXUdrqZm7wg9b9pVMwaBzvKwHudF0IwjBUitybLaKY80oUo5e6yzEPtfdtDTi3N7j+AA1QOf7TsQkNmmOMfutufdxKbgnJuYjA5KNVYlBH8crB5kLEHdoauUfeTyHpfKPZtl2GUnfU9UdwNpqVZ24p26Rh0h6aD3Kr9f2qnl0BEbeTd/VyrMYUhqlhoIRuTwUamaprYlLCFpRYIRUQo1INCoJCqZANJGU066KSMTRiHJKQhxSWUp9QCLO90y+IJl7VCArFINdCq5XNPFWmragtSwI2Qrr5XjifXX81xtaRw9iQiUsQ5KJJAEbIeZifVw9ipEeLn6/cFQTCE2YgpRA2zGXfW33IUiPHX/AFD0cq53QSSwKUQtzO0EnM/1f5Tze0Un73v/AJVLyBdyBSiF3b2kk/e90sdppP3vdUYMC6GBQheR2nk6/wBS47tPJzHq4KlCIJbIhyUIW13al/1s/qumX9qH/wD0HoHFVwQBPMgapRArJ2icfnefIAfmVDlxh5+o+bj+iVDTN5KZDSt5I0ADvnkdtp5DX3N0gUb3G5vfrcq0RUreSmMp28lCFUhwkndEabCwOCsLIhyTzGBSwgllDbgn20yJ5Ano4whZAZHTlS4aUoiyEck8IxyQsI3TwgJ7IlRxhLsmiRn/2Q==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10" descr="data:image/jpeg;base64,/9j/4AAQSkZJRgABAQAAAQABAAD/2wCEAAkGBxMTEhUTEhIVFRIXFRUWFRcVGBUVGBYWFRUXFhUVFRcYHSggGBolHRUVITEhJSkrLi4uFx8zODMsNygtLisBCgoKDg0OGxAQGi8mICUvLS0tLS0tLS0tKystLS0tLSsuLS8tLS0tLSstLS0tLS0tLS0tLS0tLS0tLSstKy0tLf/AABEIALwBDAMBIgACEQEDEQH/xAAcAAABBQEBAQAAAAAAAAAAAAAFAgMEBgcBAAj/xAA8EAABAwIEAwYDBQcFAQEAAAABAAIDBBEFEiExQVFhBhMicYGRMkJSByOhscEUYnKCktHhFTND8PFTov/EABoBAAIDAQEAAAAAAAAAAAAAAAECAAMEBQb/xAAwEQACAgEDAQUHBAMBAAAAAAAAAQIRAwQSITEFIkFRYRMycZGh4fAUgbHBI9HxBv/aAAwDAQACEQMRAD8AIzzAIHXVNyo8teSoE011QkW2eqH3UrCat0EjZWfE0+44gofmTgmCcBvtBJ3sTZB8zQR6i688If8AZ5VCSii6DKf5SR+iM1kNtRsrkysFSsTYKlusVHfByRHPB66ZEyYHLncORBSOTTJ7DqrXKduCb/ZeajVUobtumJRYgl5UJwfEw/wu+Ifj1RcJaoUac1IsniEghAg2Qk2ThCQUQiCEkpxIKARJSXFKKRZAZDkJToqG81Dqn6BreO6Q2zQqZZqdI0R06cbZNdWDZOx2OxCA1FW0bqVTsLhdKtR4UNLSUrsmFtnWTzAoTmEcSuCQ8yrPbryKv078GELrgqY2nU5j02Q15J4pvIq5Z34IeOlXiwrJj0DSA9+S+xcC1vlmOl/VEIpWuF2kEHYg3Cq8kYIs4XHI6qBS4b3L81O90NzctbrG49Yzp6ix6pVqOeUPLRprusvS6huH4iXeGQAO5j4T5cvL890SWhNPlGGUXF0z5nUaeaymyRGyE1zDZV0NY2+tXI6y5QqWNyVTNIKNEs3f7GMQzRSxE/C7MPJw/uCtLeNFhf2Q1uSry8Hst6tNx+ZW4SyaJ49BX1BDo9Svd2pLWcSvOKclkYtXglPaSm3yBo1KJDk2yGzw33S6jEBwUCWpJTJBSEOaGm4NiNlYcJxMSDKdHD8VWHjmkR1WRwIRaC1ZfHIZW4xFG8Mc4Bx2F07hte2VlwdRusw7Zdna2avzsZeMhrWuBtlAOpPulSK2amyYOFwulQ8KpTHGxh3AAPspqARBSSnCEkhAZDdkiaQNHVLleGgk+nmh8ZzuVGafgjXp8V959BwC+qgYhWZZA3m0n8QB+qLSgNCotNWmonkmb/tg5Iz9QZfxD+Yv9ACss+EbMS3OwrUDO8AcNT5o3R1GXRD8Ph0LjuVNtYIQVclmRqtpI73QklKZqLhBq2pNw0cUZoZBktxTKVuiqUKjZ6y5ZLcFwBMViMq5kThXGFChkzjeR2T8eOsjGSV3iGxPFvA/mPRMl6jSuF9QCmjKhJ41PqZdJTqBUUV1YS1NPiCsTOcyqS4f0UJ9HY7K4SQhCauJGwI92Qn7urhd+/b3BC3wS5gF87RuyPa4cHA+xut5wKrEsLXA7gKzGwsmOk1sE6G23T0UAAzFMyvCsFIdVO7ZqFyU5cdXFEixzzZuykw0jGauNyiG6BdPgubyRekwpjNhrzUyDXbZP5UHIDYOqKRp+VDKjs+HbCyM1tc2PcXPRRmYxf5NOhSPMk6LY4ZtWkB6HC5IH5hq06EfqjrLHVOCrjcPiA6HRINhqDcdE6kmVtNdRTmpvKlh4K4SiAbc1IypxxTFXMGRuedtB7lLJ0rGjHc6QOxSW5yjZdw5lm3KDCsLnkEbnXy5WRmSYNYdfCBueg4rApbnuOxOGyKggD23q3OjFPG6zpTZzgbFsQ1eR1Ojf5ui5hVG1jGsaLNaAAByGiF00pmkdMfmsGjkwfD73J9VZcPiSXuZe4LFCiTCywQysriHlv8A3a/6hFKydsUbpHXs0XsNzyA6k2HqqzhVK7I3OSXalxJvqTewPEDb0RnwinEt1thGlZfxFTdhvZehjVcqsaMk76eIXy6PdwBsCQOe4QXCH950iwYZXO1DuBRWKobl1QClhc1vNEqdmmqeLK8kIkl0qbc/ikkpupkAaiV9BNVUWVcxLFXB9mnS34p+eaQm5abcEPkguSTuUGmWRrzIgC85qW0LjgrTjkSQIXVhFZUJrESIFTHVaN9mWLf8Ljtq3yWbT7o92Ony1URv81vcFGLph8DeJzcWCjMpy424J6E3aPJP5g0LQIMTkRtsN0mlo7+J+pPBJhb3jrn4QiKjZDwFkh8oHmoWKVxjAtuUFGIEE381RLKoujRj08pR3E7EW5xfiChkbtVNwOtbO02OoNnDkU3XMDdAqJq+8jXhlT9mzkm10wJ7cbJ1mrVWKjErDqCWH+Jumvsq3KuUaoY99osbaw8DqpFPiwJyu0KpLMSIOqmMqs++/Aq7DquakZ8+iTVxLu2UHZQe0MtoAPqJQOnrXs46KX2pmsI2HfKCfMrRqJVAy6XG/aoGYdS3OyMVlOx8Uoe4tYGEXva7naAf95qNheguhHaLGGgd0QbXzFw1seFxxCwJqKOsoSyTpHsNgsOisdLoFX8GqGlupHMaggg7EdESrq5kcbnE+FoJNtzbgOpQxtUDPcpUBcbrnTVIjB+7isSB80hFxfyFvV3QIxRt2VYwaIm5PxOJc7zcblWqgb+Ci70rDKoxom1EzYo3PdqAL25ngB5nT1QLD4PE55ADnkudba5N/wBUvGa0SSCJvwsN3/xW8LfS9/Uck5TaBNJ26ExxpW+rJ8LLlJragN0v/wCJyB9kzPh7XuLiXXPIj+ytjjlJd0pnljCXeGTiTbAC97/+AKayEkXI1/L/ACl4fRRsJAGrhbMdSOVjwTzDa7eIV+LE48syZc6nxEHTU6hPpkancAhkkmuivK4srt03I4KNJVBQ5a4c1kKSRPKEGrJV6prUJqatEh2d6doKzu5GP+lwPsUP7y6RI9FBR9LYRWh8TXDXQJqqqCQVRPst7Rh8fcPPibp5jgrtWhXp8C1yGcLH3YUiR9lCwV/3Q9Uxik9o5DxsQPNLJ0rJGO6W0j4o3vGkjfcKvVLnA67jdRcH7RFrskp02B/QqxVtK2QNe2x215hYpf5OUdaLeHuS6FJwHEzT4gy5+5mPdP5Ak/du/qsP5yr3irbkjkL+h01VE7Q0ozEtFuo3vzVzw6u7+FkxA+Hx9HtIBHvc/ihjlw4sGaNSWREejmvcXHuCqZ2ub3c/JszbjpIywv7ZfYq2OqRnBA1ug3bLDBNFexL2HM224Nrac/JVeFGuDqVlcgrMxbbiNfMb/ii1HcnTVCsBwmUMDpWiM66PNjvvbdGm+EEAtN+R1Nln3xbpMMssX7rJdFJeRrHfM5o57m36p3tNKHVJ1NtP+2UXCGh0zHcnNPpnaPzI/wAJiujfLI5401OW/EA2v+C0rI5R2+RRhS9o5fsHKK4ZvceyoWIylznE8ST7lW1lSWxOJBLm6ZRuXHQNHUkgeqj0+DAsvIA130jhyulvmjZCahJrzK/2YY8yshDvC5xPPKN3Ectldn4EXDKZBlO+h/K6hdmcMEb5JOB8DPK93H3sPQqyMK24sMXG2jlarUSWRqLBH+imN3hOZnLZw/upMcL9crbdXaIiXLhen/TRT4Kf1U6plaOCOhJIJkDiXOI+IFxu7TlclTA9o2Pnoij5LriH6ZXaYy1kq5QFwmrklmc7IWQNFm5hZz3cXW4DkPNG01mSsy0RioqkZpScnbFkpcrs4FjZ4081HJUaV+qNCi5ARo7dR3NUyOr0s4Zh+KlxNgIubhDkfeYhNX9VGdVkp1lGTwT7MKJWUSgc5xKb/ZieCsEGE9FOjw3ojZCpfshCZkjVuqaGw2QWrp7IWEH4VWyU8rZY92kG3AjkVo9T9pkbmDwODuIPBZ/3KjzRJ1IU3D7Oe1LasSsGhYQbdHA6+4KL49UtY0MebZybE7X4ArFfsyxoUte3MbMlHdu8ybsJ9dP5lsHbGj71gt5hTI3sZbpknkVlYx3CT8TRra5H6jol9jcVc2TuHnwP0bf5X8LdDt52UWix4wkR1AJjvbNa5Z16tRDFsGAHeRnT4gW8tw4ELEuO9E6kuVskO9pafLw0OqG9mcTEcncyH7qUjU6BknynyOg9kYpa8VkRjfYVDBr++3bMOvMKqVtCbkO0Qlw9y6DQW6OyXX85LdU0/dv9eO6VUSZm2sh+DVjp4TE45pYrZSd3x7Anm4Gw9RzTrMzTZ5b0tr/3/CD810Gx+T6oCU8TYy6LlqOoOydhgLpAzuyXWuGklrbDdziPlA5L3a2iOVs0Zs5m/Vp39t/dQo8Xb3AYHHvHgh7tsrc3+3frlBKXjoWZF3LiHKeK4cc7NHBt4QQ021OpFzYgJ99c0PAflBsCBoNOdvRU3sr2sZI98PRzmfvBmpPq3MVZWTNc8O8MoaMwAF3NDwQBb0/BNKKwxdLn/ZyI59km1yiX+0NMji3a+a/A6ZbD2v6qVHEX76N/E+Sh4e6IgFjRY6tI1BHS+xHIoj3qvwY1LvN2XT1tqoEpoA0Gg4JWdQnVCYkrVuswBMypDpEJNavCuRsIWDkl8iGftwSDWhGyBMOXe8Qs1oTZrEbAE3TJtzroc6pTkE2qhAjE26kNjXqdml093zRuQmoSyh02FdFOZhw5It3Nl5xAXNstBjqQBR5XAKbW1ICq+J4j1RRGPVs4QGqcCmpa+/FNtddMQeYzRQqwIixuigVwRQgBmfY3G/D+60zsz9qV42w1rSQLASt16XcOfULMKgeJeiYrHVEi2naN5xqhZMxksTg5jm6ObqHDndQsDxXuPuJv9n5T/wDO/D+H8lROx3aaWkvGR3lO43LL2LTxdGeB5jYq6vkhqRmieDpsdHDoWrJONO0dTDkWSO2QvFKQxSCSM2+Zrm/mOYUauxQSjxts627bWPlyTbJZI/uz4mfSfl/hPDyXqgxt8TvCOv6c1Q7fCNfTlnqGqEDhMLjKbkaXItYt34i49UUxJr3yt7nxMe0PYdbZDqPLdVHEK7OQGjw8OvVXHsO4gBj/AN4NvwDtS0fzC/q5aVh7tMy+32zckTKCDMx0crfFY3B5HT2WZ4hWwMMjGlzpAXssRlAcCWlxJ3A123WnYrijGOJJAyg3PIHcfr6LF66B8jpZ+7lfG573eEENuXEnM6x2H5bhLGCf7DarNOEVXj4Bzsbg0DpGvY/MX95EwPGmcRPMua1g5gjIJBtYluuqOjGBDUZGNJhdZxmAGV7iAAGkC2UAA34lxtoAg+C05iw982Qsc900A715ZkZK2PvXtOUmxbCBmtcC++6GUz6mJjrQB0bWjujC7vWWvcxSNLiXNIJN7XB1sRoq7rK5XfhzS+X55nIto0yidC25BAa52Y66BxABLRwvpdelxFgJGYXBI9lkuP1Undienc8RE5ZIz8UEn0uG+U8Cf1CrH+pzf/R3utmKMX3oktJm8T4g36goEuIt+oLGnY3ORbvCmf8AVJvrKuom42dte08QvOrxzWNDFph85TjcbmHzqE3GwisXP2rqskHaOf6k27Hpz86hNyNddXtG7ghtd2nij0zLLJMRlO7yo5kN7k3RJuNTZ2ui3JUeo7dxt+HVZqZUhQG5mhTfadLazGoFU9tKt7i7Pboq4Eq6O5in0lU1ICC1eJW4qHiNceR9iqriOIO10PsVjSsvC2I4t1VVr8Qud1BrKt55+xUEPN1YoiyYYhKnwuQmncprJEGRdAoyVQat116Mkp1tPdCyUCHU1ypdPRIpHRdFLZTWSuYUiBFSqbDFbUaHpopLYeSOYRhTXxlzmuL89gL2AaANXchqdbrPlyrHHcy7FjeSW1DOC40+KRrpB3jR9WpHUE8VfqugpsRiDm2vwI4HkVns+HnUgWA89uB14K3fZux7e8Y9pDCQ5jjseDrH0Cs0ephldIs1ely4KcvmnaBjOx7o32k/226l3QcBzJRr9njYwtFw4WsdAdtdfZF8TqrkhwPd2vcbaa2dqNdCeWyrtU1uS5ve1zfRzhbMNdALAi438+KanM7qDBjTfvA/F+zbJmXEznOPN1i48c4FtfK3BMuq/BaWER5WBjQ0AtbqRlBJ8G3Xz1UiGS2UhpaCCLbga6287D/KJ0E7h8eUs2sdbg73B/suZlyNcSfH9+ZoUW3a6guCaRojjANsmbKCWkiQA2NugS6h8QDDkAcdC+MCMjYbt4DTcqfRM+/ncf8AaIjZHryAuTxFsv4prFaVrXAtJF99tRzt+vG6SMkuGxFDzRBqMLZMC0GN+cZbuaGkg/K4t0I8x63VWxb7JLsc6AuZIASGue18ZPABxs5t+t1c5Z2H4C4kaZrAAHrpb1KsNGLMFnAjKLEnUjna2v8AlW49RLFLh/nwBLTwas+WcRoJIJHRSsLJGmzmnh/cdVFX07jvYyhrW5pYvHawkYckgtyI0I6EEL577U4IaOpkgc7MGkFrtszHC7TbgeB6grtYNTHJS8aMWTE4/ACrqJSYDUBgk7l+Qi9wL6aakDUb8V3C8FfOTYhrQQCXX35Bo1JV3tIVdqiRwZZSUFF2/QGFeCNSdlaq9mxFwuQCC2xtxsTceqEvhLXFrgQ4Egg6EEGxBCMZxl7rsWeKcPeTXxEWXniydYF50aYQYXVIbCltiUARmhOiJPZF3KiQ+kjSsO7QkOw+E7sHspdlIpqJ79hpzOg/yqqHAz8IgP8Axt9kz/oFOf8Aib7K4Q4OwfES4+wU+Gna34WgeQR2sFlFZ2QidtB+FvzTzewEbt2NCvVl66OxAspkf2dU/H8ApLOwdI35SfX+ytS5ZTZElsAxdlaRu0LT53P5qSzD6eMX7mMAfuj+yIykAEnQAXJ5AblVnEu0VOxzmSZ9LcNOB53VeTJDGuaL8GCeZ1FN/Aer8chj0ZEHG17gBrfeyq+L4+18ZL2kWPhZtqRcvJ4geFo04FVKrxJr3l8kr4mFxOXLmc74gQ1rvDYEAfFpcb8I9O2eW7mNMrDscpj46EZvCfRy42fNkyrmkj1GDs/Bh58fMbxPHz/ttBdbXS99bWFvb3Wh1OJSwxtYxjGFrASHm7i6wuGRt476k+izqkw+WOuhlmiuwStswuY9zj8LbjNYkGxFzwWs1uDume2SRxjNgbMH3jf5wSL2ve1/MqqWfHpoxcPHhv7mPtDJ7RqMlSXQYwZj6iP75xY8kOa1tiXMeNHEDbUfgpjKKR2bMWvF9L+nD0UTDMHkpiWxTudG4bPDSWuHw2c0Xt0sUZkr2U7AZLja5sTc2uQPM3VWPNpckutetv8Ab+H5GFSydI834AyXCGkEiEZtCeAuOIsoc2FnwkPczTYEHid9L8EewzHI6i9iW5eBt4gfpsduaiuka+XL3rN9Ggi/la6Gqx91PDJu+C2G9NxnGqIFNHIwWLBKL3uPC71bsduFkJ7RPa9pHiY6xaDsedtbDgFbzBY2FwR+agvgbI495bw7ghU3LE1uXP0BakuAdQUzS1pzi2UXIAAOmthw46IhBELghxJHXkhuIPLG5ooJXtDiCGhrSBb5WvLSdeW/C6cwOd88QkyOY03sHgtcADa5HBc6cq79cX5+Job7vUONqNN78NNPdAMYoJpw+OIQMuAbyMJdY3uA/W2o3tpcqS6KpB8PdtAvb4nH10CkUcUgbd9s5tex0WuHaMoR3p9Ov7lPs4pXx+ehlLqhzZZIZbCSJxY6xu0a3NiN/wA0Oqg+ObK4OByhxDr5g22h14HcdFeu2/ZrO/8Aa4WWeBeaxtmDBo61tTa/WwG6y6vlljqe8eCQ7XNfPdp5nn5811dJlhqItw8unqdGGe1Gb+DLfheZ7TIHhwABI422OnTipNV9nkeISOmjqO6lc1pLS3O11gGl24twQiimcHh7AQLgnJ4Te4sdPTXyVhoMdfTSlzLEa6G9jmFyN7gX134e4xTeHMpJ8dH8PsaNdpnqsO1deqK9W/Y5XM1jfDKP4nMPs4W/FVrEux1fBrLSSgD5mt7wed2XW10fbl5F3xRu/gflOltwb334clcKGpEkbJAC0OaHAHcXHGy7mLPjycRZ5XUaPNp+cio+Sb62OhG4O48wlXX1VieAUtQLT08cnVzRmHk4eIe6puMfZTTuuad2Q/RJ4mf1DxN//SvMpg90m6vuL9lHU7sk0WQ8Du1w5tcND+aH/wClR/SEaDRvmF0oe45tm6258gjwCr2H1fduudWnQ/oVYoXNeLtIISIDOFdaV5zU2QUQDo1XSm4zrqnS6yJDyQ/zXC4lesgQGTVjhLlyXZa5OuwBJvw4Aevmsx7SVmeqkzANuWne9hlGh5m1lqOKYV3osHuboQcpAuHCxvoeHsq9ifYOOSwZJ3bQBoG5jcX3c51zuVy9ZhyZOErR3ezNVp8Et0+G1XR/n0KBh8zS8sa3M45HC4vY3dYgbX5Hh0urCZiSGk+Ljw04FvTf2ClO+zuRj88NQ0GzQLsItlJINw7fXlwCGTfZ9iF7trGDyYbrn5NHkap/W/6TOk9bp5PduX9h/s23wOkdG25kOR2hdYNykc26g/1FGqZ4s5zza2xcbC1uPRB+yGC1FJHI2plEoc8OYbWy6ZX+9mpPaDGgz7kxZ2yENfn0bl5i24tdcb9Pu1bi309OnHHU51PUZGorr/BJgx6OQu8RZHcNdLbTNwaOV/y1QLFK+aTPE9+WNubMQ0OJI8IzWte5HTnZA6p3eMdGc7WPGa4abFgB8YBsXCwdZAKSqrZn93CHSOFtB8wA+Ig7aLq4NOlDbBU/Xr8Dqx02LDLdf91635hqspJmgCOUEbjW1rpqhjmcHZrkNNsxNtTc2HoFGZVz3yvgsbG5JGnDhx6KTFC5xGtjpe4/FVtNKpUdJJrlMvmDdpGsjEcz7SMFgTrmHDUa3si5eHeK+a9iLbLNJYWkZ2kuFyCXWvfjoPVGuyeJkEMdoDsT5rDrlky4+vQ5Op7PjFPJDr5F2cABuL8l3ubWNvJMsk0O2u6eiceGo18uq46cG+n2/wB8f8OQ00cDvbXTqUj8PNOX6JDwOPmq3fFkR7Lzty/BZRiYhkfLG7R7XvFstxo4g2FtATz2utYYLmw3tdVRvYaVs75WSxkOe51nB2mZxOu+Yi+67fY+HI1KcYuuPmbdHnx45P2jqyjxUvcZXs1DbOLW3NiNdOui5JVQuvZwyu3Fj7EEb7G60Gi7DWN3yg6EWa06XN7gkjX0UuHsZRssXR944cX6/gNF3oabLL3lXr+Wa8namnh7vPwv7FY7Kdm2TNuXDu9wfmOuuXQAC2l9VpcJAAA0AAA8hshFFSOD7tbZo0AAsEXhpiuhpMXs16nE7R1Us7tvjwXkPNKUlNiTghW05RAxLDY6iMxSNu07c2ng5p4ELGJ6Ise5hNy1zmkgaHKSP0Ww41jTIGlrCHS20G4b1d/ZZ26mubk6nU+Z3RQyLaXJTKos1aSD0TRcoNXVAeapsJYIe0bho8A9VNhx+J25sVQnVBO5XQ8Kb2CjSWVcbtnBPNtwKzqnqOANj0TkuJSsGjj6pt5KNDyr1lm7e2MjRrYkczYH14JcX2jgaOYb9CD+HHzFwjvQNpooXHBUmD7Rqc7kjzCIQ9uKY/8AIPW4U3IlMshC8Sg0faqmP/K33UlmOQH/AJG+4Q4DyPVUeZh8IJ1twubLNMWjc50gc1wIfc3uPCeAHQi60tuJQnZ7fcJX7TEeLT7LDm0EMj3Kk36HQ0evend7bMRrGZxkBcbCwzX0APwhN0YDZRI5waWjZt7Pt8jjpoeK3EdyeDPwXO4g+lnsFXHs5x6T+h0H23BrnH9fsZzIc1KwAhkRdJK+zRo7cZTfa5AsP0QWC7gLb30N9AOIWw9zDa2VluVgvCng+lnsFMvZ29rvExdtwxprZ4/ngZPRwMe5rHkgF1wW2HmLnTVPYQwPmyataHWHvpqVqgih5M9gujuh9I9ksuy1KG3cCfbilfcfK8+gMbhzwdLe6fNC48QP/FP/AGiP6h7hc/a4/qHuqY/+f0vjfzOQ9VNkNuHn6/YJ4UbeIzHqnHYjCPnHumJMcgHzhacPZGlxO4x+fP8AIjzzZJbCBsAPJJ7koXUdrqZm7wg9b9pVMwaBzvKwHudF0IwjBUitybLaKY80oUo5e6yzEPtfdtDTi3N7j+AA1QOf7TsQkNmmOMfutufdxKbgnJuYjA5KNVYlBH8crB5kLEHdoauUfeTyHpfKPZtl2GUnfU9UdwNpqVZ24p26Rh0h6aD3Kr9f2qnl0BEbeTd/VyrMYUhqlhoIRuTwUamaprYlLCFpRYIRUQo1INCoJCqZANJGU066KSMTRiHJKQhxSWUp9QCLO90y+IJl7VCArFINdCq5XNPFWmragtSwI2Qrr5XjifXX81xtaRw9iQiUsQ5KJJAEbIeZifVw9ipEeLn6/cFQTCE2YgpRA2zGXfW33IUiPHX/AFD0cq53QSSwKUQtzO0EnM/1f5Tze0Un73v/AJVLyBdyBSiF3b2kk/e90sdppP3vdUYMC6GBQheR2nk6/wBS47tPJzHq4KlCIJbIhyUIW13al/1s/qumX9qH/wD0HoHFVwQBPMgapRArJ2icfnefIAfmVDlxh5+o+bj+iVDTN5KZDSt5I0ADvnkdtp5DX3N0gUb3G5vfrcq0RUreSmMp28lCFUhwkndEabCwOCsLIhyTzGBSwgllDbgn20yJ5Ano4whZAZHTlS4aUoiyEck8IxyQsI3TwgJ7IlRxhLsmiRn/2Q=="/>
          <p:cNvSpPr>
            <a:spLocks noChangeAspect="1" noChangeArrowheads="1"/>
          </p:cNvSpPr>
          <p:nvPr/>
        </p:nvSpPr>
        <p:spPr bwMode="auto">
          <a:xfrm>
            <a:off x="613833" y="1603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12" descr="data:image/jpeg;base64,/9j/4AAQSkZJRgABAQAAAQABAAD/2wCEAAkGBxMTEhUTEhIVFRIXFRUWFRcVGBUVGBYWFRUXFhUVFRcYHSggGBolHRUVITEhJSkrLi4uFx8zODMsNygtLisBCgoKDg0OGxAQGi8mICUvLS0tLS0tLS0tKystLS0tLSsuLS8tLS0tLSstLS0tLS0tLS0tLS0tLS0tLSstKy0tLf/AABEIALwBDAMBIgACEQEDEQH/xAAcAAABBQEBAQAAAAAAAAAAAAAFAgMEBgcBAAj/xAA8EAABAwIEAwYDBQcFAQEAAAABAAIDBBEFEiExQVFhBhMicYGRMkJSByOhscEUYnKCktHhFTND8PFTov/EABoBAAIDAQEAAAAAAAAAAAAAAAECAAMEBQb/xAAwEQACAgEDAQUHBAMBAAAAAAAAAQIRAwQSITEFIkFRYRMycZGh4fAUgbHBI9HxBv/aAAwDAQACEQMRAD8AIzzAIHXVNyo8teSoE011QkW2eqH3UrCat0EjZWfE0+44gofmTgmCcBvtBJ3sTZB8zQR6i688If8AZ5VCSii6DKf5SR+iM1kNtRsrkysFSsTYKlusVHfByRHPB66ZEyYHLncORBSOTTJ7DqrXKduCb/ZeajVUobtumJRYgl5UJwfEw/wu+Ifj1RcJaoUac1IsniEghAg2Qk2ThCQUQiCEkpxIKARJSXFKKRZAZDkJToqG81Dqn6BreO6Q2zQqZZqdI0R06cbZNdWDZOx2OxCA1FW0bqVTsLhdKtR4UNLSUrsmFtnWTzAoTmEcSuCQ8yrPbryKv078GELrgqY2nU5j02Q15J4pvIq5Z34IeOlXiwrJj0DSA9+S+xcC1vlmOl/VEIpWuF2kEHYg3Cq8kYIs4XHI6qBS4b3L81O90NzctbrG49Yzp6ix6pVqOeUPLRprusvS6huH4iXeGQAO5j4T5cvL890SWhNPlGGUXF0z5nUaeaymyRGyE1zDZV0NY2+tXI6y5QqWNyVTNIKNEs3f7GMQzRSxE/C7MPJw/uCtLeNFhf2Q1uSry8Hst6tNx+ZW4SyaJ49BX1BDo9Svd2pLWcSvOKclkYtXglPaSm3yBo1KJDk2yGzw33S6jEBwUCWpJTJBSEOaGm4NiNlYcJxMSDKdHD8VWHjmkR1WRwIRaC1ZfHIZW4xFG8Mc4Bx2F07hte2VlwdRusw7Zdna2avzsZeMhrWuBtlAOpPulSK2amyYOFwulQ8KpTHGxh3AAPspqARBSSnCEkhAZDdkiaQNHVLleGgk+nmh8ZzuVGafgjXp8V959BwC+qgYhWZZA3m0n8QB+qLSgNCotNWmonkmb/tg5Iz9QZfxD+Yv9ACss+EbMS3OwrUDO8AcNT5o3R1GXRD8Ph0LjuVNtYIQVclmRqtpI73QklKZqLhBq2pNw0cUZoZBktxTKVuiqUKjZ6y5ZLcFwBMViMq5kThXGFChkzjeR2T8eOsjGSV3iGxPFvA/mPRMl6jSuF9QCmjKhJ41PqZdJTqBUUV1YS1NPiCsTOcyqS4f0UJ9HY7K4SQhCauJGwI92Qn7urhd+/b3BC3wS5gF87RuyPa4cHA+xut5wKrEsLXA7gKzGwsmOk1sE6G23T0UAAzFMyvCsFIdVO7ZqFyU5cdXFEixzzZuykw0jGauNyiG6BdPgubyRekwpjNhrzUyDXbZP5UHIDYOqKRp+VDKjs+HbCyM1tc2PcXPRRmYxf5NOhSPMk6LY4ZtWkB6HC5IH5hq06EfqjrLHVOCrjcPiA6HRINhqDcdE6kmVtNdRTmpvKlh4K4SiAbc1IypxxTFXMGRuedtB7lLJ0rGjHc6QOxSW5yjZdw5lm3KDCsLnkEbnXy5WRmSYNYdfCBueg4rApbnuOxOGyKggD23q3OjFPG6zpTZzgbFsQ1eR1Ojf5ui5hVG1jGsaLNaAAByGiF00pmkdMfmsGjkwfD73J9VZcPiSXuZe4LFCiTCywQysriHlv8A3a/6hFKydsUbpHXs0XsNzyA6k2HqqzhVK7I3OSXalxJvqTewPEDb0RnwinEt1thGlZfxFTdhvZehjVcqsaMk76eIXy6PdwBsCQOe4QXCH950iwYZXO1DuBRWKobl1QClhc1vNEqdmmqeLK8kIkl0qbc/ikkpupkAaiV9BNVUWVcxLFXB9mnS34p+eaQm5abcEPkguSTuUGmWRrzIgC85qW0LjgrTjkSQIXVhFZUJrESIFTHVaN9mWLf8Ljtq3yWbT7o92Ony1URv81vcFGLph8DeJzcWCjMpy424J6E3aPJP5g0LQIMTkRtsN0mlo7+J+pPBJhb3jrn4QiKjZDwFkh8oHmoWKVxjAtuUFGIEE381RLKoujRj08pR3E7EW5xfiChkbtVNwOtbO02OoNnDkU3XMDdAqJq+8jXhlT9mzkm10wJ7cbJ1mrVWKjErDqCWH+Jumvsq3KuUaoY99osbaw8DqpFPiwJyu0KpLMSIOqmMqs++/Aq7DquakZ8+iTVxLu2UHZQe0MtoAPqJQOnrXs46KX2pmsI2HfKCfMrRqJVAy6XG/aoGYdS3OyMVlOx8Uoe4tYGEXva7naAf95qNheguhHaLGGgd0QbXzFw1seFxxCwJqKOsoSyTpHsNgsOisdLoFX8GqGlupHMaggg7EdESrq5kcbnE+FoJNtzbgOpQxtUDPcpUBcbrnTVIjB+7isSB80hFxfyFvV3QIxRt2VYwaIm5PxOJc7zcblWqgb+Ci70rDKoxom1EzYo3PdqAL25ngB5nT1QLD4PE55ADnkudba5N/wBUvGa0SSCJvwsN3/xW8LfS9/Uck5TaBNJ26ExxpW+rJ8LLlJragN0v/wCJyB9kzPh7XuLiXXPIj+ytjjlJd0pnljCXeGTiTbAC97/+AKayEkXI1/L/ACl4fRRsJAGrhbMdSOVjwTzDa7eIV+LE48syZc6nxEHTU6hPpkancAhkkmuivK4srt03I4KNJVBQ5a4c1kKSRPKEGrJV6prUJqatEh2d6doKzu5GP+lwPsUP7y6RI9FBR9LYRWh8TXDXQJqqqCQVRPst7Rh8fcPPibp5jgrtWhXp8C1yGcLH3YUiR9lCwV/3Q9Uxik9o5DxsQPNLJ0rJGO6W0j4o3vGkjfcKvVLnA67jdRcH7RFrskp02B/QqxVtK2QNe2x215hYpf5OUdaLeHuS6FJwHEzT4gy5+5mPdP5Ak/du/qsP5yr3irbkjkL+h01VE7Q0ozEtFuo3vzVzw6u7+FkxA+Hx9HtIBHvc/ihjlw4sGaNSWREejmvcXHuCqZ2ub3c/JszbjpIywv7ZfYq2OqRnBA1ug3bLDBNFexL2HM224Nrac/JVeFGuDqVlcgrMxbbiNfMb/ii1HcnTVCsBwmUMDpWiM66PNjvvbdGm+EEAtN+R1Nln3xbpMMssX7rJdFJeRrHfM5o57m36p3tNKHVJ1NtP+2UXCGh0zHcnNPpnaPzI/wAJiujfLI5401OW/EA2v+C0rI5R2+RRhS9o5fsHKK4ZvceyoWIylznE8ST7lW1lSWxOJBLm6ZRuXHQNHUkgeqj0+DAsvIA130jhyulvmjZCahJrzK/2YY8yshDvC5xPPKN3Ectldn4EXDKZBlO+h/K6hdmcMEb5JOB8DPK93H3sPQqyMK24sMXG2jlarUSWRqLBH+imN3hOZnLZw/upMcL9crbdXaIiXLhen/TRT4Kf1U6plaOCOhJIJkDiXOI+IFxu7TlclTA9o2Pnoij5LriH6ZXaYy1kq5QFwmrklmc7IWQNFm5hZz3cXW4DkPNG01mSsy0RioqkZpScnbFkpcrs4FjZ4081HJUaV+qNCi5ARo7dR3NUyOr0s4Zh+KlxNgIubhDkfeYhNX9VGdVkp1lGTwT7MKJWUSgc5xKb/ZieCsEGE9FOjw3ojZCpfshCZkjVuqaGw2QWrp7IWEH4VWyU8rZY92kG3AjkVo9T9pkbmDwODuIPBZ/3KjzRJ1IU3D7Oe1LasSsGhYQbdHA6+4KL49UtY0MebZybE7X4ArFfsyxoUte3MbMlHdu8ybsJ9dP5lsHbGj71gt5hTI3sZbpknkVlYx3CT8TRra5H6jol9jcVc2TuHnwP0bf5X8LdDt52UWix4wkR1AJjvbNa5Z16tRDFsGAHeRnT4gW8tw4ELEuO9E6kuVskO9pafLw0OqG9mcTEcncyH7qUjU6BknynyOg9kYpa8VkRjfYVDBr++3bMOvMKqVtCbkO0Qlw9y6DQW6OyXX85LdU0/dv9eO6VUSZm2sh+DVjp4TE45pYrZSd3x7Anm4Gw9RzTrMzTZ5b0tr/3/CD810Gx+T6oCU8TYy6LlqOoOydhgLpAzuyXWuGklrbDdziPlA5L3a2iOVs0Zs5m/Vp39t/dQo8Xb3AYHHvHgh7tsrc3+3frlBKXjoWZF3LiHKeK4cc7NHBt4QQ021OpFzYgJ99c0PAflBsCBoNOdvRU3sr2sZI98PRzmfvBmpPq3MVZWTNc8O8MoaMwAF3NDwQBb0/BNKKwxdLn/ZyI59km1yiX+0NMji3a+a/A6ZbD2v6qVHEX76N/E+Sh4e6IgFjRY6tI1BHS+xHIoj3qvwY1LvN2XT1tqoEpoA0Gg4JWdQnVCYkrVuswBMypDpEJNavCuRsIWDkl8iGftwSDWhGyBMOXe8Qs1oTZrEbAE3TJtzroc6pTkE2qhAjE26kNjXqdml093zRuQmoSyh02FdFOZhw5It3Nl5xAXNstBjqQBR5XAKbW1ICq+J4j1RRGPVs4QGqcCmpa+/FNtddMQeYzRQqwIixuigVwRQgBmfY3G/D+60zsz9qV42w1rSQLASt16XcOfULMKgeJeiYrHVEi2naN5xqhZMxksTg5jm6ObqHDndQsDxXuPuJv9n5T/wDO/D+H8lROx3aaWkvGR3lO43LL2LTxdGeB5jYq6vkhqRmieDpsdHDoWrJONO0dTDkWSO2QvFKQxSCSM2+Zrm/mOYUauxQSjxts627bWPlyTbJZI/uz4mfSfl/hPDyXqgxt8TvCOv6c1Q7fCNfTlnqGqEDhMLjKbkaXItYt34i49UUxJr3yt7nxMe0PYdbZDqPLdVHEK7OQGjw8OvVXHsO4gBj/AN4NvwDtS0fzC/q5aVh7tMy+32zckTKCDMx0crfFY3B5HT2WZ4hWwMMjGlzpAXssRlAcCWlxJ3A123WnYrijGOJJAyg3PIHcfr6LF66B8jpZ+7lfG573eEENuXEnM6x2H5bhLGCf7DarNOEVXj4Bzsbg0DpGvY/MX95EwPGmcRPMua1g5gjIJBtYluuqOjGBDUZGNJhdZxmAGV7iAAGkC2UAA34lxtoAg+C05iw982Qsc900A715ZkZK2PvXtOUmxbCBmtcC++6GUz6mJjrQB0bWjujC7vWWvcxSNLiXNIJN7XB1sRoq7rK5XfhzS+X55nIto0yidC25BAa52Y66BxABLRwvpdelxFgJGYXBI9lkuP1Undienc8RE5ZIz8UEn0uG+U8Cf1CrH+pzf/R3utmKMX3oktJm8T4g36goEuIt+oLGnY3ORbvCmf8AVJvrKuom42dte08QvOrxzWNDFph85TjcbmHzqE3GwisXP2rqskHaOf6k27Hpz86hNyNddXtG7ghtd2nij0zLLJMRlO7yo5kN7k3RJuNTZ2ui3JUeo7dxt+HVZqZUhQG5mhTfadLazGoFU9tKt7i7Pboq4Eq6O5in0lU1ICC1eJW4qHiNceR9iqriOIO10PsVjSsvC2I4t1VVr8Qud1BrKt55+xUEPN1YoiyYYhKnwuQmncprJEGRdAoyVQat116Mkp1tPdCyUCHU1ypdPRIpHRdFLZTWSuYUiBFSqbDFbUaHpopLYeSOYRhTXxlzmuL89gL2AaANXchqdbrPlyrHHcy7FjeSW1DOC40+KRrpB3jR9WpHUE8VfqugpsRiDm2vwI4HkVns+HnUgWA89uB14K3fZux7e8Y9pDCQ5jjseDrH0Cs0ephldIs1ely4KcvmnaBjOx7o32k/226l3QcBzJRr9njYwtFw4WsdAdtdfZF8TqrkhwPd2vcbaa2dqNdCeWyrtU1uS5ve1zfRzhbMNdALAi438+KanM7qDBjTfvA/F+zbJmXEznOPN1i48c4FtfK3BMuq/BaWER5WBjQ0AtbqRlBJ8G3Xz1UiGS2UhpaCCLbga6287D/KJ0E7h8eUs2sdbg73B/suZlyNcSfH9+ZoUW3a6guCaRojjANsmbKCWkiQA2NugS6h8QDDkAcdC+MCMjYbt4DTcqfRM+/ncf8AaIjZHryAuTxFsv4prFaVrXAtJF99tRzt+vG6SMkuGxFDzRBqMLZMC0GN+cZbuaGkg/K4t0I8x63VWxb7JLsc6AuZIASGue18ZPABxs5t+t1c5Z2H4C4kaZrAAHrpb1KsNGLMFnAjKLEnUjna2v8AlW49RLFLh/nwBLTwas+WcRoJIJHRSsLJGmzmnh/cdVFX07jvYyhrW5pYvHawkYckgtyI0I6EEL577U4IaOpkgc7MGkFrtszHC7TbgeB6grtYNTHJS8aMWTE4/ACrqJSYDUBgk7l+Qi9wL6aakDUb8V3C8FfOTYhrQQCXX35Bo1JV3tIVdqiRwZZSUFF2/QGFeCNSdlaq9mxFwuQCC2xtxsTceqEvhLXFrgQ4Egg6EEGxBCMZxl7rsWeKcPeTXxEWXniydYF50aYQYXVIbCltiUARmhOiJPZF3KiQ+kjSsO7QkOw+E7sHspdlIpqJ79hpzOg/yqqHAz8IgP8Axt9kz/oFOf8Aib7K4Q4OwfES4+wU+Gna34WgeQR2sFlFZ2QidtB+FvzTzewEbt2NCvVl66OxAspkf2dU/H8ApLOwdI35SfX+ytS5ZTZElsAxdlaRu0LT53P5qSzD6eMX7mMAfuj+yIykAEnQAXJ5AblVnEu0VOxzmSZ9LcNOB53VeTJDGuaL8GCeZ1FN/Aer8chj0ZEHG17gBrfeyq+L4+18ZL2kWPhZtqRcvJ4geFo04FVKrxJr3l8kr4mFxOXLmc74gQ1rvDYEAfFpcb8I9O2eW7mNMrDscpj46EZvCfRy42fNkyrmkj1GDs/Bh58fMbxPHz/ttBdbXS99bWFvb3Wh1OJSwxtYxjGFrASHm7i6wuGRt476k+izqkw+WOuhlmiuwStswuY9zj8LbjNYkGxFzwWs1uDume2SRxjNgbMH3jf5wSL2ve1/MqqWfHpoxcPHhv7mPtDJ7RqMlSXQYwZj6iP75xY8kOa1tiXMeNHEDbUfgpjKKR2bMWvF9L+nD0UTDMHkpiWxTudG4bPDSWuHw2c0Xt0sUZkr2U7AZLja5sTc2uQPM3VWPNpckutetv8Ab+H5GFSydI834AyXCGkEiEZtCeAuOIsoc2FnwkPczTYEHid9L8EewzHI6i9iW5eBt4gfpsduaiuka+XL3rN9Ggi/la6Gqx91PDJu+C2G9NxnGqIFNHIwWLBKL3uPC71bsduFkJ7RPa9pHiY6xaDsedtbDgFbzBY2FwR+agvgbI495bw7ghU3LE1uXP0BakuAdQUzS1pzi2UXIAAOmthw46IhBELghxJHXkhuIPLG5ooJXtDiCGhrSBb5WvLSdeW/C6cwOd88QkyOY03sHgtcADa5HBc6cq79cX5+Job7vUONqNN78NNPdAMYoJpw+OIQMuAbyMJdY3uA/W2o3tpcqS6KpB8PdtAvb4nH10CkUcUgbd9s5tex0WuHaMoR3p9Ov7lPs4pXx+ehlLqhzZZIZbCSJxY6xu0a3NiN/wA0Oqg+ObK4OByhxDr5g22h14HcdFeu2/ZrO/8Aa4WWeBeaxtmDBo61tTa/WwG6y6vlljqe8eCQ7XNfPdp5nn5811dJlhqItw8unqdGGe1Gb+DLfheZ7TIHhwABI422OnTipNV9nkeISOmjqO6lc1pLS3O11gGl24twQiimcHh7AQLgnJ4Te4sdPTXyVhoMdfTSlzLEa6G9jmFyN7gX134e4xTeHMpJ8dH8PsaNdpnqsO1deqK9W/Y5XM1jfDKP4nMPs4W/FVrEux1fBrLSSgD5mt7wed2XW10fbl5F3xRu/gflOltwb334clcKGpEkbJAC0OaHAHcXHGy7mLPjycRZ5XUaPNp+cio+Sb62OhG4O48wlXX1VieAUtQLT08cnVzRmHk4eIe6puMfZTTuuad2Q/RJ4mf1DxN//SvMpg90m6vuL9lHU7sk0WQ8Du1w5tcND+aH/wClR/SEaDRvmF0oe45tm6258gjwCr2H1fduudWnQ/oVYoXNeLtIISIDOFdaV5zU2QUQDo1XSm4zrqnS6yJDyQ/zXC4lesgQGTVjhLlyXZa5OuwBJvw4Aevmsx7SVmeqkzANuWne9hlGh5m1lqOKYV3osHuboQcpAuHCxvoeHsq9ifYOOSwZJ3bQBoG5jcX3c51zuVy9ZhyZOErR3ezNVp8Et0+G1XR/n0KBh8zS8sa3M45HC4vY3dYgbX5Hh0urCZiSGk+Ljw04FvTf2ClO+zuRj88NQ0GzQLsItlJINw7fXlwCGTfZ9iF7trGDyYbrn5NHkap/W/6TOk9bp5PduX9h/s23wOkdG25kOR2hdYNykc26g/1FGqZ4s5zza2xcbC1uPRB+yGC1FJHI2plEoc8OYbWy6ZX+9mpPaDGgz7kxZ2yENfn0bl5i24tdcb9Pu1bi309OnHHU51PUZGorr/BJgx6OQu8RZHcNdLbTNwaOV/y1QLFK+aTPE9+WNubMQ0OJI8IzWte5HTnZA6p3eMdGc7WPGa4abFgB8YBsXCwdZAKSqrZn93CHSOFtB8wA+Ig7aLq4NOlDbBU/Xr8Dqx02LDLdf91635hqspJmgCOUEbjW1rpqhjmcHZrkNNsxNtTc2HoFGZVz3yvgsbG5JGnDhx6KTFC5xGtjpe4/FVtNKpUdJJrlMvmDdpGsjEcz7SMFgTrmHDUa3si5eHeK+a9iLbLNJYWkZ2kuFyCXWvfjoPVGuyeJkEMdoDsT5rDrlky4+vQ5Op7PjFPJDr5F2cABuL8l3ubWNvJMsk0O2u6eiceGo18uq46cG+n2/wB8f8OQ00cDvbXTqUj8PNOX6JDwOPmq3fFkR7Lzty/BZRiYhkfLG7R7XvFstxo4g2FtATz2utYYLmw3tdVRvYaVs75WSxkOe51nB2mZxOu+Yi+67fY+HI1KcYuuPmbdHnx45P2jqyjxUvcZXs1DbOLW3NiNdOui5JVQuvZwyu3Fj7EEb7G60Gi7DWN3yg6EWa06XN7gkjX0UuHsZRssXR944cX6/gNF3oabLL3lXr+Wa8namnh7vPwv7FY7Kdm2TNuXDu9wfmOuuXQAC2l9VpcJAAA0AAA8hshFFSOD7tbZo0AAsEXhpiuhpMXs16nE7R1Us7tvjwXkPNKUlNiTghW05RAxLDY6iMxSNu07c2ng5p4ELGJ6Ise5hNy1zmkgaHKSP0Ww41jTIGlrCHS20G4b1d/ZZ26mubk6nU+Z3RQyLaXJTKos1aSD0TRcoNXVAeapsJYIe0bho8A9VNhx+J25sVQnVBO5XQ8Kb2CjSWVcbtnBPNtwKzqnqOANj0TkuJSsGjj6pt5KNDyr1lm7e2MjRrYkczYH14JcX2jgaOYb9CD+HHzFwjvQNpooXHBUmD7Rqc7kjzCIQ9uKY/8AIPW4U3IlMshC8Sg0faqmP/K33UlmOQH/AJG+4Q4DyPVUeZh8IJ1twubLNMWjc50gc1wIfc3uPCeAHQi60tuJQnZ7fcJX7TEeLT7LDm0EMj3Kk36HQ0evend7bMRrGZxkBcbCwzX0APwhN0YDZRI5waWjZt7Pt8jjpoeK3EdyeDPwXO4g+lnsFXHs5x6T+h0H23BrnH9fsZzIc1KwAhkRdJK+zRo7cZTfa5AsP0QWC7gLb30N9AOIWw9zDa2VluVgvCng+lnsFMvZ29rvExdtwxprZ4/ngZPRwMe5rHkgF1wW2HmLnTVPYQwPmyataHWHvpqVqgih5M9gujuh9I9ksuy1KG3cCfbilfcfK8+gMbhzwdLe6fNC48QP/FP/AGiP6h7hc/a4/qHuqY/+f0vjfzOQ9VNkNuHn6/YJ4UbeIzHqnHYjCPnHumJMcgHzhacPZGlxO4x+fP8AIjzzZJbCBsAPJJ7koXUdrqZm7wg9b9pVMwaBzvKwHudF0IwjBUitybLaKY80oUo5e6yzEPtfdtDTi3N7j+AA1QOf7TsQkNmmOMfutufdxKbgnJuYjA5KNVYlBH8crB5kLEHdoauUfeTyHpfKPZtl2GUnfU9UdwNpqVZ24p26Rh0h6aD3Kr9f2qnl0BEbeTd/VyrMYUhqlhoIRuTwUamaprYlLCFpRYIRUQo1INCoJCqZANJGU066KSMTRiHJKQhxSWUp9QCLO90y+IJl7VCArFINdCq5XNPFWmragtSwI2Qrr5XjifXX81xtaRw9iQiUsQ5KJJAEbIeZifVw9ipEeLn6/cFQTCE2YgpRA2zGXfW33IUiPHX/AFD0cq53QSSwKUQtzO0EnM/1f5Tze0Un73v/AJVLyBdyBSiF3b2kk/e90sdppP3vdUYMC6GBQheR2nk6/wBS47tPJzHq4KlCIJbIhyUIW13al/1s/qumX9qH/wD0HoHFVwQBPMgapRArJ2icfnefIAfmVDlxh5+o+bj+iVDTN5KZDSt5I0ADvnkdtp5DX3N0gUb3G5vfrcq0RUreSmMp28lCFUhwkndEabCwOCsLIhyTzGBSwgllDbgn20yJ5Ano4whZAZHTlS4aUoiyEck8IxyQsI3TwgJ7IlRxhLsmiRn/2Q=="/>
          <p:cNvSpPr>
            <a:spLocks noChangeAspect="1" noChangeArrowheads="1"/>
          </p:cNvSpPr>
          <p:nvPr/>
        </p:nvSpPr>
        <p:spPr bwMode="auto">
          <a:xfrm>
            <a:off x="817033" y="3127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4" descr="data:image/jpeg;base64,/9j/4AAQSkZJRgABAQAAAQABAAD/2wCEAAkGBxMTEhUTEhIVFRIXFRUWFRcVGBUVGBYWFRUXFhUVFRcYHSggGBolHRUVITEhJSkrLi4uFx8zODMsNygtLisBCgoKDg0OGxAQGi8mICUvLS0tLS0tLS0tKystLS0tLSsuLS8tLS0tLSstLS0tLS0tLS0tLS0tLS0tLSstKy0tLf/AABEIALwBDAMBIgACEQEDEQH/xAAcAAABBQEBAQAAAAAAAAAAAAAFAgMEBgcBAAj/xAA8EAABAwIEAwYDBQcFAQEAAAABAAIDBBEFEiExQVFhBhMicYGRMkJSByOhscEUYnKCktHhFTND8PFTov/EABoBAAIDAQEAAAAAAAAAAAAAAAECAAMEBQb/xAAwEQACAgEDAQUHBAMBAAAAAAAAAQIRAwQSITEFIkFRYRMycZGh4fAUgbHBI9HxBv/aAAwDAQACEQMRAD8AIzzAIHXVNyo8teSoE011QkW2eqH3UrCat0EjZWfE0+44gofmTgmCcBvtBJ3sTZB8zQR6i688If8AZ5VCSii6DKf5SR+iM1kNtRsrkysFSsTYKlusVHfByRHPB66ZEyYHLncORBSOTTJ7DqrXKduCb/ZeajVUobtumJRYgl5UJwfEw/wu+Ifj1RcJaoUac1IsniEghAg2Qk2ThCQUQiCEkpxIKARJSXFKKRZAZDkJToqG81Dqn6BreO6Q2zQqZZqdI0R06cbZNdWDZOx2OxCA1FW0bqVTsLhdKtR4UNLSUrsmFtnWTzAoTmEcSuCQ8yrPbryKv078GELrgqY2nU5j02Q15J4pvIq5Z34IeOlXiwrJj0DSA9+S+xcC1vlmOl/VEIpWuF2kEHYg3Cq8kYIs4XHI6qBS4b3L81O90NzctbrG49Yzp6ix6pVqOeUPLRprusvS6huH4iXeGQAO5j4T5cvL890SWhNPlGGUXF0z5nUaeaymyRGyE1zDZV0NY2+tXI6y5QqWNyVTNIKNEs3f7GMQzRSxE/C7MPJw/uCtLeNFhf2Q1uSry8Hst6tNx+ZW4SyaJ49BX1BDo9Svd2pLWcSvOKclkYtXglPaSm3yBo1KJDk2yGzw33S6jEBwUCWpJTJBSEOaGm4NiNlYcJxMSDKdHD8VWHjmkR1WRwIRaC1ZfHIZW4xFG8Mc4Bx2F07hte2VlwdRusw7Zdna2avzsZeMhrWuBtlAOpPulSK2amyYOFwulQ8KpTHGxh3AAPspqARBSSnCEkhAZDdkiaQNHVLleGgk+nmh8ZzuVGafgjXp8V959BwC+qgYhWZZA3m0n8QB+qLSgNCotNWmonkmb/tg5Iz9QZfxD+Yv9ACss+EbMS3OwrUDO8AcNT5o3R1GXRD8Ph0LjuVNtYIQVclmRqtpI73QklKZqLhBq2pNw0cUZoZBktxTKVuiqUKjZ6y5ZLcFwBMViMq5kThXGFChkzjeR2T8eOsjGSV3iGxPFvA/mPRMl6jSuF9QCmjKhJ41PqZdJTqBUUV1YS1NPiCsTOcyqS4f0UJ9HY7K4SQhCauJGwI92Qn7urhd+/b3BC3wS5gF87RuyPa4cHA+xut5wKrEsLXA7gKzGwsmOk1sE6G23T0UAAzFMyvCsFIdVO7ZqFyU5cdXFEixzzZuykw0jGauNyiG6BdPgubyRekwpjNhrzUyDXbZP5UHIDYOqKRp+VDKjs+HbCyM1tc2PcXPRRmYxf5NOhSPMk6LY4ZtWkB6HC5IH5hq06EfqjrLHVOCrjcPiA6HRINhqDcdE6kmVtNdRTmpvKlh4K4SiAbc1IypxxTFXMGRuedtB7lLJ0rGjHc6QOxSW5yjZdw5lm3KDCsLnkEbnXy5WRmSYNYdfCBueg4rApbnuOxOGyKggD23q3OjFPG6zpTZzgbFsQ1eR1Ojf5ui5hVG1jGsaLNaAAByGiF00pmkdMfmsGjkwfD73J9VZcPiSXuZe4LFCiTCywQysriHlv8A3a/6hFKydsUbpHXs0XsNzyA6k2HqqzhVK7I3OSXalxJvqTewPEDb0RnwinEt1thGlZfxFTdhvZehjVcqsaMk76eIXy6PdwBsCQOe4QXCH950iwYZXO1DuBRWKobl1QClhc1vNEqdmmqeLK8kIkl0qbc/ikkpupkAaiV9BNVUWVcxLFXB9mnS34p+eaQm5abcEPkguSTuUGmWRrzIgC85qW0LjgrTjkSQIXVhFZUJrESIFTHVaN9mWLf8Ljtq3yWbT7o92Ony1URv81vcFGLph8DeJzcWCjMpy424J6E3aPJP5g0LQIMTkRtsN0mlo7+J+pPBJhb3jrn4QiKjZDwFkh8oHmoWKVxjAtuUFGIEE381RLKoujRj08pR3E7EW5xfiChkbtVNwOtbO02OoNnDkU3XMDdAqJq+8jXhlT9mzkm10wJ7cbJ1mrVWKjErDqCWH+Jumvsq3KuUaoY99osbaw8DqpFPiwJyu0KpLMSIOqmMqs++/Aq7DquakZ8+iTVxLu2UHZQe0MtoAPqJQOnrXs46KX2pmsI2HfKCfMrRqJVAy6XG/aoGYdS3OyMVlOx8Uoe4tYGEXva7naAf95qNheguhHaLGGgd0QbXzFw1seFxxCwJqKOsoSyTpHsNgsOisdLoFX8GqGlupHMaggg7EdESrq5kcbnE+FoJNtzbgOpQxtUDPcpUBcbrnTVIjB+7isSB80hFxfyFvV3QIxRt2VYwaIm5PxOJc7zcblWqgb+Ci70rDKoxom1EzYo3PdqAL25ngB5nT1QLD4PE55ADnkudba5N/wBUvGa0SSCJvwsN3/xW8LfS9/Uck5TaBNJ26ExxpW+rJ8LLlJragN0v/wCJyB9kzPh7XuLiXXPIj+ytjjlJd0pnljCXeGTiTbAC97/+AKayEkXI1/L/ACl4fRRsJAGrhbMdSOVjwTzDa7eIV+LE48syZc6nxEHTU6hPpkancAhkkmuivK4srt03I4KNJVBQ5a4c1kKSRPKEGrJV6prUJqatEh2d6doKzu5GP+lwPsUP7y6RI9FBR9LYRWh8TXDXQJqqqCQVRPst7Rh8fcPPibp5jgrtWhXp8C1yGcLH3YUiR9lCwV/3Q9Uxik9o5DxsQPNLJ0rJGO6W0j4o3vGkjfcKvVLnA67jdRcH7RFrskp02B/QqxVtK2QNe2x215hYpf5OUdaLeHuS6FJwHEzT4gy5+5mPdP5Ak/du/qsP5yr3irbkjkL+h01VE7Q0ozEtFuo3vzVzw6u7+FkxA+Hx9HtIBHvc/ihjlw4sGaNSWREejmvcXHuCqZ2ub3c/JszbjpIywv7ZfYq2OqRnBA1ug3bLDBNFexL2HM224Nrac/JVeFGuDqVlcgrMxbbiNfMb/ii1HcnTVCsBwmUMDpWiM66PNjvvbdGm+EEAtN+R1Nln3xbpMMssX7rJdFJeRrHfM5o57m36p3tNKHVJ1NtP+2UXCGh0zHcnNPpnaPzI/wAJiujfLI5401OW/EA2v+C0rI5R2+RRhS9o5fsHKK4ZvceyoWIylznE8ST7lW1lSWxOJBLm6ZRuXHQNHUkgeqj0+DAsvIA130jhyulvmjZCahJrzK/2YY8yshDvC5xPPKN3Ectldn4EXDKZBlO+h/K6hdmcMEb5JOB8DPK93H3sPQqyMK24sMXG2jlarUSWRqLBH+imN3hOZnLZw/upMcL9crbdXaIiXLhen/TRT4Kf1U6plaOCOhJIJkDiXOI+IFxu7TlclTA9o2Pnoij5LriH6ZXaYy1kq5QFwmrklmc7IWQNFm5hZz3cXW4DkPNG01mSsy0RioqkZpScnbFkpcrs4FjZ4081HJUaV+qNCi5ARo7dR3NUyOr0s4Zh+KlxNgIubhDkfeYhNX9VGdVkp1lGTwT7MKJWUSgc5xKb/ZieCsEGE9FOjw3ojZCpfshCZkjVuqaGw2QWrp7IWEH4VWyU8rZY92kG3AjkVo9T9pkbmDwODuIPBZ/3KjzRJ1IU3D7Oe1LasSsGhYQbdHA6+4KL49UtY0MebZybE7X4ArFfsyxoUte3MbMlHdu8ybsJ9dP5lsHbGj71gt5hTI3sZbpknkVlYx3CT8TRra5H6jol9jcVc2TuHnwP0bf5X8LdDt52UWix4wkR1AJjvbNa5Z16tRDFsGAHeRnT4gW8tw4ELEuO9E6kuVskO9pafLw0OqG9mcTEcncyH7qUjU6BknynyOg9kYpa8VkRjfYVDBr++3bMOvMKqVtCbkO0Qlw9y6DQW6OyXX85LdU0/dv9eO6VUSZm2sh+DVjp4TE45pYrZSd3x7Anm4Gw9RzTrMzTZ5b0tr/3/CD810Gx+T6oCU8TYy6LlqOoOydhgLpAzuyXWuGklrbDdziPlA5L3a2iOVs0Zs5m/Vp39t/dQo8Xb3AYHHvHgh7tsrc3+3frlBKXjoWZF3LiHKeK4cc7NHBt4QQ021OpFzYgJ99c0PAflBsCBoNOdvRU3sr2sZI98PRzmfvBmpPq3MVZWTNc8O8MoaMwAF3NDwQBb0/BNKKwxdLn/ZyI59km1yiX+0NMji3a+a/A6ZbD2v6qVHEX76N/E+Sh4e6IgFjRY6tI1BHS+xHIoj3qvwY1LvN2XT1tqoEpoA0Gg4JWdQnVCYkrVuswBMypDpEJNavCuRsIWDkl8iGftwSDWhGyBMOXe8Qs1oTZrEbAE3TJtzroc6pTkE2qhAjE26kNjXqdml093zRuQmoSyh02FdFOZhw5It3Nl5xAXNstBjqQBR5XAKbW1ICq+J4j1RRGPVs4QGqcCmpa+/FNtddMQeYzRQqwIixuigVwRQgBmfY3G/D+60zsz9qV42w1rSQLASt16XcOfULMKgeJeiYrHVEi2naN5xqhZMxksTg5jm6ObqHDndQsDxXuPuJv9n5T/wDO/D+H8lROx3aaWkvGR3lO43LL2LTxdGeB5jYq6vkhqRmieDpsdHDoWrJONO0dTDkWSO2QvFKQxSCSM2+Zrm/mOYUauxQSjxts627bWPlyTbJZI/uz4mfSfl/hPDyXqgxt8TvCOv6c1Q7fCNfTlnqGqEDhMLjKbkaXItYt34i49UUxJr3yt7nxMe0PYdbZDqPLdVHEK7OQGjw8OvVXHsO4gBj/AN4NvwDtS0fzC/q5aVh7tMy+32zckTKCDMx0crfFY3B5HT2WZ4hWwMMjGlzpAXssRlAcCWlxJ3A123WnYrijGOJJAyg3PIHcfr6LF66B8jpZ+7lfG573eEENuXEnM6x2H5bhLGCf7DarNOEVXj4Bzsbg0DpGvY/MX95EwPGmcRPMua1g5gjIJBtYluuqOjGBDUZGNJhdZxmAGV7iAAGkC2UAA34lxtoAg+C05iw982Qsc900A715ZkZK2PvXtOUmxbCBmtcC++6GUz6mJjrQB0bWjujC7vWWvcxSNLiXNIJN7XB1sRoq7rK5XfhzS+X55nIto0yidC25BAa52Y66BxABLRwvpdelxFgJGYXBI9lkuP1Undienc8RE5ZIz8UEn0uG+U8Cf1CrH+pzf/R3utmKMX3oktJm8T4g36goEuIt+oLGnY3ORbvCmf8AVJvrKuom42dte08QvOrxzWNDFph85TjcbmHzqE3GwisXP2rqskHaOf6k27Hpz86hNyNddXtG7ghtd2nij0zLLJMRlO7yo5kN7k3RJuNTZ2ui3JUeo7dxt+HVZqZUhQG5mhTfadLazGoFU9tKt7i7Pboq4Eq6O5in0lU1ICC1eJW4qHiNceR9iqriOIO10PsVjSsvC2I4t1VVr8Qud1BrKt55+xUEPN1YoiyYYhKnwuQmncprJEGRdAoyVQat116Mkp1tPdCyUCHU1ypdPRIpHRdFLZTWSuYUiBFSqbDFbUaHpopLYeSOYRhTXxlzmuL89gL2AaANXchqdbrPlyrHHcy7FjeSW1DOC40+KRrpB3jR9WpHUE8VfqugpsRiDm2vwI4HkVns+HnUgWA89uB14K3fZux7e8Y9pDCQ5jjseDrH0Cs0ephldIs1ely4KcvmnaBjOx7o32k/226l3QcBzJRr9njYwtFw4WsdAdtdfZF8TqrkhwPd2vcbaa2dqNdCeWyrtU1uS5ve1zfRzhbMNdALAi438+KanM7qDBjTfvA/F+zbJmXEznOPN1i48c4FtfK3BMuq/BaWER5WBjQ0AtbqRlBJ8G3Xz1UiGS2UhpaCCLbga6287D/KJ0E7h8eUs2sdbg73B/suZlyNcSfH9+ZoUW3a6guCaRojjANsmbKCWkiQA2NugS6h8QDDkAcdC+MCMjYbt4DTcqfRM+/ncf8AaIjZHryAuTxFsv4prFaVrXAtJF99tRzt+vG6SMkuGxFDzRBqMLZMC0GN+cZbuaGkg/K4t0I8x63VWxb7JLsc6AuZIASGue18ZPABxs5t+t1c5Z2H4C4kaZrAAHrpb1KsNGLMFnAjKLEnUjna2v8AlW49RLFLh/nwBLTwas+WcRoJIJHRSsLJGmzmnh/cdVFX07jvYyhrW5pYvHawkYckgtyI0I6EEL577U4IaOpkgc7MGkFrtszHC7TbgeB6grtYNTHJS8aMWTE4/ACrqJSYDUBgk7l+Qi9wL6aakDUb8V3C8FfOTYhrQQCXX35Bo1JV3tIVdqiRwZZSUFF2/QGFeCNSdlaq9mxFwuQCC2xtxsTceqEvhLXFrgQ4Egg6EEGxBCMZxl7rsWeKcPeTXxEWXniydYF50aYQYXVIbCltiUARmhOiJPZF3KiQ+kjSsO7QkOw+E7sHspdlIpqJ79hpzOg/yqqHAz8IgP8Axt9kz/oFOf8Aib7K4Q4OwfES4+wU+Gna34WgeQR2sFlFZ2QidtB+FvzTzewEbt2NCvVl66OxAspkf2dU/H8ApLOwdI35SfX+ytS5ZTZElsAxdlaRu0LT53P5qSzD6eMX7mMAfuj+yIykAEnQAXJ5AblVnEu0VOxzmSZ9LcNOB53VeTJDGuaL8GCeZ1FN/Aer8chj0ZEHG17gBrfeyq+L4+18ZL2kWPhZtqRcvJ4geFo04FVKrxJr3l8kr4mFxOXLmc74gQ1rvDYEAfFpcb8I9O2eW7mNMrDscpj46EZvCfRy42fNkyrmkj1GDs/Bh58fMbxPHz/ttBdbXS99bWFvb3Wh1OJSwxtYxjGFrASHm7i6wuGRt476k+izqkw+WOuhlmiuwStswuY9zj8LbjNYkGxFzwWs1uDume2SRxjNgbMH3jf5wSL2ve1/MqqWfHpoxcPHhv7mPtDJ7RqMlSXQYwZj6iP75xY8kOa1tiXMeNHEDbUfgpjKKR2bMWvF9L+nD0UTDMHkpiWxTudG4bPDSWuHw2c0Xt0sUZkr2U7AZLja5sTc2uQPM3VWPNpckutetv8Ab+H5GFSydI834AyXCGkEiEZtCeAuOIsoc2FnwkPczTYEHid9L8EewzHI6i9iW5eBt4gfpsduaiuka+XL3rN9Ggi/la6Gqx91PDJu+C2G9NxnGqIFNHIwWLBKL3uPC71bsduFkJ7RPa9pHiY6xaDsedtbDgFbzBY2FwR+agvgbI495bw7ghU3LE1uXP0BakuAdQUzS1pzi2UXIAAOmthw46IhBELghxJHXkhuIPLG5ooJXtDiCGhrSBb5WvLSdeW/C6cwOd88QkyOY03sHgtcADa5HBc6cq79cX5+Job7vUONqNN78NNPdAMYoJpw+OIQMuAbyMJdY3uA/W2o3tpcqS6KpB8PdtAvb4nH10CkUcUgbd9s5tex0WuHaMoR3p9Ov7lPs4pXx+ehlLqhzZZIZbCSJxY6xu0a3NiN/wA0Oqg+ObK4OByhxDr5g22h14HcdFeu2/ZrO/8Aa4WWeBeaxtmDBo61tTa/WwG6y6vlljqe8eCQ7XNfPdp5nn5811dJlhqItw8unqdGGe1Gb+DLfheZ7TIHhwABI422OnTipNV9nkeISOmjqO6lc1pLS3O11gGl24twQiimcHh7AQLgnJ4Te4sdPTXyVhoMdfTSlzLEa6G9jmFyN7gX134e4xTeHMpJ8dH8PsaNdpnqsO1deqK9W/Y5XM1jfDKP4nMPs4W/FVrEux1fBrLSSgD5mt7wed2XW10fbl5F3xRu/gflOltwb334clcKGpEkbJAC0OaHAHcXHGy7mLPjycRZ5XUaPNp+cio+Sb62OhG4O48wlXX1VieAUtQLT08cnVzRmHk4eIe6puMfZTTuuad2Q/RJ4mf1DxN//SvMpg90m6vuL9lHU7sk0WQ8Du1w5tcND+aH/wClR/SEaDRvmF0oe45tm6258gjwCr2H1fduudWnQ/oVYoXNeLtIISIDOFdaV5zU2QUQDo1XSm4zrqnS6yJDyQ/zXC4lesgQGTVjhLlyXZa5OuwBJvw4Aevmsx7SVmeqkzANuWne9hlGh5m1lqOKYV3osHuboQcpAuHCxvoeHsq9ifYOOSwZJ3bQBoG5jcX3c51zuVy9ZhyZOErR3ezNVp8Et0+G1XR/n0KBh8zS8sa3M45HC4vY3dYgbX5Hh0urCZiSGk+Ljw04FvTf2ClO+zuRj88NQ0GzQLsItlJINw7fXlwCGTfZ9iF7trGDyYbrn5NHkap/W/6TOk9bp5PduX9h/s23wOkdG25kOR2hdYNykc26g/1FGqZ4s5zza2xcbC1uPRB+yGC1FJHI2plEoc8OYbWy6ZX+9mpPaDGgz7kxZ2yENfn0bl5i24tdcb9Pu1bi309OnHHU51PUZGorr/BJgx6OQu8RZHcNdLbTNwaOV/y1QLFK+aTPE9+WNubMQ0OJI8IzWte5HTnZA6p3eMdGc7WPGa4abFgB8YBsXCwdZAKSqrZn93CHSOFtB8wA+Ig7aLq4NOlDbBU/Xr8Dqx02LDLdf91635hqspJmgCOUEbjW1rpqhjmcHZrkNNsxNtTc2HoFGZVz3yvgsbG5JGnDhx6KTFC5xGtjpe4/FVtNKpUdJJrlMvmDdpGsjEcz7SMFgTrmHDUa3si5eHeK+a9iLbLNJYWkZ2kuFyCXWvfjoPVGuyeJkEMdoDsT5rDrlky4+vQ5Op7PjFPJDr5F2cABuL8l3ubWNvJMsk0O2u6eiceGo18uq46cG+n2/wB8f8OQ00cDvbXTqUj8PNOX6JDwOPmq3fFkR7Lzty/BZRiYhkfLG7R7XvFstxo4g2FtATz2utYYLmw3tdVRvYaVs75WSxkOe51nB2mZxOu+Yi+67fY+HI1KcYuuPmbdHnx45P2jqyjxUvcZXs1DbOLW3NiNdOui5JVQuvZwyu3Fj7EEb7G60Gi7DWN3yg6EWa06XN7gkjX0UuHsZRssXR944cX6/gNF3oabLL3lXr+Wa8namnh7vPwv7FY7Kdm2TNuXDu9wfmOuuXQAC2l9VpcJAAA0AAA8hshFFSOD7tbZo0AAsEXhpiuhpMXs16nE7R1Us7tvjwXkPNKUlNiTghW05RAxLDY6iMxSNu07c2ng5p4ELGJ6Ise5hNy1zmkgaHKSP0Ww41jTIGlrCHS20G4b1d/ZZ26mubk6nU+Z3RQyLaXJTKos1aSD0TRcoNXVAeapsJYIe0bho8A9VNhx+J25sVQnVBO5XQ8Kb2CjSWVcbtnBPNtwKzqnqOANj0TkuJSsGjj6pt5KNDyr1lm7e2MjRrYkczYH14JcX2jgaOYb9CD+HHzFwjvQNpooXHBUmD7Rqc7kjzCIQ9uKY/8AIPW4U3IlMshC8Sg0faqmP/K33UlmOQH/AJG+4Q4DyPVUeZh8IJ1twubLNMWjc50gc1wIfc3uPCeAHQi60tuJQnZ7fcJX7TEeLT7LDm0EMj3Kk36HQ0evend7bMRrGZxkBcbCwzX0APwhN0YDZRI5waWjZt7Pt8jjpoeK3EdyeDPwXO4g+lnsFXHs5x6T+h0H23BrnH9fsZzIc1KwAhkRdJK+zRo7cZTfa5AsP0QWC7gLb30N9AOIWw9zDa2VluVgvCng+lnsFMvZ29rvExdtwxprZ4/ngZPRwMe5rHkgF1wW2HmLnTVPYQwPmyataHWHvpqVqgih5M9gujuh9I9ksuy1KG3cCfbilfcfK8+gMbhzwdLe6fNC48QP/FP/AGiP6h7hc/a4/qHuqY/+f0vjfzOQ9VNkNuHn6/YJ4UbeIzHqnHYjCPnHumJMcgHzhacPZGlxO4x+fP8AIjzzZJbCBsAPJJ7koXUdrqZm7wg9b9pVMwaBzvKwHudF0IwjBUitybLaKY80oUo5e6yzEPtfdtDTi3N7j+AA1QOf7TsQkNmmOMfutufdxKbgnJuYjA5KNVYlBH8crB5kLEHdoauUfeTyHpfKPZtl2GUnfU9UdwNpqVZ24p26Rh0h6aD3Kr9f2qnl0BEbeTd/VyrMYUhqlhoIRuTwUamaprYlLCFpRYIRUQo1INCoJCqZANJGU066KSMTRiHJKQhxSWUp9QCLO90y+IJl7VCArFINdCq5XNPFWmragtSwI2Qrr5XjifXX81xtaRw9iQiUsQ5KJJAEbIeZifVw9ipEeLn6/cFQTCE2YgpRA2zGXfW33IUiPHX/AFD0cq53QSSwKUQtzO0EnM/1f5Tze0Un73v/AJVLyBdyBSiF3b2kk/e90sdppP3vdUYMC6GBQheR2nk6/wBS47tPJzHq4KlCIJbIhyUIW13al/1s/qumX9qH/wD0HoHFVwQBPMgapRArJ2icfnefIAfmVDlxh5+o+bj+iVDTN5KZDSt5I0ADvnkdtp5DX3N0gUb3G5vfrcq0RUreSmMp28lCFUhwkndEabCwOCsLIhyTzGBSwgllDbgn20yJ5Ano4whZAZHTlS4aUoiyEck8IxyQsI3TwgJ7IlRxhLsmiRn/2Q=="/>
          <p:cNvSpPr>
            <a:spLocks noChangeAspect="1" noChangeArrowheads="1"/>
          </p:cNvSpPr>
          <p:nvPr/>
        </p:nvSpPr>
        <p:spPr bwMode="auto">
          <a:xfrm>
            <a:off x="1020233" y="4651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50" y="3626712"/>
            <a:ext cx="3911684" cy="205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5711957" y="3950175"/>
            <a:ext cx="1248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 smtClean="0">
                <a:latin typeface="Agency FB" pitchFamily="34" charset="0"/>
              </a:rPr>
              <a:t>vs.</a:t>
            </a:r>
            <a:endParaRPr lang="pt-BR" sz="6000" b="1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90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6404" y="280319"/>
            <a:ext cx="6590033" cy="3155212"/>
          </a:xfrm>
        </p:spPr>
        <p:txBody>
          <a:bodyPr>
            <a:normAutofit lnSpcReduction="10000"/>
          </a:bodyPr>
          <a:lstStyle/>
          <a:p>
            <a:r>
              <a:rPr lang="pt-BR" sz="2400" dirty="0">
                <a:latin typeface="Courier New" pitchFamily="49" charset="0"/>
                <a:cs typeface="Courier New" pitchFamily="49" charset="0"/>
              </a:rPr>
              <a:t>A ascensão dos </a:t>
            </a:r>
            <a:r>
              <a:rPr lang="pt-BR" sz="2400" b="1" i="1" dirty="0" err="1">
                <a:latin typeface="Courier New" pitchFamily="49" charset="0"/>
                <a:cs typeface="Courier New" pitchFamily="49" charset="0"/>
              </a:rPr>
              <a:t>Chefs</a:t>
            </a: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.</a:t>
            </a:r>
          </a:p>
          <a:p>
            <a:endParaRPr lang="pt-BR" sz="24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‘</a:t>
            </a:r>
            <a:r>
              <a:rPr lang="pt-BR" sz="2400" b="1" dirty="0" err="1" smtClean="0">
                <a:latin typeface="Courier New" pitchFamily="49" charset="0"/>
                <a:cs typeface="Courier New" pitchFamily="49" charset="0"/>
              </a:rPr>
              <a:t>Gourmetização</a:t>
            </a: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’ </a:t>
            </a:r>
            <a:r>
              <a:rPr lang="pt-BR" sz="2400" dirty="0">
                <a:latin typeface="Courier New" pitchFamily="49" charset="0"/>
                <a:cs typeface="Courier New" pitchFamily="49" charset="0"/>
              </a:rPr>
              <a:t>do </a:t>
            </a:r>
            <a:r>
              <a:rPr lang="pt-BR" sz="2400" i="1" dirty="0" err="1">
                <a:latin typeface="Courier New" pitchFamily="49" charset="0"/>
                <a:cs typeface="Courier New" pitchFamily="49" charset="0"/>
              </a:rPr>
              <a:t>fast</a:t>
            </a:r>
            <a:r>
              <a:rPr lang="pt-BR" sz="2400" i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pt-BR" sz="2400" i="1" dirty="0" err="1">
                <a:latin typeface="Courier New" pitchFamily="49" charset="0"/>
                <a:cs typeface="Courier New" pitchFamily="49" charset="0"/>
              </a:rPr>
              <a:t>food</a:t>
            </a:r>
            <a:r>
              <a:rPr lang="pt-BR" sz="2400" dirty="0">
                <a:latin typeface="Courier New" pitchFamily="49" charset="0"/>
                <a:cs typeface="Courier New" pitchFamily="49" charset="0"/>
              </a:rPr>
              <a:t>, atenção especial para o hambúrguer</a:t>
            </a: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.</a:t>
            </a:r>
          </a:p>
          <a:p>
            <a:endParaRPr lang="pt-BR" sz="24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pt-BR" sz="2400" dirty="0">
                <a:latin typeface="Courier New" pitchFamily="49" charset="0"/>
                <a:cs typeface="Courier New" pitchFamily="49" charset="0"/>
              </a:rPr>
              <a:t>A visão da </a:t>
            </a:r>
            <a:r>
              <a:rPr lang="pt-BR" sz="2400" b="1" dirty="0">
                <a:latin typeface="Courier New" pitchFamily="49" charset="0"/>
                <a:cs typeface="Courier New" pitchFamily="49" charset="0"/>
              </a:rPr>
              <a:t>pizza</a:t>
            </a:r>
            <a:r>
              <a:rPr lang="pt-BR" sz="2400" dirty="0">
                <a:latin typeface="Courier New" pitchFamily="49" charset="0"/>
                <a:cs typeface="Courier New" pitchFamily="49" charset="0"/>
              </a:rPr>
              <a:t> como </a:t>
            </a:r>
            <a:r>
              <a:rPr lang="pt-BR" sz="2400" i="1" dirty="0" err="1">
                <a:latin typeface="Courier New" pitchFamily="49" charset="0"/>
                <a:cs typeface="Courier New" pitchFamily="49" charset="0"/>
              </a:rPr>
              <a:t>fast</a:t>
            </a:r>
            <a:r>
              <a:rPr lang="pt-BR" sz="2400" i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pt-BR" sz="2400" i="1" dirty="0" err="1">
                <a:latin typeface="Courier New" pitchFamily="49" charset="0"/>
                <a:cs typeface="Courier New" pitchFamily="49" charset="0"/>
              </a:rPr>
              <a:t>food</a:t>
            </a: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.</a:t>
            </a:r>
          </a:p>
          <a:p>
            <a:pPr marL="0" indent="0">
              <a:buNone/>
            </a:pP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-”</a:t>
            </a:r>
            <a:r>
              <a:rPr lang="pt-BR" sz="2400" b="1" dirty="0" smtClean="0">
                <a:latin typeface="Courier New" pitchFamily="49" charset="0"/>
                <a:cs typeface="Courier New" pitchFamily="49" charset="0"/>
              </a:rPr>
              <a:t>Quase </a:t>
            </a:r>
            <a:r>
              <a:rPr lang="pt-BR" sz="2400" b="1" dirty="0" err="1" smtClean="0">
                <a:latin typeface="Courier New" pitchFamily="49" charset="0"/>
                <a:cs typeface="Courier New" pitchFamily="49" charset="0"/>
              </a:rPr>
              <a:t>fast</a:t>
            </a:r>
            <a:r>
              <a:rPr lang="pt-BR" sz="2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pt-BR" sz="2400" b="1" dirty="0" err="1" smtClean="0">
                <a:latin typeface="Courier New" pitchFamily="49" charset="0"/>
                <a:cs typeface="Courier New" pitchFamily="49" charset="0"/>
              </a:rPr>
              <a:t>food</a:t>
            </a: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”</a:t>
            </a:r>
          </a:p>
          <a:p>
            <a:endParaRPr lang="pt-BR" sz="24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2052" name="Picture 4" descr="Resultado de imagem para bufe de pizz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034" y="3161211"/>
            <a:ext cx="4393474" cy="313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estrelando.com.br/uploads/2016/05/12/masterchef1-1463076200.instagr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034" y="143691"/>
            <a:ext cx="4236719" cy="235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66404" y="3435531"/>
            <a:ext cx="67665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Camargo-Moro: </a:t>
            </a:r>
            <a:r>
              <a:rPr lang="pt-BR" sz="2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 expressão se refere à pizza e à macarronada, comidas </a:t>
            </a:r>
            <a:r>
              <a:rPr lang="pt-BR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italianas difundidas </a:t>
            </a:r>
            <a:r>
              <a:rPr lang="pt-BR" sz="2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mundialmente e de qualidade </a:t>
            </a:r>
            <a:r>
              <a:rPr lang="pt-BR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gastronômica inferior à refinada culinária veneziana. </a:t>
            </a:r>
          </a:p>
        </p:txBody>
      </p:sp>
    </p:spTree>
    <p:extLst>
      <p:ext uri="{BB962C8B-B14F-4D97-AF65-F5344CB8AC3E}">
        <p14:creationId xmlns:p14="http://schemas.microsoft.com/office/powerpoint/2010/main" val="128667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bg-yellow-map-dot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8" y="-1807"/>
            <a:ext cx="12188792" cy="6859807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1" name="Elipse 20"/>
          <p:cNvSpPr/>
          <p:nvPr/>
        </p:nvSpPr>
        <p:spPr>
          <a:xfrm>
            <a:off x="3669952" y="1013257"/>
            <a:ext cx="4992132" cy="462142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Forma livre 5"/>
          <p:cNvSpPr/>
          <p:nvPr/>
        </p:nvSpPr>
        <p:spPr>
          <a:xfrm>
            <a:off x="4831995" y="359539"/>
            <a:ext cx="2298783" cy="1135239"/>
          </a:xfrm>
          <a:custGeom>
            <a:avLst/>
            <a:gdLst>
              <a:gd name="connsiteX0" fmla="*/ 0 w 2038865"/>
              <a:gd name="connsiteY0" fmla="*/ 250386 h 1502287"/>
              <a:gd name="connsiteX1" fmla="*/ 73337 w 2038865"/>
              <a:gd name="connsiteY1" fmla="*/ 73336 h 1502287"/>
              <a:gd name="connsiteX2" fmla="*/ 250387 w 2038865"/>
              <a:gd name="connsiteY2" fmla="*/ 0 h 1502287"/>
              <a:gd name="connsiteX3" fmla="*/ 1788479 w 2038865"/>
              <a:gd name="connsiteY3" fmla="*/ 0 h 1502287"/>
              <a:gd name="connsiteX4" fmla="*/ 1965529 w 2038865"/>
              <a:gd name="connsiteY4" fmla="*/ 73337 h 1502287"/>
              <a:gd name="connsiteX5" fmla="*/ 2038865 w 2038865"/>
              <a:gd name="connsiteY5" fmla="*/ 250387 h 1502287"/>
              <a:gd name="connsiteX6" fmla="*/ 2038865 w 2038865"/>
              <a:gd name="connsiteY6" fmla="*/ 1251901 h 1502287"/>
              <a:gd name="connsiteX7" fmla="*/ 1965529 w 2038865"/>
              <a:gd name="connsiteY7" fmla="*/ 1428951 h 1502287"/>
              <a:gd name="connsiteX8" fmla="*/ 1788479 w 2038865"/>
              <a:gd name="connsiteY8" fmla="*/ 1502287 h 1502287"/>
              <a:gd name="connsiteX9" fmla="*/ 250386 w 2038865"/>
              <a:gd name="connsiteY9" fmla="*/ 1502287 h 1502287"/>
              <a:gd name="connsiteX10" fmla="*/ 73336 w 2038865"/>
              <a:gd name="connsiteY10" fmla="*/ 1428950 h 1502287"/>
              <a:gd name="connsiteX11" fmla="*/ 0 w 2038865"/>
              <a:gd name="connsiteY11" fmla="*/ 1251900 h 1502287"/>
              <a:gd name="connsiteX12" fmla="*/ 0 w 2038865"/>
              <a:gd name="connsiteY12" fmla="*/ 250386 h 150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38865" h="1502287">
                <a:moveTo>
                  <a:pt x="0" y="250386"/>
                </a:moveTo>
                <a:cubicBezTo>
                  <a:pt x="0" y="183979"/>
                  <a:pt x="26380" y="120293"/>
                  <a:pt x="73337" y="73336"/>
                </a:cubicBezTo>
                <a:cubicBezTo>
                  <a:pt x="120294" y="26380"/>
                  <a:pt x="183980" y="0"/>
                  <a:pt x="250387" y="0"/>
                </a:cubicBezTo>
                <a:lnTo>
                  <a:pt x="1788479" y="0"/>
                </a:lnTo>
                <a:cubicBezTo>
                  <a:pt x="1854886" y="0"/>
                  <a:pt x="1918572" y="26380"/>
                  <a:pt x="1965529" y="73337"/>
                </a:cubicBezTo>
                <a:cubicBezTo>
                  <a:pt x="2012485" y="120294"/>
                  <a:pt x="2038865" y="183980"/>
                  <a:pt x="2038865" y="250387"/>
                </a:cubicBezTo>
                <a:lnTo>
                  <a:pt x="2038865" y="1251901"/>
                </a:lnTo>
                <a:cubicBezTo>
                  <a:pt x="2038865" y="1318308"/>
                  <a:pt x="2012485" y="1381994"/>
                  <a:pt x="1965529" y="1428951"/>
                </a:cubicBezTo>
                <a:cubicBezTo>
                  <a:pt x="1918572" y="1475907"/>
                  <a:pt x="1854886" y="1502287"/>
                  <a:pt x="1788479" y="1502287"/>
                </a:cubicBezTo>
                <a:lnTo>
                  <a:pt x="250386" y="1502287"/>
                </a:lnTo>
                <a:cubicBezTo>
                  <a:pt x="183979" y="1502287"/>
                  <a:pt x="120293" y="1475907"/>
                  <a:pt x="73336" y="1428950"/>
                </a:cubicBezTo>
                <a:cubicBezTo>
                  <a:pt x="26380" y="1381993"/>
                  <a:pt x="0" y="1318307"/>
                  <a:pt x="0" y="1251900"/>
                </a:cubicBezTo>
                <a:lnTo>
                  <a:pt x="0" y="250386"/>
                </a:ln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180016" tIns="180016" rIns="180016" bIns="18001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b="1" i="1" kern="1200" dirty="0" smtClean="0">
                <a:solidFill>
                  <a:srgbClr val="C40025"/>
                </a:solidFill>
              </a:rPr>
              <a:t>Comensalidade</a:t>
            </a:r>
          </a:p>
        </p:txBody>
      </p:sp>
      <p:sp>
        <p:nvSpPr>
          <p:cNvPr id="9" name="Forma livre 8"/>
          <p:cNvSpPr/>
          <p:nvPr/>
        </p:nvSpPr>
        <p:spPr>
          <a:xfrm>
            <a:off x="7166593" y="1731149"/>
            <a:ext cx="2300174" cy="1136472"/>
          </a:xfrm>
          <a:custGeom>
            <a:avLst/>
            <a:gdLst>
              <a:gd name="connsiteX0" fmla="*/ 0 w 2348621"/>
              <a:gd name="connsiteY0" fmla="*/ 203625 h 1221724"/>
              <a:gd name="connsiteX1" fmla="*/ 59641 w 2348621"/>
              <a:gd name="connsiteY1" fmla="*/ 59640 h 1221724"/>
              <a:gd name="connsiteX2" fmla="*/ 203626 w 2348621"/>
              <a:gd name="connsiteY2" fmla="*/ 0 h 1221724"/>
              <a:gd name="connsiteX3" fmla="*/ 2144996 w 2348621"/>
              <a:gd name="connsiteY3" fmla="*/ 0 h 1221724"/>
              <a:gd name="connsiteX4" fmla="*/ 2288981 w 2348621"/>
              <a:gd name="connsiteY4" fmla="*/ 59641 h 1221724"/>
              <a:gd name="connsiteX5" fmla="*/ 2348621 w 2348621"/>
              <a:gd name="connsiteY5" fmla="*/ 203626 h 1221724"/>
              <a:gd name="connsiteX6" fmla="*/ 2348621 w 2348621"/>
              <a:gd name="connsiteY6" fmla="*/ 1018099 h 1221724"/>
              <a:gd name="connsiteX7" fmla="*/ 2288981 w 2348621"/>
              <a:gd name="connsiteY7" fmla="*/ 1162084 h 1221724"/>
              <a:gd name="connsiteX8" fmla="*/ 2144996 w 2348621"/>
              <a:gd name="connsiteY8" fmla="*/ 1221724 h 1221724"/>
              <a:gd name="connsiteX9" fmla="*/ 203625 w 2348621"/>
              <a:gd name="connsiteY9" fmla="*/ 1221724 h 1221724"/>
              <a:gd name="connsiteX10" fmla="*/ 59640 w 2348621"/>
              <a:gd name="connsiteY10" fmla="*/ 1162083 h 1221724"/>
              <a:gd name="connsiteX11" fmla="*/ 0 w 2348621"/>
              <a:gd name="connsiteY11" fmla="*/ 1018098 h 1221724"/>
              <a:gd name="connsiteX12" fmla="*/ 0 w 2348621"/>
              <a:gd name="connsiteY12" fmla="*/ 203625 h 1221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8621" h="1221724">
                <a:moveTo>
                  <a:pt x="0" y="203625"/>
                </a:moveTo>
                <a:cubicBezTo>
                  <a:pt x="0" y="149620"/>
                  <a:pt x="21453" y="97827"/>
                  <a:pt x="59641" y="59640"/>
                </a:cubicBezTo>
                <a:cubicBezTo>
                  <a:pt x="97828" y="21453"/>
                  <a:pt x="149621" y="0"/>
                  <a:pt x="203626" y="0"/>
                </a:cubicBezTo>
                <a:lnTo>
                  <a:pt x="2144996" y="0"/>
                </a:lnTo>
                <a:cubicBezTo>
                  <a:pt x="2199001" y="0"/>
                  <a:pt x="2250794" y="21453"/>
                  <a:pt x="2288981" y="59641"/>
                </a:cubicBezTo>
                <a:cubicBezTo>
                  <a:pt x="2327168" y="97828"/>
                  <a:pt x="2348621" y="149621"/>
                  <a:pt x="2348621" y="203626"/>
                </a:cubicBezTo>
                <a:lnTo>
                  <a:pt x="2348621" y="1018099"/>
                </a:lnTo>
                <a:cubicBezTo>
                  <a:pt x="2348621" y="1072104"/>
                  <a:pt x="2327168" y="1123897"/>
                  <a:pt x="2288981" y="1162084"/>
                </a:cubicBezTo>
                <a:cubicBezTo>
                  <a:pt x="2250794" y="1200271"/>
                  <a:pt x="2199001" y="1221724"/>
                  <a:pt x="2144996" y="1221724"/>
                </a:cubicBezTo>
                <a:lnTo>
                  <a:pt x="203625" y="1221724"/>
                </a:lnTo>
                <a:cubicBezTo>
                  <a:pt x="149620" y="1221724"/>
                  <a:pt x="97827" y="1200271"/>
                  <a:pt x="59640" y="1162083"/>
                </a:cubicBezTo>
                <a:cubicBezTo>
                  <a:pt x="21453" y="1123896"/>
                  <a:pt x="0" y="1072103"/>
                  <a:pt x="0" y="1018098"/>
                </a:cubicBezTo>
                <a:lnTo>
                  <a:pt x="0" y="203625"/>
                </a:ln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166320" tIns="166320" rIns="166320" bIns="16632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b="1" i="1" kern="1200" dirty="0" smtClean="0">
                <a:solidFill>
                  <a:srgbClr val="C40025"/>
                </a:solidFill>
              </a:rPr>
              <a:t>Globalização</a:t>
            </a:r>
            <a:endParaRPr lang="pt-BR" sz="2800" b="1" i="1" kern="1200" dirty="0" smtClean="0">
              <a:solidFill>
                <a:srgbClr val="C40025"/>
              </a:solidFill>
            </a:endParaRPr>
          </a:p>
        </p:txBody>
      </p:sp>
      <p:sp>
        <p:nvSpPr>
          <p:cNvPr id="11" name="Forma livre 10"/>
          <p:cNvSpPr/>
          <p:nvPr/>
        </p:nvSpPr>
        <p:spPr>
          <a:xfrm>
            <a:off x="7163154" y="3422820"/>
            <a:ext cx="2298783" cy="1135239"/>
          </a:xfrm>
          <a:custGeom>
            <a:avLst/>
            <a:gdLst>
              <a:gd name="connsiteX0" fmla="*/ 0 w 1721858"/>
              <a:gd name="connsiteY0" fmla="*/ 196665 h 1179966"/>
              <a:gd name="connsiteX1" fmla="*/ 57602 w 1721858"/>
              <a:gd name="connsiteY1" fmla="*/ 57602 h 1179966"/>
              <a:gd name="connsiteX2" fmla="*/ 196665 w 1721858"/>
              <a:gd name="connsiteY2" fmla="*/ 0 h 1179966"/>
              <a:gd name="connsiteX3" fmla="*/ 1525193 w 1721858"/>
              <a:gd name="connsiteY3" fmla="*/ 0 h 1179966"/>
              <a:gd name="connsiteX4" fmla="*/ 1664256 w 1721858"/>
              <a:gd name="connsiteY4" fmla="*/ 57602 h 1179966"/>
              <a:gd name="connsiteX5" fmla="*/ 1721858 w 1721858"/>
              <a:gd name="connsiteY5" fmla="*/ 196665 h 1179966"/>
              <a:gd name="connsiteX6" fmla="*/ 1721858 w 1721858"/>
              <a:gd name="connsiteY6" fmla="*/ 983301 h 1179966"/>
              <a:gd name="connsiteX7" fmla="*/ 1664256 w 1721858"/>
              <a:gd name="connsiteY7" fmla="*/ 1122364 h 1179966"/>
              <a:gd name="connsiteX8" fmla="*/ 1525193 w 1721858"/>
              <a:gd name="connsiteY8" fmla="*/ 1179966 h 1179966"/>
              <a:gd name="connsiteX9" fmla="*/ 196665 w 1721858"/>
              <a:gd name="connsiteY9" fmla="*/ 1179966 h 1179966"/>
              <a:gd name="connsiteX10" fmla="*/ 57602 w 1721858"/>
              <a:gd name="connsiteY10" fmla="*/ 1122364 h 1179966"/>
              <a:gd name="connsiteX11" fmla="*/ 0 w 1721858"/>
              <a:gd name="connsiteY11" fmla="*/ 983301 h 1179966"/>
              <a:gd name="connsiteX12" fmla="*/ 0 w 1721858"/>
              <a:gd name="connsiteY12" fmla="*/ 196665 h 117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21858" h="1179966">
                <a:moveTo>
                  <a:pt x="0" y="196665"/>
                </a:moveTo>
                <a:cubicBezTo>
                  <a:pt x="0" y="144506"/>
                  <a:pt x="20720" y="94484"/>
                  <a:pt x="57602" y="57602"/>
                </a:cubicBezTo>
                <a:cubicBezTo>
                  <a:pt x="94484" y="20720"/>
                  <a:pt x="144506" y="0"/>
                  <a:pt x="196665" y="0"/>
                </a:cubicBezTo>
                <a:lnTo>
                  <a:pt x="1525193" y="0"/>
                </a:lnTo>
                <a:cubicBezTo>
                  <a:pt x="1577352" y="0"/>
                  <a:pt x="1627374" y="20720"/>
                  <a:pt x="1664256" y="57602"/>
                </a:cubicBezTo>
                <a:cubicBezTo>
                  <a:pt x="1701138" y="94484"/>
                  <a:pt x="1721858" y="144506"/>
                  <a:pt x="1721858" y="196665"/>
                </a:cubicBezTo>
                <a:lnTo>
                  <a:pt x="1721858" y="983301"/>
                </a:lnTo>
                <a:cubicBezTo>
                  <a:pt x="1721858" y="1035460"/>
                  <a:pt x="1701138" y="1085482"/>
                  <a:pt x="1664256" y="1122364"/>
                </a:cubicBezTo>
                <a:cubicBezTo>
                  <a:pt x="1627374" y="1159246"/>
                  <a:pt x="1577352" y="1179966"/>
                  <a:pt x="1525193" y="1179966"/>
                </a:cubicBezTo>
                <a:lnTo>
                  <a:pt x="196665" y="1179966"/>
                </a:lnTo>
                <a:cubicBezTo>
                  <a:pt x="144506" y="1179966"/>
                  <a:pt x="94484" y="1159246"/>
                  <a:pt x="57602" y="1122364"/>
                </a:cubicBezTo>
                <a:cubicBezTo>
                  <a:pt x="20720" y="1085482"/>
                  <a:pt x="0" y="1035460"/>
                  <a:pt x="0" y="983301"/>
                </a:cubicBezTo>
                <a:lnTo>
                  <a:pt x="0" y="196665"/>
                </a:ln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164281" tIns="164281" rIns="164281" bIns="164281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b="1" i="1" kern="1200" dirty="0" smtClean="0">
                <a:solidFill>
                  <a:srgbClr val="C40025"/>
                </a:solidFill>
              </a:rPr>
              <a:t>Fast Food</a:t>
            </a:r>
            <a:endParaRPr lang="pt-BR" sz="1400" b="1" i="1" kern="1200" dirty="0">
              <a:solidFill>
                <a:srgbClr val="C40025"/>
              </a:solidFill>
            </a:endParaRPr>
          </a:p>
        </p:txBody>
      </p:sp>
      <p:sp>
        <p:nvSpPr>
          <p:cNvPr id="13" name="Forma livre 12"/>
          <p:cNvSpPr/>
          <p:nvPr/>
        </p:nvSpPr>
        <p:spPr>
          <a:xfrm>
            <a:off x="6239103" y="4979773"/>
            <a:ext cx="2298783" cy="1135239"/>
          </a:xfrm>
          <a:custGeom>
            <a:avLst/>
            <a:gdLst>
              <a:gd name="connsiteX0" fmla="*/ 0 w 1743867"/>
              <a:gd name="connsiteY0" fmla="*/ 202109 h 1212632"/>
              <a:gd name="connsiteX1" fmla="*/ 59197 w 1743867"/>
              <a:gd name="connsiteY1" fmla="*/ 59196 h 1212632"/>
              <a:gd name="connsiteX2" fmla="*/ 202110 w 1743867"/>
              <a:gd name="connsiteY2" fmla="*/ 0 h 1212632"/>
              <a:gd name="connsiteX3" fmla="*/ 1541758 w 1743867"/>
              <a:gd name="connsiteY3" fmla="*/ 0 h 1212632"/>
              <a:gd name="connsiteX4" fmla="*/ 1684671 w 1743867"/>
              <a:gd name="connsiteY4" fmla="*/ 59197 h 1212632"/>
              <a:gd name="connsiteX5" fmla="*/ 1743867 w 1743867"/>
              <a:gd name="connsiteY5" fmla="*/ 202110 h 1212632"/>
              <a:gd name="connsiteX6" fmla="*/ 1743867 w 1743867"/>
              <a:gd name="connsiteY6" fmla="*/ 1010523 h 1212632"/>
              <a:gd name="connsiteX7" fmla="*/ 1684671 w 1743867"/>
              <a:gd name="connsiteY7" fmla="*/ 1153436 h 1212632"/>
              <a:gd name="connsiteX8" fmla="*/ 1541758 w 1743867"/>
              <a:gd name="connsiteY8" fmla="*/ 1212632 h 1212632"/>
              <a:gd name="connsiteX9" fmla="*/ 202109 w 1743867"/>
              <a:gd name="connsiteY9" fmla="*/ 1212632 h 1212632"/>
              <a:gd name="connsiteX10" fmla="*/ 59196 w 1743867"/>
              <a:gd name="connsiteY10" fmla="*/ 1153436 h 1212632"/>
              <a:gd name="connsiteX11" fmla="*/ 0 w 1743867"/>
              <a:gd name="connsiteY11" fmla="*/ 1010523 h 1212632"/>
              <a:gd name="connsiteX12" fmla="*/ 0 w 1743867"/>
              <a:gd name="connsiteY12" fmla="*/ 202109 h 1212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43867" h="1212632">
                <a:moveTo>
                  <a:pt x="0" y="202109"/>
                </a:moveTo>
                <a:cubicBezTo>
                  <a:pt x="0" y="148506"/>
                  <a:pt x="21294" y="97099"/>
                  <a:pt x="59197" y="59196"/>
                </a:cubicBezTo>
                <a:cubicBezTo>
                  <a:pt x="97100" y="21293"/>
                  <a:pt x="148507" y="0"/>
                  <a:pt x="202110" y="0"/>
                </a:cubicBezTo>
                <a:lnTo>
                  <a:pt x="1541758" y="0"/>
                </a:lnTo>
                <a:cubicBezTo>
                  <a:pt x="1595361" y="0"/>
                  <a:pt x="1646768" y="21294"/>
                  <a:pt x="1684671" y="59197"/>
                </a:cubicBezTo>
                <a:cubicBezTo>
                  <a:pt x="1722574" y="97100"/>
                  <a:pt x="1743867" y="148507"/>
                  <a:pt x="1743867" y="202110"/>
                </a:cubicBezTo>
                <a:lnTo>
                  <a:pt x="1743867" y="1010523"/>
                </a:lnTo>
                <a:cubicBezTo>
                  <a:pt x="1743867" y="1064126"/>
                  <a:pt x="1722573" y="1115533"/>
                  <a:pt x="1684671" y="1153436"/>
                </a:cubicBezTo>
                <a:cubicBezTo>
                  <a:pt x="1646768" y="1191339"/>
                  <a:pt x="1595361" y="1212632"/>
                  <a:pt x="1541758" y="1212632"/>
                </a:cubicBezTo>
                <a:lnTo>
                  <a:pt x="202109" y="1212632"/>
                </a:lnTo>
                <a:cubicBezTo>
                  <a:pt x="148506" y="1212632"/>
                  <a:pt x="97099" y="1191338"/>
                  <a:pt x="59196" y="1153436"/>
                </a:cubicBezTo>
                <a:cubicBezTo>
                  <a:pt x="21293" y="1115533"/>
                  <a:pt x="0" y="1064126"/>
                  <a:pt x="0" y="1010523"/>
                </a:cubicBezTo>
                <a:lnTo>
                  <a:pt x="0" y="202109"/>
                </a:ln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165876" tIns="165876" rIns="165876" bIns="16587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b="1" i="1" kern="1200" dirty="0" smtClean="0">
                <a:solidFill>
                  <a:srgbClr val="C40025"/>
                </a:solidFill>
              </a:rPr>
              <a:t>Saúde</a:t>
            </a:r>
          </a:p>
        </p:txBody>
      </p:sp>
      <p:sp>
        <p:nvSpPr>
          <p:cNvPr id="15" name="Forma livre 14"/>
          <p:cNvSpPr/>
          <p:nvPr/>
        </p:nvSpPr>
        <p:spPr>
          <a:xfrm>
            <a:off x="3621032" y="4985617"/>
            <a:ext cx="2298783" cy="1135239"/>
          </a:xfrm>
          <a:custGeom>
            <a:avLst/>
            <a:gdLst>
              <a:gd name="connsiteX0" fmla="*/ 0 w 2386416"/>
              <a:gd name="connsiteY0" fmla="*/ 249590 h 1497509"/>
              <a:gd name="connsiteX1" fmla="*/ 73103 w 2386416"/>
              <a:gd name="connsiteY1" fmla="*/ 73103 h 1497509"/>
              <a:gd name="connsiteX2" fmla="*/ 249590 w 2386416"/>
              <a:gd name="connsiteY2" fmla="*/ 0 h 1497509"/>
              <a:gd name="connsiteX3" fmla="*/ 2136826 w 2386416"/>
              <a:gd name="connsiteY3" fmla="*/ 0 h 1497509"/>
              <a:gd name="connsiteX4" fmla="*/ 2313313 w 2386416"/>
              <a:gd name="connsiteY4" fmla="*/ 73103 h 1497509"/>
              <a:gd name="connsiteX5" fmla="*/ 2386416 w 2386416"/>
              <a:gd name="connsiteY5" fmla="*/ 249590 h 1497509"/>
              <a:gd name="connsiteX6" fmla="*/ 2386416 w 2386416"/>
              <a:gd name="connsiteY6" fmla="*/ 1247919 h 1497509"/>
              <a:gd name="connsiteX7" fmla="*/ 2313313 w 2386416"/>
              <a:gd name="connsiteY7" fmla="*/ 1424406 h 1497509"/>
              <a:gd name="connsiteX8" fmla="*/ 2136826 w 2386416"/>
              <a:gd name="connsiteY8" fmla="*/ 1497509 h 1497509"/>
              <a:gd name="connsiteX9" fmla="*/ 249590 w 2386416"/>
              <a:gd name="connsiteY9" fmla="*/ 1497509 h 1497509"/>
              <a:gd name="connsiteX10" fmla="*/ 73103 w 2386416"/>
              <a:gd name="connsiteY10" fmla="*/ 1424406 h 1497509"/>
              <a:gd name="connsiteX11" fmla="*/ 0 w 2386416"/>
              <a:gd name="connsiteY11" fmla="*/ 1247919 h 1497509"/>
              <a:gd name="connsiteX12" fmla="*/ 0 w 2386416"/>
              <a:gd name="connsiteY12" fmla="*/ 249590 h 1497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86416" h="1497509">
                <a:moveTo>
                  <a:pt x="0" y="249590"/>
                </a:moveTo>
                <a:cubicBezTo>
                  <a:pt x="0" y="183395"/>
                  <a:pt x="26296" y="119910"/>
                  <a:pt x="73103" y="73103"/>
                </a:cubicBezTo>
                <a:cubicBezTo>
                  <a:pt x="119910" y="26296"/>
                  <a:pt x="183395" y="0"/>
                  <a:pt x="249590" y="0"/>
                </a:cubicBezTo>
                <a:lnTo>
                  <a:pt x="2136826" y="0"/>
                </a:lnTo>
                <a:cubicBezTo>
                  <a:pt x="2203021" y="0"/>
                  <a:pt x="2266506" y="26296"/>
                  <a:pt x="2313313" y="73103"/>
                </a:cubicBezTo>
                <a:cubicBezTo>
                  <a:pt x="2360120" y="119910"/>
                  <a:pt x="2386416" y="183395"/>
                  <a:pt x="2386416" y="249590"/>
                </a:cubicBezTo>
                <a:lnTo>
                  <a:pt x="2386416" y="1247919"/>
                </a:lnTo>
                <a:cubicBezTo>
                  <a:pt x="2386416" y="1314114"/>
                  <a:pt x="2360120" y="1377599"/>
                  <a:pt x="2313313" y="1424406"/>
                </a:cubicBezTo>
                <a:cubicBezTo>
                  <a:pt x="2266506" y="1471213"/>
                  <a:pt x="2203022" y="1497509"/>
                  <a:pt x="2136826" y="1497509"/>
                </a:cubicBezTo>
                <a:lnTo>
                  <a:pt x="249590" y="1497509"/>
                </a:lnTo>
                <a:cubicBezTo>
                  <a:pt x="183395" y="1497509"/>
                  <a:pt x="119910" y="1471213"/>
                  <a:pt x="73103" y="1424406"/>
                </a:cubicBezTo>
                <a:cubicBezTo>
                  <a:pt x="26296" y="1377599"/>
                  <a:pt x="0" y="1314114"/>
                  <a:pt x="0" y="1247919"/>
                </a:cubicBezTo>
                <a:lnTo>
                  <a:pt x="0" y="249590"/>
                </a:ln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179782" tIns="179782" rIns="179782" bIns="179782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b="1" i="1" kern="1200" dirty="0" smtClean="0">
                <a:solidFill>
                  <a:srgbClr val="C40025"/>
                </a:solidFill>
              </a:rPr>
              <a:t>Gastronomia </a:t>
            </a:r>
          </a:p>
        </p:txBody>
      </p:sp>
      <p:sp>
        <p:nvSpPr>
          <p:cNvPr id="17" name="Forma livre 16"/>
          <p:cNvSpPr/>
          <p:nvPr/>
        </p:nvSpPr>
        <p:spPr>
          <a:xfrm>
            <a:off x="2717981" y="3437714"/>
            <a:ext cx="2298783" cy="1135239"/>
          </a:xfrm>
          <a:custGeom>
            <a:avLst/>
            <a:gdLst>
              <a:gd name="connsiteX0" fmla="*/ 0 w 1427316"/>
              <a:gd name="connsiteY0" fmla="*/ 154629 h 927755"/>
              <a:gd name="connsiteX1" fmla="*/ 45290 w 1427316"/>
              <a:gd name="connsiteY1" fmla="*/ 45290 h 927755"/>
              <a:gd name="connsiteX2" fmla="*/ 154629 w 1427316"/>
              <a:gd name="connsiteY2" fmla="*/ 0 h 927755"/>
              <a:gd name="connsiteX3" fmla="*/ 1272687 w 1427316"/>
              <a:gd name="connsiteY3" fmla="*/ 0 h 927755"/>
              <a:gd name="connsiteX4" fmla="*/ 1382026 w 1427316"/>
              <a:gd name="connsiteY4" fmla="*/ 45290 h 927755"/>
              <a:gd name="connsiteX5" fmla="*/ 1427316 w 1427316"/>
              <a:gd name="connsiteY5" fmla="*/ 154629 h 927755"/>
              <a:gd name="connsiteX6" fmla="*/ 1427316 w 1427316"/>
              <a:gd name="connsiteY6" fmla="*/ 773126 h 927755"/>
              <a:gd name="connsiteX7" fmla="*/ 1382026 w 1427316"/>
              <a:gd name="connsiteY7" fmla="*/ 882465 h 927755"/>
              <a:gd name="connsiteX8" fmla="*/ 1272687 w 1427316"/>
              <a:gd name="connsiteY8" fmla="*/ 927755 h 927755"/>
              <a:gd name="connsiteX9" fmla="*/ 154629 w 1427316"/>
              <a:gd name="connsiteY9" fmla="*/ 927755 h 927755"/>
              <a:gd name="connsiteX10" fmla="*/ 45290 w 1427316"/>
              <a:gd name="connsiteY10" fmla="*/ 882465 h 927755"/>
              <a:gd name="connsiteX11" fmla="*/ 0 w 1427316"/>
              <a:gd name="connsiteY11" fmla="*/ 773126 h 927755"/>
              <a:gd name="connsiteX12" fmla="*/ 0 w 1427316"/>
              <a:gd name="connsiteY12" fmla="*/ 154629 h 927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27316" h="927755">
                <a:moveTo>
                  <a:pt x="0" y="154629"/>
                </a:moveTo>
                <a:cubicBezTo>
                  <a:pt x="0" y="113619"/>
                  <a:pt x="16291" y="74288"/>
                  <a:pt x="45290" y="45290"/>
                </a:cubicBezTo>
                <a:cubicBezTo>
                  <a:pt x="74289" y="16291"/>
                  <a:pt x="113619" y="0"/>
                  <a:pt x="154629" y="0"/>
                </a:cubicBezTo>
                <a:lnTo>
                  <a:pt x="1272687" y="0"/>
                </a:lnTo>
                <a:cubicBezTo>
                  <a:pt x="1313697" y="0"/>
                  <a:pt x="1353028" y="16291"/>
                  <a:pt x="1382026" y="45290"/>
                </a:cubicBezTo>
                <a:cubicBezTo>
                  <a:pt x="1411025" y="74289"/>
                  <a:pt x="1427316" y="113619"/>
                  <a:pt x="1427316" y="154629"/>
                </a:cubicBezTo>
                <a:lnTo>
                  <a:pt x="1427316" y="773126"/>
                </a:lnTo>
                <a:cubicBezTo>
                  <a:pt x="1427316" y="814136"/>
                  <a:pt x="1411025" y="853467"/>
                  <a:pt x="1382026" y="882465"/>
                </a:cubicBezTo>
                <a:cubicBezTo>
                  <a:pt x="1353027" y="911464"/>
                  <a:pt x="1313697" y="927755"/>
                  <a:pt x="1272687" y="927755"/>
                </a:cubicBezTo>
                <a:lnTo>
                  <a:pt x="154629" y="927755"/>
                </a:lnTo>
                <a:cubicBezTo>
                  <a:pt x="113619" y="927755"/>
                  <a:pt x="74288" y="911464"/>
                  <a:pt x="45290" y="882465"/>
                </a:cubicBezTo>
                <a:cubicBezTo>
                  <a:pt x="16291" y="853466"/>
                  <a:pt x="0" y="814136"/>
                  <a:pt x="0" y="773126"/>
                </a:cubicBezTo>
                <a:lnTo>
                  <a:pt x="0" y="154629"/>
                </a:ln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151969" tIns="151969" rIns="151969" bIns="151969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b="1" i="1" kern="1200" dirty="0" smtClean="0">
                <a:solidFill>
                  <a:srgbClr val="C40025"/>
                </a:solidFill>
              </a:rPr>
              <a:t>Mídia</a:t>
            </a:r>
          </a:p>
        </p:txBody>
      </p:sp>
      <p:sp>
        <p:nvSpPr>
          <p:cNvPr id="19" name="Forma livre 18"/>
          <p:cNvSpPr/>
          <p:nvPr/>
        </p:nvSpPr>
        <p:spPr>
          <a:xfrm>
            <a:off x="2669563" y="1779275"/>
            <a:ext cx="2297854" cy="1136919"/>
          </a:xfrm>
          <a:custGeom>
            <a:avLst/>
            <a:gdLst>
              <a:gd name="connsiteX0" fmla="*/ 0 w 2126216"/>
              <a:gd name="connsiteY0" fmla="*/ 154629 h 927755"/>
              <a:gd name="connsiteX1" fmla="*/ 45290 w 2126216"/>
              <a:gd name="connsiteY1" fmla="*/ 45290 h 927755"/>
              <a:gd name="connsiteX2" fmla="*/ 154629 w 2126216"/>
              <a:gd name="connsiteY2" fmla="*/ 0 h 927755"/>
              <a:gd name="connsiteX3" fmla="*/ 1971587 w 2126216"/>
              <a:gd name="connsiteY3" fmla="*/ 0 h 927755"/>
              <a:gd name="connsiteX4" fmla="*/ 2080926 w 2126216"/>
              <a:gd name="connsiteY4" fmla="*/ 45290 h 927755"/>
              <a:gd name="connsiteX5" fmla="*/ 2126216 w 2126216"/>
              <a:gd name="connsiteY5" fmla="*/ 154629 h 927755"/>
              <a:gd name="connsiteX6" fmla="*/ 2126216 w 2126216"/>
              <a:gd name="connsiteY6" fmla="*/ 773126 h 927755"/>
              <a:gd name="connsiteX7" fmla="*/ 2080926 w 2126216"/>
              <a:gd name="connsiteY7" fmla="*/ 882465 h 927755"/>
              <a:gd name="connsiteX8" fmla="*/ 1971587 w 2126216"/>
              <a:gd name="connsiteY8" fmla="*/ 927755 h 927755"/>
              <a:gd name="connsiteX9" fmla="*/ 154629 w 2126216"/>
              <a:gd name="connsiteY9" fmla="*/ 927755 h 927755"/>
              <a:gd name="connsiteX10" fmla="*/ 45290 w 2126216"/>
              <a:gd name="connsiteY10" fmla="*/ 882465 h 927755"/>
              <a:gd name="connsiteX11" fmla="*/ 0 w 2126216"/>
              <a:gd name="connsiteY11" fmla="*/ 773126 h 927755"/>
              <a:gd name="connsiteX12" fmla="*/ 0 w 2126216"/>
              <a:gd name="connsiteY12" fmla="*/ 154629 h 927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26216" h="927755">
                <a:moveTo>
                  <a:pt x="0" y="154629"/>
                </a:moveTo>
                <a:cubicBezTo>
                  <a:pt x="0" y="113619"/>
                  <a:pt x="16291" y="74288"/>
                  <a:pt x="45290" y="45290"/>
                </a:cubicBezTo>
                <a:cubicBezTo>
                  <a:pt x="74289" y="16291"/>
                  <a:pt x="113619" y="0"/>
                  <a:pt x="154629" y="0"/>
                </a:cubicBezTo>
                <a:lnTo>
                  <a:pt x="1971587" y="0"/>
                </a:lnTo>
                <a:cubicBezTo>
                  <a:pt x="2012597" y="0"/>
                  <a:pt x="2051928" y="16291"/>
                  <a:pt x="2080926" y="45290"/>
                </a:cubicBezTo>
                <a:cubicBezTo>
                  <a:pt x="2109925" y="74289"/>
                  <a:pt x="2126216" y="113619"/>
                  <a:pt x="2126216" y="154629"/>
                </a:cubicBezTo>
                <a:lnTo>
                  <a:pt x="2126216" y="773126"/>
                </a:lnTo>
                <a:cubicBezTo>
                  <a:pt x="2126216" y="814136"/>
                  <a:pt x="2109925" y="853467"/>
                  <a:pt x="2080926" y="882465"/>
                </a:cubicBezTo>
                <a:cubicBezTo>
                  <a:pt x="2051927" y="911464"/>
                  <a:pt x="2012597" y="927755"/>
                  <a:pt x="1971587" y="927755"/>
                </a:cubicBezTo>
                <a:lnTo>
                  <a:pt x="154629" y="927755"/>
                </a:lnTo>
                <a:cubicBezTo>
                  <a:pt x="113619" y="927755"/>
                  <a:pt x="74288" y="911464"/>
                  <a:pt x="45290" y="882465"/>
                </a:cubicBezTo>
                <a:cubicBezTo>
                  <a:pt x="16291" y="853466"/>
                  <a:pt x="0" y="814136"/>
                  <a:pt x="0" y="773126"/>
                </a:cubicBezTo>
                <a:lnTo>
                  <a:pt x="0" y="154629"/>
                </a:ln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151969" tIns="151969" rIns="151969" bIns="151969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b="1" i="1" kern="1200" dirty="0" smtClean="0">
                <a:solidFill>
                  <a:srgbClr val="C40025"/>
                </a:solidFill>
              </a:rPr>
              <a:t>Novas Tendências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3480" y="24411"/>
            <a:ext cx="11586633" cy="1143000"/>
          </a:xfrm>
        </p:spPr>
        <p:txBody>
          <a:bodyPr>
            <a:normAutofit/>
          </a:bodyPr>
          <a:lstStyle/>
          <a:p>
            <a:pPr algn="ctr"/>
            <a:r>
              <a:rPr lang="pt-BR" b="1" i="1" dirty="0" smtClean="0">
                <a:solidFill>
                  <a:srgbClr val="C40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Autonomia e conveniência na alimentação </a:t>
            </a:r>
            <a:endParaRPr lang="pt-BR" b="1" i="1" dirty="0">
              <a:solidFill>
                <a:srgbClr val="C400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AutoShape 4" descr="Resultado de imagem para serviço delivery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rgbClr val="000000"/>
              </a:solidFill>
            </a:endParaRPr>
          </a:p>
        </p:txBody>
      </p:sp>
      <p:pic>
        <p:nvPicPr>
          <p:cNvPr id="7174" name="Picture 6" descr="Resultado de imagem para i foo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515" y="1151518"/>
            <a:ext cx="4849911" cy="2507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7176" name="Picture 8" descr="Resultado de imagem para motoqueiro deliver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2" r="33511"/>
          <a:stretch/>
        </p:blipFill>
        <p:spPr bwMode="auto">
          <a:xfrm>
            <a:off x="655471" y="4127986"/>
            <a:ext cx="4933184" cy="2409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7178" name="Picture 10" descr="Resultado de imagem para drive thr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179" y="4025874"/>
            <a:ext cx="5116768" cy="2538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72435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9600" y="246157"/>
            <a:ext cx="10633463" cy="1371600"/>
          </a:xfrm>
        </p:spPr>
        <p:txBody>
          <a:bodyPr>
            <a:normAutofit/>
          </a:bodyPr>
          <a:lstStyle/>
          <a:p>
            <a:pPr algn="ctr"/>
            <a:r>
              <a:rPr lang="pt-BR" sz="2800" dirty="0" smtClean="0">
                <a:latin typeface="Courier New" pitchFamily="49" charset="0"/>
                <a:ea typeface="+mn-ea"/>
                <a:cs typeface="Courier New" pitchFamily="49" charset="0"/>
              </a:rPr>
              <a:t>Otimização da relação entre </a:t>
            </a:r>
            <a:r>
              <a:rPr lang="pt-BR" sz="2800" b="1" dirty="0" smtClean="0">
                <a:latin typeface="Courier New" pitchFamily="49" charset="0"/>
                <a:ea typeface="+mn-ea"/>
                <a:cs typeface="Courier New" pitchFamily="49" charset="0"/>
              </a:rPr>
              <a:t>tempo </a:t>
            </a:r>
            <a:r>
              <a:rPr lang="pt-BR" sz="2800" dirty="0" smtClean="0">
                <a:latin typeface="Courier New" pitchFamily="49" charset="0"/>
                <a:ea typeface="+mn-ea"/>
                <a:cs typeface="Courier New" pitchFamily="49" charset="0"/>
              </a:rPr>
              <a:t>despendido</a:t>
            </a:r>
            <a:r>
              <a:rPr lang="pt-BR" sz="2800" b="1" dirty="0" smtClean="0">
                <a:latin typeface="Courier New" pitchFamily="49" charset="0"/>
                <a:ea typeface="+mn-ea"/>
                <a:cs typeface="Courier New" pitchFamily="49" charset="0"/>
              </a:rPr>
              <a:t> </a:t>
            </a:r>
            <a:r>
              <a:rPr lang="pt-BR" sz="2800" dirty="0" smtClean="0">
                <a:latin typeface="Courier New" pitchFamily="49" charset="0"/>
                <a:ea typeface="+mn-ea"/>
                <a:cs typeface="Courier New" pitchFamily="49" charset="0"/>
              </a:rPr>
              <a:t>e </a:t>
            </a:r>
            <a:r>
              <a:rPr lang="pt-BR" sz="2800" b="1" dirty="0" smtClean="0">
                <a:latin typeface="Courier New" pitchFamily="49" charset="0"/>
                <a:ea typeface="+mn-ea"/>
                <a:cs typeface="Courier New" pitchFamily="49" charset="0"/>
              </a:rPr>
              <a:t>possibilidade de escolha</a:t>
            </a:r>
            <a:r>
              <a:rPr lang="pt-BR" sz="2800" dirty="0" smtClean="0">
                <a:latin typeface="Courier New" pitchFamily="49" charset="0"/>
                <a:ea typeface="+mn-ea"/>
                <a:cs typeface="Courier New" pitchFamily="49" charset="0"/>
              </a:rPr>
              <a:t>.</a:t>
            </a:r>
            <a:endParaRPr lang="pt-BR" sz="2800" dirty="0">
              <a:latin typeface="Courier New" pitchFamily="49" charset="0"/>
              <a:ea typeface="+mn-ea"/>
              <a:cs typeface="Courier New" pitchFamily="49" charset="0"/>
            </a:endParaRPr>
          </a:p>
        </p:txBody>
      </p:sp>
      <p:pic>
        <p:nvPicPr>
          <p:cNvPr id="8194" name="Picture 2" descr="Resultado de imagem para self servi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993" y="1996515"/>
            <a:ext cx="7683017" cy="4321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0822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criança de frente a tv fast foo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83" y="1933921"/>
            <a:ext cx="8762718" cy="4381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5" name="CaixaDeTexto 4"/>
          <p:cNvSpPr txBox="1"/>
          <p:nvPr/>
        </p:nvSpPr>
        <p:spPr>
          <a:xfrm>
            <a:off x="296213" y="455440"/>
            <a:ext cx="11416937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300" b="1" i="1" dirty="0" smtClean="0">
                <a:solidFill>
                  <a:srgbClr val="C40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Consumo desencadeado pela propaganda</a:t>
            </a:r>
          </a:p>
        </p:txBody>
      </p:sp>
    </p:spTree>
    <p:extLst>
      <p:ext uri="{BB962C8B-B14F-4D97-AF65-F5344CB8AC3E}">
        <p14:creationId xmlns:p14="http://schemas.microsoft.com/office/powerpoint/2010/main" val="181576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362787"/>
            <a:ext cx="10574965" cy="1371600"/>
          </a:xfrm>
        </p:spPr>
        <p:txBody>
          <a:bodyPr>
            <a:norm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400" dirty="0" smtClean="0">
                <a:latin typeface="Courier New" pitchFamily="49" charset="0"/>
                <a:ea typeface="+mn-ea"/>
                <a:cs typeface="Courier New" pitchFamily="49" charset="0"/>
              </a:rPr>
              <a:t> Associação com </a:t>
            </a:r>
            <a:r>
              <a:rPr lang="pt-BR" sz="2400" b="1" dirty="0" smtClean="0">
                <a:latin typeface="Courier New" pitchFamily="49" charset="0"/>
                <a:ea typeface="+mn-ea"/>
                <a:cs typeface="Courier New" pitchFamily="49" charset="0"/>
              </a:rPr>
              <a:t>personagens infantis</a:t>
            </a:r>
            <a:r>
              <a:rPr lang="pt-BR" sz="2400" dirty="0" smtClean="0">
                <a:latin typeface="Courier New" pitchFamily="49" charset="0"/>
                <a:ea typeface="+mn-ea"/>
                <a:cs typeface="Courier New" pitchFamily="49" charset="0"/>
              </a:rPr>
              <a:t> e brindes. </a:t>
            </a:r>
            <a:endParaRPr lang="pt-BR" sz="2400" dirty="0">
              <a:latin typeface="Courier New" pitchFamily="49" charset="0"/>
              <a:ea typeface="+mn-ea"/>
              <a:cs typeface="Courier New" pitchFamily="49" charset="0"/>
            </a:endParaRPr>
          </a:p>
        </p:txBody>
      </p:sp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184" y="1766771"/>
            <a:ext cx="7222364" cy="4388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65546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902" y="670411"/>
            <a:ext cx="11713301" cy="1143000"/>
          </a:xfrm>
        </p:spPr>
        <p:txBody>
          <a:bodyPr>
            <a:no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400" b="1" dirty="0" smtClean="0">
                <a:latin typeface="Courier New" pitchFamily="49" charset="0"/>
                <a:ea typeface="+mn-ea"/>
                <a:cs typeface="Courier New" pitchFamily="49" charset="0"/>
              </a:rPr>
              <a:t> Adolescentes</a:t>
            </a:r>
            <a:r>
              <a:rPr lang="pt-BR" sz="2400" dirty="0" smtClean="0">
                <a:latin typeface="Courier New" pitchFamily="49" charset="0"/>
                <a:ea typeface="+mn-ea"/>
                <a:cs typeface="Courier New" pitchFamily="49" charset="0"/>
              </a:rPr>
              <a:t> e a diferenciação de comportamento.</a:t>
            </a:r>
            <a:br>
              <a:rPr lang="pt-BR" sz="2400" dirty="0" smtClean="0">
                <a:latin typeface="Courier New" pitchFamily="49" charset="0"/>
                <a:ea typeface="+mn-ea"/>
                <a:cs typeface="Courier New" pitchFamily="49" charset="0"/>
              </a:rPr>
            </a:br>
            <a:endParaRPr lang="pt-BR" sz="2400" dirty="0">
              <a:latin typeface="Courier New" pitchFamily="49" charset="0"/>
              <a:ea typeface="+mn-ea"/>
              <a:cs typeface="Courier New" pitchFamily="49" charset="0"/>
            </a:endParaRPr>
          </a:p>
        </p:txBody>
      </p:sp>
      <p:pic>
        <p:nvPicPr>
          <p:cNvPr id="5124" name="Picture 4" descr="Resultado de imagem para adolescen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674" y="1733627"/>
            <a:ext cx="9073008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54302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67541" y="443214"/>
            <a:ext cx="7721600" cy="838009"/>
          </a:xfrm>
        </p:spPr>
        <p:txBody>
          <a:bodyPr>
            <a:normAutofit/>
          </a:bodyPr>
          <a:lstStyle/>
          <a:p>
            <a:pPr algn="ctr">
              <a:buFont typeface="Arial" pitchFamily="34" charset="0"/>
              <a:buChar char="•"/>
            </a:pPr>
            <a:r>
              <a:rPr lang="pt-BR" sz="2400" dirty="0" smtClean="0">
                <a:latin typeface="Courier New" pitchFamily="49" charset="0"/>
                <a:ea typeface="+mn-ea"/>
                <a:cs typeface="Courier New" pitchFamily="49" charset="0"/>
              </a:rPr>
              <a:t> Taxas </a:t>
            </a:r>
            <a:r>
              <a:rPr lang="pt-BR" sz="2400" dirty="0">
                <a:latin typeface="Courier New" pitchFamily="49" charset="0"/>
                <a:ea typeface="+mn-ea"/>
                <a:cs typeface="Courier New" pitchFamily="49" charset="0"/>
              </a:rPr>
              <a:t>crescentes de </a:t>
            </a:r>
            <a:r>
              <a:rPr lang="pt-BR" sz="2400" b="1" dirty="0" smtClean="0">
                <a:latin typeface="Courier New" pitchFamily="49" charset="0"/>
                <a:ea typeface="+mn-ea"/>
                <a:cs typeface="Courier New" pitchFamily="49" charset="0"/>
              </a:rPr>
              <a:t>distúrbios. </a:t>
            </a:r>
            <a:endParaRPr lang="pt-BR" sz="2400" b="1" dirty="0">
              <a:latin typeface="Courier New" pitchFamily="49" charset="0"/>
              <a:ea typeface="+mn-ea"/>
              <a:cs typeface="Courier New" pitchFamily="49" charset="0"/>
            </a:endParaRPr>
          </a:p>
        </p:txBody>
      </p:sp>
      <p:pic>
        <p:nvPicPr>
          <p:cNvPr id="4104" name="Picture 8" descr="Resultado de imagem para vigorexi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64324" y="1576544"/>
            <a:ext cx="4993009" cy="4418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4106" name="Picture 10" descr="Resultado de imagem para anorexi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6" r="31773"/>
          <a:stretch/>
        </p:blipFill>
        <p:spPr bwMode="auto">
          <a:xfrm>
            <a:off x="6672065" y="1604748"/>
            <a:ext cx="4151531" cy="4418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0953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esultado de imagem para fast food e doenc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6199" y="3825251"/>
            <a:ext cx="4685801" cy="3106891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74138"/>
            <a:ext cx="10515600" cy="1115498"/>
          </a:xfrm>
        </p:spPr>
        <p:txBody>
          <a:bodyPr>
            <a:normAutofit/>
          </a:bodyPr>
          <a:lstStyle/>
          <a:p>
            <a:r>
              <a:rPr lang="pt-BR" b="1" i="1" dirty="0" smtClean="0">
                <a:solidFill>
                  <a:srgbClr val="C40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 Food, Nutrição e Saúde</a:t>
            </a:r>
            <a:endParaRPr lang="pt-BR" b="1" i="1" dirty="0">
              <a:solidFill>
                <a:srgbClr val="C400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8808" y="1485640"/>
            <a:ext cx="10252166" cy="4549051"/>
          </a:xfrm>
        </p:spPr>
        <p:txBody>
          <a:bodyPr/>
          <a:lstStyle/>
          <a:p>
            <a:pPr fontAlgn="base"/>
            <a:r>
              <a:rPr lang="pt-BR" sz="2400" dirty="0">
                <a:latin typeface="Courier New" pitchFamily="49" charset="0"/>
                <a:cs typeface="Courier New" pitchFamily="49" charset="0"/>
              </a:rPr>
              <a:t>Dieta de </a:t>
            </a:r>
            <a:r>
              <a:rPr lang="pt-BR" sz="2400" b="1" dirty="0">
                <a:latin typeface="Courier New" pitchFamily="49" charset="0"/>
                <a:cs typeface="Courier New" pitchFamily="49" charset="0"/>
              </a:rPr>
              <a:t>risco para a saúde </a:t>
            </a:r>
            <a:r>
              <a:rPr lang="pt-BR" sz="2400" dirty="0">
                <a:latin typeface="Courier New" pitchFamily="49" charset="0"/>
                <a:cs typeface="Courier New" pitchFamily="49" charset="0"/>
              </a:rPr>
              <a:t>ou hábito alimentar </a:t>
            </a: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inadequado.</a:t>
            </a:r>
          </a:p>
          <a:p>
            <a:pPr fontAlgn="base"/>
            <a:endParaRPr lang="pt-BR" sz="2400" dirty="0">
              <a:latin typeface="Courier New" pitchFamily="49" charset="0"/>
              <a:cs typeface="Courier New" pitchFamily="49" charset="0"/>
            </a:endParaRPr>
          </a:p>
          <a:p>
            <a:pPr fontAlgn="base"/>
            <a:r>
              <a:rPr lang="pt-BR" sz="2400" dirty="0">
                <a:latin typeface="Courier New" pitchFamily="49" charset="0"/>
                <a:cs typeface="Courier New" pitchFamily="49" charset="0"/>
              </a:rPr>
              <a:t>Posição de </a:t>
            </a:r>
            <a:r>
              <a:rPr lang="pt-BR" sz="2400" b="1" dirty="0">
                <a:latin typeface="Courier New" pitchFamily="49" charset="0"/>
                <a:cs typeface="Courier New" pitchFamily="49" charset="0"/>
              </a:rPr>
              <a:t>alerta</a:t>
            </a:r>
            <a:r>
              <a:rPr lang="pt-BR" sz="2400" dirty="0">
                <a:latin typeface="Courier New" pitchFamily="49" charset="0"/>
                <a:cs typeface="Courier New" pitchFamily="49" charset="0"/>
              </a:rPr>
              <a:t>: altas taxas de colesterol, </a:t>
            </a: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triglicerídeos.</a:t>
            </a:r>
          </a:p>
          <a:p>
            <a:pPr fontAlgn="base"/>
            <a:endParaRPr lang="pt-BR" sz="2400" dirty="0">
              <a:latin typeface="Courier New" pitchFamily="49" charset="0"/>
              <a:cs typeface="Courier New" pitchFamily="49" charset="0"/>
            </a:endParaRPr>
          </a:p>
          <a:p>
            <a:pPr fontAlgn="base"/>
            <a:r>
              <a:rPr lang="pt-BR" sz="2400" b="1" dirty="0">
                <a:latin typeface="Courier New" pitchFamily="49" charset="0"/>
                <a:cs typeface="Courier New" pitchFamily="49" charset="0"/>
              </a:rPr>
              <a:t>Relevância epidemiológica</a:t>
            </a:r>
            <a:r>
              <a:rPr lang="pt-BR" sz="2400" dirty="0">
                <a:latin typeface="Courier New" pitchFamily="49" charset="0"/>
                <a:cs typeface="Courier New" pitchFamily="49" charset="0"/>
              </a:rPr>
              <a:t>: obesidade, hipertensão, diabetes </a:t>
            </a:r>
            <a:r>
              <a:rPr lang="pt-BR" sz="2400" i="1" dirty="0" err="1" smtClean="0">
                <a:latin typeface="Courier New" pitchFamily="49" charset="0"/>
                <a:cs typeface="Courier New" pitchFamily="49" charset="0"/>
              </a:rPr>
              <a:t>mellitus</a:t>
            </a:r>
            <a:r>
              <a:rPr lang="pt-BR" sz="2400" i="1" dirty="0" smtClean="0">
                <a:latin typeface="Courier New" pitchFamily="49" charset="0"/>
                <a:cs typeface="Courier New" pitchFamily="49" charset="0"/>
              </a:rPr>
              <a:t>.</a:t>
            </a:r>
            <a:endParaRPr lang="pt-BR" sz="2400" dirty="0">
              <a:latin typeface="Courier New" pitchFamily="49" charset="0"/>
              <a:cs typeface="Courier New" pitchFamily="49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119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me-oculta-o-mal-que-afeta-2-bilhões-de-pessoas-no-mun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71954" y="3685903"/>
            <a:ext cx="4720046" cy="2950029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18108" y="2339674"/>
            <a:ext cx="7315201" cy="4389120"/>
          </a:xfrm>
        </p:spPr>
        <p:txBody>
          <a:bodyPr>
            <a:normAutofit/>
          </a:bodyPr>
          <a:lstStyle/>
          <a:p>
            <a:pPr fontAlgn="base"/>
            <a:r>
              <a:rPr lang="pt-BR" sz="2400" dirty="0">
                <a:latin typeface="Courier New" pitchFamily="49" charset="0"/>
                <a:cs typeface="Courier New" pitchFamily="49" charset="0"/>
              </a:rPr>
              <a:t>Repreensão</a:t>
            </a: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!</a:t>
            </a:r>
          </a:p>
          <a:p>
            <a:pPr fontAlgn="base"/>
            <a:endParaRPr lang="pt-BR" sz="2400" dirty="0">
              <a:latin typeface="Courier New" pitchFamily="49" charset="0"/>
              <a:cs typeface="Courier New" pitchFamily="49" charset="0"/>
            </a:endParaRPr>
          </a:p>
          <a:p>
            <a:pPr fontAlgn="base"/>
            <a:r>
              <a:rPr lang="pt-BR" sz="2400" b="1" dirty="0">
                <a:latin typeface="Courier New" pitchFamily="49" charset="0"/>
                <a:cs typeface="Courier New" pitchFamily="49" charset="0"/>
              </a:rPr>
              <a:t>Síndrome da fome </a:t>
            </a:r>
            <a:r>
              <a:rPr lang="pt-BR" sz="2400" b="1" dirty="0" smtClean="0">
                <a:latin typeface="Courier New" pitchFamily="49" charset="0"/>
                <a:cs typeface="Courier New" pitchFamily="49" charset="0"/>
              </a:rPr>
              <a:t>oculta</a:t>
            </a: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.</a:t>
            </a:r>
          </a:p>
          <a:p>
            <a:pPr fontAlgn="base"/>
            <a:endParaRPr lang="pt-BR" sz="2400" dirty="0">
              <a:latin typeface="Courier New" pitchFamily="49" charset="0"/>
              <a:cs typeface="Courier New" pitchFamily="49" charset="0"/>
            </a:endParaRPr>
          </a:p>
          <a:p>
            <a:pPr fontAlgn="base"/>
            <a:r>
              <a:rPr lang="pt-BR" sz="2400" dirty="0">
                <a:latin typeface="Courier New" pitchFamily="49" charset="0"/>
                <a:cs typeface="Courier New" pitchFamily="49" charset="0"/>
              </a:rPr>
              <a:t>Modo alimentar americano e patologias </a:t>
            </a: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metabólicas </a:t>
            </a:r>
            <a:r>
              <a:rPr lang="pt-BR" sz="2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pt-BR" sz="2400" dirty="0" err="1">
                <a:latin typeface="Courier New" pitchFamily="49" charset="0"/>
                <a:cs typeface="Courier New" pitchFamily="49" charset="0"/>
              </a:rPr>
              <a:t>Montignac</a:t>
            </a: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).</a:t>
            </a:r>
            <a:endParaRPr lang="pt-BR" sz="2400" dirty="0">
              <a:latin typeface="Courier New" pitchFamily="49" charset="0"/>
              <a:cs typeface="Courier New" pitchFamily="49" charset="0"/>
            </a:endParaRPr>
          </a:p>
          <a:p>
            <a:endParaRPr lang="pt-BR" dirty="0"/>
          </a:p>
        </p:txBody>
      </p:sp>
      <p:pic>
        <p:nvPicPr>
          <p:cNvPr id="18438" name="Picture 6" descr="Resultado de imagem para DEDO EM RIS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585" y="195625"/>
            <a:ext cx="3000375" cy="1524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079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10307" y="1618737"/>
            <a:ext cx="6411686" cy="3647712"/>
          </a:xfrm>
        </p:spPr>
        <p:txBody>
          <a:bodyPr/>
          <a:lstStyle/>
          <a:p>
            <a:pPr fontAlgn="base"/>
            <a:r>
              <a:rPr lang="pt-BR" sz="2400" dirty="0">
                <a:latin typeface="Courier New" pitchFamily="49" charset="0"/>
                <a:cs typeface="Courier New" pitchFamily="49" charset="0"/>
              </a:rPr>
              <a:t>Adequação das </a:t>
            </a: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empresas.</a:t>
            </a:r>
          </a:p>
          <a:p>
            <a:pPr fontAlgn="base"/>
            <a:endParaRPr lang="pt-BR" sz="2400" dirty="0">
              <a:latin typeface="Courier New" pitchFamily="49" charset="0"/>
              <a:cs typeface="Courier New" pitchFamily="49" charset="0"/>
            </a:endParaRPr>
          </a:p>
          <a:p>
            <a:pPr fontAlgn="base"/>
            <a:r>
              <a:rPr lang="pt-BR" sz="2400" dirty="0">
                <a:latin typeface="Courier New" pitchFamily="49" charset="0"/>
                <a:cs typeface="Courier New" pitchFamily="49" charset="0"/>
              </a:rPr>
              <a:t>Estigma do não </a:t>
            </a: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saudável.</a:t>
            </a:r>
          </a:p>
          <a:p>
            <a:pPr fontAlgn="base"/>
            <a:endParaRPr lang="pt-BR" sz="2400" dirty="0">
              <a:latin typeface="Courier New" pitchFamily="49" charset="0"/>
              <a:cs typeface="Courier New" pitchFamily="49" charset="0"/>
            </a:endParaRPr>
          </a:p>
          <a:p>
            <a:pPr fontAlgn="base"/>
            <a:r>
              <a:rPr lang="pt-BR" sz="2400" b="1" dirty="0">
                <a:latin typeface="Courier New" pitchFamily="49" charset="0"/>
                <a:cs typeface="Courier New" pitchFamily="49" charset="0"/>
              </a:rPr>
              <a:t>Sincretismo alimentar</a:t>
            </a:r>
            <a:r>
              <a:rPr lang="pt-BR" sz="2400" dirty="0">
                <a:latin typeface="Courier New" pitchFamily="49" charset="0"/>
                <a:cs typeface="Courier New" pitchFamily="49" charset="0"/>
              </a:rPr>
              <a:t>: novos </a:t>
            </a: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cardápios.</a:t>
            </a:r>
            <a:endParaRPr lang="pt-BR" sz="2400" dirty="0">
              <a:latin typeface="Courier New" pitchFamily="49" charset="0"/>
              <a:cs typeface="Courier New" pitchFamily="49" charset="0"/>
            </a:endParaRPr>
          </a:p>
          <a:p>
            <a:endParaRPr lang="pt-BR" dirty="0"/>
          </a:p>
        </p:txBody>
      </p:sp>
      <p:pic>
        <p:nvPicPr>
          <p:cNvPr id="17410" name="Picture 2" descr="Resultado de imagem para mc sal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3314" y="3753243"/>
            <a:ext cx="5059680" cy="2841739"/>
          </a:xfrm>
          <a:prstGeom prst="rect">
            <a:avLst/>
          </a:prstGeom>
          <a:noFill/>
        </p:spPr>
      </p:pic>
      <p:pic>
        <p:nvPicPr>
          <p:cNvPr id="17412" name="Picture 4" descr="Resultado de imagem para mcdonald ethnic opti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59" y="197354"/>
            <a:ext cx="3831409" cy="28500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054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77388" y="499218"/>
            <a:ext cx="10515600" cy="4351338"/>
          </a:xfrm>
        </p:spPr>
        <p:txBody>
          <a:bodyPr/>
          <a:lstStyle/>
          <a:p>
            <a:pPr fontAlgn="base"/>
            <a:r>
              <a:rPr lang="pt-BR" sz="2400" b="1" dirty="0">
                <a:latin typeface="Courier New" pitchFamily="49" charset="0"/>
                <a:cs typeface="Courier New" pitchFamily="49" charset="0"/>
              </a:rPr>
              <a:t>Imprensa: </a:t>
            </a: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Associação </a:t>
            </a:r>
            <a:r>
              <a:rPr lang="pt-BR" sz="2400" dirty="0">
                <a:latin typeface="Courier New" pitchFamily="49" charset="0"/>
                <a:cs typeface="Courier New" pitchFamily="49" charset="0"/>
              </a:rPr>
              <a:t>com os riscos de </a:t>
            </a: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saúde.</a:t>
            </a:r>
          </a:p>
          <a:p>
            <a:pPr fontAlgn="base"/>
            <a:endParaRPr lang="pt-BR" sz="2400" dirty="0">
              <a:latin typeface="Courier New" pitchFamily="49" charset="0"/>
              <a:cs typeface="Courier New" pitchFamily="49" charset="0"/>
            </a:endParaRPr>
          </a:p>
          <a:p>
            <a:pPr fontAlgn="base"/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Correntes contrárias.</a:t>
            </a:r>
            <a:endParaRPr lang="pt-BR" sz="2400" dirty="0">
              <a:latin typeface="Courier New" pitchFamily="49" charset="0"/>
              <a:cs typeface="Courier New" pitchFamily="49" charset="0"/>
            </a:endParaRPr>
          </a:p>
          <a:p>
            <a:endParaRPr lang="pt-BR" dirty="0"/>
          </a:p>
        </p:txBody>
      </p:sp>
      <p:pic>
        <p:nvPicPr>
          <p:cNvPr id="16386" name="Picture 2" descr="Resultado de imagem para revistas sobre fast foo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2920" y="2607705"/>
            <a:ext cx="2667000" cy="3514726"/>
          </a:xfrm>
          <a:prstGeom prst="rect">
            <a:avLst/>
          </a:prstGeom>
          <a:noFill/>
        </p:spPr>
      </p:pic>
      <p:pic>
        <p:nvPicPr>
          <p:cNvPr id="16388" name="Picture 4" descr="Resultado de imagem para revistas sobre fast foo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8003" y="2620062"/>
            <a:ext cx="2552700" cy="3514726"/>
          </a:xfrm>
          <a:prstGeom prst="rect">
            <a:avLst/>
          </a:prstGeom>
          <a:noFill/>
        </p:spPr>
      </p:pic>
      <p:pic>
        <p:nvPicPr>
          <p:cNvPr id="16390" name="Picture 6" descr="Resultado de imagem para revistas sobre fast foo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2190" y="2595650"/>
            <a:ext cx="2543175" cy="3514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546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40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Globalização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 globalização é um processo, que se manifesta, a partir de uma </a:t>
            </a:r>
            <a:r>
              <a:rPr lang="pt-BR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aceleração</a:t>
            </a:r>
            <a:r>
              <a:rPr lang="pt-BR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do intercâmbio de capitais, mercadorias, ideias, informações, entre vários países ocasionando uma </a:t>
            </a:r>
            <a:r>
              <a:rPr lang="pt-BR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redução nas fronteiras geográficas</a:t>
            </a:r>
            <a:r>
              <a:rPr lang="pt-BR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pt-BR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050" name="Picture 2" descr="Resultado de imagem para globalizaÃ§Ã£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330" y="3461658"/>
            <a:ext cx="3898447" cy="305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9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14459" y="694107"/>
            <a:ext cx="10515600" cy="4351338"/>
          </a:xfrm>
        </p:spPr>
        <p:txBody>
          <a:bodyPr/>
          <a:lstStyle/>
          <a:p>
            <a:pPr fontAlgn="base"/>
            <a:r>
              <a:rPr lang="pt-BR" sz="2400" b="1" dirty="0">
                <a:latin typeface="Courier New" pitchFamily="49" charset="0"/>
                <a:cs typeface="Courier New" pitchFamily="49" charset="0"/>
              </a:rPr>
              <a:t>Alimentos </a:t>
            </a:r>
            <a:r>
              <a:rPr lang="pt-BR" sz="2400" b="1" dirty="0" smtClean="0">
                <a:latin typeface="Courier New" pitchFamily="49" charset="0"/>
                <a:cs typeface="Courier New" pitchFamily="49" charset="0"/>
              </a:rPr>
              <a:t>funcionais.</a:t>
            </a:r>
          </a:p>
          <a:p>
            <a:pPr fontAlgn="base"/>
            <a:endParaRPr lang="pt-BR" sz="2400" b="1" dirty="0">
              <a:latin typeface="Courier New" pitchFamily="49" charset="0"/>
              <a:cs typeface="Courier New" pitchFamily="49" charset="0"/>
            </a:endParaRPr>
          </a:p>
          <a:p>
            <a:pPr fontAlgn="base"/>
            <a:r>
              <a:rPr lang="pt-BR" sz="2400" dirty="0">
                <a:latin typeface="Courier New" pitchFamily="49" charset="0"/>
                <a:cs typeface="Courier New" pitchFamily="49" charset="0"/>
              </a:rPr>
              <a:t>Saudável como segmento </a:t>
            </a: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econômico.</a:t>
            </a:r>
          </a:p>
          <a:p>
            <a:pPr fontAlgn="base"/>
            <a:endParaRPr lang="pt-BR" sz="2400" dirty="0">
              <a:latin typeface="Courier New" pitchFamily="49" charset="0"/>
              <a:cs typeface="Courier New" pitchFamily="49" charset="0"/>
            </a:endParaRPr>
          </a:p>
          <a:p>
            <a:pPr fontAlgn="base"/>
            <a:r>
              <a:rPr lang="pt-BR" sz="2400" dirty="0">
                <a:latin typeface="Courier New" pitchFamily="49" charset="0"/>
                <a:cs typeface="Courier New" pitchFamily="49" charset="0"/>
              </a:rPr>
              <a:t>Representação social.</a:t>
            </a:r>
          </a:p>
          <a:p>
            <a:endParaRPr lang="pt-BR" dirty="0"/>
          </a:p>
        </p:txBody>
      </p:sp>
      <p:pic>
        <p:nvPicPr>
          <p:cNvPr id="15362" name="Picture 2" descr="Resultado de imagem para alimentos funcionais prateleir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37372" y="112303"/>
            <a:ext cx="3492842" cy="3492843"/>
          </a:xfrm>
          <a:prstGeom prst="rect">
            <a:avLst/>
          </a:prstGeom>
          <a:noFill/>
        </p:spPr>
      </p:pic>
      <p:pic>
        <p:nvPicPr>
          <p:cNvPr id="15364" name="Picture 4" descr="Resultado de imagem para alimentos funcionais loj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278" y="3765789"/>
            <a:ext cx="7810500" cy="2819401"/>
          </a:xfrm>
          <a:prstGeom prst="rect">
            <a:avLst/>
          </a:prstGeom>
          <a:noFill/>
        </p:spPr>
      </p:pic>
      <p:pic>
        <p:nvPicPr>
          <p:cNvPr id="15366" name="Picture 6" descr="Imagem relaciona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54626" y="3765789"/>
            <a:ext cx="2819400" cy="28194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755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4062" y="3343423"/>
            <a:ext cx="5660749" cy="4183290"/>
          </a:xfrm>
        </p:spPr>
        <p:txBody>
          <a:bodyPr/>
          <a:lstStyle/>
          <a:p>
            <a:pPr fontAlgn="base"/>
            <a:endParaRPr lang="pt-BR" dirty="0">
              <a:latin typeface="Courier New" pitchFamily="49" charset="0"/>
              <a:cs typeface="Courier New" pitchFamily="49" charset="0"/>
            </a:endParaRPr>
          </a:p>
          <a:p>
            <a:pPr fontAlgn="base"/>
            <a:r>
              <a:rPr lang="pt-BR" sz="2400" dirty="0">
                <a:latin typeface="Courier New" pitchFamily="49" charset="0"/>
                <a:cs typeface="Courier New" pitchFamily="49" charset="0"/>
              </a:rPr>
              <a:t>Modelos alimentares dos meios </a:t>
            </a: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dominantes.</a:t>
            </a:r>
          </a:p>
          <a:p>
            <a:pPr fontAlgn="base"/>
            <a:endParaRPr lang="pt-BR" sz="2400" dirty="0">
              <a:latin typeface="Courier New" pitchFamily="49" charset="0"/>
              <a:cs typeface="Courier New" pitchFamily="49" charset="0"/>
            </a:endParaRPr>
          </a:p>
          <a:p>
            <a:pPr fontAlgn="base"/>
            <a:r>
              <a:rPr lang="pt-BR" sz="2400" dirty="0">
                <a:latin typeface="Courier New" pitchFamily="49" charset="0"/>
                <a:cs typeface="Courier New" pitchFamily="49" charset="0"/>
              </a:rPr>
              <a:t>Prazer </a:t>
            </a: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e sociabilidade afetados.</a:t>
            </a:r>
            <a:endParaRPr lang="pt-BR" sz="2400" dirty="0">
              <a:latin typeface="Courier New" pitchFamily="49" charset="0"/>
              <a:cs typeface="Courier New" pitchFamily="49" charset="0"/>
            </a:endParaRPr>
          </a:p>
          <a:p>
            <a:endParaRPr lang="pt-BR" dirty="0"/>
          </a:p>
        </p:txBody>
      </p:sp>
      <p:pic>
        <p:nvPicPr>
          <p:cNvPr id="14338" name="Picture 2" descr="Resultado de imagem para alimento como remed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6450" y="3343274"/>
            <a:ext cx="6305550" cy="3514726"/>
          </a:xfrm>
          <a:prstGeom prst="rect">
            <a:avLst/>
          </a:prstGeom>
          <a:noFill/>
        </p:spPr>
      </p:pic>
      <p:pic>
        <p:nvPicPr>
          <p:cNvPr id="14340" name="Picture 4" descr="Imagem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58" y="164056"/>
            <a:ext cx="4547053" cy="3038476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5682343" y="1078222"/>
            <a:ext cx="55517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pt-BR" sz="2400" b="1" dirty="0" smtClean="0">
                <a:latin typeface="Courier New" pitchFamily="49" charset="0"/>
                <a:cs typeface="Courier New" pitchFamily="49" charset="0"/>
              </a:rPr>
              <a:t>Medicalização</a:t>
            </a: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 antes das razões sociais e morais.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4953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95202" y="1531534"/>
            <a:ext cx="5014441" cy="3987363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pt-BR" sz="2600" dirty="0">
                <a:latin typeface="Courier New" pitchFamily="49" charset="0"/>
                <a:cs typeface="Courier New" pitchFamily="49" charset="0"/>
              </a:rPr>
              <a:t>Ansiedade diante do excesso de </a:t>
            </a:r>
            <a:r>
              <a:rPr lang="pt-BR" sz="2600" dirty="0" smtClean="0">
                <a:latin typeface="Courier New" pitchFamily="49" charset="0"/>
                <a:cs typeface="Courier New" pitchFamily="49" charset="0"/>
              </a:rPr>
              <a:t>informações.</a:t>
            </a:r>
          </a:p>
          <a:p>
            <a:pPr fontAlgn="base"/>
            <a:endParaRPr lang="pt-BR" sz="2600" dirty="0" smtClean="0">
              <a:latin typeface="Courier New" pitchFamily="49" charset="0"/>
              <a:cs typeface="Courier New" pitchFamily="49" charset="0"/>
            </a:endParaRPr>
          </a:p>
          <a:p>
            <a:pPr fontAlgn="base"/>
            <a:endParaRPr lang="pt-BR" sz="2600" dirty="0">
              <a:latin typeface="Courier New" pitchFamily="49" charset="0"/>
              <a:cs typeface="Courier New" pitchFamily="49" charset="0"/>
            </a:endParaRPr>
          </a:p>
          <a:p>
            <a:pPr fontAlgn="base"/>
            <a:r>
              <a:rPr lang="pt-BR" sz="2600" b="1" dirty="0" err="1" smtClean="0">
                <a:latin typeface="Courier New" pitchFamily="49" charset="0"/>
                <a:cs typeface="Courier New" pitchFamily="49" charset="0"/>
              </a:rPr>
              <a:t>Ortorexia</a:t>
            </a:r>
            <a:r>
              <a:rPr lang="pt-BR" sz="2600" dirty="0" smtClean="0">
                <a:latin typeface="Courier New" pitchFamily="49" charset="0"/>
                <a:cs typeface="Courier New" pitchFamily="49" charset="0"/>
              </a:rPr>
              <a:t>.</a:t>
            </a:r>
          </a:p>
          <a:p>
            <a:pPr fontAlgn="base"/>
            <a:endParaRPr lang="pt-BR" sz="2600" dirty="0" smtClean="0">
              <a:latin typeface="Courier New" pitchFamily="49" charset="0"/>
              <a:cs typeface="Courier New" pitchFamily="49" charset="0"/>
            </a:endParaRPr>
          </a:p>
          <a:p>
            <a:pPr fontAlgn="base"/>
            <a:endParaRPr lang="pt-BR" sz="2600" dirty="0">
              <a:latin typeface="Courier New" pitchFamily="49" charset="0"/>
              <a:cs typeface="Courier New" pitchFamily="49" charset="0"/>
            </a:endParaRPr>
          </a:p>
          <a:p>
            <a:pPr fontAlgn="base"/>
            <a:r>
              <a:rPr lang="pt-BR" sz="2600" dirty="0">
                <a:latin typeface="Courier New" pitchFamily="49" charset="0"/>
                <a:cs typeface="Courier New" pitchFamily="49" charset="0"/>
              </a:rPr>
              <a:t>“</a:t>
            </a:r>
            <a:r>
              <a:rPr lang="pt-BR" sz="2600" dirty="0" err="1">
                <a:latin typeface="Courier New" pitchFamily="49" charset="0"/>
                <a:cs typeface="Courier New" pitchFamily="49" charset="0"/>
              </a:rPr>
              <a:t>Desmedicalizar</a:t>
            </a:r>
            <a:r>
              <a:rPr lang="pt-BR" sz="2600" dirty="0">
                <a:latin typeface="Courier New" pitchFamily="49" charset="0"/>
                <a:cs typeface="Courier New" pitchFamily="49" charset="0"/>
              </a:rPr>
              <a:t>”= nutrição + dimensões </a:t>
            </a:r>
            <a:r>
              <a:rPr lang="pt-BR" sz="2600" dirty="0" smtClean="0">
                <a:latin typeface="Courier New" pitchFamily="49" charset="0"/>
                <a:cs typeface="Courier New" pitchFamily="49" charset="0"/>
              </a:rPr>
              <a:t>socioculturais.</a:t>
            </a:r>
            <a:endParaRPr lang="pt-BR" sz="2600" dirty="0">
              <a:latin typeface="Courier New" pitchFamily="49" charset="0"/>
              <a:cs typeface="Courier New" pitchFamily="49" charset="0"/>
            </a:endParaRPr>
          </a:p>
          <a:p>
            <a:endParaRPr lang="pt-BR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3318" name="Picture 6" descr="Resultado de imagem para ortorex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8499" y="59126"/>
            <a:ext cx="5942418" cy="3502800"/>
          </a:xfrm>
          <a:prstGeom prst="rect">
            <a:avLst/>
          </a:prstGeom>
          <a:noFill/>
        </p:spPr>
      </p:pic>
      <p:pic>
        <p:nvPicPr>
          <p:cNvPr id="13320" name="Picture 8" descr="Imagem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8499" y="3799941"/>
            <a:ext cx="5942418" cy="29712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899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1121" y="1433739"/>
            <a:ext cx="10515600" cy="4351338"/>
          </a:xfrm>
        </p:spPr>
        <p:txBody>
          <a:bodyPr>
            <a:normAutofit/>
          </a:bodyPr>
          <a:lstStyle/>
          <a:p>
            <a:r>
              <a:rPr lang="pt-BR" sz="2400" b="1" dirty="0">
                <a:latin typeface="Courier New" pitchFamily="49" charset="0"/>
                <a:cs typeface="Courier New" pitchFamily="49" charset="0"/>
              </a:rPr>
              <a:t>Responsabilidade social </a:t>
            </a:r>
            <a:r>
              <a:rPr lang="pt-BR" sz="2400" dirty="0">
                <a:latin typeface="Courier New" pitchFamily="49" charset="0"/>
                <a:cs typeface="Courier New" pitchFamily="49" charset="0"/>
              </a:rPr>
              <a:t>sobre os alimentos.</a:t>
            </a:r>
          </a:p>
        </p:txBody>
      </p:sp>
      <p:pic>
        <p:nvPicPr>
          <p:cNvPr id="4098" name="Picture 2" descr="Resultado de imagem para responsabilidade social sobre o alimen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65" y="2729788"/>
            <a:ext cx="3368289" cy="319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153258" y="123916"/>
            <a:ext cx="6596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i="1" dirty="0" smtClean="0">
                <a:solidFill>
                  <a:srgbClr val="C40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Pontos de Destaque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166" y="2729788"/>
            <a:ext cx="3087732" cy="3212237"/>
          </a:xfrm>
          <a:prstGeom prst="rect">
            <a:avLst/>
          </a:prstGeom>
        </p:spPr>
      </p:pic>
      <p:pic>
        <p:nvPicPr>
          <p:cNvPr id="1026" name="Picture 2" descr="Resultado de imagem para veganism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291" y="123916"/>
            <a:ext cx="2605871" cy="260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22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585346"/>
            <a:ext cx="10515600" cy="2302251"/>
          </a:xfrm>
        </p:spPr>
        <p:txBody>
          <a:bodyPr/>
          <a:lstStyle/>
          <a:p>
            <a:pPr algn="just" fontAlgn="base"/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Manipulação genética.</a:t>
            </a:r>
          </a:p>
          <a:p>
            <a:pPr algn="just" fontAlgn="base">
              <a:buNone/>
            </a:pPr>
            <a:endParaRPr lang="pt-BR" sz="2400" dirty="0">
              <a:latin typeface="Courier New" pitchFamily="49" charset="0"/>
              <a:cs typeface="Courier New" pitchFamily="49" charset="0"/>
            </a:endParaRPr>
          </a:p>
          <a:p>
            <a:pPr algn="just" fontAlgn="base"/>
            <a:r>
              <a:rPr lang="pt-BR" sz="2400" b="1" dirty="0">
                <a:latin typeface="Courier New" pitchFamily="49" charset="0"/>
                <a:cs typeface="Courier New" pitchFamily="49" charset="0"/>
              </a:rPr>
              <a:t>Rastreabilidade</a:t>
            </a:r>
            <a:r>
              <a:rPr lang="pt-BR" sz="2400" dirty="0">
                <a:latin typeface="Courier New" pitchFamily="49" charset="0"/>
                <a:cs typeface="Courier New" pitchFamily="49" charset="0"/>
              </a:rPr>
              <a:t> do alimento e </a:t>
            </a:r>
            <a:r>
              <a:rPr lang="pt-BR" sz="2400" b="1" dirty="0">
                <a:latin typeface="Courier New" pitchFamily="49" charset="0"/>
                <a:cs typeface="Courier New" pitchFamily="49" charset="0"/>
              </a:rPr>
              <a:t>rotulagem</a:t>
            </a:r>
            <a:r>
              <a:rPr lang="pt-BR" sz="2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alimentar.</a:t>
            </a:r>
            <a:endParaRPr lang="pt-BR" sz="2400" dirty="0">
              <a:latin typeface="Courier New" pitchFamily="49" charset="0"/>
              <a:cs typeface="Courier New" pitchFamily="49" charset="0"/>
            </a:endParaRPr>
          </a:p>
          <a:p>
            <a:pPr marL="0" indent="0" fontAlgn="base">
              <a:buNone/>
            </a:pPr>
            <a:endParaRPr lang="pt-BR" dirty="0"/>
          </a:p>
          <a:p>
            <a:endParaRPr lang="pt-BR" dirty="0"/>
          </a:p>
        </p:txBody>
      </p:sp>
      <p:sp>
        <p:nvSpPr>
          <p:cNvPr id="3074" name="AutoShape 2" descr="Resultado de imagem para rastreabilidade de alimentos"/>
          <p:cNvSpPr>
            <a:spLocks noChangeAspect="1" noChangeArrowheads="1"/>
          </p:cNvSpPr>
          <p:nvPr/>
        </p:nvSpPr>
        <p:spPr bwMode="auto">
          <a:xfrm>
            <a:off x="155575" y="-1189038"/>
            <a:ext cx="7620000" cy="2476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076" name="AutoShape 4" descr="Resultado de imagem para rastreabilidade de alimentos"/>
          <p:cNvSpPr>
            <a:spLocks noChangeAspect="1" noChangeArrowheads="1"/>
          </p:cNvSpPr>
          <p:nvPr/>
        </p:nvSpPr>
        <p:spPr bwMode="auto">
          <a:xfrm>
            <a:off x="155575" y="-1189038"/>
            <a:ext cx="7620000" cy="2476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078" name="AutoShape 6" descr="Resultado de imagem para rastreabilidade de alimentos"/>
          <p:cNvSpPr>
            <a:spLocks noChangeAspect="1" noChangeArrowheads="1"/>
          </p:cNvSpPr>
          <p:nvPr/>
        </p:nvSpPr>
        <p:spPr bwMode="auto">
          <a:xfrm>
            <a:off x="155575" y="-1189038"/>
            <a:ext cx="7620000" cy="2476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80" name="Picture 8" descr="Resultado de imagem para rastreabilidade de aliment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7362" y="2788833"/>
            <a:ext cx="8752114" cy="3987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722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2232" y="531399"/>
            <a:ext cx="11247040" cy="5793507"/>
          </a:xfrm>
        </p:spPr>
        <p:txBody>
          <a:bodyPr>
            <a:normAutofit/>
          </a:bodyPr>
          <a:lstStyle/>
          <a:p>
            <a:pPr marL="0" indent="0"/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pt-BR" sz="2400" b="1" i="1" dirty="0" smtClean="0">
                <a:latin typeface="Courier New" pitchFamily="49" charset="0"/>
                <a:cs typeface="Courier New" pitchFamily="49" charset="0"/>
              </a:rPr>
              <a:t>Fast Casual </a:t>
            </a:r>
          </a:p>
          <a:p>
            <a:pPr marL="0" indent="0"/>
            <a:endParaRPr lang="pt-BR" sz="2400" b="1" i="1" dirty="0" smtClean="0">
              <a:latin typeface="Courier New" pitchFamily="49" charset="0"/>
              <a:cs typeface="Courier New" pitchFamily="49" charset="0"/>
            </a:endParaRPr>
          </a:p>
          <a:p>
            <a:pPr marL="0" indent="0" algn="just">
              <a:buNone/>
            </a:pPr>
            <a:r>
              <a:rPr lang="pt-BR" sz="2400" dirty="0">
                <a:latin typeface="Courier New" pitchFamily="49" charset="0"/>
                <a:cs typeface="Courier New" pitchFamily="49" charset="0"/>
              </a:rPr>
              <a:t>"</a:t>
            </a:r>
            <a:r>
              <a:rPr lang="pt-BR" sz="2400" i="1" dirty="0" err="1" smtClean="0">
                <a:latin typeface="Courier New" pitchFamily="49" charset="0"/>
                <a:cs typeface="Courier New" pitchFamily="49" charset="0"/>
              </a:rPr>
              <a:t>fast</a:t>
            </a:r>
            <a:r>
              <a:rPr lang="pt-BR" sz="2400" i="1" dirty="0" smtClean="0">
                <a:latin typeface="Courier New" pitchFamily="49" charset="0"/>
                <a:cs typeface="Courier New" pitchFamily="49" charset="0"/>
              </a:rPr>
              <a:t> casual</a:t>
            </a: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 é </a:t>
            </a:r>
            <a:r>
              <a:rPr lang="pt-BR" sz="2400" dirty="0">
                <a:latin typeface="Courier New" pitchFamily="49" charset="0"/>
                <a:cs typeface="Courier New" pitchFamily="49" charset="0"/>
              </a:rPr>
              <a:t>um </a:t>
            </a:r>
            <a:r>
              <a:rPr lang="pt-BR" sz="2400" b="1" dirty="0">
                <a:latin typeface="Courier New" pitchFamily="49" charset="0"/>
                <a:cs typeface="Courier New" pitchFamily="49" charset="0"/>
              </a:rPr>
              <a:t>segmento</a:t>
            </a:r>
            <a:r>
              <a:rPr lang="pt-BR" sz="2400" dirty="0">
                <a:latin typeface="Courier New" pitchFamily="49" charset="0"/>
                <a:cs typeface="Courier New" pitchFamily="49" charset="0"/>
              </a:rPr>
              <a:t> que vem crescendo bastante com o ticket médio, um pouco mais baixo que do que o restaurante gastronômico e com uma experiência gastronômica um pouco mais cuidada do que um restaurante de </a:t>
            </a:r>
            <a:r>
              <a:rPr lang="pt-BR" sz="2400" i="1" dirty="0" err="1">
                <a:latin typeface="Courier New" pitchFamily="49" charset="0"/>
                <a:cs typeface="Courier New" pitchFamily="49" charset="0"/>
              </a:rPr>
              <a:t>fast</a:t>
            </a:r>
            <a:r>
              <a:rPr lang="pt-BR" sz="2400" i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pt-BR" sz="2400" i="1" dirty="0" err="1">
                <a:latin typeface="Courier New" pitchFamily="49" charset="0"/>
                <a:cs typeface="Courier New" pitchFamily="49" charset="0"/>
              </a:rPr>
              <a:t>food</a:t>
            </a:r>
            <a:r>
              <a:rPr lang="pt-BR" sz="2400" dirty="0">
                <a:latin typeface="Courier New" pitchFamily="49" charset="0"/>
                <a:cs typeface="Courier New" pitchFamily="49" charset="0"/>
              </a:rPr>
              <a:t>", explica o consultor Eduardo Scott</a:t>
            </a: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. </a:t>
            </a:r>
          </a:p>
          <a:p>
            <a:pPr marL="0" indent="0" algn="just">
              <a:buNone/>
            </a:pP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(Jornal da Globo)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284" y="3800128"/>
            <a:ext cx="5548219" cy="277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Resultado de imagem para junk 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42" y="3800128"/>
            <a:ext cx="4167087" cy="277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11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2654" y="2152563"/>
            <a:ext cx="6531132" cy="3532970"/>
          </a:xfrm>
        </p:spPr>
        <p:txBody>
          <a:bodyPr>
            <a:normAutofit/>
          </a:bodyPr>
          <a:lstStyle/>
          <a:p>
            <a:r>
              <a:rPr lang="pt-BR" sz="2400" b="1" dirty="0" err="1" smtClean="0">
                <a:latin typeface="Courier New" pitchFamily="49" charset="0"/>
                <a:cs typeface="Courier New" pitchFamily="49" charset="0"/>
              </a:rPr>
              <a:t>Slow</a:t>
            </a:r>
            <a:r>
              <a:rPr lang="pt-BR" sz="2400" b="1" dirty="0" smtClean="0">
                <a:latin typeface="Courier New" pitchFamily="49" charset="0"/>
                <a:cs typeface="Courier New" pitchFamily="49" charset="0"/>
              </a:rPr>
              <a:t> Food: </a:t>
            </a:r>
            <a:r>
              <a:rPr lang="pt-BR" sz="2400" dirty="0" smtClean="0">
                <a:latin typeface="Courier New" pitchFamily="49" charset="0"/>
                <a:cs typeface="Courier New" pitchFamily="49" charset="0"/>
              </a:rPr>
              <a:t>nutrição, gastronomia, agronomia e ambientalista. </a:t>
            </a:r>
            <a:endParaRPr lang="pt-BR" sz="2400" b="1" dirty="0" smtClean="0">
              <a:latin typeface="Courier New" pitchFamily="49" charset="0"/>
              <a:cs typeface="Courier New" pitchFamily="49" charset="0"/>
            </a:endParaRPr>
          </a:p>
          <a:p>
            <a:endParaRPr lang="pt-BR" sz="2400" b="1" dirty="0" smtClean="0">
              <a:latin typeface="Courier New" pitchFamily="49" charset="0"/>
              <a:cs typeface="Courier New" pitchFamily="49" charset="0"/>
            </a:endParaRPr>
          </a:p>
          <a:p>
            <a:pPr lvl="1">
              <a:buNone/>
            </a:pPr>
            <a:r>
              <a:rPr lang="pt-BR" dirty="0" smtClean="0">
                <a:latin typeface="Courier New" pitchFamily="49" charset="0"/>
                <a:cs typeface="Courier New" pitchFamily="49" charset="0"/>
              </a:rPr>
              <a:t>“ O </a:t>
            </a:r>
            <a:r>
              <a:rPr lang="pt-BR" i="1" dirty="0" err="1" smtClean="0">
                <a:latin typeface="Courier New" pitchFamily="49" charset="0"/>
                <a:cs typeface="Courier New" pitchFamily="49" charset="0"/>
              </a:rPr>
              <a:t>fast</a:t>
            </a:r>
            <a:r>
              <a:rPr lang="pt-BR" i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pt-BR" i="1" dirty="0" err="1" smtClean="0">
                <a:latin typeface="Courier New" pitchFamily="49" charset="0"/>
                <a:cs typeface="Courier New" pitchFamily="49" charset="0"/>
              </a:rPr>
              <a:t>food</a:t>
            </a:r>
            <a:r>
              <a:rPr lang="pt-BR" i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pt-BR" dirty="0" smtClean="0">
                <a:latin typeface="Courier New" pitchFamily="49" charset="0"/>
                <a:cs typeface="Courier New" pitchFamily="49" charset="0"/>
              </a:rPr>
              <a:t>mata o </a:t>
            </a:r>
            <a:r>
              <a:rPr lang="pt-BR" b="1" dirty="0" smtClean="0">
                <a:latin typeface="Courier New" pitchFamily="49" charset="0"/>
                <a:cs typeface="Courier New" pitchFamily="49" charset="0"/>
              </a:rPr>
              <a:t>sabor</a:t>
            </a:r>
            <a:r>
              <a:rPr lang="pt-BR" dirty="0" smtClean="0">
                <a:latin typeface="Courier New" pitchFamily="49" charset="0"/>
                <a:cs typeface="Courier New" pitchFamily="49" charset="0"/>
              </a:rPr>
              <a:t>”. </a:t>
            </a:r>
          </a:p>
          <a:p>
            <a:pPr lvl="1">
              <a:buNone/>
            </a:pPr>
            <a:r>
              <a:rPr lang="pt-BR" dirty="0" smtClean="0">
                <a:latin typeface="Courier New" pitchFamily="49" charset="0"/>
                <a:cs typeface="Courier New" pitchFamily="49" charset="0"/>
              </a:rPr>
              <a:t>( Carlo </a:t>
            </a:r>
            <a:r>
              <a:rPr lang="pt-BR" dirty="0" err="1" smtClean="0">
                <a:latin typeface="Courier New" pitchFamily="49" charset="0"/>
                <a:cs typeface="Courier New" pitchFamily="49" charset="0"/>
              </a:rPr>
              <a:t>Petrini</a:t>
            </a:r>
            <a:r>
              <a:rPr lang="pt-BR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endParaRPr lang="pt-BR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pt-BR" dirty="0" smtClean="0">
                <a:latin typeface="Courier New" pitchFamily="49" charset="0"/>
                <a:cs typeface="Courier New" pitchFamily="49" charset="0"/>
              </a:rPr>
              <a:t> </a:t>
            </a:r>
            <a:endParaRPr lang="pt-BR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03" y="226867"/>
            <a:ext cx="2465377" cy="1319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Resultado de imagem para slow food liv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4388" y="250158"/>
            <a:ext cx="4506686" cy="64207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146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 noGrp="1"/>
          </p:cNvSpPr>
          <p:nvPr>
            <p:ph type="title"/>
          </p:nvPr>
        </p:nvSpPr>
        <p:spPr>
          <a:xfrm>
            <a:off x="800622" y="213578"/>
            <a:ext cx="105156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 smtClean="0">
                <a:solidFill>
                  <a:srgbClr val="C40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Referências</a:t>
            </a:r>
            <a:endParaRPr lang="pt-BR" sz="4400" b="1" i="1" dirty="0" smtClean="0">
              <a:solidFill>
                <a:srgbClr val="C400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1064713"/>
            <a:ext cx="12192000" cy="549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1600"/>
              </a:lnSpc>
              <a:buFont typeface="Wingdings" pitchFamily="2" charset="2"/>
              <a:buChar char="§"/>
            </a:pPr>
            <a:r>
              <a:rPr lang="pt-BR" sz="1600" dirty="0" smtClean="0"/>
              <a:t>OLIVEIRA, Nilce. FREITAS, Maria do Carmo Soares. </a:t>
            </a:r>
            <a:r>
              <a:rPr lang="pt-BR" sz="1600" i="1" dirty="0" err="1"/>
              <a:t>Fast-food</a:t>
            </a:r>
            <a:r>
              <a:rPr lang="pt-BR" sz="1600" i="1" dirty="0"/>
              <a:t> um aspecto da modernidade alimentar</a:t>
            </a:r>
            <a:r>
              <a:rPr lang="pt-BR" sz="1600" dirty="0"/>
              <a:t>. In Freitas MCS, Fontes GAV, Oliveira N.(</a:t>
            </a:r>
            <a:r>
              <a:rPr lang="pt-BR" sz="1600" dirty="0" err="1"/>
              <a:t>orgs</a:t>
            </a:r>
            <a:r>
              <a:rPr lang="pt-BR" sz="1600" dirty="0"/>
              <a:t>)  Escritas e narrativas sobre alimentação e cultura [online]. Salvador: EDUFBA, 2008. </a:t>
            </a:r>
            <a:endParaRPr lang="pt-BR" sz="1600" dirty="0" smtClean="0"/>
          </a:p>
          <a:p>
            <a:pPr marL="285750" indent="-285750" algn="just">
              <a:lnSpc>
                <a:spcPts val="1600"/>
              </a:lnSpc>
              <a:buFont typeface="Wingdings" pitchFamily="2" charset="2"/>
              <a:buChar char="§"/>
            </a:pPr>
            <a:endParaRPr lang="pt-BR" sz="1600" dirty="0" smtClean="0"/>
          </a:p>
          <a:p>
            <a:pPr marL="285750" indent="-285750" algn="just">
              <a:lnSpc>
                <a:spcPts val="1600"/>
              </a:lnSpc>
              <a:buFont typeface="Wingdings" pitchFamily="2" charset="2"/>
              <a:buChar char="§"/>
            </a:pPr>
            <a:r>
              <a:rPr lang="pt-BR" sz="1600" dirty="0" smtClean="0"/>
              <a:t>PROENCA, Rosana Pacheco da Costa. </a:t>
            </a:r>
            <a:r>
              <a:rPr lang="pt-BR" sz="1600" i="1" dirty="0"/>
              <a:t>Alimentação e globalização: algumas reflexões</a:t>
            </a:r>
            <a:r>
              <a:rPr lang="pt-BR" sz="1600" dirty="0"/>
              <a:t>.</a:t>
            </a:r>
            <a:r>
              <a:rPr lang="pt-BR" sz="1600" b="1" dirty="0"/>
              <a:t> </a:t>
            </a:r>
            <a:r>
              <a:rPr lang="en-US" sz="1600" dirty="0" err="1" smtClean="0"/>
              <a:t>Ciência</a:t>
            </a:r>
            <a:r>
              <a:rPr lang="en-US" sz="1600" dirty="0" smtClean="0"/>
              <a:t> e </a:t>
            </a:r>
            <a:r>
              <a:rPr lang="en-US" sz="1600" dirty="0" err="1" smtClean="0"/>
              <a:t>Cultura</a:t>
            </a:r>
            <a:r>
              <a:rPr lang="en-US" sz="1600" dirty="0" smtClean="0"/>
              <a:t>,</a:t>
            </a:r>
            <a:r>
              <a:rPr lang="en-US" sz="1600" dirty="0"/>
              <a:t>  São Paulo,  v. 62,  n. 4, Oct.  </a:t>
            </a:r>
            <a:r>
              <a:rPr lang="en-US" sz="1600" dirty="0" smtClean="0"/>
              <a:t>2010. </a:t>
            </a:r>
          </a:p>
          <a:p>
            <a:pPr marL="285750" indent="-285750" algn="just">
              <a:lnSpc>
                <a:spcPts val="1600"/>
              </a:lnSpc>
              <a:buFont typeface="Wingdings" pitchFamily="2" charset="2"/>
              <a:buChar char="§"/>
            </a:pPr>
            <a:endParaRPr lang="en-US" sz="1600" dirty="0"/>
          </a:p>
          <a:p>
            <a:pPr marL="285750" indent="-285750" algn="just">
              <a:lnSpc>
                <a:spcPts val="1600"/>
              </a:lnSpc>
              <a:buFont typeface="Wingdings" pitchFamily="2" charset="2"/>
              <a:buChar char="§"/>
            </a:pPr>
            <a:r>
              <a:rPr lang="en-US" sz="1600" dirty="0" smtClean="0"/>
              <a:t>MOREIRA, </a:t>
            </a:r>
            <a:r>
              <a:rPr lang="en-US" sz="1600" dirty="0" err="1" smtClean="0"/>
              <a:t>Sueli</a:t>
            </a:r>
            <a:r>
              <a:rPr lang="en-US" sz="1600" dirty="0" smtClean="0"/>
              <a:t> Aparecida. </a:t>
            </a:r>
            <a:r>
              <a:rPr lang="en-US" sz="1600" dirty="0" err="1" smtClean="0"/>
              <a:t>Alimentação</a:t>
            </a:r>
            <a:r>
              <a:rPr lang="en-US" sz="1600" dirty="0" smtClean="0"/>
              <a:t> e </a:t>
            </a:r>
            <a:r>
              <a:rPr lang="en-US" sz="1600" dirty="0" err="1" smtClean="0"/>
              <a:t>Comensalidade</a:t>
            </a:r>
            <a:r>
              <a:rPr lang="en-US" sz="1600" dirty="0" smtClean="0"/>
              <a:t>: </a:t>
            </a:r>
            <a:r>
              <a:rPr lang="en-US" sz="1600" dirty="0" err="1" smtClean="0"/>
              <a:t>aspectos</a:t>
            </a:r>
            <a:r>
              <a:rPr lang="en-US" sz="1600" dirty="0" smtClean="0"/>
              <a:t> </a:t>
            </a:r>
            <a:r>
              <a:rPr lang="en-US" sz="1600" dirty="0" err="1" smtClean="0"/>
              <a:t>históricos</a:t>
            </a:r>
            <a:r>
              <a:rPr lang="en-US" sz="1600" dirty="0" smtClean="0"/>
              <a:t> e </a:t>
            </a:r>
            <a:r>
              <a:rPr lang="en-US" sz="1600" dirty="0" err="1" smtClean="0"/>
              <a:t>antropológicos</a:t>
            </a:r>
            <a:r>
              <a:rPr lang="en-US" sz="1600" dirty="0" smtClean="0"/>
              <a:t>. </a:t>
            </a:r>
            <a:r>
              <a:rPr lang="en-US" sz="1600" dirty="0" err="1"/>
              <a:t>Ciência</a:t>
            </a:r>
            <a:r>
              <a:rPr lang="en-US" sz="1600" dirty="0"/>
              <a:t> e </a:t>
            </a:r>
            <a:r>
              <a:rPr lang="en-US" sz="1600" dirty="0" err="1"/>
              <a:t>Cultura</a:t>
            </a:r>
            <a:r>
              <a:rPr lang="en-US" sz="1600" dirty="0"/>
              <a:t>,  São Paulo,  v. 62,  n. 4, Oct.  2010. </a:t>
            </a:r>
          </a:p>
          <a:p>
            <a:pPr marL="285750" indent="-285750" algn="just">
              <a:lnSpc>
                <a:spcPts val="1600"/>
              </a:lnSpc>
              <a:buFont typeface="Wingdings" pitchFamily="2" charset="2"/>
              <a:buChar char="§"/>
            </a:pPr>
            <a:endParaRPr lang="en-US" sz="1600" dirty="0" smtClean="0"/>
          </a:p>
          <a:p>
            <a:pPr marL="285750" indent="-285750" algn="just">
              <a:lnSpc>
                <a:spcPts val="1600"/>
              </a:lnSpc>
              <a:buFont typeface="Wingdings" pitchFamily="2" charset="2"/>
              <a:buChar char="§"/>
            </a:pPr>
            <a:r>
              <a:rPr lang="en-US" sz="1600" dirty="0" smtClean="0"/>
              <a:t>LIMA, </a:t>
            </a:r>
            <a:r>
              <a:rPr lang="en-US" sz="1600" dirty="0" err="1" smtClean="0"/>
              <a:t>Romilda</a:t>
            </a:r>
            <a:r>
              <a:rPr lang="en-US" sz="1600" dirty="0" smtClean="0"/>
              <a:t> de Souza et al. </a:t>
            </a:r>
            <a:r>
              <a:rPr lang="en-US" sz="1600" dirty="0" err="1" smtClean="0"/>
              <a:t>Alimentação</a:t>
            </a:r>
            <a:r>
              <a:rPr lang="en-US" sz="1600" dirty="0" smtClean="0"/>
              <a:t> Comida e </a:t>
            </a:r>
            <a:r>
              <a:rPr lang="en-US" sz="1600" dirty="0" err="1" smtClean="0"/>
              <a:t>Cultura</a:t>
            </a:r>
            <a:r>
              <a:rPr lang="en-US" sz="1600" dirty="0" smtClean="0"/>
              <a:t>: o </a:t>
            </a:r>
            <a:r>
              <a:rPr lang="en-US" sz="1600" dirty="0" err="1" smtClean="0"/>
              <a:t>exercício</a:t>
            </a:r>
            <a:r>
              <a:rPr lang="en-US" sz="1600" dirty="0" smtClean="0"/>
              <a:t> da </a:t>
            </a:r>
            <a:r>
              <a:rPr lang="en-US" sz="1600" dirty="0" err="1" smtClean="0"/>
              <a:t>comensalidade</a:t>
            </a:r>
            <a:r>
              <a:rPr lang="en-US" sz="1600" dirty="0" smtClean="0"/>
              <a:t>. DEMETRA, 2015; 10(3); 507-522.</a:t>
            </a:r>
          </a:p>
          <a:p>
            <a:pPr marL="285750" indent="-285750" algn="just">
              <a:lnSpc>
                <a:spcPts val="1600"/>
              </a:lnSpc>
              <a:buFont typeface="Wingdings" pitchFamily="2" charset="2"/>
              <a:buChar char="§"/>
            </a:pPr>
            <a:endParaRPr lang="en-US" sz="1600" dirty="0"/>
          </a:p>
          <a:p>
            <a:pPr marL="285750" indent="-285750" algn="just">
              <a:lnSpc>
                <a:spcPts val="1600"/>
              </a:lnSpc>
              <a:buFont typeface="Wingdings" pitchFamily="2" charset="2"/>
              <a:buChar char="§"/>
            </a:pPr>
            <a:r>
              <a:rPr lang="en-US" sz="1600" dirty="0"/>
              <a:t>TRAPHAGAN, John W.; BROWN, L. Keith. </a:t>
            </a:r>
            <a:r>
              <a:rPr lang="en-US" sz="1600" i="1" dirty="0"/>
              <a:t>Fast food and intergenerational commensality in Japan: New styles and old patterns</a:t>
            </a:r>
            <a:r>
              <a:rPr lang="en-US" sz="1600" dirty="0"/>
              <a:t>. Ethnology, p. 119-134, 2002.</a:t>
            </a:r>
            <a:endParaRPr lang="en-US" sz="1600" dirty="0" smtClean="0"/>
          </a:p>
          <a:p>
            <a:pPr marL="285750" indent="-285750">
              <a:lnSpc>
                <a:spcPts val="1600"/>
              </a:lnSpc>
              <a:buFont typeface="Wingdings" pitchFamily="2" charset="2"/>
              <a:buChar char="§"/>
            </a:pPr>
            <a:endParaRPr lang="en-US" sz="1600" dirty="0"/>
          </a:p>
          <a:p>
            <a:pPr marL="285750" indent="-285750" algn="just">
              <a:lnSpc>
                <a:spcPts val="1600"/>
              </a:lnSpc>
              <a:buFont typeface="Wingdings" pitchFamily="2" charset="2"/>
              <a:buChar char="§"/>
            </a:pPr>
            <a:r>
              <a:rPr lang="pt-BR" sz="1600" dirty="0"/>
              <a:t>https://</a:t>
            </a:r>
            <a:r>
              <a:rPr lang="pt-BR" sz="1600" dirty="0" smtClean="0"/>
              <a:t>epocanegocios.globo.com/Dinheiro/noticia/2017/03/comer-fora-no-almoco-custa-para-brasileiros-82-do-salario-minimo.html, acesso em 20/05/2018.</a:t>
            </a:r>
          </a:p>
          <a:p>
            <a:pPr marL="285750" indent="-285750" algn="just">
              <a:lnSpc>
                <a:spcPts val="1600"/>
              </a:lnSpc>
              <a:buFont typeface="Wingdings" pitchFamily="2" charset="2"/>
              <a:buChar char="§"/>
            </a:pPr>
            <a:endParaRPr lang="pt-BR" sz="1600" dirty="0"/>
          </a:p>
          <a:p>
            <a:pPr marL="285750" indent="-285750" algn="just">
              <a:lnSpc>
                <a:spcPts val="1600"/>
              </a:lnSpc>
              <a:buFont typeface="Wingdings" pitchFamily="2" charset="2"/>
              <a:buChar char="§"/>
            </a:pPr>
            <a:r>
              <a:rPr lang="pt-BR" sz="1600" dirty="0"/>
              <a:t>http://</a:t>
            </a:r>
            <a:r>
              <a:rPr lang="pt-BR" sz="1600" dirty="0" smtClean="0"/>
              <a:t>g1.globo.com/jornal-da-globo/noticia/2015/08/restaurantes-adotam-o-modelo-do-fast-casual-para-baratear-os-custos.htm</a:t>
            </a:r>
            <a:r>
              <a:rPr lang="pt-BR" sz="1600" dirty="0"/>
              <a:t> , acesso em 20/05/2018</a:t>
            </a:r>
            <a:r>
              <a:rPr lang="pt-BR" sz="1600" dirty="0" smtClean="0"/>
              <a:t>.</a:t>
            </a:r>
          </a:p>
          <a:p>
            <a:pPr marL="285750" indent="-285750" algn="just">
              <a:lnSpc>
                <a:spcPts val="1600"/>
              </a:lnSpc>
              <a:buFont typeface="Wingdings" pitchFamily="2" charset="2"/>
              <a:buChar char="§"/>
            </a:pPr>
            <a:endParaRPr lang="pt-BR" sz="1600" dirty="0"/>
          </a:p>
          <a:p>
            <a:pPr marL="285750" indent="-285750" algn="just">
              <a:lnSpc>
                <a:spcPts val="1600"/>
              </a:lnSpc>
              <a:buFont typeface="Wingdings" pitchFamily="2" charset="2"/>
              <a:buChar char="§"/>
            </a:pPr>
            <a:r>
              <a:rPr lang="pt-BR" sz="1600" dirty="0"/>
              <a:t>https://</a:t>
            </a:r>
            <a:r>
              <a:rPr lang="pt-BR" sz="1600" dirty="0" smtClean="0"/>
              <a:t>matheusramosribeiro.jusbrasil.com.br/artigos/202589865/fordismo-e-toyotismo-suas-principais-caracteristicas-com-uma-analise-das-precarias-relacoes-de-trabalho, </a:t>
            </a:r>
            <a:r>
              <a:rPr lang="pt-BR" sz="1600" dirty="0"/>
              <a:t>acesso em 20/05/2018</a:t>
            </a:r>
            <a:r>
              <a:rPr lang="pt-BR" sz="1600" dirty="0" smtClean="0"/>
              <a:t>.</a:t>
            </a:r>
          </a:p>
          <a:p>
            <a:pPr marL="285750" indent="-285750" algn="just">
              <a:lnSpc>
                <a:spcPts val="1600"/>
              </a:lnSpc>
              <a:buFont typeface="Wingdings" pitchFamily="2" charset="2"/>
              <a:buChar char="§"/>
            </a:pPr>
            <a:endParaRPr lang="pt-BR" sz="1600" dirty="0"/>
          </a:p>
          <a:p>
            <a:pPr marL="285750" indent="-285750" algn="just">
              <a:lnSpc>
                <a:spcPts val="1600"/>
              </a:lnSpc>
              <a:buFont typeface="Wingdings" pitchFamily="2" charset="2"/>
              <a:buChar char="§"/>
            </a:pPr>
            <a:r>
              <a:rPr lang="pt-BR" sz="1600" dirty="0"/>
              <a:t>http://</a:t>
            </a:r>
            <a:r>
              <a:rPr lang="pt-BR" sz="1600" dirty="0" smtClean="0"/>
              <a:t>www.ecomanda.com.br/blog/fast-casual</a:t>
            </a:r>
            <a:r>
              <a:rPr lang="pt-BR" sz="1600" dirty="0"/>
              <a:t> , acesso em 20/05/2018</a:t>
            </a:r>
            <a:r>
              <a:rPr lang="pt-BR" sz="1600" dirty="0" smtClean="0"/>
              <a:t>.</a:t>
            </a:r>
          </a:p>
          <a:p>
            <a:pPr marL="285750" indent="-285750" algn="just">
              <a:lnSpc>
                <a:spcPts val="1600"/>
              </a:lnSpc>
              <a:buFont typeface="Wingdings" pitchFamily="2" charset="2"/>
              <a:buChar char="§"/>
            </a:pPr>
            <a:endParaRPr lang="pt-BR" sz="1600" dirty="0"/>
          </a:p>
          <a:p>
            <a:pPr marL="285750" indent="-285750" algn="just">
              <a:lnSpc>
                <a:spcPts val="1600"/>
              </a:lnSpc>
              <a:buFont typeface="Wingdings" pitchFamily="2" charset="2"/>
              <a:buChar char="§"/>
            </a:pPr>
            <a:r>
              <a:rPr lang="pt-BR" sz="1600" dirty="0"/>
              <a:t>https://</a:t>
            </a:r>
            <a:r>
              <a:rPr lang="pt-BR" sz="1600" dirty="0" smtClean="0"/>
              <a:t>www.fadc.org.br/noticias/183:crescimento-nos-indices-de-obesidade-infantil-e-novo-desafio-para-o-brasil, </a:t>
            </a:r>
            <a:r>
              <a:rPr lang="pt-BR" sz="1600" dirty="0"/>
              <a:t>acesso em 20/05/2018.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128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25137" y="0"/>
            <a:ext cx="10541727" cy="1074466"/>
          </a:xfrm>
        </p:spPr>
        <p:txBody>
          <a:bodyPr>
            <a:noAutofit/>
          </a:bodyPr>
          <a:lstStyle/>
          <a:p>
            <a:endParaRPr lang="pt-BR" sz="1600" b="1" i="1" dirty="0" smtClean="0"/>
          </a:p>
          <a:p>
            <a:pPr marL="457200" indent="-457200" algn="l"/>
            <a:r>
              <a:rPr lang="pt-BR" sz="3600" b="1" dirty="0" smtClean="0">
                <a:solidFill>
                  <a:srgbClr val="C40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ea typeface="+mj-ea"/>
                <a:cs typeface="Courier New" pitchFamily="49" charset="0"/>
              </a:rPr>
              <a:t>Mundialização </a:t>
            </a:r>
            <a:r>
              <a:rPr lang="pt-BR" sz="3600" b="1" dirty="0">
                <a:solidFill>
                  <a:srgbClr val="C40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ea typeface="+mj-ea"/>
                <a:cs typeface="Courier New" pitchFamily="49" charset="0"/>
              </a:rPr>
              <a:t>dos hábitos </a:t>
            </a:r>
            <a:r>
              <a:rPr lang="pt-BR" sz="3600" b="1" dirty="0" smtClean="0">
                <a:solidFill>
                  <a:srgbClr val="C40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ea typeface="+mj-ea"/>
                <a:cs typeface="Courier New" pitchFamily="49" charset="0"/>
              </a:rPr>
              <a:t>alimentares</a:t>
            </a:r>
            <a:endParaRPr lang="pt-BR" sz="3600" b="1" dirty="0">
              <a:solidFill>
                <a:srgbClr val="C400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ea typeface="+mj-ea"/>
              <a:cs typeface="Courier New" pitchFamily="49" charset="0"/>
            </a:endParaRPr>
          </a:p>
        </p:txBody>
      </p:sp>
      <p:pic>
        <p:nvPicPr>
          <p:cNvPr id="1026" name="Picture 2" descr="Resultado de imagem para mundializaÃ§Ã£o dos hÃ¡bitos alimentar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69" y="901338"/>
            <a:ext cx="3150937" cy="315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Resultado de imagem para mcdonald around the wor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0169" y="4050258"/>
            <a:ext cx="4480561" cy="2625040"/>
          </a:xfrm>
          <a:prstGeom prst="rect">
            <a:avLst/>
          </a:prstGeom>
          <a:noFill/>
        </p:spPr>
      </p:pic>
      <p:pic>
        <p:nvPicPr>
          <p:cNvPr id="32772" name="Picture 4" descr="Resultado de imagem para md donald around the world arab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7715" y="4062549"/>
            <a:ext cx="4520928" cy="2574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580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1446" y="0"/>
            <a:ext cx="11183983" cy="1084217"/>
          </a:xfrm>
        </p:spPr>
        <p:txBody>
          <a:bodyPr>
            <a:noAutofit/>
          </a:bodyPr>
          <a:lstStyle/>
          <a:p>
            <a:r>
              <a:rPr lang="pt-BR" sz="3600" b="1" dirty="0" smtClean="0">
                <a:solidFill>
                  <a:srgbClr val="C40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Reflexo da Globalização na Alimentação</a:t>
            </a:r>
            <a:endParaRPr lang="pt-BR" sz="3600" dirty="0"/>
          </a:p>
        </p:txBody>
      </p:sp>
      <p:pic>
        <p:nvPicPr>
          <p:cNvPr id="3074" name="Picture 2" descr="Resultado de imagem para indio comendo hambur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747" y="3167131"/>
            <a:ext cx="3475899" cy="347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m para valor calorico burger 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103" y="2939143"/>
            <a:ext cx="4801598" cy="391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81446" y="1380390"/>
            <a:ext cx="69252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Massificação</a:t>
            </a:r>
            <a:r>
              <a:rPr lang="pt-BR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de produtos e hábitos.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Saúde.</a:t>
            </a:r>
          </a:p>
          <a:p>
            <a:endParaRPr lang="pt-BR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67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m 33" descr="bg-yellow-map-dot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8" y="-1807"/>
            <a:ext cx="12188792" cy="6859807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41703" y="0"/>
            <a:ext cx="5498757" cy="746981"/>
          </a:xfrm>
        </p:spPr>
        <p:txBody>
          <a:bodyPr>
            <a:noAutofit/>
          </a:bodyPr>
          <a:lstStyle/>
          <a:p>
            <a:pPr algn="ctr"/>
            <a:r>
              <a:rPr lang="pt-BR" b="1" dirty="0" smtClean="0">
                <a:solidFill>
                  <a:srgbClr val="C40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COMENSALIDADE</a:t>
            </a:r>
            <a:endParaRPr lang="pt-BR" b="1" dirty="0">
              <a:solidFill>
                <a:srgbClr val="C400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23" name="Espaço Reservado para Conteúdo 22" descr="Imagem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1837" y="744868"/>
            <a:ext cx="2829557" cy="1883664"/>
          </a:xfrm>
        </p:spPr>
      </p:pic>
      <p:pic>
        <p:nvPicPr>
          <p:cNvPr id="24" name="Imagem 23" descr="Imagem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2781" y="762403"/>
            <a:ext cx="2811554" cy="1876294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097" y="812177"/>
            <a:ext cx="2975823" cy="1842902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29" y="2769328"/>
            <a:ext cx="2794791" cy="2033921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676" y="4963885"/>
            <a:ext cx="2658153" cy="1717667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752" y="4976948"/>
            <a:ext cx="2708786" cy="1654637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644" y="2777514"/>
            <a:ext cx="2857986" cy="1964304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507" y="773286"/>
            <a:ext cx="2560321" cy="1878474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59" y="4960118"/>
            <a:ext cx="2835387" cy="1694862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533" y="2795451"/>
            <a:ext cx="3014514" cy="2054813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092" y="4957904"/>
            <a:ext cx="3096205" cy="1678028"/>
          </a:xfrm>
          <a:prstGeom prst="rect">
            <a:avLst/>
          </a:prstGeom>
        </p:spPr>
      </p:pic>
      <p:pic>
        <p:nvPicPr>
          <p:cNvPr id="36866" name="Picture 2" descr="http://2.bp.blogspot.com/-e7RZVxlQ3Vw/T7PO_jY_74I/AAAAAAAADm4/HLL8fV5kjMU/s1600/icone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483634" y="2815576"/>
            <a:ext cx="2534195" cy="18870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681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8000"/>
            <a:lum/>
          </a:blip>
          <a:srcRect/>
          <a:tile tx="-254000" ty="2095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9201"/>
            <a:ext cx="12192000" cy="796410"/>
          </a:xfrm>
        </p:spPr>
        <p:txBody>
          <a:bodyPr>
            <a:noAutofit/>
          </a:bodyPr>
          <a:lstStyle/>
          <a:p>
            <a:r>
              <a:rPr lang="pt-BR" b="1" dirty="0" smtClean="0">
                <a:solidFill>
                  <a:srgbClr val="C40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COMENSALIDADE:</a:t>
            </a:r>
            <a:br>
              <a:rPr lang="pt-BR" b="1" dirty="0" smtClean="0">
                <a:solidFill>
                  <a:srgbClr val="C40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</a:br>
            <a:r>
              <a:rPr lang="pt-BR" b="1" dirty="0" smtClean="0">
                <a:solidFill>
                  <a:srgbClr val="C40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TEMPO E CAPITALISMO</a:t>
            </a:r>
            <a:endParaRPr lang="pt-BR" b="1" dirty="0">
              <a:solidFill>
                <a:srgbClr val="C400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874" y="235132"/>
            <a:ext cx="4199112" cy="6313488"/>
          </a:xfrm>
          <a:prstGeom prst="rect">
            <a:avLst/>
          </a:prstGeom>
        </p:spPr>
      </p:pic>
      <p:pic>
        <p:nvPicPr>
          <p:cNvPr id="10" name="Imagem 9" descr="Women_at_Work_-_Wrights_Biscuit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2032" y="3944984"/>
            <a:ext cx="3470700" cy="2690047"/>
          </a:xfrm>
          <a:prstGeom prst="rect">
            <a:avLst/>
          </a:prstGeom>
        </p:spPr>
      </p:pic>
      <p:pic>
        <p:nvPicPr>
          <p:cNvPr id="11" name="Imagem 10" descr="ford 19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73355" y="3928626"/>
            <a:ext cx="3450852" cy="2702282"/>
          </a:xfrm>
          <a:prstGeom prst="rect">
            <a:avLst/>
          </a:prstGeom>
        </p:spPr>
      </p:pic>
      <p:pic>
        <p:nvPicPr>
          <p:cNvPr id="35842" name="Picture 2" descr="https://www.eatthis.com/wp-content/uploads/media/images/ext/618106922/woman-eating-at-work-desk-500x3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99342" y="1358537"/>
            <a:ext cx="3474441" cy="2366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449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223888"/>
          </a:xfrm>
        </p:spPr>
        <p:txBody>
          <a:bodyPr>
            <a:noAutofit/>
          </a:bodyPr>
          <a:lstStyle/>
          <a:p>
            <a:pPr algn="ctr"/>
            <a:r>
              <a:rPr lang="pt-BR" sz="4800" b="1" dirty="0" smtClean="0">
                <a:solidFill>
                  <a:srgbClr val="C40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COMENSALIDADE</a:t>
            </a:r>
            <a:r>
              <a:rPr lang="pt-BR" b="1" dirty="0" smtClean="0">
                <a:solidFill>
                  <a:srgbClr val="C40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br>
              <a:rPr lang="pt-BR" b="1" dirty="0" smtClean="0">
                <a:solidFill>
                  <a:srgbClr val="C40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b="1" i="1" dirty="0" smtClean="0">
                <a:solidFill>
                  <a:srgbClr val="C40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 FOOD </a:t>
            </a:r>
            <a:r>
              <a:rPr lang="pt-BR" b="1" dirty="0" smtClean="0">
                <a:solidFill>
                  <a:srgbClr val="C40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DESESTRUTURAÇÃO FAMILIAR</a:t>
            </a:r>
            <a:endParaRPr lang="pt-BR" b="1" dirty="0">
              <a:solidFill>
                <a:srgbClr val="C400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790" y="4085602"/>
            <a:ext cx="3738822" cy="249606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749" y="1476102"/>
            <a:ext cx="3721891" cy="2453481"/>
          </a:xfrm>
          <a:prstGeom prst="rect">
            <a:avLst/>
          </a:prstGeom>
        </p:spPr>
      </p:pic>
      <p:pic>
        <p:nvPicPr>
          <p:cNvPr id="8" name="Imagem 7" descr="DinnerinNY_001.jpg.CROP.original-origin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44884" y="1476102"/>
            <a:ext cx="5053151" cy="505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7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35131"/>
            <a:ext cx="7262949" cy="1463040"/>
          </a:xfrm>
        </p:spPr>
        <p:txBody>
          <a:bodyPr>
            <a:noAutofit/>
          </a:bodyPr>
          <a:lstStyle/>
          <a:p>
            <a:r>
              <a:rPr lang="pt-BR" b="1" dirty="0" smtClean="0">
                <a:solidFill>
                  <a:srgbClr val="C40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COMENSALIDADE: </a:t>
            </a:r>
            <a:br>
              <a:rPr lang="pt-BR" b="1" dirty="0" smtClean="0">
                <a:solidFill>
                  <a:srgbClr val="C40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b="1" i="1" dirty="0" smtClean="0">
                <a:solidFill>
                  <a:srgbClr val="C40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 FOOD </a:t>
            </a:r>
            <a:r>
              <a:rPr lang="pt-BR" b="1" dirty="0" smtClean="0">
                <a:solidFill>
                  <a:srgbClr val="C40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ALTERAÇÃO NA PRODUÇÃO DA COMIDA</a:t>
            </a:r>
            <a:endParaRPr lang="pt-BR" b="1" dirty="0">
              <a:solidFill>
                <a:srgbClr val="C400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653" y="335706"/>
            <a:ext cx="3849524" cy="6083503"/>
          </a:xfr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920" y="1995088"/>
            <a:ext cx="3353701" cy="227293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172" y="4335866"/>
            <a:ext cx="3243562" cy="222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9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ema do Office">
  <a:themeElements>
    <a:clrScheme name="Balcão Envidraçado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</TotalTime>
  <Words>625</Words>
  <Application>Microsoft Office PowerPoint</Application>
  <PresentationFormat>Personalizar</PresentationFormat>
  <Paragraphs>143</Paragraphs>
  <Slides>37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37</vt:i4>
      </vt:variant>
    </vt:vector>
  </HeadingPairs>
  <TitlesOfParts>
    <vt:vector size="39" baseType="lpstr">
      <vt:lpstr>Tema do Office</vt:lpstr>
      <vt:lpstr>3_Tema do Office</vt:lpstr>
      <vt:lpstr>Fast Food e Globalização</vt:lpstr>
      <vt:lpstr>Apresentação do PowerPoint</vt:lpstr>
      <vt:lpstr>Globalização</vt:lpstr>
      <vt:lpstr>Apresentação do PowerPoint</vt:lpstr>
      <vt:lpstr>Reflexo da Globalização na Alimentação</vt:lpstr>
      <vt:lpstr>COMENSALIDADE</vt:lpstr>
      <vt:lpstr>COMENSALIDADE:  TEMPO E CAPITALISMO</vt:lpstr>
      <vt:lpstr>COMENSALIDADE:  FAST FOOD E DESESTRUTURAÇÃO FAMILIAR</vt:lpstr>
      <vt:lpstr>COMENSALIDADE:  FAST FOOD E ALTERAÇÃO NA PRODUÇÃO DA COMIDA</vt:lpstr>
      <vt:lpstr>Apresentação do PowerPoint</vt:lpstr>
      <vt:lpstr>Apresentação do PowerPoint</vt:lpstr>
      <vt:lpstr>Apresentação do PowerPoint</vt:lpstr>
      <vt:lpstr>Apresentação do PowerPoint</vt:lpstr>
      <vt:lpstr>Restaurante fast food</vt:lpstr>
      <vt:lpstr>Apresentação do PowerPoint</vt:lpstr>
      <vt:lpstr>Apresentação do PowerPoint</vt:lpstr>
      <vt:lpstr>Apresentação do PowerPoint</vt:lpstr>
      <vt:lpstr>Fast food e gastronomia </vt:lpstr>
      <vt:lpstr>Apresentação do PowerPoint</vt:lpstr>
      <vt:lpstr>Autonomia e conveniência na alimentação </vt:lpstr>
      <vt:lpstr>Otimização da relação entre tempo despendido e possibilidade de escolha.</vt:lpstr>
      <vt:lpstr>Apresentação do PowerPoint</vt:lpstr>
      <vt:lpstr> Associação com personagens infantis e brindes. </vt:lpstr>
      <vt:lpstr> Adolescentes e a diferenciação de comportamento. </vt:lpstr>
      <vt:lpstr> Taxas crescentes de distúrbios. </vt:lpstr>
      <vt:lpstr>Fast Food, Nutrição e Saúde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Referências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Mariana Gondo dos Santos</dc:creator>
  <cp:lastModifiedBy>Mariana Gondo dos Santos</cp:lastModifiedBy>
  <cp:revision>106</cp:revision>
  <dcterms:created xsi:type="dcterms:W3CDTF">2012-07-30T23:50:35Z</dcterms:created>
  <dcterms:modified xsi:type="dcterms:W3CDTF">2018-05-22T15:24:25Z</dcterms:modified>
</cp:coreProperties>
</file>