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61" r:id="rId2"/>
    <p:sldId id="271" r:id="rId3"/>
    <p:sldId id="256" r:id="rId4"/>
    <p:sldId id="257" r:id="rId5"/>
    <p:sldId id="258" r:id="rId6"/>
    <p:sldId id="259" r:id="rId7"/>
    <p:sldId id="260" r:id="rId8"/>
    <p:sldId id="262" r:id="rId9"/>
    <p:sldId id="273" r:id="rId10"/>
    <p:sldId id="263" r:id="rId11"/>
    <p:sldId id="264" r:id="rId12"/>
    <p:sldId id="267" r:id="rId13"/>
    <p:sldId id="266" r:id="rId14"/>
    <p:sldId id="274" r:id="rId15"/>
    <p:sldId id="275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Planilha_do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Investigação em Ensino de Ciências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numRef>
              <c:f>Plan1!$A$2:$A$6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Plan1!$B$2:$B$6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/>
        <c:shape val="box"/>
        <c:axId val="75532544"/>
        <c:axId val="75539968"/>
        <c:axId val="0"/>
      </c:bar3DChart>
      <c:catAx>
        <c:axId val="75532544"/>
        <c:scaling>
          <c:orientation val="minMax"/>
        </c:scaling>
        <c:axPos val="b"/>
        <c:numFmt formatCode="General" sourceLinked="1"/>
        <c:tickLblPos val="nextTo"/>
        <c:crossAx val="75539968"/>
        <c:crosses val="autoZero"/>
        <c:auto val="1"/>
        <c:lblAlgn val="ctr"/>
        <c:lblOffset val="100"/>
      </c:catAx>
      <c:valAx>
        <c:axId val="75539968"/>
        <c:scaling>
          <c:orientation val="minMax"/>
        </c:scaling>
        <c:axPos val="l"/>
        <c:majorGridlines/>
        <c:numFmt formatCode="General" sourceLinked="1"/>
        <c:tickLblPos val="nextTo"/>
        <c:crossAx val="7553254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Ensaio - Pesquisa em Educação em Ciências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numRef>
              <c:f>Plan1!$A$2:$A$6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Plan1!$B$2:$B$6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dLbls/>
        <c:shape val="box"/>
        <c:axId val="75592448"/>
        <c:axId val="75599872"/>
        <c:axId val="0"/>
      </c:bar3DChart>
      <c:catAx>
        <c:axId val="75592448"/>
        <c:scaling>
          <c:orientation val="minMax"/>
        </c:scaling>
        <c:axPos val="b"/>
        <c:numFmt formatCode="General" sourceLinked="1"/>
        <c:tickLblPos val="nextTo"/>
        <c:crossAx val="75599872"/>
        <c:crosses val="autoZero"/>
        <c:auto val="1"/>
        <c:lblAlgn val="ctr"/>
        <c:lblOffset val="100"/>
      </c:catAx>
      <c:valAx>
        <c:axId val="75599872"/>
        <c:scaling>
          <c:orientation val="minMax"/>
        </c:scaling>
        <c:axPos val="l"/>
        <c:majorGridlines/>
        <c:numFmt formatCode="General" sourceLinked="1"/>
        <c:tickLblPos val="nextTo"/>
        <c:crossAx val="7559244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Caderno Brasileiro de Ensino de Física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numRef>
              <c:f>Plan1!$A$2:$A$6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Plan1!$B$2:$B$6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dLbls/>
        <c:shape val="box"/>
        <c:axId val="77106560"/>
        <c:axId val="77122176"/>
        <c:axId val="0"/>
      </c:bar3DChart>
      <c:catAx>
        <c:axId val="77106560"/>
        <c:scaling>
          <c:orientation val="minMax"/>
        </c:scaling>
        <c:axPos val="b"/>
        <c:numFmt formatCode="General" sourceLinked="1"/>
        <c:tickLblPos val="nextTo"/>
        <c:crossAx val="77122176"/>
        <c:crosses val="autoZero"/>
        <c:auto val="1"/>
        <c:lblAlgn val="ctr"/>
        <c:lblOffset val="100"/>
      </c:catAx>
      <c:valAx>
        <c:axId val="77122176"/>
        <c:scaling>
          <c:orientation val="minMax"/>
        </c:scaling>
        <c:axPos val="l"/>
        <c:majorGridlines/>
        <c:numFmt formatCode="General" sourceLinked="1"/>
        <c:tickLblPos val="nextTo"/>
        <c:crossAx val="77106560"/>
        <c:crosses val="autoZero"/>
        <c:crossBetween val="between"/>
      </c:valAx>
    </c:plotArea>
    <c:legend>
      <c:legendPos val="r"/>
      <c:layout/>
      <c:spPr>
        <a:ln>
          <a:solidFill>
            <a:schemeClr val="bg1"/>
          </a:solidFill>
        </a:ln>
      </c:spPr>
    </c:legend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view3D>
      <c:depthPercent val="100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Revista Brasileira de Ensino de Bioquímica e Biologia Molecular 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numRef>
              <c:f>Plan1!$A$2:$A$6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Plan1!$B$2:$B$6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/>
        <c:shape val="box"/>
        <c:axId val="95804416"/>
        <c:axId val="95831552"/>
        <c:axId val="0"/>
      </c:bar3DChart>
      <c:catAx>
        <c:axId val="95804416"/>
        <c:scaling>
          <c:orientation val="minMax"/>
        </c:scaling>
        <c:axPos val="b"/>
        <c:numFmt formatCode="General" sourceLinked="1"/>
        <c:tickLblPos val="nextTo"/>
        <c:crossAx val="95831552"/>
        <c:crosses val="autoZero"/>
        <c:auto val="1"/>
        <c:lblAlgn val="ctr"/>
        <c:lblOffset val="100"/>
      </c:catAx>
      <c:valAx>
        <c:axId val="95831552"/>
        <c:scaling>
          <c:orientation val="minMax"/>
        </c:scaling>
        <c:axPos val="l"/>
        <c:majorGridlines/>
        <c:numFmt formatCode="General" sourceLinked="1"/>
        <c:tickLblPos val="nextTo"/>
        <c:crossAx val="9580441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 dirty="0"/>
              <a:t>Revista </a:t>
            </a:r>
            <a:r>
              <a:rPr lang="pt-BR" dirty="0" err="1"/>
              <a:t>Bolema</a:t>
            </a:r>
            <a:r>
              <a:rPr lang="pt-BR" dirty="0"/>
              <a:t> </a:t>
            </a:r>
            <a:r>
              <a:rPr lang="pt-BR" dirty="0" smtClean="0"/>
              <a:t>(Boletim </a:t>
            </a:r>
            <a:r>
              <a:rPr lang="pt-BR" dirty="0"/>
              <a:t>de Educação Matemática)</a:t>
            </a:r>
          </a:p>
        </c:rich>
      </c:tx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Revista Bolema ( Boletim de Educação Matemática)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cat>
            <c:numRef>
              <c:f>Plan1!$A$2:$A$6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Plan1!$B$2:$B$6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dLbls/>
        <c:shape val="box"/>
        <c:axId val="96392320"/>
        <c:axId val="96393856"/>
        <c:axId val="0"/>
      </c:bar3DChart>
      <c:catAx>
        <c:axId val="96392320"/>
        <c:scaling>
          <c:orientation val="minMax"/>
        </c:scaling>
        <c:axPos val="b"/>
        <c:numFmt formatCode="General" sourceLinked="1"/>
        <c:tickLblPos val="nextTo"/>
        <c:crossAx val="96393856"/>
        <c:crosses val="autoZero"/>
        <c:auto val="1"/>
        <c:lblAlgn val="ctr"/>
        <c:lblOffset val="100"/>
      </c:catAx>
      <c:valAx>
        <c:axId val="96393856"/>
        <c:scaling>
          <c:orientation val="minMax"/>
        </c:scaling>
        <c:axPos val="l"/>
        <c:majorGridlines/>
        <c:numFmt formatCode="General" sourceLinked="1"/>
        <c:tickLblPos val="nextTo"/>
        <c:crossAx val="9639232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depthPercent val="100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Investigação em Ensino de Ciências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numRef>
              <c:f>Plan1!$A$2:$A$6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Plan1!$B$2:$B$6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Ensaio - Pesquisa em Educação em Ciências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numRef>
              <c:f>Plan1!$A$2:$A$6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Plan1!$C$2:$C$6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Caderno Brasileiro de Ensino de Física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numRef>
              <c:f>Plan1!$A$2:$A$6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Plan1!$D$2:$D$6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Revista Brasileira de Ensino de Bioquímica e Biologia Molecular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numRef>
              <c:f>Plan1!$A$2:$A$6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Plan1!$E$2:$E$6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Plan1!$F$1</c:f>
              <c:strCache>
                <c:ptCount val="1"/>
                <c:pt idx="0">
                  <c:v>Revista Bolema (Boletim de Educação Matemática)</c:v>
                </c:pt>
              </c:strCache>
            </c:strRef>
          </c:tx>
          <c:spPr>
            <a:solidFill>
              <a:schemeClr val="accent4"/>
            </a:solidFill>
          </c:spPr>
          <c:cat>
            <c:numRef>
              <c:f>Plan1!$A$2:$A$6</c:f>
              <c:numCache>
                <c:formatCode>General</c:formatCod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numCache>
            </c:numRef>
          </c:cat>
          <c:val>
            <c:numRef>
              <c:f>Plan1!$F$2:$F$6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dLbls/>
        <c:shape val="box"/>
        <c:axId val="101422208"/>
        <c:axId val="101423744"/>
        <c:axId val="0"/>
      </c:bar3DChart>
      <c:catAx>
        <c:axId val="101422208"/>
        <c:scaling>
          <c:orientation val="minMax"/>
        </c:scaling>
        <c:axPos val="b"/>
        <c:numFmt formatCode="General" sourceLinked="1"/>
        <c:tickLblPos val="nextTo"/>
        <c:crossAx val="101423744"/>
        <c:crosses val="autoZero"/>
        <c:auto val="1"/>
        <c:lblAlgn val="ctr"/>
        <c:lblOffset val="100"/>
      </c:catAx>
      <c:valAx>
        <c:axId val="101423744"/>
        <c:scaling>
          <c:orientation val="minMax"/>
        </c:scaling>
        <c:axPos val="l"/>
        <c:majorGridlines/>
        <c:numFmt formatCode="General" sourceLinked="1"/>
        <c:tickLblPos val="nextTo"/>
        <c:crossAx val="101422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789734616506301"/>
          <c:y val="0"/>
          <c:w val="0.33284339457567824"/>
          <c:h val="1"/>
        </c:manualLayout>
      </c:layout>
    </c:legend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 sz="2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Porcentagem</a:t>
            </a:r>
            <a:r>
              <a:rPr lang="pt-BR" sz="28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r>
              <a:rPr lang="pt-BR" sz="28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Geral dentre os 14 artigos</a:t>
            </a:r>
          </a:p>
        </c:rich>
      </c:tx>
      <c:spPr>
        <a:solidFill>
          <a:schemeClr val="bg1"/>
        </a:solidFill>
        <a:ln>
          <a:solidFill>
            <a:schemeClr val="bg1"/>
          </a:solidFill>
        </a:ln>
      </c:spPr>
    </c:title>
    <c:plotArea>
      <c:layout>
        <c:manualLayout>
          <c:layoutTarget val="inner"/>
          <c:xMode val="edge"/>
          <c:yMode val="edge"/>
          <c:x val="2.6234567901234573E-2"/>
          <c:y val="0.14393285023617045"/>
          <c:w val="0.58950617283950602"/>
          <c:h val="0.80570814844069061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Porcentagem Geral dentre os 14 artigos</c:v>
                </c:pt>
              </c:strCache>
            </c:strRef>
          </c:tx>
          <c:explosion val="24"/>
          <c:dPt>
            <c:idx val="0"/>
            <c:explosion val="5"/>
          </c:dPt>
          <c:dPt>
            <c:idx val="1"/>
            <c:explosion val="5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2"/>
            <c:explosion val="7"/>
          </c:dPt>
          <c:dPt>
            <c:idx val="3"/>
            <c:explosion val="2"/>
          </c:dPt>
          <c:dPt>
            <c:idx val="4"/>
            <c:explosion val="8"/>
            <c:spPr>
              <a:solidFill>
                <a:schemeClr val="bg2">
                  <a:lumMod val="90000"/>
                </a:schemeClr>
              </a:solidFill>
            </c:spPr>
          </c:dPt>
          <c:cat>
            <c:strRef>
              <c:f>Plan1!$A$2:$A$6</c:f>
              <c:strCache>
                <c:ptCount val="5"/>
                <c:pt idx="0">
                  <c:v>Investigação em Ensino de Ciências</c:v>
                </c:pt>
                <c:pt idx="1">
                  <c:v>Ensaio - Pesquisa em Educação em Ciências</c:v>
                </c:pt>
                <c:pt idx="2">
                  <c:v>Caderno Brasileiro de Ensino de Física</c:v>
                </c:pt>
                <c:pt idx="3">
                  <c:v>Revista Brasileira de Ensino de Bioquímica e Biologia Molecular</c:v>
                </c:pt>
                <c:pt idx="4">
                  <c:v>Revista Bolema (Boletim de Educação Matemática</c:v>
                </c:pt>
              </c:strCache>
            </c:strRef>
          </c:cat>
          <c:val>
            <c:numRef>
              <c:f>Plan1!$B$2:$B$6</c:f>
              <c:numCache>
                <c:formatCode>0%</c:formatCode>
                <c:ptCount val="5"/>
                <c:pt idx="0">
                  <c:v>7.0000000000000021E-2</c:v>
                </c:pt>
                <c:pt idx="1">
                  <c:v>7.0000000000000021E-2</c:v>
                </c:pt>
                <c:pt idx="2">
                  <c:v>0.43000000000000005</c:v>
                </c:pt>
                <c:pt idx="3">
                  <c:v>7.0000000000000021E-2</c:v>
                </c:pt>
                <c:pt idx="4">
                  <c:v>0.36000000000000004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62191358024691357"/>
          <c:y val="9.5091132510375292E-2"/>
          <c:w val="0.36882716049382724"/>
          <c:h val="0.9049088674896247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0.42125</cdr:x>
      <cdr:y>0.27505</cdr:y>
    </cdr:from>
    <cdr:to>
      <cdr:x>0.49125</cdr:x>
      <cdr:y>0.3669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3466728" y="1656184"/>
          <a:ext cx="576064" cy="553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2000" b="1" dirty="0" smtClean="0">
              <a:solidFill>
                <a:schemeClr val="bg1"/>
              </a:solidFill>
            </a:rPr>
            <a:t>7%</a:t>
          </a:r>
          <a:endParaRPr lang="pt-BR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0.1675</cdr:x>
      <cdr:y>0.71753</cdr:y>
    </cdr:from>
    <cdr:to>
      <cdr:x>0.2375</cdr:x>
      <cdr:y>0.80938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1378496" y="4320480"/>
          <a:ext cx="576064" cy="553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onstantia"/>
            </a:defRPr>
          </a:lvl1pPr>
          <a:lvl2pPr marL="457200" indent="0">
            <a:defRPr sz="1100">
              <a:latin typeface="Constantia"/>
            </a:defRPr>
          </a:lvl2pPr>
          <a:lvl3pPr marL="914400" indent="0">
            <a:defRPr sz="1100">
              <a:latin typeface="Constantia"/>
            </a:defRPr>
          </a:lvl3pPr>
          <a:lvl4pPr marL="1371600" indent="0">
            <a:defRPr sz="1100">
              <a:latin typeface="Constantia"/>
            </a:defRPr>
          </a:lvl4pPr>
          <a:lvl5pPr marL="1828800" indent="0">
            <a:defRPr sz="1100">
              <a:latin typeface="Constantia"/>
            </a:defRPr>
          </a:lvl5pPr>
          <a:lvl6pPr marL="2286000" indent="0">
            <a:defRPr sz="1100">
              <a:latin typeface="Constantia"/>
            </a:defRPr>
          </a:lvl6pPr>
          <a:lvl7pPr marL="2743200" indent="0">
            <a:defRPr sz="1100">
              <a:latin typeface="Constantia"/>
            </a:defRPr>
          </a:lvl7pPr>
          <a:lvl8pPr marL="3200400" indent="0">
            <a:defRPr sz="1100">
              <a:latin typeface="Constantia"/>
            </a:defRPr>
          </a:lvl8pPr>
          <a:lvl9pPr marL="3657600" indent="0">
            <a:defRPr sz="1100">
              <a:latin typeface="Constantia"/>
            </a:defRPr>
          </a:lvl9pPr>
        </a:lstStyle>
        <a:p xmlns:a="http://schemas.openxmlformats.org/drawingml/2006/main">
          <a:r>
            <a:rPr lang="pt-BR" sz="2000" b="1" dirty="0" smtClean="0">
              <a:solidFill>
                <a:sysClr val="window" lastClr="FFFFFF"/>
              </a:solidFill>
            </a:rPr>
            <a:t>7%</a:t>
          </a:r>
          <a:endParaRPr lang="pt-BR" sz="2000" b="1" dirty="0">
            <a:solidFill>
              <a:sysClr val="window" lastClr="FFFFFF"/>
            </a:solidFill>
          </a:endParaRPr>
        </a:p>
      </cdr:txBody>
    </cdr:sp>
  </cdr:relSizeAnchor>
  <cdr:relSizeAnchor xmlns:cdr="http://schemas.openxmlformats.org/drawingml/2006/chartDrawing">
    <cdr:from>
      <cdr:x>0.38625</cdr:x>
      <cdr:y>0.6099</cdr:y>
    </cdr:from>
    <cdr:to>
      <cdr:x>0.49125</cdr:x>
      <cdr:y>0.71487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3178696" y="3672408"/>
          <a:ext cx="864096" cy="632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2000" b="1" dirty="0" smtClean="0">
              <a:solidFill>
                <a:schemeClr val="bg1"/>
              </a:solidFill>
            </a:rPr>
            <a:t>43%</a:t>
          </a:r>
          <a:endParaRPr lang="pt-BR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0.14125</cdr:x>
      <cdr:y>0.4066</cdr:y>
    </cdr:from>
    <cdr:to>
      <cdr:x>0.22875</cdr:x>
      <cdr:y>0.49845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1162472" y="2448272"/>
          <a:ext cx="720080" cy="553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2000" b="1" dirty="0" smtClean="0">
              <a:solidFill>
                <a:schemeClr val="bg1"/>
              </a:solidFill>
            </a:rPr>
            <a:t>36%</a:t>
          </a:r>
          <a:endParaRPr lang="pt-BR" sz="2000" b="1" dirty="0">
            <a:solidFill>
              <a:schemeClr val="bg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2DFC-C368-4D40-A345-D716DC8128FF}" type="datetimeFigureOut">
              <a:rPr lang="pt-BR" smtClean="0"/>
              <a:pPr/>
              <a:t>09/05/2012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5982-1EA3-48AD-AC17-85CB51864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2DFC-C368-4D40-A345-D716DC8128FF}" type="datetimeFigureOut">
              <a:rPr lang="pt-BR" smtClean="0"/>
              <a:pPr/>
              <a:t>09/05/2012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5982-1EA3-48AD-AC17-85CB51864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2DFC-C368-4D40-A345-D716DC8128FF}" type="datetimeFigureOut">
              <a:rPr lang="pt-BR" smtClean="0"/>
              <a:pPr/>
              <a:t>09/05/2012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5982-1EA3-48AD-AC17-85CB51864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2DFC-C368-4D40-A345-D716DC8128FF}" type="datetimeFigureOut">
              <a:rPr lang="pt-BR" smtClean="0"/>
              <a:pPr/>
              <a:t>09/05/2012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5982-1EA3-48AD-AC17-85CB51864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2DFC-C368-4D40-A345-D716DC8128FF}" type="datetimeFigureOut">
              <a:rPr lang="pt-BR" smtClean="0"/>
              <a:pPr/>
              <a:t>09/05/2012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5982-1EA3-48AD-AC17-85CB51864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2DFC-C368-4D40-A345-D716DC8128FF}" type="datetimeFigureOut">
              <a:rPr lang="pt-BR" smtClean="0"/>
              <a:pPr/>
              <a:t>09/05/2012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5982-1EA3-48AD-AC17-85CB51864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2DFC-C368-4D40-A345-D716DC8128FF}" type="datetimeFigureOut">
              <a:rPr lang="pt-BR" smtClean="0"/>
              <a:pPr/>
              <a:t>09/05/2012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5982-1EA3-48AD-AC17-85CB51864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2DFC-C368-4D40-A345-D716DC8128FF}" type="datetimeFigureOut">
              <a:rPr lang="pt-BR" smtClean="0"/>
              <a:pPr/>
              <a:t>09/05/2012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5982-1EA3-48AD-AC17-85CB51864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2DFC-C368-4D40-A345-D716DC8128FF}" type="datetimeFigureOut">
              <a:rPr lang="pt-BR" smtClean="0"/>
              <a:pPr/>
              <a:t>09/05/2012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5982-1EA3-48AD-AC17-85CB51864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2DFC-C368-4D40-A345-D716DC8128FF}" type="datetimeFigureOut">
              <a:rPr lang="pt-BR" smtClean="0"/>
              <a:pPr/>
              <a:t>09/05/2012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F5982-1EA3-48AD-AC17-85CB5186455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A2DFC-C368-4D40-A345-D716DC8128FF}" type="datetimeFigureOut">
              <a:rPr lang="pt-BR" smtClean="0"/>
              <a:pPr/>
              <a:t>09/05/2012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FF5982-1EA3-48AD-AC17-85CB5186455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1A2DFC-C368-4D40-A345-D716DC8128FF}" type="datetimeFigureOut">
              <a:rPr lang="pt-BR" smtClean="0"/>
              <a:pPr/>
              <a:t>09/05/2012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FF5982-1EA3-48AD-AC17-85CB51864557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2348880"/>
            <a:ext cx="8229600" cy="1143000"/>
          </a:xfrm>
        </p:spPr>
        <p:txBody>
          <a:bodyPr>
            <a:normAutofit/>
          </a:bodyPr>
          <a:lstStyle/>
          <a:p>
            <a:r>
              <a:rPr lang="pt-BR" sz="5400" dirty="0" smtClean="0"/>
              <a:t>  Educação a Distância</a:t>
            </a:r>
            <a:endParaRPr lang="pt-BR" sz="5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547664" y="9807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+mj-lt"/>
              </a:rPr>
              <a:t>                         Universidade de São Paulo</a:t>
            </a:r>
            <a:endParaRPr lang="pt-BR" dirty="0">
              <a:latin typeface="+mj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691680" y="3501008"/>
            <a:ext cx="6624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+mj-lt"/>
              </a:rPr>
              <a:t>Metodologia da Pesquisa e redação cientifica para Licenciatura</a:t>
            </a:r>
            <a:endParaRPr lang="pt-BR" sz="1600" dirty="0">
              <a:latin typeface="+mj-lt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203848" y="4365104"/>
            <a:ext cx="2736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1500" dirty="0" smtClean="0"/>
              <a:t>       Ana Carolina da Silva</a:t>
            </a:r>
            <a:br>
              <a:rPr lang="pt-BR" sz="1500" dirty="0" smtClean="0"/>
            </a:br>
            <a:r>
              <a:rPr lang="pt-BR" sz="1500" dirty="0" smtClean="0"/>
              <a:t>          N° USP: 8059017</a:t>
            </a:r>
            <a:br>
              <a:rPr lang="pt-BR" sz="1500" dirty="0" smtClean="0"/>
            </a:br>
            <a:r>
              <a:rPr lang="pt-BR" sz="1500" dirty="0" smtClean="0"/>
              <a:t>  </a:t>
            </a:r>
            <a:br>
              <a:rPr lang="pt-BR" sz="1500" dirty="0" smtClean="0"/>
            </a:br>
            <a:r>
              <a:rPr lang="pt-BR" sz="1500" dirty="0" smtClean="0"/>
              <a:t>      </a:t>
            </a:r>
            <a:r>
              <a:rPr lang="pt-BR" sz="1500" dirty="0" err="1" smtClean="0"/>
              <a:t>Tamara</a:t>
            </a:r>
            <a:r>
              <a:rPr lang="pt-BR" sz="1500" dirty="0" smtClean="0"/>
              <a:t> </a:t>
            </a:r>
            <a:r>
              <a:rPr lang="pt-BR" sz="1500" dirty="0" err="1" smtClean="0"/>
              <a:t>Galindo</a:t>
            </a:r>
            <a:r>
              <a:rPr lang="pt-BR" sz="1500" dirty="0" smtClean="0"/>
              <a:t> </a:t>
            </a:r>
            <a:r>
              <a:rPr lang="pt-BR" sz="1500" dirty="0" err="1" smtClean="0"/>
              <a:t>Ferlin</a:t>
            </a:r>
            <a:endParaRPr lang="pt-BR" sz="1500" dirty="0" smtClean="0"/>
          </a:p>
          <a:p>
            <a:pPr>
              <a:buNone/>
            </a:pPr>
            <a:r>
              <a:rPr lang="pt-BR" sz="1500" dirty="0" smtClean="0"/>
              <a:t>          N° USP: 8059021</a:t>
            </a:r>
          </a:p>
          <a:p>
            <a:pPr>
              <a:buNone/>
            </a:pPr>
            <a:endParaRPr lang="pt-BR" sz="1500" dirty="0" smtClean="0"/>
          </a:p>
          <a:p>
            <a:pPr>
              <a:buNone/>
            </a:pPr>
            <a:r>
              <a:rPr lang="pt-BR" sz="1500" dirty="0" smtClean="0"/>
              <a:t> Vinicius dos Santos Camargo </a:t>
            </a:r>
            <a:br>
              <a:rPr lang="pt-BR" sz="1500" dirty="0" smtClean="0"/>
            </a:br>
            <a:r>
              <a:rPr lang="pt-BR" sz="1500" dirty="0" smtClean="0"/>
              <a:t>          N° USP: 7962080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555776" y="134076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Instituto de Física de São Carlos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Primeiro artigo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060848"/>
            <a:ext cx="8568952" cy="4536504"/>
          </a:xfrm>
        </p:spPr>
        <p:txBody>
          <a:bodyPr>
            <a:normAutofit fontScale="85000" lnSpcReduction="20000"/>
          </a:bodyPr>
          <a:lstStyle/>
          <a:p>
            <a:r>
              <a:rPr lang="pt-BR" sz="3000" b="1" dirty="0" smtClean="0"/>
              <a:t>Título: </a:t>
            </a:r>
            <a:r>
              <a:rPr lang="pt-BR" sz="3000" dirty="0" smtClean="0">
                <a:latin typeface="+mj-lt"/>
              </a:rPr>
              <a:t>Ensino a distância e tecnologias na educação: O estudo de fenômenos astronômicos. </a:t>
            </a:r>
          </a:p>
          <a:p>
            <a:endParaRPr lang="pt-BR" sz="3000" b="1" dirty="0" smtClean="0"/>
          </a:p>
          <a:p>
            <a:r>
              <a:rPr lang="pt-BR" sz="3000" b="1" dirty="0" smtClean="0"/>
              <a:t>Autora: </a:t>
            </a:r>
            <a:r>
              <a:rPr lang="pt-BR" sz="3000" dirty="0" smtClean="0">
                <a:latin typeface="+mj-lt"/>
              </a:rPr>
              <a:t>Tatiana da Silva.</a:t>
            </a:r>
          </a:p>
          <a:p>
            <a:endParaRPr lang="pt-BR" sz="3000" b="1" dirty="0" smtClean="0"/>
          </a:p>
          <a:p>
            <a:r>
              <a:rPr lang="pt-BR" sz="3000" b="1" dirty="0" smtClean="0"/>
              <a:t>Revista: </a:t>
            </a:r>
            <a:r>
              <a:rPr lang="pt-BR" sz="3000" dirty="0" smtClean="0"/>
              <a:t>Caderno Brasileiro de Ensino de Física.</a:t>
            </a:r>
          </a:p>
          <a:p>
            <a:endParaRPr lang="pt-BR" sz="3000" b="1" dirty="0" smtClean="0"/>
          </a:p>
          <a:p>
            <a:r>
              <a:rPr lang="pt-BR" sz="3000" b="1" dirty="0" smtClean="0"/>
              <a:t>Edição: </a:t>
            </a:r>
            <a:r>
              <a:rPr lang="pt-BR" sz="3000" dirty="0" smtClean="0"/>
              <a:t>v. 26, n. 3: p. 533-546, dez. 2009</a:t>
            </a:r>
          </a:p>
          <a:p>
            <a:endParaRPr lang="pt-BR" sz="3000" b="1" dirty="0" smtClean="0"/>
          </a:p>
          <a:p>
            <a:r>
              <a:rPr lang="pt-BR" sz="3000" b="1" dirty="0" smtClean="0"/>
              <a:t>Site:</a:t>
            </a:r>
            <a:r>
              <a:rPr lang="pt-BR" sz="3000" dirty="0" smtClean="0"/>
              <a:t>http://www.periodicos.ufsc.br/index.</a:t>
            </a:r>
            <a:r>
              <a:rPr lang="pt-BR" sz="3000" dirty="0" err="1" smtClean="0"/>
              <a:t>php</a:t>
            </a:r>
            <a:r>
              <a:rPr lang="pt-BR" sz="3000" dirty="0" smtClean="0"/>
              <a:t>/</a:t>
            </a:r>
            <a:r>
              <a:rPr lang="pt-BR" sz="3000" dirty="0" err="1" smtClean="0"/>
              <a:t>fisica</a:t>
            </a:r>
            <a:r>
              <a:rPr lang="pt-BR" sz="3000" dirty="0" smtClean="0"/>
              <a:t>/</a:t>
            </a:r>
            <a:r>
              <a:rPr lang="pt-BR" sz="3000" dirty="0" err="1" smtClean="0"/>
              <a:t>article</a:t>
            </a:r>
            <a:r>
              <a:rPr lang="pt-BR" sz="3000" dirty="0" smtClean="0"/>
              <a:t>/ </a:t>
            </a:r>
            <a:r>
              <a:rPr lang="pt-BR" sz="3000" dirty="0" err="1" smtClean="0"/>
              <a:t>view</a:t>
            </a:r>
            <a:r>
              <a:rPr lang="pt-BR" sz="3000" dirty="0" smtClean="0"/>
              <a:t>/11884</a:t>
            </a:r>
          </a:p>
          <a:p>
            <a:pPr>
              <a:buNone/>
            </a:pPr>
            <a:endParaRPr lang="pt-BR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/>
          <a:lstStyle/>
          <a:p>
            <a:pPr algn="ctr"/>
            <a:r>
              <a:rPr lang="pt-BR" dirty="0" smtClean="0"/>
              <a:t>Primeiro artigo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700184"/>
            <a:ext cx="8568952" cy="4157816"/>
          </a:xfrm>
        </p:spPr>
        <p:txBody>
          <a:bodyPr>
            <a:normAutofit/>
          </a:bodyPr>
          <a:lstStyle/>
          <a:p>
            <a:r>
              <a:rPr lang="pt-BR" b="1" dirty="0" smtClean="0"/>
              <a:t>Objetivo: </a:t>
            </a:r>
            <a:r>
              <a:rPr lang="pt-BR" sz="2400" dirty="0" smtClean="0"/>
              <a:t>Elaborar uma aula introdutória de física, sobre fenômenos astronômicos, de nível universitário para os alunos que cursam a distância.</a:t>
            </a:r>
          </a:p>
          <a:p>
            <a:endParaRPr lang="pt-BR" sz="2400" dirty="0" smtClean="0"/>
          </a:p>
          <a:p>
            <a:r>
              <a:rPr lang="pt-BR" b="1" dirty="0" smtClean="0"/>
              <a:t>Metodologia: A </a:t>
            </a:r>
            <a:r>
              <a:rPr lang="pt-BR" sz="2400" dirty="0" smtClean="0"/>
              <a:t>Utilização de materiais didáticos apoiados em recursos computacionais (animações, simulações, jogos e atividades ) que seja de fácil acesso via internet ou para aqueles que não possuem acesso a internet, aulas gravadas em CD.</a:t>
            </a:r>
            <a:endParaRPr lang="pt-BR" b="1" dirty="0" smtClean="0"/>
          </a:p>
          <a:p>
            <a:pPr>
              <a:buNone/>
            </a:pPr>
            <a:endParaRPr lang="pt-BR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/>
            <a:r>
              <a:rPr lang="pt-BR" dirty="0" smtClean="0"/>
              <a:t>Segundo artigo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5085184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/>
              <a:t>Título: </a:t>
            </a:r>
            <a:r>
              <a:rPr lang="pt-BR" dirty="0" smtClean="0">
                <a:latin typeface="+mj-lt"/>
              </a:rPr>
              <a:t>Formulação de questões a partir da leitura de um texto: Desempenho dos estudantes de licenciatura em química da modalidade a distância.</a:t>
            </a:r>
          </a:p>
          <a:p>
            <a:endParaRPr lang="pt-BR" b="1" dirty="0" smtClean="0"/>
          </a:p>
          <a:p>
            <a:r>
              <a:rPr lang="pt-BR" b="1" dirty="0" smtClean="0"/>
              <a:t>Autores: </a:t>
            </a:r>
            <a:r>
              <a:rPr lang="pt-BR" dirty="0" smtClean="0">
                <a:latin typeface="+mj-lt"/>
              </a:rPr>
              <a:t>Ana Luiza de Quadros</a:t>
            </a:r>
            <a:r>
              <a:rPr lang="pt-BR" b="1" dirty="0" smtClean="0">
                <a:latin typeface="+mj-lt"/>
              </a:rPr>
              <a:t>, </a:t>
            </a:r>
            <a:r>
              <a:rPr lang="pt-BR" dirty="0" smtClean="0">
                <a:latin typeface="+mj-lt"/>
              </a:rPr>
              <a:t>Dayse Carvalho da Silva</a:t>
            </a:r>
            <a:r>
              <a:rPr lang="pt-BR" b="1" dirty="0" smtClean="0">
                <a:latin typeface="+mj-lt"/>
              </a:rPr>
              <a:t>, </a:t>
            </a:r>
            <a:r>
              <a:rPr lang="pt-BR" dirty="0" smtClean="0">
                <a:latin typeface="+mj-lt"/>
              </a:rPr>
              <a:t>Fernando César Silva.</a:t>
            </a:r>
          </a:p>
          <a:p>
            <a:endParaRPr lang="pt-BR" b="1" dirty="0" smtClean="0"/>
          </a:p>
          <a:p>
            <a:r>
              <a:rPr lang="pt-BR" b="1" dirty="0" smtClean="0"/>
              <a:t>Revista: </a:t>
            </a:r>
            <a:r>
              <a:rPr lang="pt-BR" dirty="0" smtClean="0"/>
              <a:t>Ensaio -  Pesquisa em Educação em Ciências.</a:t>
            </a:r>
          </a:p>
          <a:p>
            <a:endParaRPr lang="pt-BR" b="1" dirty="0" smtClean="0"/>
          </a:p>
          <a:p>
            <a:r>
              <a:rPr lang="pt-BR" b="1" dirty="0" smtClean="0"/>
              <a:t>Edição: </a:t>
            </a:r>
            <a:r>
              <a:rPr lang="en-US" dirty="0" smtClean="0">
                <a:latin typeface="+mj-lt"/>
              </a:rPr>
              <a:t>v.13, n.01,  p.43-56, 2011</a:t>
            </a:r>
            <a:endParaRPr lang="pt-BR" dirty="0" smtClean="0">
              <a:latin typeface="+mj-lt"/>
            </a:endParaRPr>
          </a:p>
          <a:p>
            <a:endParaRPr lang="pt-BR" b="1" dirty="0" smtClean="0"/>
          </a:p>
          <a:p>
            <a:r>
              <a:rPr lang="pt-BR" b="1" dirty="0" smtClean="0"/>
              <a:t>Site: </a:t>
            </a:r>
            <a:r>
              <a:rPr lang="pt-BR" dirty="0" smtClean="0">
                <a:latin typeface="+mj-lt"/>
              </a:rPr>
              <a:t>http://www.portal.fae.ufmg.br/seer/index.</a:t>
            </a:r>
            <a:r>
              <a:rPr lang="pt-BR" dirty="0" err="1" smtClean="0">
                <a:latin typeface="+mj-lt"/>
              </a:rPr>
              <a:t>php</a:t>
            </a:r>
            <a:r>
              <a:rPr lang="pt-BR" dirty="0" smtClean="0">
                <a:latin typeface="+mj-lt"/>
              </a:rPr>
              <a:t>/</a:t>
            </a:r>
            <a:r>
              <a:rPr lang="pt-BR" dirty="0" err="1" smtClean="0">
                <a:latin typeface="+mj-lt"/>
              </a:rPr>
              <a:t>ens</a:t>
            </a:r>
            <a:r>
              <a:rPr lang="pt-BR" dirty="0" smtClean="0">
                <a:latin typeface="+mj-lt"/>
              </a:rPr>
              <a:t> aio/a </a:t>
            </a:r>
            <a:r>
              <a:rPr lang="pt-BR" dirty="0" err="1" smtClean="0">
                <a:latin typeface="+mj-lt"/>
              </a:rPr>
              <a:t>rticle</a:t>
            </a:r>
            <a:r>
              <a:rPr lang="pt-BR" dirty="0" smtClean="0">
                <a:latin typeface="+mj-lt"/>
              </a:rPr>
              <a:t>/</a:t>
            </a:r>
            <a:r>
              <a:rPr lang="pt-BR" dirty="0" err="1" smtClean="0">
                <a:latin typeface="+mj-lt"/>
              </a:rPr>
              <a:t>view</a:t>
            </a:r>
            <a:r>
              <a:rPr lang="pt-BR" dirty="0" smtClean="0">
                <a:latin typeface="+mj-lt"/>
              </a:rPr>
              <a:t>/376</a:t>
            </a:r>
          </a:p>
          <a:p>
            <a:pPr>
              <a:buNone/>
            </a:pPr>
            <a:endParaRPr lang="pt-BR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Segundo artigo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060848"/>
            <a:ext cx="8568952" cy="4157816"/>
          </a:xfrm>
        </p:spPr>
        <p:txBody>
          <a:bodyPr>
            <a:normAutofit/>
          </a:bodyPr>
          <a:lstStyle/>
          <a:p>
            <a:endParaRPr lang="pt-BR" b="1" dirty="0" smtClean="0"/>
          </a:p>
          <a:p>
            <a:r>
              <a:rPr lang="pt-BR" b="1" dirty="0" smtClean="0"/>
              <a:t>Objetivo: </a:t>
            </a:r>
            <a:r>
              <a:rPr lang="pt-BR" sz="2400" dirty="0" smtClean="0"/>
              <a:t>Verificar o entendimento do texto por meio da elaboração de questões.</a:t>
            </a:r>
          </a:p>
          <a:p>
            <a:pPr>
              <a:buNone/>
            </a:pPr>
            <a:endParaRPr lang="pt-BR" b="1" dirty="0" smtClean="0"/>
          </a:p>
          <a:p>
            <a:r>
              <a:rPr lang="pt-BR" b="1" dirty="0" smtClean="0"/>
              <a:t>Metodologia: </a:t>
            </a:r>
            <a:r>
              <a:rPr lang="pt-BR" sz="2400" dirty="0" smtClean="0"/>
              <a:t>foi selecionado um texto de uma revista de divulgação cientifica para que os estudantes fizessem uma atividade dividida em duas partes: a elaboração de três tipos de questões e interpretação das mesmas pelos próprios alunos.</a:t>
            </a:r>
            <a:endParaRPr lang="pt-BR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1143000"/>
          </a:xfrm>
        </p:spPr>
        <p:txBody>
          <a:bodyPr/>
          <a:lstStyle/>
          <a:p>
            <a:r>
              <a:rPr lang="pt-BR" dirty="0" smtClean="0"/>
              <a:t>		Terceiro Artigo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Título: </a:t>
            </a:r>
            <a:r>
              <a:rPr lang="pt-BR" dirty="0" smtClean="0">
                <a:latin typeface="+mj-lt"/>
              </a:rPr>
              <a:t>Expansão do ensino superior: Panorama, Análise e diagnóstico do curso de licenciatura em física a distância da UFSC.</a:t>
            </a:r>
          </a:p>
          <a:p>
            <a:endParaRPr lang="pt-BR" b="1" dirty="0" smtClean="0"/>
          </a:p>
          <a:p>
            <a:r>
              <a:rPr lang="pt-BR" b="1" dirty="0" smtClean="0"/>
              <a:t>Autores: </a:t>
            </a:r>
            <a:r>
              <a:rPr lang="pt-BR" dirty="0" smtClean="0">
                <a:latin typeface="+mj-lt"/>
              </a:rPr>
              <a:t>Tatiana da Silva e Cláudia Regina Flores.</a:t>
            </a:r>
            <a:endParaRPr lang="pt-BR" b="1" dirty="0" smtClean="0">
              <a:latin typeface="+mj-lt"/>
            </a:endParaRPr>
          </a:p>
          <a:p>
            <a:endParaRPr lang="pt-BR" b="1" dirty="0" smtClean="0"/>
          </a:p>
          <a:p>
            <a:r>
              <a:rPr lang="pt-BR" b="1" dirty="0" smtClean="0"/>
              <a:t>Revista: </a:t>
            </a:r>
            <a:r>
              <a:rPr lang="pt-BR" dirty="0" smtClean="0">
                <a:latin typeface="+mj-lt"/>
              </a:rPr>
              <a:t>Caderno Brasileiro de Ensino de Física</a:t>
            </a:r>
          </a:p>
          <a:p>
            <a:endParaRPr lang="pt-BR" b="1" dirty="0" smtClean="0"/>
          </a:p>
          <a:p>
            <a:r>
              <a:rPr lang="pt-BR" b="1" dirty="0" smtClean="0"/>
              <a:t>Edição: </a:t>
            </a:r>
            <a:r>
              <a:rPr lang="pt-BR" dirty="0" smtClean="0">
                <a:latin typeface="+mj-lt"/>
              </a:rPr>
              <a:t>v. 27, n. 3: p. 528-548, dez. 2010</a:t>
            </a:r>
          </a:p>
          <a:p>
            <a:endParaRPr lang="pt-BR" b="1" dirty="0" smtClean="0"/>
          </a:p>
          <a:p>
            <a:r>
              <a:rPr lang="pt-BR" b="1" dirty="0" smtClean="0"/>
              <a:t>Site: </a:t>
            </a:r>
            <a:r>
              <a:rPr lang="pt-BR" dirty="0" smtClean="0">
                <a:latin typeface="+mj-lt"/>
              </a:rPr>
              <a:t>http</a:t>
            </a:r>
            <a:r>
              <a:rPr lang="pt-BR" dirty="0">
                <a:latin typeface="+mj-lt"/>
              </a:rPr>
              <a:t>://</a:t>
            </a:r>
            <a:r>
              <a:rPr lang="pt-BR" dirty="0" smtClean="0">
                <a:latin typeface="+mj-lt"/>
              </a:rPr>
              <a:t>www.periodicos.ufsc.br/index.php/fisica/article/vi </a:t>
            </a:r>
            <a:r>
              <a:rPr lang="pt-BR" dirty="0" err="1" smtClean="0">
                <a:latin typeface="+mj-lt"/>
              </a:rPr>
              <a:t>ew</a:t>
            </a:r>
            <a:r>
              <a:rPr lang="pt-BR" dirty="0" smtClean="0">
                <a:latin typeface="+mj-lt"/>
              </a:rPr>
              <a:t>/2175-7941.2010v27n3p528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Terceiro artigo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060848"/>
            <a:ext cx="8568952" cy="4157816"/>
          </a:xfrm>
        </p:spPr>
        <p:txBody>
          <a:bodyPr>
            <a:normAutofit/>
          </a:bodyPr>
          <a:lstStyle/>
          <a:p>
            <a:endParaRPr lang="pt-BR" b="1" dirty="0" smtClean="0"/>
          </a:p>
          <a:p>
            <a:r>
              <a:rPr lang="pt-BR" b="1" dirty="0" smtClean="0"/>
              <a:t>Objetivo: </a:t>
            </a:r>
            <a:r>
              <a:rPr lang="pt-BR" sz="2400" dirty="0" smtClean="0"/>
              <a:t>Mostrar um panorama do aumento da quantidade de curso no modo de ensino a distancia (EaD)</a:t>
            </a:r>
          </a:p>
          <a:p>
            <a:endParaRPr lang="pt-BR" b="1" dirty="0" smtClean="0"/>
          </a:p>
          <a:p>
            <a:r>
              <a:rPr lang="pt-BR" b="1" dirty="0" smtClean="0"/>
              <a:t>Metodologia: </a:t>
            </a:r>
            <a:r>
              <a:rPr lang="pt-BR" sz="2400" dirty="0" smtClean="0"/>
              <a:t>Baseados no </a:t>
            </a:r>
            <a:r>
              <a:rPr lang="pt-BR" sz="2400" dirty="0"/>
              <a:t>Censo Escolar da Educação Básica de </a:t>
            </a:r>
            <a:r>
              <a:rPr lang="pt-BR" sz="2400" dirty="0" smtClean="0"/>
              <a:t>2007 observou-se a falta de professores que lecionam a disciplina que cursaram no ensino superior. 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xmlns="" val="2212611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Educação a Distância (EaD)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 educação a distância surgiu pela necessidade do preparo profissional e cultural de milhões de pessoas que, por vários motivos, não podiam frequentar um estabelecimento de ensino presencial, e evoluiu com as tecnologias disponíveis em cada momento histórico, as quais influenciam o ambiente educativo e a sociedade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/>
        </p:nvGraphicFramePr>
        <p:xfrm>
          <a:off x="1187624" y="1844824"/>
          <a:ext cx="7772198" cy="4424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0" y="476672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Número de artigos por revista</a:t>
            </a:r>
            <a:endParaRPr kumimoji="0" lang="pt-BR" sz="4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0" y="476672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Número de artigos por revista</a:t>
            </a:r>
            <a:endParaRPr kumimoji="0" lang="pt-BR" sz="4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51520" y="1935163"/>
          <a:ext cx="8435280" cy="4590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0" y="476672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Número de artigos por revista</a:t>
            </a:r>
            <a:endParaRPr kumimoji="0" lang="pt-BR" sz="4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0" y="476672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Número de artigos por revista</a:t>
            </a:r>
            <a:endParaRPr kumimoji="0" lang="pt-BR" sz="4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-324544" y="1889447"/>
          <a:ext cx="9227368" cy="4968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0" y="476672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Número de artigos por revista</a:t>
            </a:r>
            <a:endParaRPr kumimoji="0" lang="pt-BR" sz="4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784976" cy="5184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ítulo 1"/>
          <p:cNvSpPr txBox="1">
            <a:spLocks/>
          </p:cNvSpPr>
          <p:nvPr/>
        </p:nvSpPr>
        <p:spPr>
          <a:xfrm>
            <a:off x="0" y="260648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Ocorrências</a:t>
            </a:r>
            <a:r>
              <a:rPr kumimoji="0" lang="pt-BR" sz="48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por ano</a:t>
            </a:r>
            <a:endParaRPr kumimoji="0" lang="pt-BR" sz="4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836712"/>
          <a:ext cx="8229600" cy="602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203848" y="213285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</a:rPr>
              <a:t>7%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571</TotalTime>
  <Words>523</Words>
  <Application>Microsoft Office PowerPoint</Application>
  <PresentationFormat>Apresentação na tela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Fluxo</vt:lpstr>
      <vt:lpstr>  Educação a Distância</vt:lpstr>
      <vt:lpstr>Educação a Distância (EaD)</vt:lpstr>
      <vt:lpstr>Slide 3</vt:lpstr>
      <vt:lpstr>Slide 4</vt:lpstr>
      <vt:lpstr>Slide 5</vt:lpstr>
      <vt:lpstr>Slide 6</vt:lpstr>
      <vt:lpstr>Slide 7</vt:lpstr>
      <vt:lpstr>Slide 8</vt:lpstr>
      <vt:lpstr>Slide 9</vt:lpstr>
      <vt:lpstr>Primeiro artigo </vt:lpstr>
      <vt:lpstr>Primeiro artigo </vt:lpstr>
      <vt:lpstr>Segundo artigo </vt:lpstr>
      <vt:lpstr>Segundo artigo </vt:lpstr>
      <vt:lpstr>  Terceiro Artigo </vt:lpstr>
      <vt:lpstr>Terceiro artigo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Tamara</dc:creator>
  <cp:lastModifiedBy>Marcelo</cp:lastModifiedBy>
  <cp:revision>66</cp:revision>
  <dcterms:created xsi:type="dcterms:W3CDTF">2012-04-16T02:42:33Z</dcterms:created>
  <dcterms:modified xsi:type="dcterms:W3CDTF">2012-05-09T14:35:17Z</dcterms:modified>
</cp:coreProperties>
</file>