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4" r:id="rId8"/>
    <p:sldId id="276" r:id="rId9"/>
    <p:sldId id="301" r:id="rId10"/>
    <p:sldId id="277" r:id="rId11"/>
    <p:sldId id="262" r:id="rId12"/>
    <p:sldId id="279" r:id="rId13"/>
    <p:sldId id="280" r:id="rId14"/>
    <p:sldId id="290" r:id="rId15"/>
    <p:sldId id="289" r:id="rId16"/>
    <p:sldId id="263" r:id="rId17"/>
    <p:sldId id="264" r:id="rId18"/>
    <p:sldId id="287" r:id="rId19"/>
    <p:sldId id="265" r:id="rId20"/>
    <p:sldId id="266" r:id="rId21"/>
    <p:sldId id="286" r:id="rId22"/>
    <p:sldId id="267" r:id="rId23"/>
    <p:sldId id="268" r:id="rId24"/>
    <p:sldId id="291" r:id="rId25"/>
    <p:sldId id="300" r:id="rId26"/>
    <p:sldId id="270" r:id="rId27"/>
    <p:sldId id="292" r:id="rId28"/>
    <p:sldId id="299" r:id="rId29"/>
    <p:sldId id="272" r:id="rId30"/>
    <p:sldId id="295" r:id="rId31"/>
    <p:sldId id="273" r:id="rId32"/>
    <p:sldId id="298" r:id="rId33"/>
    <p:sldId id="294" r:id="rId34"/>
    <p:sldId id="296" r:id="rId35"/>
    <p:sldId id="293" r:id="rId36"/>
    <p:sldId id="297" r:id="rId37"/>
    <p:sldId id="281" r:id="rId38"/>
    <p:sldId id="282" r:id="rId39"/>
    <p:sldId id="284" r:id="rId40"/>
    <p:sldId id="285" r:id="rId41"/>
    <p:sldId id="278" r:id="rId42"/>
    <p:sldId id="28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napToGrid="0">
      <p:cViewPr varScale="1">
        <p:scale>
          <a:sx n="66" d="100"/>
          <a:sy n="66" d="100"/>
        </p:scale>
        <p:origin x="102" y="246"/>
      </p:cViewPr>
      <p:guideLst/>
    </p:cSldViewPr>
  </p:slideViewPr>
  <p:outlineViewPr>
    <p:cViewPr>
      <p:scale>
        <a:sx n="33" d="100"/>
        <a:sy n="33" d="100"/>
      </p:scale>
      <p:origin x="0" y="-409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48A87A34-81AB-432B-8DAE-1953F412C126}" type="datetimeFigureOut">
              <a:rPr lang="en-US" dirty="0"/>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smtClean="0"/>
              <a:t>Clique para editar 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5800" y="3132666"/>
            <a:ext cx="5311775" cy="308601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3132666"/>
            <a:ext cx="5334000" cy="308601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8A87A34-81AB-432B-8DAE-1953F412C126}" type="datetimeFigureOut">
              <a:rPr lang="en-US" dirty="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are-statement.org/resources/checkli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ajhp.org/" TargetMode="Externa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hyperlink" Target="https://dx.doi.org/10.7453/gahmj.2013.012" TargetMode="External"/><Relationship Id="rId4" Type="http://schemas.openxmlformats.org/officeDocument/2006/relationships/hyperlink" Target="https://www.ncbi.nlm.nih.gov/pmc/articles/PMC383352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term=Fisch%20JD%5bAuthor%5d&amp;cauthor=true&amp;cauthor_uid=10739824" TargetMode="External"/><Relationship Id="rId2" Type="http://schemas.openxmlformats.org/officeDocument/2006/relationships/hyperlink" Target="https://www.ncbi.nlm.nih.gov/pubmed/?term=Sher%20G%5bAuthor%5d&amp;cauthor=true&amp;cauthor_uid=10739824"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ncbi.nlm.nih.gov/pubmed/?term=Amin%20I%5bAuthor%5d&amp;cauthor=true&amp;cauthor_uid=18712988" TargetMode="External"/><Relationship Id="rId3" Type="http://schemas.openxmlformats.org/officeDocument/2006/relationships/hyperlink" Target="https://www.ncbi.nlm.nih.gov/pubmed/?term=Sharhar%20S%5bAuthor%5d&amp;cauthor=true&amp;cauthor_uid=18712988" TargetMode="External"/><Relationship Id="rId7" Type="http://schemas.openxmlformats.org/officeDocument/2006/relationships/hyperlink" Target="https://www.ncbi.nlm.nih.gov/pubmed/?term=Rohi%20GA%5bAuthor%5d&amp;cauthor=true&amp;cauthor_uid=18712988" TargetMode="External"/><Relationship Id="rId2" Type="http://schemas.openxmlformats.org/officeDocument/2006/relationships/hyperlink" Target="https://www.ncbi.nlm.nih.gov/pubmed/18712988" TargetMode="External"/><Relationship Id="rId1" Type="http://schemas.openxmlformats.org/officeDocument/2006/relationships/slideLayout" Target="../slideLayouts/slideLayout2.xml"/><Relationship Id="rId6" Type="http://schemas.openxmlformats.org/officeDocument/2006/relationships/hyperlink" Target="https://www.ncbi.nlm.nih.gov/pubmed/?term=Fadilah%20RN%5bAuthor%5d&amp;cauthor=true&amp;cauthor_uid=18712988" TargetMode="External"/><Relationship Id="rId11" Type="http://schemas.openxmlformats.org/officeDocument/2006/relationships/hyperlink" Target="https://www.ncbi.nlm.nih.gov/pubmed/?term=Fairulnizal%20MN%5bAuthor%5d&amp;cauthor=true&amp;cauthor_uid=18712988" TargetMode="External"/><Relationship Id="rId5" Type="http://schemas.openxmlformats.org/officeDocument/2006/relationships/hyperlink" Target="https://www.ncbi.nlm.nih.gov/pubmed/?term=Fatimah%20A%5bAuthor%5d&amp;cauthor=true&amp;cauthor_uid=18712988" TargetMode="External"/><Relationship Id="rId10" Type="http://schemas.openxmlformats.org/officeDocument/2006/relationships/hyperlink" Target="https://www.ncbi.nlm.nih.gov/pubmed/?term=Rizal%20RM%5bAuthor%5d&amp;cauthor=true&amp;cauthor_uid=18712988" TargetMode="External"/><Relationship Id="rId4" Type="http://schemas.openxmlformats.org/officeDocument/2006/relationships/hyperlink" Target="https://www.ncbi.nlm.nih.gov/pubmed/?term=Normah%20H%5bAuthor%5d&amp;cauthor=true&amp;cauthor_uid=18712988" TargetMode="External"/><Relationship Id="rId9" Type="http://schemas.openxmlformats.org/officeDocument/2006/relationships/hyperlink" Target="https://www.ncbi.nlm.nih.gov/pubmed/?term=Cham%20BG%5bAuthor%5d&amp;cauthor=true&amp;cauthor_uid=1871298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ubmed/?term=Chen%20CH%5bAuthor%5d&amp;cauthor=true&amp;cauthor_uid=29720951" TargetMode="External"/><Relationship Id="rId2" Type="http://schemas.openxmlformats.org/officeDocument/2006/relationships/hyperlink" Target="https://www.ncbi.nlm.nih.gov/pubmed/29720951" TargetMode="External"/><Relationship Id="rId1" Type="http://schemas.openxmlformats.org/officeDocument/2006/relationships/slideLayout" Target="../slideLayouts/slideLayout2.xml"/><Relationship Id="rId6" Type="http://schemas.openxmlformats.org/officeDocument/2006/relationships/hyperlink" Target="https://www.ncbi.nlm.nih.gov/pubmed/?term=Kao%20CH%5bAuthor%5d&amp;cauthor=true&amp;cauthor_uid=29720951" TargetMode="External"/><Relationship Id="rId5" Type="http://schemas.openxmlformats.org/officeDocument/2006/relationships/hyperlink" Target="https://www.ncbi.nlm.nih.gov/pubmed/?term=Hsu%20CY%5bAuthor%5d&amp;cauthor=true&amp;cauthor_uid=29720951" TargetMode="External"/><Relationship Id="rId4" Type="http://schemas.openxmlformats.org/officeDocument/2006/relationships/hyperlink" Target="https://www.ncbi.nlm.nih.gov/pubmed/?term=Lin%20CL%5bAuthor%5d&amp;cauthor=true&amp;cauthor_uid=2972095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hyperlink" Target="https://www.ncbi.nlm.nih.gov/pubmed/?term=Jenum%20AK%5bAuthor%5d&amp;cauthor=true&amp;cauthor_uid=29723768" TargetMode="External"/><Relationship Id="rId3" Type="http://schemas.openxmlformats.org/officeDocument/2006/relationships/hyperlink" Target="https://www.ncbi.nlm.nih.gov/pubmed/?term=Shakeel%20N%5bAuthor%5d&amp;cauthor=true&amp;cauthor_uid=29723768" TargetMode="External"/><Relationship Id="rId7" Type="http://schemas.openxmlformats.org/officeDocument/2006/relationships/hyperlink" Target="https://www.ncbi.nlm.nih.gov/pubmed/?term=Slinning%20K%5bAuthor%5d&amp;cauthor=true&amp;cauthor_uid=29723768" TargetMode="External"/><Relationship Id="rId2" Type="http://schemas.openxmlformats.org/officeDocument/2006/relationships/hyperlink" Target="https://www.ncbi.nlm.nih.gov/pubmed/29723768" TargetMode="External"/><Relationship Id="rId1" Type="http://schemas.openxmlformats.org/officeDocument/2006/relationships/slideLayout" Target="../slideLayouts/slideLayout2.xml"/><Relationship Id="rId6" Type="http://schemas.openxmlformats.org/officeDocument/2006/relationships/hyperlink" Target="https://www.ncbi.nlm.nih.gov/pubmed/?term=Eberhard-Gran%20M%5bAuthor%5d&amp;cauthor=true&amp;cauthor_uid=29723768" TargetMode="External"/><Relationship Id="rId5" Type="http://schemas.openxmlformats.org/officeDocument/2006/relationships/hyperlink" Target="https://www.ncbi.nlm.nih.gov/pubmed/?term=Martinsen%20EW%5bAuthor%5d&amp;cauthor=true&amp;cauthor_uid=29723768" TargetMode="External"/><Relationship Id="rId4" Type="http://schemas.openxmlformats.org/officeDocument/2006/relationships/hyperlink" Target="https://www.ncbi.nlm.nih.gov/pubmed/?term=Richardsen%20KR%5bAuthor%5d&amp;cauthor=true&amp;cauthor_uid=2972376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ncbi.nlm.nih.gov/pubmed/?term=G%C3%B3mez-Garc%C3%ADa%20FJ%5bAuthor%5d&amp;cauthor=true&amp;cauthor_uid=29723914" TargetMode="External"/><Relationship Id="rId13" Type="http://schemas.openxmlformats.org/officeDocument/2006/relationships/hyperlink" Target="https://www.ncbi.nlm.nih.gov/pubmed/?term=Griffiths%20CEM%5bAuthor%5d&amp;cauthor=true&amp;cauthor_uid=29723914" TargetMode="External"/><Relationship Id="rId3" Type="http://schemas.openxmlformats.org/officeDocument/2006/relationships/hyperlink" Target="https://www.ncbi.nlm.nih.gov/pubmed/?term=Garcia-Doval%20I%5bAuthor%5d&amp;cauthor=true&amp;cauthor_uid=29723914" TargetMode="External"/><Relationship Id="rId7" Type="http://schemas.openxmlformats.org/officeDocument/2006/relationships/hyperlink" Target="https://www.ncbi.nlm.nih.gov/pubmed/?term=Ormerod%20AD%5bAuthor%5d&amp;cauthor=true&amp;cauthor_uid=29723914" TargetMode="External"/><Relationship Id="rId12" Type="http://schemas.openxmlformats.org/officeDocument/2006/relationships/hyperlink" Target="https://www.ncbi.nlm.nih.gov/pubmed/?term=Herrera-Acosta%20E%5bAuthor%5d&amp;cauthor=true&amp;cauthor_uid=29723914" TargetMode="External"/><Relationship Id="rId2" Type="http://schemas.openxmlformats.org/officeDocument/2006/relationships/hyperlink" Target="https://www.ncbi.nlm.nih.gov/pubmed/29723914" TargetMode="External"/><Relationship Id="rId16" Type="http://schemas.openxmlformats.org/officeDocument/2006/relationships/hyperlink" Target="https://www.ncbi.nlm.nih.gov/pubmed/?term=Psonet%20Network%5bCorporate%20Author%5d" TargetMode="External"/><Relationship Id="rId1" Type="http://schemas.openxmlformats.org/officeDocument/2006/relationships/slideLayout" Target="../slideLayouts/slideLayout6.xml"/><Relationship Id="rId6" Type="http://schemas.openxmlformats.org/officeDocument/2006/relationships/hyperlink" Target="https://www.ncbi.nlm.nih.gov/pubmed/?term=Cohen%20AD%5bAuthor%5d&amp;cauthor=true&amp;cauthor_uid=29723914" TargetMode="External"/><Relationship Id="rId11" Type="http://schemas.openxmlformats.org/officeDocument/2006/relationships/hyperlink" Target="https://www.ncbi.nlm.nih.gov/pubmed/?term=Ali%20H%5bAuthor%5d&amp;cauthor=true&amp;cauthor_uid=29723914" TargetMode="External"/><Relationship Id="rId5" Type="http://schemas.openxmlformats.org/officeDocument/2006/relationships/hyperlink" Target="https://www.ncbi.nlm.nih.gov/pubmed/?term=Mason%20KJ%5bAuthor%5d&amp;cauthor=true&amp;cauthor_uid=29723914" TargetMode="External"/><Relationship Id="rId15" Type="http://schemas.openxmlformats.org/officeDocument/2006/relationships/hyperlink" Target="https://www.ncbi.nlm.nih.gov/pubmed/?term=Naldi%20L%5bAuthor%5d&amp;cauthor=true&amp;cauthor_uid=29723914" TargetMode="External"/><Relationship Id="rId10" Type="http://schemas.openxmlformats.org/officeDocument/2006/relationships/hyperlink" Target="https://www.ncbi.nlm.nih.gov/pubmed/?term=Feldhamer%20I%5bAuthor%5d&amp;cauthor=true&amp;cauthor_uid=29723914" TargetMode="External"/><Relationship Id="rId4" Type="http://schemas.openxmlformats.org/officeDocument/2006/relationships/hyperlink" Target="https://www.ncbi.nlm.nih.gov/pubmed/?term=Descalzo%20MA%5bAuthor%5d&amp;cauthor=true&amp;cauthor_uid=29723914" TargetMode="External"/><Relationship Id="rId9" Type="http://schemas.openxmlformats.org/officeDocument/2006/relationships/hyperlink" Target="https://www.ncbi.nlm.nih.gov/pubmed/?term=Cazzaniga%20S%5bAuthor%5d&amp;cauthor=true&amp;cauthor_uid=29723914" TargetMode="External"/><Relationship Id="rId14" Type="http://schemas.openxmlformats.org/officeDocument/2006/relationships/hyperlink" Target="https://www.ncbi.nlm.nih.gov/pubmed/?term=Stern%20R%5bAuthor%5d&amp;cauthor=true&amp;cauthor_uid=2972391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50005" y="1700013"/>
            <a:ext cx="10728102" cy="1104242"/>
          </a:xfrm>
        </p:spPr>
        <p:txBody>
          <a:bodyPr/>
          <a:lstStyle/>
          <a:p>
            <a:r>
              <a:rPr lang="pt-BR" dirty="0" smtClean="0"/>
              <a:t>ESTUDOS EPIDEMIOLÓGICOS</a:t>
            </a:r>
            <a:endParaRPr lang="pt-BR" dirty="0"/>
          </a:p>
        </p:txBody>
      </p:sp>
      <p:sp>
        <p:nvSpPr>
          <p:cNvPr id="3" name="Subtítulo 2"/>
          <p:cNvSpPr>
            <a:spLocks noGrp="1"/>
          </p:cNvSpPr>
          <p:nvPr>
            <p:ph type="subTitle" idx="1"/>
          </p:nvPr>
        </p:nvSpPr>
        <p:spPr>
          <a:xfrm>
            <a:off x="1371600" y="3477653"/>
            <a:ext cx="9448800" cy="1223136"/>
          </a:xfrm>
        </p:spPr>
        <p:txBody>
          <a:bodyPr>
            <a:normAutofit fontScale="85000" lnSpcReduction="20000"/>
          </a:bodyPr>
          <a:lstStyle/>
          <a:p>
            <a:pPr algn="ctr"/>
            <a:r>
              <a:rPr lang="pt-BR" b="1" i="1" dirty="0" smtClean="0">
                <a:solidFill>
                  <a:srgbClr val="FF0000"/>
                </a:solidFill>
                <a:effectLst>
                  <a:outerShdw blurRad="38100" dist="38100" dir="2700000" algn="tl">
                    <a:srgbClr val="000000">
                      <a:alpha val="43137"/>
                    </a:srgbClr>
                  </a:outerShdw>
                </a:effectLst>
              </a:rPr>
              <a:t>Janessa de Fátima Morgado de Oliveira</a:t>
            </a:r>
          </a:p>
          <a:p>
            <a:pPr algn="ctr"/>
            <a:r>
              <a:rPr lang="pt-BR" b="1" i="1" dirty="0" smtClean="0">
                <a:solidFill>
                  <a:srgbClr val="FF0000"/>
                </a:solidFill>
                <a:effectLst>
                  <a:outerShdw blurRad="38100" dist="38100" dir="2700000" algn="tl">
                    <a:srgbClr val="000000">
                      <a:alpha val="43137"/>
                    </a:srgbClr>
                  </a:outerShdw>
                </a:effectLst>
              </a:rPr>
              <a:t>Disciplina: </a:t>
            </a:r>
            <a:r>
              <a:rPr lang="pt-BR" b="1" i="1" dirty="0" err="1" smtClean="0">
                <a:solidFill>
                  <a:srgbClr val="FF0000"/>
                </a:solidFill>
                <a:effectLst>
                  <a:outerShdw blurRad="38100" dist="38100" dir="2700000" algn="tl">
                    <a:srgbClr val="000000">
                      <a:alpha val="43137"/>
                    </a:srgbClr>
                  </a:outerShdw>
                </a:effectLst>
              </a:rPr>
              <a:t>Farmacoepidemiologia</a:t>
            </a:r>
            <a:endParaRPr lang="pt-BR" b="1" i="1" dirty="0" smtClean="0">
              <a:solidFill>
                <a:srgbClr val="FF0000"/>
              </a:solidFill>
              <a:effectLst>
                <a:outerShdw blurRad="38100" dist="38100" dir="2700000" algn="tl">
                  <a:srgbClr val="000000">
                    <a:alpha val="43137"/>
                  </a:srgbClr>
                </a:outerShdw>
              </a:effectLst>
            </a:endParaRPr>
          </a:p>
          <a:p>
            <a:pPr algn="ctr"/>
            <a:r>
              <a:rPr lang="pt-BR" b="1" i="1" dirty="0" smtClean="0">
                <a:solidFill>
                  <a:srgbClr val="FF0000"/>
                </a:solidFill>
                <a:effectLst>
                  <a:outerShdw blurRad="38100" dist="38100" dir="2700000" algn="tl">
                    <a:srgbClr val="000000">
                      <a:alpha val="43137"/>
                    </a:srgbClr>
                  </a:outerShdw>
                </a:effectLst>
              </a:rPr>
              <a:t>Faculdade de Ciências Farmacêuticas</a:t>
            </a:r>
          </a:p>
          <a:p>
            <a:pPr algn="ctr"/>
            <a:r>
              <a:rPr lang="pt-BR" b="1" i="1" dirty="0" smtClean="0">
                <a:solidFill>
                  <a:srgbClr val="FF0000"/>
                </a:solidFill>
                <a:effectLst>
                  <a:outerShdw blurRad="38100" dist="38100" dir="2700000" algn="tl">
                    <a:srgbClr val="000000">
                      <a:alpha val="43137"/>
                    </a:srgbClr>
                  </a:outerShdw>
                </a:effectLst>
              </a:rPr>
              <a:t>10 e 15 de maio de 2018</a:t>
            </a:r>
            <a:endParaRPr lang="pt-BR"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9012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18328" y="931800"/>
            <a:ext cx="8051442" cy="1293028"/>
          </a:xfrm>
        </p:spPr>
        <p:txBody>
          <a:bodyPr/>
          <a:lstStyle/>
          <a:p>
            <a:pPr algn="l"/>
            <a:r>
              <a:rPr lang="pt-BR" dirty="0" smtClean="0"/>
              <a:t>DELINEAMENTO DE ESTUDOS E A FARMACOEPIDEMIOLOGIA</a:t>
            </a:r>
            <a:endParaRPr lang="pt-BR" dirty="0"/>
          </a:p>
        </p:txBody>
      </p:sp>
      <p:sp>
        <p:nvSpPr>
          <p:cNvPr id="3" name="Espaço Reservado para Conteúdo 2"/>
          <p:cNvSpPr>
            <a:spLocks noGrp="1"/>
          </p:cNvSpPr>
          <p:nvPr>
            <p:ph idx="1"/>
          </p:nvPr>
        </p:nvSpPr>
        <p:spPr>
          <a:xfrm>
            <a:off x="592430" y="2572561"/>
            <a:ext cx="11062951" cy="3686578"/>
          </a:xfrm>
        </p:spPr>
        <p:txBody>
          <a:bodyPr>
            <a:normAutofit/>
          </a:bodyPr>
          <a:lstStyle/>
          <a:p>
            <a:pPr marL="0" indent="0" algn="just">
              <a:lnSpc>
                <a:spcPct val="150000"/>
              </a:lnSpc>
              <a:buNone/>
            </a:pPr>
            <a:r>
              <a:rPr lang="pt-BR" b="1" dirty="0" smtClean="0">
                <a:solidFill>
                  <a:srgbClr val="C00000"/>
                </a:solidFill>
                <a:effectLst>
                  <a:outerShdw blurRad="38100" dist="38100" dir="2700000" algn="tl">
                    <a:srgbClr val="000000">
                      <a:alpha val="43137"/>
                    </a:srgbClr>
                  </a:outerShdw>
                </a:effectLst>
              </a:rPr>
              <a:t>Grande variabilidade de utilização</a:t>
            </a:r>
            <a:r>
              <a:rPr lang="pt-BR" dirty="0" smtClean="0"/>
              <a:t> </a:t>
            </a:r>
            <a:r>
              <a:rPr lang="pt-BR" dirty="0"/>
              <a:t>à</a:t>
            </a:r>
            <a:r>
              <a:rPr lang="pt-BR" dirty="0" smtClean="0"/>
              <a:t> </a:t>
            </a:r>
            <a:r>
              <a:rPr lang="pt-BR" dirty="0" smtClean="0"/>
              <a:t>qual o medicamento é submetido em diferentes países, culturas e práticas médicas   </a:t>
            </a:r>
            <a:r>
              <a:rPr lang="pt-BR" sz="3200" b="1" dirty="0" smtClean="0">
                <a:solidFill>
                  <a:srgbClr val="C00000"/>
                </a:solidFill>
              </a:rPr>
              <a:t>≠ </a:t>
            </a:r>
            <a:r>
              <a:rPr lang="pt-BR" dirty="0" smtClean="0"/>
              <a:t> </a:t>
            </a:r>
            <a:r>
              <a:rPr lang="pt-BR" b="1" dirty="0">
                <a:solidFill>
                  <a:srgbClr val="C00000"/>
                </a:solidFill>
                <a:effectLst>
                  <a:outerShdw blurRad="38100" dist="38100" dir="2700000" algn="tl">
                    <a:srgbClr val="000000">
                      <a:alpha val="43137"/>
                    </a:srgbClr>
                  </a:outerShdw>
                </a:effectLst>
              </a:rPr>
              <a:t>C</a:t>
            </a:r>
            <a:r>
              <a:rPr lang="pt-BR" b="1" dirty="0" smtClean="0">
                <a:solidFill>
                  <a:srgbClr val="C00000"/>
                </a:solidFill>
                <a:effectLst>
                  <a:outerShdw blurRad="38100" dist="38100" dir="2700000" algn="tl">
                    <a:srgbClr val="000000">
                      <a:alpha val="43137"/>
                    </a:srgbClr>
                  </a:outerShdw>
                </a:effectLst>
              </a:rPr>
              <a:t>ondições idealizadas</a:t>
            </a:r>
            <a:r>
              <a:rPr lang="pt-BR" dirty="0" smtClean="0"/>
              <a:t> que os originam (estudo Fase IV – </a:t>
            </a:r>
            <a:r>
              <a:rPr lang="pt-BR" b="1" dirty="0" err="1" smtClean="0">
                <a:effectLst>
                  <a:outerShdw blurRad="38100" dist="38100" dir="2700000" algn="tl">
                    <a:srgbClr val="000000">
                      <a:alpha val="43137"/>
                    </a:srgbClr>
                  </a:outerShdw>
                </a:effectLst>
              </a:rPr>
              <a:t>Farmacovigilância</a:t>
            </a:r>
            <a:r>
              <a:rPr lang="pt-BR" dirty="0" smtClean="0"/>
              <a:t>)</a:t>
            </a:r>
          </a:p>
          <a:p>
            <a:pPr marL="0" indent="0" algn="just">
              <a:lnSpc>
                <a:spcPct val="150000"/>
              </a:lnSpc>
              <a:buNone/>
            </a:pPr>
            <a:r>
              <a:rPr lang="pt-BR" dirty="0" err="1" smtClean="0"/>
              <a:t>Farmacoepidemiologia</a:t>
            </a:r>
            <a:r>
              <a:rPr lang="pt-BR" dirty="0" smtClean="0"/>
              <a:t>: esforços para geração e sistematização de evidências sobre a utilização de medicamentos por populações (perfil de segurança no “uso real” e de necessidades) </a:t>
            </a:r>
            <a:r>
              <a:rPr lang="pt-BR" dirty="0" smtClean="0">
                <a:latin typeface="Arial Black" panose="020B0A04020102020204" pitchFamily="34" charset="0"/>
              </a:rPr>
              <a:t>→ subsídios para o </a:t>
            </a:r>
            <a:r>
              <a:rPr lang="pt-BR" sz="2600" dirty="0" smtClean="0">
                <a:solidFill>
                  <a:srgbClr val="C00000"/>
                </a:solidFill>
                <a:effectLst>
                  <a:outerShdw blurRad="38100" dist="38100" dir="2700000" algn="tl">
                    <a:srgbClr val="000000">
                      <a:alpha val="43137"/>
                    </a:srgbClr>
                  </a:outerShdw>
                </a:effectLst>
                <a:latin typeface="Arial Black" panose="020B0A04020102020204" pitchFamily="34" charset="0"/>
              </a:rPr>
              <a:t>uso racional</a:t>
            </a:r>
          </a:p>
        </p:txBody>
      </p:sp>
    </p:spTree>
    <p:extLst>
      <p:ext uri="{BB962C8B-B14F-4D97-AF65-F5344CB8AC3E}">
        <p14:creationId xmlns:p14="http://schemas.microsoft.com/office/powerpoint/2010/main" val="1051170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867405"/>
            <a:ext cx="8610600" cy="1293028"/>
          </a:xfrm>
        </p:spPr>
        <p:txBody>
          <a:bodyPr/>
          <a:lstStyle/>
          <a:p>
            <a:pPr algn="l"/>
            <a:r>
              <a:rPr lang="pt-BR" dirty="0" smtClean="0"/>
              <a:t>RELATO DE CASO</a:t>
            </a:r>
            <a:endParaRPr lang="pt-BR" dirty="0"/>
          </a:p>
        </p:txBody>
      </p:sp>
      <p:sp>
        <p:nvSpPr>
          <p:cNvPr id="3" name="Espaço Reservado para Conteúdo 2"/>
          <p:cNvSpPr>
            <a:spLocks noGrp="1"/>
          </p:cNvSpPr>
          <p:nvPr>
            <p:ph idx="1"/>
          </p:nvPr>
        </p:nvSpPr>
        <p:spPr>
          <a:xfrm>
            <a:off x="685800" y="2323351"/>
            <a:ext cx="10820400" cy="3845632"/>
          </a:xfrm>
        </p:spPr>
        <p:txBody>
          <a:bodyPr/>
          <a:lstStyle/>
          <a:p>
            <a:pPr marL="0" indent="0">
              <a:buNone/>
            </a:pPr>
            <a:r>
              <a:rPr lang="pt-BR" dirty="0" smtClean="0"/>
              <a:t>Descrição detalhada de um caso, com a finalidade de sugerir uma hipótese.</a:t>
            </a:r>
          </a:p>
          <a:p>
            <a:pPr marL="0" indent="0">
              <a:buNone/>
            </a:pPr>
            <a:endParaRPr lang="pt-BR" dirty="0" smtClean="0"/>
          </a:p>
          <a:p>
            <a:pPr marL="0" indent="0">
              <a:buNone/>
            </a:pPr>
            <a:r>
              <a:rPr lang="pt-BR" dirty="0" smtClean="0"/>
              <a:t>Características:</a:t>
            </a:r>
          </a:p>
          <a:p>
            <a:r>
              <a:rPr lang="pt-BR" dirty="0" smtClean="0"/>
              <a:t>Econômico </a:t>
            </a:r>
            <a:r>
              <a:rPr lang="pt-BR" sz="2400" dirty="0">
                <a:latin typeface="Arial Black" panose="020B0A04020102020204" pitchFamily="34" charset="0"/>
              </a:rPr>
              <a:t>☺</a:t>
            </a:r>
            <a:endParaRPr lang="pt-BR" dirty="0" smtClean="0"/>
          </a:p>
          <a:p>
            <a:r>
              <a:rPr lang="pt-BR" dirty="0" smtClean="0"/>
              <a:t>Estudo descritivo retrospectivo </a:t>
            </a:r>
            <a:r>
              <a:rPr lang="pt-BR" sz="2400" dirty="0">
                <a:latin typeface="Arial Black" panose="020B0A04020102020204" pitchFamily="34" charset="0"/>
              </a:rPr>
              <a:t>☺</a:t>
            </a:r>
            <a:endParaRPr lang="pt-BR" dirty="0" smtClean="0"/>
          </a:p>
          <a:p>
            <a:endParaRPr lang="pt-BR" dirty="0" smtClean="0"/>
          </a:p>
          <a:p>
            <a:pPr marL="0" indent="0">
              <a:buNone/>
            </a:pPr>
            <a:r>
              <a:rPr lang="pt-BR" dirty="0" smtClean="0"/>
              <a:t>Limitação:</a:t>
            </a:r>
          </a:p>
          <a:p>
            <a:r>
              <a:rPr lang="pt-BR" dirty="0" smtClean="0"/>
              <a:t>Não há grupo controle: não há como testar a hipótese </a:t>
            </a:r>
            <a:r>
              <a:rPr lang="pt-BR" dirty="0" smtClean="0">
                <a:latin typeface="Arial Black" panose="020B0A04020102020204" pitchFamily="34" charset="0"/>
              </a:rPr>
              <a:t>→ </a:t>
            </a:r>
            <a:r>
              <a:rPr lang="pt-BR" dirty="0" smtClean="0"/>
              <a:t>achado pode ser devido ao acaso</a:t>
            </a:r>
          </a:p>
          <a:p>
            <a:endParaRPr lang="pt-BR" dirty="0" smtClean="0"/>
          </a:p>
          <a:p>
            <a:endParaRPr lang="pt-BR" dirty="0"/>
          </a:p>
        </p:txBody>
      </p:sp>
      <p:pic>
        <p:nvPicPr>
          <p:cNvPr id="4" name="Picture 2" descr="Resultado de imagem para imagens mãozinha do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842" y="5765174"/>
            <a:ext cx="379690" cy="3227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imagem lu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42" y="394632"/>
            <a:ext cx="1660330" cy="188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030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18326" y="1009074"/>
            <a:ext cx="8610600" cy="1293028"/>
          </a:xfrm>
        </p:spPr>
        <p:txBody>
          <a:bodyPr/>
          <a:lstStyle/>
          <a:p>
            <a:pPr algn="l"/>
            <a:r>
              <a:rPr lang="pt-BR" dirty="0" smtClean="0"/>
              <a:t>RELATO DE CASO</a:t>
            </a:r>
            <a:br>
              <a:rPr lang="pt-BR" dirty="0" smtClean="0"/>
            </a:br>
            <a:r>
              <a:rPr lang="pt-BR" dirty="0" smtClean="0"/>
              <a:t>ASPECTOS IMPORTANTES</a:t>
            </a:r>
            <a:endParaRPr lang="pt-BR" dirty="0"/>
          </a:p>
        </p:txBody>
      </p:sp>
      <p:sp>
        <p:nvSpPr>
          <p:cNvPr id="3" name="Espaço Reservado para Conteúdo 2"/>
          <p:cNvSpPr>
            <a:spLocks noGrp="1"/>
          </p:cNvSpPr>
          <p:nvPr>
            <p:ph idx="1"/>
          </p:nvPr>
        </p:nvSpPr>
        <p:spPr>
          <a:xfrm>
            <a:off x="891864" y="2340739"/>
            <a:ext cx="10222606" cy="4279002"/>
          </a:xfrm>
        </p:spPr>
        <p:txBody>
          <a:bodyPr>
            <a:normAutofit lnSpcReduction="10000"/>
          </a:bodyPr>
          <a:lstStyle/>
          <a:p>
            <a:pPr>
              <a:lnSpc>
                <a:spcPct val="170000"/>
              </a:lnSpc>
            </a:pPr>
            <a:r>
              <a:rPr lang="pt-BR" dirty="0"/>
              <a:t>O</a:t>
            </a:r>
            <a:r>
              <a:rPr lang="pt-BR" dirty="0" smtClean="0"/>
              <a:t>bjetivo: casos raros  / individualizados</a:t>
            </a:r>
          </a:p>
          <a:p>
            <a:pPr>
              <a:lnSpc>
                <a:spcPct val="170000"/>
              </a:lnSpc>
            </a:pPr>
            <a:r>
              <a:rPr lang="pt-BR" dirty="0"/>
              <a:t>Variáveis importantes que serão medidas, instrumentos de coleta de dados, procedimentos de controle de qualidade das medidas e de seus </a:t>
            </a:r>
            <a:r>
              <a:rPr lang="pt-BR" dirty="0" smtClean="0"/>
              <a:t>registros </a:t>
            </a:r>
            <a:r>
              <a:rPr lang="pt-BR" dirty="0" smtClean="0">
                <a:latin typeface="Arial Black" panose="020B0A04020102020204" pitchFamily="34" charset="0"/>
              </a:rPr>
              <a:t>→</a:t>
            </a:r>
            <a:r>
              <a:rPr lang="pt-BR" dirty="0" smtClean="0"/>
              <a:t> CARE (Case </a:t>
            </a:r>
            <a:r>
              <a:rPr lang="pt-BR" dirty="0" err="1" smtClean="0"/>
              <a:t>Report</a:t>
            </a:r>
            <a:r>
              <a:rPr lang="pt-BR" dirty="0" smtClean="0"/>
              <a:t> </a:t>
            </a:r>
            <a:r>
              <a:rPr lang="pt-BR" dirty="0" err="1" smtClean="0"/>
              <a:t>Guidelines</a:t>
            </a:r>
            <a:r>
              <a:rPr lang="pt-BR" dirty="0" smtClean="0"/>
              <a:t>): “reduz viés, aumenta transparência e fornece os primeiros sinais do que funciona, para cada paciente, em circunstâncias particulares”</a:t>
            </a:r>
          </a:p>
          <a:p>
            <a:pPr>
              <a:lnSpc>
                <a:spcPct val="170000"/>
              </a:lnSpc>
            </a:pPr>
            <a:r>
              <a:rPr lang="pt-BR" dirty="0" smtClean="0">
                <a:hlinkClick r:id="rId2"/>
              </a:rPr>
              <a:t>http://www.care-statement.org/resources/checklist</a:t>
            </a:r>
            <a:endParaRPr lang="pt-BR" dirty="0" smtClean="0"/>
          </a:p>
        </p:txBody>
      </p:sp>
      <p:sp>
        <p:nvSpPr>
          <p:cNvPr id="4" name="CaixaDeTexto 3"/>
          <p:cNvSpPr txBox="1"/>
          <p:nvPr/>
        </p:nvSpPr>
        <p:spPr>
          <a:xfrm>
            <a:off x="6825798" y="2408353"/>
            <a:ext cx="1136850" cy="553998"/>
          </a:xfrm>
          <a:prstGeom prst="rect">
            <a:avLst/>
          </a:prstGeom>
          <a:solidFill>
            <a:srgbClr val="C00000"/>
          </a:solidFill>
        </p:spPr>
        <p:txBody>
          <a:bodyPr wrap="none" rtlCol="0">
            <a:spAutoFit/>
          </a:bodyPr>
          <a:lstStyle/>
          <a:p>
            <a:r>
              <a:rPr lang="pt-BR" sz="3000" dirty="0" smtClean="0">
                <a:solidFill>
                  <a:schemeClr val="bg1"/>
                </a:solidFill>
              </a:rPr>
              <a:t>CAM</a:t>
            </a:r>
            <a:endParaRPr lang="pt-BR" sz="3000" dirty="0">
              <a:solidFill>
                <a:schemeClr val="bg1"/>
              </a:solidFill>
            </a:endParaRPr>
          </a:p>
        </p:txBody>
      </p:sp>
    </p:spTree>
    <p:extLst>
      <p:ext uri="{BB962C8B-B14F-4D97-AF65-F5344CB8AC3E}">
        <p14:creationId xmlns:p14="http://schemas.microsoft.com/office/powerpoint/2010/main" val="345604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erican Journal of Health-System Pharmac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747" y="2376464"/>
            <a:ext cx="5838825" cy="53340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038896" y="2896397"/>
            <a:ext cx="6096000" cy="1323439"/>
          </a:xfrm>
          <a:prstGeom prst="rect">
            <a:avLst/>
          </a:prstGeom>
        </p:spPr>
        <p:txBody>
          <a:bodyPr>
            <a:spAutoFit/>
          </a:bodyPr>
          <a:lstStyle/>
          <a:p>
            <a:pPr fontAlgn="base"/>
            <a:r>
              <a:rPr lang="en-US" sz="1600" dirty="0">
                <a:solidFill>
                  <a:srgbClr val="131313"/>
                </a:solidFill>
                <a:latin typeface="Helvetica" panose="020B0604020202020204" pitchFamily="34" charset="0"/>
              </a:rPr>
              <a:t>How to write a patient case report</a:t>
            </a:r>
          </a:p>
          <a:p>
            <a:pPr fontAlgn="base"/>
            <a:r>
              <a:rPr lang="en-US" sz="1600" dirty="0">
                <a:solidFill>
                  <a:srgbClr val="000000"/>
                </a:solidFill>
                <a:latin typeface="inherit"/>
              </a:rPr>
              <a:t>Henry Cohen</a:t>
            </a:r>
            <a:endParaRPr lang="en-US" sz="1600" dirty="0">
              <a:solidFill>
                <a:srgbClr val="000000"/>
              </a:solidFill>
              <a:latin typeface="Helvetica Neue"/>
            </a:endParaRPr>
          </a:p>
          <a:p>
            <a:pPr fontAlgn="base"/>
            <a:r>
              <a:rPr lang="en-US" sz="1600" dirty="0">
                <a:solidFill>
                  <a:srgbClr val="000000"/>
                </a:solidFill>
                <a:latin typeface="inherit"/>
              </a:rPr>
              <a:t>American Journal of Health-System Pharmacy October 2006, 63 (19) 1888-1892; DOI: https://doi.org/10.2146/ajhp060182</a:t>
            </a:r>
            <a:endParaRPr lang="en-US" sz="1600" b="0" i="0" dirty="0">
              <a:solidFill>
                <a:srgbClr val="000000"/>
              </a:solidFill>
              <a:effectLst/>
              <a:latin typeface="Helvetica Neue"/>
            </a:endParaRPr>
          </a:p>
        </p:txBody>
      </p:sp>
      <p:sp>
        <p:nvSpPr>
          <p:cNvPr id="3" name="Retângulo 2"/>
          <p:cNvSpPr/>
          <p:nvPr/>
        </p:nvSpPr>
        <p:spPr>
          <a:xfrm>
            <a:off x="5147261" y="5108396"/>
            <a:ext cx="6096000" cy="1323439"/>
          </a:xfrm>
          <a:prstGeom prst="rect">
            <a:avLst/>
          </a:prstGeom>
        </p:spPr>
        <p:txBody>
          <a:bodyPr>
            <a:spAutoFit/>
          </a:bodyPr>
          <a:lstStyle/>
          <a:p>
            <a:pPr algn="r"/>
            <a:r>
              <a:rPr lang="pt-BR" sz="1600" dirty="0" smtClean="0"/>
              <a:t>Editorial: </a:t>
            </a:r>
            <a:r>
              <a:rPr lang="pt-BR" sz="1600" dirty="0"/>
              <a:t>Case </a:t>
            </a:r>
            <a:r>
              <a:rPr lang="pt-BR" sz="1600" dirty="0" err="1"/>
              <a:t>Reports</a:t>
            </a:r>
            <a:r>
              <a:rPr lang="pt-BR" sz="1600" dirty="0"/>
              <a:t> in the Era </a:t>
            </a:r>
            <a:r>
              <a:rPr lang="pt-BR" sz="1600" dirty="0" err="1"/>
              <a:t>of</a:t>
            </a:r>
            <a:r>
              <a:rPr lang="pt-BR" sz="1600" dirty="0"/>
              <a:t> </a:t>
            </a:r>
            <a:r>
              <a:rPr lang="pt-BR" sz="1600" dirty="0" err="1"/>
              <a:t>Clinical</a:t>
            </a:r>
            <a:r>
              <a:rPr lang="pt-BR" sz="1600" dirty="0"/>
              <a:t> </a:t>
            </a:r>
            <a:r>
              <a:rPr lang="pt-BR" sz="1600" dirty="0" err="1"/>
              <a:t>Trials</a:t>
            </a:r>
            <a:r>
              <a:rPr lang="pt-BR" sz="1600" dirty="0"/>
              <a:t> </a:t>
            </a:r>
            <a:r>
              <a:rPr lang="ja-JP" altLang="pt-BR" sz="1600" dirty="0"/>
              <a:t>临床试验年代中的病例报告 </a:t>
            </a:r>
            <a:r>
              <a:rPr lang="pt-BR" sz="1600" dirty="0"/>
              <a:t>Los informes de casos clínicos </a:t>
            </a:r>
            <a:r>
              <a:rPr lang="pt-BR" sz="1600" dirty="0" err="1"/>
              <a:t>en</a:t>
            </a:r>
            <a:r>
              <a:rPr lang="pt-BR" sz="1600" dirty="0"/>
              <a:t> </a:t>
            </a:r>
            <a:r>
              <a:rPr lang="pt-BR" sz="1600" dirty="0" err="1"/>
              <a:t>la</a:t>
            </a:r>
            <a:r>
              <a:rPr lang="pt-BR" sz="1600" dirty="0"/>
              <a:t> era de </a:t>
            </a:r>
            <a:r>
              <a:rPr lang="pt-BR" sz="1600" dirty="0" err="1"/>
              <a:t>los</a:t>
            </a:r>
            <a:r>
              <a:rPr lang="pt-BR" sz="1600" dirty="0"/>
              <a:t> </a:t>
            </a:r>
            <a:r>
              <a:rPr lang="pt-BR" sz="1600" dirty="0" err="1"/>
              <a:t>ensayos</a:t>
            </a:r>
            <a:r>
              <a:rPr lang="pt-BR" sz="1600" dirty="0"/>
              <a:t> clínicos David </a:t>
            </a:r>
            <a:r>
              <a:rPr lang="pt-BR" sz="1600" dirty="0" err="1"/>
              <a:t>Riley</a:t>
            </a:r>
            <a:r>
              <a:rPr lang="pt-BR" sz="1600" dirty="0"/>
              <a:t>, MD, United </a:t>
            </a:r>
            <a:r>
              <a:rPr lang="pt-BR" sz="1600" dirty="0" err="1" smtClean="0"/>
              <a:t>States</a:t>
            </a:r>
            <a:endParaRPr lang="pt-BR" sz="1600" dirty="0" smtClean="0"/>
          </a:p>
          <a:p>
            <a:pPr algn="r"/>
            <a:r>
              <a:rPr lang="en-US" sz="1600" dirty="0">
                <a:hlinkClick r:id="rId4"/>
              </a:rPr>
              <a:t>Glob </a:t>
            </a:r>
            <a:r>
              <a:rPr lang="en-US" sz="1600" dirty="0" err="1">
                <a:hlinkClick r:id="rId4"/>
              </a:rPr>
              <a:t>Adv</a:t>
            </a:r>
            <a:r>
              <a:rPr lang="en-US" sz="1600" dirty="0">
                <a:hlinkClick r:id="rId4"/>
              </a:rPr>
              <a:t> Health Med</a:t>
            </a:r>
            <a:r>
              <a:rPr lang="en-US" sz="1600" dirty="0"/>
              <a:t>. 2013 Mar; 2(2): 10–11.</a:t>
            </a:r>
          </a:p>
          <a:p>
            <a:pPr algn="r"/>
            <a:r>
              <a:rPr lang="en-US" sz="1600" dirty="0"/>
              <a:t>Published online 2013 Mar 1. </a:t>
            </a:r>
            <a:r>
              <a:rPr lang="en-US" sz="1600" dirty="0" err="1"/>
              <a:t>doi</a:t>
            </a:r>
            <a:r>
              <a:rPr lang="en-US" sz="1600" dirty="0"/>
              <a:t>:  </a:t>
            </a:r>
            <a:r>
              <a:rPr lang="en-US" sz="1600" dirty="0" smtClean="0">
                <a:hlinkClick r:id="rId5"/>
              </a:rPr>
              <a:t>10.7453/gahmj.2013.012</a:t>
            </a:r>
            <a:endParaRPr lang="en-US" sz="1600" dirty="0"/>
          </a:p>
        </p:txBody>
      </p:sp>
      <p:pic>
        <p:nvPicPr>
          <p:cNvPr id="1028" name="Picture 4" descr="Logo of gahm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3042" y="4332129"/>
            <a:ext cx="4762500"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351315" y="836990"/>
            <a:ext cx="5764720" cy="1323439"/>
          </a:xfrm>
          <a:prstGeom prst="rect">
            <a:avLst/>
          </a:prstGeom>
          <a:noFill/>
        </p:spPr>
        <p:txBody>
          <a:bodyPr wrap="none" rtlCol="0">
            <a:spAutoFit/>
          </a:bodyPr>
          <a:lstStyle/>
          <a:p>
            <a:r>
              <a:rPr lang="pt-BR" sz="4000" dirty="0"/>
              <a:t>RELATO DE </a:t>
            </a:r>
            <a:r>
              <a:rPr lang="pt-BR" sz="4000" dirty="0" smtClean="0"/>
              <a:t>CASO</a:t>
            </a:r>
          </a:p>
          <a:p>
            <a:r>
              <a:rPr lang="pt-BR" sz="4000" dirty="0" smtClean="0"/>
              <a:t>SUGESTÕES DE LEITURA</a:t>
            </a:r>
            <a:endParaRPr lang="pt-BR" sz="4000" dirty="0"/>
          </a:p>
        </p:txBody>
      </p:sp>
    </p:spTree>
    <p:extLst>
      <p:ext uri="{BB962C8B-B14F-4D97-AF65-F5344CB8AC3E}">
        <p14:creationId xmlns:p14="http://schemas.microsoft.com/office/powerpoint/2010/main" val="894245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a:t>CAM (COMPLEMENTARY AND ALTERNATIVE MEDICINE)</a:t>
            </a:r>
          </a:p>
        </p:txBody>
      </p:sp>
      <p:sp>
        <p:nvSpPr>
          <p:cNvPr id="3" name="Espaço Reservado para Conteúdo 2"/>
          <p:cNvSpPr>
            <a:spLocks noGrp="1"/>
          </p:cNvSpPr>
          <p:nvPr>
            <p:ph idx="1"/>
          </p:nvPr>
        </p:nvSpPr>
        <p:spPr>
          <a:xfrm>
            <a:off x="685800" y="2450148"/>
            <a:ext cx="10820400" cy="3823855"/>
          </a:xfrm>
        </p:spPr>
        <p:txBody>
          <a:bodyPr>
            <a:normAutofit/>
          </a:bodyPr>
          <a:lstStyle/>
          <a:p>
            <a:pPr marL="0" indent="0" algn="just">
              <a:buNone/>
            </a:pPr>
            <a:r>
              <a:rPr lang="pt-BR" b="1" dirty="0" smtClean="0"/>
              <a:t>PORTARIA </a:t>
            </a:r>
            <a:r>
              <a:rPr lang="pt-BR" b="1" dirty="0"/>
              <a:t>971, DE 3 DE MAIO DE </a:t>
            </a:r>
            <a:r>
              <a:rPr lang="pt-BR" b="1" dirty="0" smtClean="0"/>
              <a:t>2006 - aprova </a:t>
            </a:r>
            <a:r>
              <a:rPr lang="pt-BR" b="1" dirty="0"/>
              <a:t>a Política Nacional de Práticas Integrativas e Complementares (PNPIC) no Sistema </a:t>
            </a:r>
            <a:r>
              <a:rPr lang="pt-BR" b="1" dirty="0" smtClean="0"/>
              <a:t>Único </a:t>
            </a:r>
            <a:r>
              <a:rPr lang="pt-BR" b="1" dirty="0"/>
              <a:t>de </a:t>
            </a:r>
            <a:r>
              <a:rPr lang="pt-BR" b="1" dirty="0" smtClean="0"/>
              <a:t>Saúde</a:t>
            </a:r>
            <a:endParaRPr lang="pt-BR" sz="1600" b="1" dirty="0" smtClean="0"/>
          </a:p>
          <a:p>
            <a:pPr marL="0" indent="0" algn="just">
              <a:buNone/>
            </a:pPr>
            <a:r>
              <a:rPr lang="pt-BR" sz="1600" dirty="0"/>
              <a:t>“Considerando o disposto no inciso II do art. 198 da Constituição Federal, que dispõe sobre a </a:t>
            </a:r>
            <a:r>
              <a:rPr lang="pt-BR" sz="1600" b="1" dirty="0"/>
              <a:t>integralidade da atenção</a:t>
            </a:r>
            <a:r>
              <a:rPr lang="pt-BR" sz="1600" dirty="0"/>
              <a:t> como diretriz do SUS; Considerando o parágrafo único do art. 3º da Lei nº 8.080/90, que diz respeito às ações destinadas a garantir às pessoas e à coletividade condições de bem-estar físico, mental e social, como fatores determinantes e condicionantes da saúde</a:t>
            </a:r>
            <a:r>
              <a:rPr lang="pt-BR" sz="1600" dirty="0" smtClean="0"/>
              <a:t>;... </a:t>
            </a:r>
            <a:r>
              <a:rPr lang="pt-BR" sz="1600" dirty="0"/>
              <a:t>Considerando que o Ministério da Saúde entende que as Práticas Integrativas e Complementares compreendem o universo de abordagens denominado pela OMS de Medicina Tradicional e Complementar/ Alternativa - MT/MCA; </a:t>
            </a:r>
            <a:r>
              <a:rPr lang="pt-BR" sz="1600" dirty="0" smtClean="0"/>
              <a:t>...</a:t>
            </a:r>
          </a:p>
          <a:p>
            <a:pPr marL="0" indent="0" algn="just">
              <a:lnSpc>
                <a:spcPct val="150000"/>
              </a:lnSpc>
              <a:buNone/>
            </a:pPr>
            <a:r>
              <a:rPr lang="pt-BR" sz="2000" dirty="0" smtClean="0"/>
              <a:t>Inclui a Medicina Tradicional Chinesa – Acupuntura, a Homeopatia, a </a:t>
            </a:r>
            <a:r>
              <a:rPr lang="pt-BR" sz="2000" b="1" dirty="0" smtClean="0"/>
              <a:t>Fitoterapia / Plantas Medicinais</a:t>
            </a:r>
            <a:r>
              <a:rPr lang="pt-BR" sz="2000" dirty="0" smtClean="0"/>
              <a:t> e Termalismo / </a:t>
            </a:r>
            <a:r>
              <a:rPr lang="pt-BR" sz="2000" dirty="0" err="1" smtClean="0"/>
              <a:t>Crenoterapia</a:t>
            </a:r>
            <a:r>
              <a:rPr lang="pt-BR" sz="2000" dirty="0"/>
              <a:t> (uso das Águas Minerais para tratamento de </a:t>
            </a:r>
            <a:r>
              <a:rPr lang="pt-BR" sz="2000" dirty="0" smtClean="0"/>
              <a:t>saúde)</a:t>
            </a:r>
            <a:endParaRPr lang="pt-BR" sz="2000" dirty="0"/>
          </a:p>
        </p:txBody>
      </p:sp>
      <p:sp>
        <p:nvSpPr>
          <p:cNvPr id="4" name="CaixaDeTexto 3"/>
          <p:cNvSpPr txBox="1"/>
          <p:nvPr/>
        </p:nvSpPr>
        <p:spPr>
          <a:xfrm>
            <a:off x="811369" y="6375042"/>
            <a:ext cx="6460423" cy="276999"/>
          </a:xfrm>
          <a:prstGeom prst="rect">
            <a:avLst/>
          </a:prstGeom>
          <a:noFill/>
        </p:spPr>
        <p:txBody>
          <a:bodyPr wrap="none" rtlCol="0">
            <a:spAutoFit/>
          </a:bodyPr>
          <a:lstStyle/>
          <a:p>
            <a:r>
              <a:rPr lang="pt-BR" sz="1200" dirty="0"/>
              <a:t>Disponível em: http://189.28.128.100/dab/docs/legislacao/portaria971_03_05_06.pdf</a:t>
            </a:r>
          </a:p>
        </p:txBody>
      </p:sp>
    </p:spTree>
    <p:extLst>
      <p:ext uri="{BB962C8B-B14F-4D97-AF65-F5344CB8AC3E}">
        <p14:creationId xmlns:p14="http://schemas.microsoft.com/office/powerpoint/2010/main" val="2027566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5753" y="712857"/>
            <a:ext cx="8610600" cy="1293028"/>
          </a:xfrm>
        </p:spPr>
        <p:txBody>
          <a:bodyPr>
            <a:normAutofit/>
          </a:bodyPr>
          <a:lstStyle/>
          <a:p>
            <a:pPr algn="ctr"/>
            <a:r>
              <a:rPr lang="pt-BR" sz="3600" dirty="0" smtClean="0"/>
              <a:t>CAM (COMPLEMENTARY AND ALTERNATIVE MEDICINE)</a:t>
            </a:r>
            <a:endParaRPr lang="pt-BR" sz="3600" dirty="0"/>
          </a:p>
        </p:txBody>
      </p:sp>
      <p:sp>
        <p:nvSpPr>
          <p:cNvPr id="3" name="Espaço Reservado para Conteúdo 2"/>
          <p:cNvSpPr>
            <a:spLocks noGrp="1"/>
          </p:cNvSpPr>
          <p:nvPr>
            <p:ph idx="1"/>
          </p:nvPr>
        </p:nvSpPr>
        <p:spPr>
          <a:xfrm>
            <a:off x="685800" y="2271834"/>
            <a:ext cx="10820400" cy="4077451"/>
          </a:xfrm>
        </p:spPr>
        <p:txBody>
          <a:bodyPr>
            <a:normAutofit fontScale="92500" lnSpcReduction="10000"/>
          </a:bodyPr>
          <a:lstStyle/>
          <a:p>
            <a:pPr algn="just"/>
            <a:r>
              <a:rPr lang="pt-BR" b="1" cap="all" dirty="0" smtClean="0"/>
              <a:t>PORTARIA </a:t>
            </a:r>
            <a:r>
              <a:rPr lang="pt-BR" b="1" cap="all" dirty="0"/>
              <a:t>702, DE 21 DE MARÇO DE </a:t>
            </a:r>
            <a:r>
              <a:rPr lang="pt-BR" b="1" cap="all" dirty="0" smtClean="0"/>
              <a:t>2018 - </a:t>
            </a:r>
            <a:r>
              <a:rPr lang="pt-BR" b="1" i="1" dirty="0" smtClean="0"/>
              <a:t>inclui </a:t>
            </a:r>
            <a:r>
              <a:rPr lang="pt-BR" b="1" i="1" dirty="0"/>
              <a:t>novas práticas na Política Nacional de Práticas Integrativas e Complementares </a:t>
            </a:r>
            <a:r>
              <a:rPr lang="pt-BR" b="1" i="1" dirty="0" smtClean="0"/>
              <a:t>– PNPIC: </a:t>
            </a:r>
          </a:p>
          <a:p>
            <a:pPr marL="0" indent="0" algn="just">
              <a:buNone/>
            </a:pPr>
            <a:r>
              <a:rPr lang="pt-BR" sz="1700" b="1" i="1" cap="all" dirty="0" smtClean="0"/>
              <a:t>“</a:t>
            </a:r>
            <a:r>
              <a:rPr lang="pt-BR" sz="1700" dirty="0"/>
              <a:t>Considerando que a Organização Mundial da Saúde (OMS) preconiza o reconhecimento e incorporação das Medicinas Tradicionais e Complementares nos sistemas nacionais de saúde, denominadas pelo Ministério da Saúde do Brasil como Práticas Integrativas e Complementares;</a:t>
            </a:r>
          </a:p>
          <a:p>
            <a:pPr marL="0" indent="0" algn="just">
              <a:buNone/>
            </a:pPr>
            <a:r>
              <a:rPr lang="pt-BR" sz="1700" dirty="0"/>
              <a:t>Considerando que as diversas categorias profissionais de saúde no país reconhecem as práticas integrativas e complementares como abordagem de cuidado</a:t>
            </a:r>
            <a:r>
              <a:rPr lang="pt-BR" sz="1700" dirty="0" smtClean="0"/>
              <a:t>;...</a:t>
            </a:r>
          </a:p>
          <a:p>
            <a:pPr marL="0" indent="0" algn="ctr">
              <a:lnSpc>
                <a:spcPct val="150000"/>
              </a:lnSpc>
              <a:buNone/>
            </a:pPr>
            <a:r>
              <a:rPr lang="pt-BR" dirty="0"/>
              <a:t>Aprova a definição das práticas de </a:t>
            </a:r>
            <a:r>
              <a:rPr lang="pt-BR" dirty="0" err="1"/>
              <a:t>aromaterapia</a:t>
            </a:r>
            <a:r>
              <a:rPr lang="pt-BR" dirty="0"/>
              <a:t>, </a:t>
            </a:r>
            <a:r>
              <a:rPr lang="pt-BR" dirty="0" err="1"/>
              <a:t>apiterapia</a:t>
            </a:r>
            <a:r>
              <a:rPr lang="pt-BR" dirty="0"/>
              <a:t>, bioenergética, constelação familiar, cromoterapia, </a:t>
            </a:r>
            <a:r>
              <a:rPr lang="pt-BR" dirty="0" err="1"/>
              <a:t>geoterapia</a:t>
            </a:r>
            <a:r>
              <a:rPr lang="pt-BR" dirty="0"/>
              <a:t>, hipnoterapia, imposição de mãos, medicina </a:t>
            </a:r>
            <a:r>
              <a:rPr lang="pt-BR" dirty="0" err="1"/>
              <a:t>antroposófica</a:t>
            </a:r>
            <a:r>
              <a:rPr lang="pt-BR" dirty="0"/>
              <a:t>/</a:t>
            </a:r>
            <a:r>
              <a:rPr lang="pt-BR" dirty="0" err="1"/>
              <a:t>antroposofia</a:t>
            </a:r>
            <a:r>
              <a:rPr lang="pt-BR" dirty="0"/>
              <a:t> aplicada à saúde, </a:t>
            </a:r>
            <a:r>
              <a:rPr lang="pt-BR" dirty="0" err="1"/>
              <a:t>ozonioterapia</a:t>
            </a:r>
            <a:r>
              <a:rPr lang="pt-BR" dirty="0"/>
              <a:t>, terapia de florais e termalismo social/</a:t>
            </a:r>
            <a:r>
              <a:rPr lang="pt-BR" dirty="0" err="1"/>
              <a:t>crenoterapia</a:t>
            </a:r>
            <a:r>
              <a:rPr lang="pt-BR" dirty="0"/>
              <a:t> à Política Nacional de Práticas Integrativas e Complementares apresentadas no Anexo A </a:t>
            </a:r>
            <a:r>
              <a:rPr lang="pt-BR" dirty="0" smtClean="0"/>
              <a:t>.”</a:t>
            </a:r>
            <a:endParaRPr lang="pt-BR" dirty="0"/>
          </a:p>
          <a:p>
            <a:pPr marL="0" indent="0">
              <a:buNone/>
            </a:pPr>
            <a:endParaRPr lang="pt-BR" b="1" cap="all" dirty="0"/>
          </a:p>
          <a:p>
            <a:endParaRPr lang="pt-BR" dirty="0"/>
          </a:p>
        </p:txBody>
      </p:sp>
      <p:sp>
        <p:nvSpPr>
          <p:cNvPr id="4" name="CaixaDeTexto 3"/>
          <p:cNvSpPr txBox="1"/>
          <p:nvPr/>
        </p:nvSpPr>
        <p:spPr>
          <a:xfrm>
            <a:off x="785611" y="6426556"/>
            <a:ext cx="7055136" cy="276999"/>
          </a:xfrm>
          <a:prstGeom prst="rect">
            <a:avLst/>
          </a:prstGeom>
          <a:noFill/>
        </p:spPr>
        <p:txBody>
          <a:bodyPr wrap="none" rtlCol="0">
            <a:spAutoFit/>
          </a:bodyPr>
          <a:lstStyle/>
          <a:p>
            <a:r>
              <a:rPr lang="pt-BR" sz="1200" dirty="0"/>
              <a:t>Disponível em: http://bvsms.saude.gov.br/bvs/saudelegis/gm/2018/prt0702_22_03_2018.html</a:t>
            </a:r>
          </a:p>
        </p:txBody>
      </p:sp>
    </p:spTree>
    <p:extLst>
      <p:ext uri="{BB962C8B-B14F-4D97-AF65-F5344CB8AC3E}">
        <p14:creationId xmlns:p14="http://schemas.microsoft.com/office/powerpoint/2010/main" val="1951762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249213"/>
            <a:ext cx="6609008" cy="1293028"/>
          </a:xfrm>
        </p:spPr>
        <p:txBody>
          <a:bodyPr/>
          <a:lstStyle/>
          <a:p>
            <a:r>
              <a:rPr lang="pt-BR" dirty="0" smtClean="0"/>
              <a:t>EXEMPLO: </a:t>
            </a:r>
            <a:endParaRPr lang="pt-BR" dirty="0"/>
          </a:p>
        </p:txBody>
      </p:sp>
      <p:sp>
        <p:nvSpPr>
          <p:cNvPr id="4" name="Retângulo 3"/>
          <p:cNvSpPr/>
          <p:nvPr/>
        </p:nvSpPr>
        <p:spPr>
          <a:xfrm>
            <a:off x="1365422" y="1325381"/>
            <a:ext cx="8154797" cy="369332"/>
          </a:xfrm>
          <a:prstGeom prst="rect">
            <a:avLst/>
          </a:prstGeom>
          <a:solidFill>
            <a:srgbClr val="FF3300"/>
          </a:solidFill>
        </p:spPr>
        <p:txBody>
          <a:bodyPr wrap="none">
            <a:spAutoFit/>
          </a:bodyPr>
          <a:lstStyle/>
          <a:p>
            <a:r>
              <a:rPr lang="pt-BR" b="1" u="sng" dirty="0" smtClean="0">
                <a:solidFill>
                  <a:schemeClr val="bg1"/>
                </a:solidFill>
                <a:effectLst>
                  <a:outerShdw blurRad="38100" dist="38100" dir="2700000" algn="tl">
                    <a:srgbClr val="000000">
                      <a:alpha val="43137"/>
                    </a:srgbClr>
                  </a:outerShdw>
                </a:effectLst>
              </a:rPr>
              <a:t>J </a:t>
            </a:r>
            <a:r>
              <a:rPr lang="pt-BR" b="1" u="sng" dirty="0" err="1" smtClean="0">
                <a:solidFill>
                  <a:schemeClr val="bg1"/>
                </a:solidFill>
                <a:effectLst>
                  <a:outerShdw blurRad="38100" dist="38100" dir="2700000" algn="tl">
                    <a:srgbClr val="000000">
                      <a:alpha val="43137"/>
                    </a:srgbClr>
                  </a:outerShdw>
                </a:effectLst>
              </a:rPr>
              <a:t>Thorac</a:t>
            </a:r>
            <a:r>
              <a:rPr lang="pt-BR" b="1" u="sng" dirty="0" smtClean="0">
                <a:solidFill>
                  <a:schemeClr val="bg1"/>
                </a:solidFill>
                <a:effectLst>
                  <a:outerShdw blurRad="38100" dist="38100" dir="2700000" algn="tl">
                    <a:srgbClr val="000000">
                      <a:alpha val="43137"/>
                    </a:srgbClr>
                  </a:outerShdw>
                </a:effectLst>
              </a:rPr>
              <a:t> </a:t>
            </a:r>
            <a:r>
              <a:rPr lang="pt-BR" b="1" u="sng" dirty="0" err="1" smtClean="0">
                <a:solidFill>
                  <a:schemeClr val="bg1"/>
                </a:solidFill>
                <a:effectLst>
                  <a:outerShdw blurRad="38100" dist="38100" dir="2700000" algn="tl">
                    <a:srgbClr val="000000">
                      <a:alpha val="43137"/>
                    </a:srgbClr>
                  </a:outerShdw>
                </a:effectLst>
              </a:rPr>
              <a:t>Dis</a:t>
            </a:r>
            <a:r>
              <a:rPr lang="pt-BR" dirty="0"/>
              <a:t> 2017 Dec;9(12):E1064-E1070. </a:t>
            </a:r>
            <a:r>
              <a:rPr lang="pt-BR" dirty="0" err="1"/>
              <a:t>doi</a:t>
            </a:r>
            <a:r>
              <a:rPr lang="pt-BR" dirty="0"/>
              <a:t>: 10.21037/jtd.2017.11.56.</a:t>
            </a:r>
          </a:p>
        </p:txBody>
      </p:sp>
      <p:sp>
        <p:nvSpPr>
          <p:cNvPr id="6" name="Retângulo 5"/>
          <p:cNvSpPr/>
          <p:nvPr/>
        </p:nvSpPr>
        <p:spPr>
          <a:xfrm>
            <a:off x="1296475" y="1811407"/>
            <a:ext cx="8890713" cy="923330"/>
          </a:xfrm>
          <a:prstGeom prst="rect">
            <a:avLst/>
          </a:prstGeom>
        </p:spPr>
        <p:txBody>
          <a:bodyPr wrap="square">
            <a:spAutoFit/>
          </a:bodyPr>
          <a:lstStyle/>
          <a:p>
            <a:pPr algn="just"/>
            <a:r>
              <a:rPr lang="en-US" b="1" dirty="0" smtClean="0">
                <a:effectLst>
                  <a:outerShdw blurRad="38100" dist="38100" dir="2700000" algn="tl">
                    <a:srgbClr val="000000">
                      <a:alpha val="43137"/>
                    </a:srgbClr>
                  </a:outerShdw>
                </a:effectLst>
              </a:rPr>
              <a:t>Minor regression and long-time survival (56 months) in a patient with malignant pleural mesothelioma under </a:t>
            </a:r>
            <a:r>
              <a:rPr lang="en-US" b="1" dirty="0" err="1" smtClean="0">
                <a:effectLst>
                  <a:outerShdw blurRad="38100" dist="38100" dir="2700000" algn="tl">
                    <a:srgbClr val="000000">
                      <a:alpha val="43137"/>
                    </a:srgbClr>
                  </a:outerShdw>
                </a:effectLst>
              </a:rPr>
              <a:t>Viscum</a:t>
            </a:r>
            <a:r>
              <a:rPr lang="en-US" b="1" dirty="0" smtClean="0">
                <a:effectLst>
                  <a:outerShdw blurRad="38100" dist="38100" dir="2700000" algn="tl">
                    <a:srgbClr val="000000">
                      <a:alpha val="43137"/>
                    </a:srgbClr>
                  </a:outerShdw>
                </a:effectLst>
              </a:rPr>
              <a:t> album and </a:t>
            </a:r>
            <a:r>
              <a:rPr lang="en-US" b="1" dirty="0" err="1" smtClean="0">
                <a:effectLst>
                  <a:outerShdw blurRad="38100" dist="38100" dir="2700000" algn="tl">
                    <a:srgbClr val="000000">
                      <a:alpha val="43137"/>
                    </a:srgbClr>
                  </a:outerShdw>
                </a:effectLst>
              </a:rPr>
              <a:t>Helleborus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niger</a:t>
            </a:r>
            <a:r>
              <a:rPr lang="en-US" b="1" dirty="0" smtClean="0">
                <a:effectLst>
                  <a:outerShdw blurRad="38100" dist="38100" dir="2700000" algn="tl">
                    <a:srgbClr val="000000">
                      <a:alpha val="43137"/>
                    </a:srgbClr>
                  </a:outerShdw>
                </a:effectLst>
              </a:rPr>
              <a:t> extracts—a case report</a:t>
            </a:r>
            <a:endParaRPr lang="pt-BR" b="1" dirty="0">
              <a:effectLst>
                <a:outerShdw blurRad="38100" dist="38100" dir="2700000" algn="tl">
                  <a:srgbClr val="000000">
                    <a:alpha val="43137"/>
                  </a:srgbClr>
                </a:outerShdw>
              </a:effectLst>
            </a:endParaRPr>
          </a:p>
        </p:txBody>
      </p:sp>
      <p:sp>
        <p:nvSpPr>
          <p:cNvPr id="7" name="Retângulo 6"/>
          <p:cNvSpPr/>
          <p:nvPr/>
        </p:nvSpPr>
        <p:spPr>
          <a:xfrm>
            <a:off x="1365422" y="2783860"/>
            <a:ext cx="7778578" cy="307777"/>
          </a:xfrm>
          <a:prstGeom prst="rect">
            <a:avLst/>
          </a:prstGeom>
        </p:spPr>
        <p:txBody>
          <a:bodyPr wrap="square">
            <a:spAutoFit/>
          </a:bodyPr>
          <a:lstStyle/>
          <a:p>
            <a:r>
              <a:rPr lang="pt-BR" sz="1400"/>
              <a:t>Paul G. Werthmann1 , Gerhard Saltzwedel2 , Gunver S. </a:t>
            </a:r>
            <a:r>
              <a:rPr lang="pt-BR" sz="1400" smtClean="0"/>
              <a:t>Kienle</a:t>
            </a:r>
            <a:endParaRPr lang="pt-BR" sz="1400"/>
          </a:p>
        </p:txBody>
      </p:sp>
      <p:sp>
        <p:nvSpPr>
          <p:cNvPr id="8" name="Retângulo 7"/>
          <p:cNvSpPr/>
          <p:nvPr/>
        </p:nvSpPr>
        <p:spPr>
          <a:xfrm>
            <a:off x="528037" y="3204666"/>
            <a:ext cx="11204620" cy="3293209"/>
          </a:xfrm>
          <a:prstGeom prst="rect">
            <a:avLst/>
          </a:prstGeom>
        </p:spPr>
        <p:txBody>
          <a:bodyPr wrap="square">
            <a:spAutoFit/>
          </a:bodyPr>
          <a:lstStyle/>
          <a:p>
            <a:pPr algn="just"/>
            <a:r>
              <a:rPr lang="en-US" sz="1600" b="1" dirty="0"/>
              <a:t>Abstract:</a:t>
            </a:r>
            <a:r>
              <a:rPr lang="en-US" sz="1600" dirty="0"/>
              <a:t> Malignant pleural mesothelioma (MPM) is a rare cancer with a dismal prognosis. </a:t>
            </a:r>
            <a:r>
              <a:rPr lang="en-US" sz="1600" b="1" dirty="0" err="1"/>
              <a:t>Viscum</a:t>
            </a:r>
            <a:r>
              <a:rPr lang="en-US" sz="1600" b="1" dirty="0"/>
              <a:t> album extracts </a:t>
            </a:r>
            <a:r>
              <a:rPr lang="en-US" sz="1600" dirty="0"/>
              <a:t>(VAE) </a:t>
            </a:r>
            <a:r>
              <a:rPr lang="en-US" sz="1600" b="1" dirty="0"/>
              <a:t>have strong immune stimulatory properties, cytotoxic effects, can downregulate cancer genes and inhibit angiogenesis</a:t>
            </a:r>
            <a:r>
              <a:rPr lang="en-US" sz="1600" dirty="0"/>
              <a:t>. </a:t>
            </a:r>
            <a:r>
              <a:rPr lang="en-US" sz="1600" b="1" dirty="0"/>
              <a:t>VAE are often used as an adjunct treatment in cancer patients</a:t>
            </a:r>
            <a:r>
              <a:rPr lang="en-US" sz="1600" dirty="0"/>
              <a:t> but have rarely been investigated in MPM. </a:t>
            </a:r>
            <a:r>
              <a:rPr lang="en-US" sz="1600" b="1" dirty="0" err="1"/>
              <a:t>Helleborus</a:t>
            </a:r>
            <a:r>
              <a:rPr lang="en-US" sz="1600" b="1" dirty="0"/>
              <a:t> </a:t>
            </a:r>
            <a:r>
              <a:rPr lang="en-US" sz="1600" b="1" dirty="0" err="1"/>
              <a:t>niger</a:t>
            </a:r>
            <a:r>
              <a:rPr lang="en-US" sz="1600" b="1" dirty="0"/>
              <a:t> extracts</a:t>
            </a:r>
            <a:r>
              <a:rPr lang="en-US" sz="1600" dirty="0"/>
              <a:t> (HNE) </a:t>
            </a:r>
            <a:r>
              <a:rPr lang="en-US" sz="1600" b="1" dirty="0"/>
              <a:t>have been used in anticancer therapy</a:t>
            </a:r>
            <a:r>
              <a:rPr lang="en-US" sz="1600" dirty="0"/>
              <a:t> since antiquity, and also show tumor specific cytotoxic effects. We present a case of a 64-year old woman with epithelioid MPM of the right chest with node involvement (T2N1M0, stage III). </a:t>
            </a:r>
            <a:r>
              <a:rPr lang="en-US" sz="1600" b="1" dirty="0"/>
              <a:t>Deciding against the recommended radio-chemotherapy, surgery and </a:t>
            </a:r>
            <a:r>
              <a:rPr lang="en-US" sz="1600" b="1" dirty="0" err="1"/>
              <a:t>pleurodesis</a:t>
            </a:r>
            <a:r>
              <a:rPr lang="en-US" sz="1600" b="1" dirty="0"/>
              <a:t>, she opted for an integrative treatment approach and was treated with VAE and HNE.</a:t>
            </a:r>
            <a:r>
              <a:rPr lang="en-US" sz="1600" dirty="0"/>
              <a:t> After 6 weeks’ treatment, the pleural and nodal MPM manifestations were reduced by about 15%. Subsequent tumor growth was slow, and the patient remained in good health, enabling her to remain physically active until shortly before her death 56 months after the initial diagnosis. </a:t>
            </a:r>
            <a:r>
              <a:rPr lang="en-US" sz="1600" b="1" dirty="0"/>
              <a:t>This is a rare case of an MPM patient not receiving any standard anticancer treatment</a:t>
            </a:r>
            <a:r>
              <a:rPr lang="en-US" sz="1600" dirty="0"/>
              <a:t>; </a:t>
            </a:r>
            <a:r>
              <a:rPr lang="en-US" sz="1600" b="1" dirty="0"/>
              <a:t>it still shows an extraordinary long survival and good performance status.</a:t>
            </a:r>
            <a:r>
              <a:rPr lang="en-US" sz="1600" dirty="0"/>
              <a:t> We presume that VAE and HNE might had an impact on this clinically relevant outcome and therefore </a:t>
            </a:r>
            <a:r>
              <a:rPr lang="en-US" sz="1600" b="1" dirty="0"/>
              <a:t>should be further investigated in MPM.</a:t>
            </a:r>
            <a:endParaRPr lang="pt-BR" sz="1600" b="1" dirty="0"/>
          </a:p>
        </p:txBody>
      </p:sp>
    </p:spTree>
    <p:extLst>
      <p:ext uri="{BB962C8B-B14F-4D97-AF65-F5344CB8AC3E}">
        <p14:creationId xmlns:p14="http://schemas.microsoft.com/office/powerpoint/2010/main" val="173327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173" y="983316"/>
            <a:ext cx="8610600" cy="1293028"/>
          </a:xfrm>
        </p:spPr>
        <p:txBody>
          <a:bodyPr/>
          <a:lstStyle/>
          <a:p>
            <a:pPr algn="l"/>
            <a:r>
              <a:rPr lang="pt-BR" dirty="0" smtClean="0"/>
              <a:t>SÉRIE DE CASOS</a:t>
            </a:r>
            <a:endParaRPr lang="pt-BR" dirty="0"/>
          </a:p>
        </p:txBody>
      </p:sp>
      <p:sp>
        <p:nvSpPr>
          <p:cNvPr id="3" name="Espaço Reservado para Conteúdo 2"/>
          <p:cNvSpPr>
            <a:spLocks noGrp="1"/>
          </p:cNvSpPr>
          <p:nvPr>
            <p:ph idx="1"/>
          </p:nvPr>
        </p:nvSpPr>
        <p:spPr>
          <a:xfrm>
            <a:off x="1986569" y="2246076"/>
            <a:ext cx="8728656" cy="3845631"/>
          </a:xfrm>
        </p:spPr>
        <p:txBody>
          <a:bodyPr>
            <a:normAutofit/>
          </a:bodyPr>
          <a:lstStyle/>
          <a:p>
            <a:pPr algn="just">
              <a:lnSpc>
                <a:spcPct val="250000"/>
              </a:lnSpc>
            </a:pPr>
            <a:r>
              <a:rPr lang="pt-BR" dirty="0" smtClean="0"/>
              <a:t>Descrição de casos semelhantes, com finalidade de sugerir hipótese sobre etiologia de agravos</a:t>
            </a:r>
          </a:p>
          <a:p>
            <a:pPr algn="just">
              <a:lnSpc>
                <a:spcPct val="250000"/>
              </a:lnSpc>
            </a:pPr>
            <a:r>
              <a:rPr lang="pt-BR" dirty="0" smtClean="0"/>
              <a:t>Características e limitações semelhantes aos relatos de caso</a:t>
            </a:r>
          </a:p>
          <a:p>
            <a:pPr algn="just">
              <a:lnSpc>
                <a:spcPct val="250000"/>
              </a:lnSpc>
            </a:pPr>
            <a:r>
              <a:rPr lang="pt-BR" dirty="0" smtClean="0"/>
              <a:t>Objetivo: uso </a:t>
            </a:r>
            <a:r>
              <a:rPr lang="pt-BR" b="1" i="1" dirty="0" smtClean="0"/>
              <a:t>off </a:t>
            </a:r>
            <a:r>
              <a:rPr lang="pt-BR" b="1" i="1" dirty="0" err="1" smtClean="0"/>
              <a:t>label</a:t>
            </a:r>
            <a:r>
              <a:rPr lang="pt-BR" dirty="0" smtClean="0"/>
              <a:t> de medicamentos</a:t>
            </a:r>
          </a:p>
          <a:p>
            <a:pPr marL="0" indent="0">
              <a:lnSpc>
                <a:spcPct val="250000"/>
              </a:lnSpc>
              <a:buNone/>
            </a:pPr>
            <a:endParaRPr lang="pt-BR" dirty="0"/>
          </a:p>
        </p:txBody>
      </p:sp>
    </p:spTree>
    <p:extLst>
      <p:ext uri="{BB962C8B-B14F-4D97-AF65-F5344CB8AC3E}">
        <p14:creationId xmlns:p14="http://schemas.microsoft.com/office/powerpoint/2010/main" val="304073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a:t>SÉRIE DE </a:t>
            </a:r>
            <a:r>
              <a:rPr lang="pt-BR" dirty="0" smtClean="0"/>
              <a:t>CASOS – USO </a:t>
            </a:r>
            <a:r>
              <a:rPr lang="pt-BR" i="1" dirty="0" smtClean="0"/>
              <a:t>OFF LABEL</a:t>
            </a:r>
            <a:endParaRPr lang="pt-BR" i="1" dirty="0"/>
          </a:p>
        </p:txBody>
      </p:sp>
      <p:sp>
        <p:nvSpPr>
          <p:cNvPr id="4" name="Espaço Reservado para Conteúdo 3"/>
          <p:cNvSpPr txBox="1">
            <a:spLocks noGrp="1"/>
          </p:cNvSpPr>
          <p:nvPr>
            <p:ph idx="1"/>
          </p:nvPr>
        </p:nvSpPr>
        <p:spPr>
          <a:xfrm>
            <a:off x="490328" y="1995779"/>
            <a:ext cx="11227904" cy="3839000"/>
          </a:xfrm>
          <a:prstGeom prst="rect">
            <a:avLst/>
          </a:prstGeom>
          <a:noFill/>
        </p:spPr>
        <p:txBody>
          <a:bodyPr wrap="square" rtlCol="0">
            <a:spAutoFit/>
          </a:bodyPr>
          <a:lstStyle/>
          <a:p>
            <a:pPr algn="just"/>
            <a:r>
              <a:rPr lang="pt-BR" sz="1800" dirty="0"/>
              <a:t>T</a:t>
            </a:r>
            <a:r>
              <a:rPr lang="pt-BR" sz="1800" dirty="0" smtClean="0"/>
              <a:t>ratar </a:t>
            </a:r>
            <a:r>
              <a:rPr lang="pt-BR" sz="1800" dirty="0"/>
              <a:t>pacientes </a:t>
            </a:r>
            <a:r>
              <a:rPr lang="pt-BR" sz="1800" dirty="0" smtClean="0"/>
              <a:t>que </a:t>
            </a:r>
            <a:r>
              <a:rPr lang="pt-BR" sz="1800" dirty="0"/>
              <a:t> tenham uma certa condição </a:t>
            </a:r>
            <a:r>
              <a:rPr lang="pt-BR" sz="1800" dirty="0" smtClean="0"/>
              <a:t>e </a:t>
            </a:r>
            <a:r>
              <a:rPr lang="pt-BR" sz="1800" dirty="0" smtClean="0"/>
              <a:t>que podem ser beneficiados pelo uso </a:t>
            </a:r>
            <a:r>
              <a:rPr lang="pt-BR" sz="1800" dirty="0"/>
              <a:t>de um determinado medicamento não </a:t>
            </a:r>
            <a:r>
              <a:rPr lang="pt-BR" sz="1800" dirty="0" smtClean="0"/>
              <a:t>aprovado para uso em tal condição (por </a:t>
            </a:r>
            <a:r>
              <a:rPr lang="pt-BR" sz="1800" dirty="0"/>
              <a:t>analogia com outra semelhante, ou por base </a:t>
            </a:r>
            <a:r>
              <a:rPr lang="pt-BR" sz="1800" dirty="0" smtClean="0"/>
              <a:t>fisiopatológica)</a:t>
            </a:r>
          </a:p>
          <a:p>
            <a:pPr algn="just"/>
            <a:r>
              <a:rPr lang="pt-BR" sz="1800" dirty="0"/>
              <a:t>P</a:t>
            </a:r>
            <a:r>
              <a:rPr lang="pt-BR" sz="1800" dirty="0" smtClean="0"/>
              <a:t>rescrever </a:t>
            </a:r>
            <a:r>
              <a:rPr lang="pt-BR" sz="1800" dirty="0"/>
              <a:t>o medicamento para </a:t>
            </a:r>
            <a:r>
              <a:rPr lang="pt-BR" sz="1800" dirty="0" smtClean="0"/>
              <a:t>um </a:t>
            </a:r>
            <a:r>
              <a:rPr lang="pt-BR" sz="1800" dirty="0"/>
              <a:t>paciente que tenha </a:t>
            </a:r>
            <a:r>
              <a:rPr lang="pt-BR" sz="1800" dirty="0" smtClean="0"/>
              <a:t>um agravo para o qual o medicamento não está aprovado, mas esta nova indicação já está prevista (evidências </a:t>
            </a:r>
            <a:r>
              <a:rPr lang="pt-BR" sz="1800" dirty="0"/>
              <a:t>para </a:t>
            </a:r>
            <a:r>
              <a:rPr lang="pt-BR" sz="1800" dirty="0" smtClean="0"/>
              <a:t>uso </a:t>
            </a:r>
            <a:r>
              <a:rPr lang="pt-BR" sz="1800" dirty="0"/>
              <a:t>ainda não estão </a:t>
            </a:r>
            <a:r>
              <a:rPr lang="pt-BR" sz="1800" dirty="0" smtClean="0"/>
              <a:t>completas ou </a:t>
            </a:r>
            <a:r>
              <a:rPr lang="pt-BR" sz="1800" dirty="0"/>
              <a:t>a agência reguladora ainda as está </a:t>
            </a:r>
            <a:r>
              <a:rPr lang="pt-BR" sz="1800" dirty="0" smtClean="0"/>
              <a:t>avaliando</a:t>
            </a:r>
            <a:r>
              <a:rPr lang="pt-BR" sz="1800" dirty="0"/>
              <a:t>)</a:t>
            </a:r>
            <a:endParaRPr lang="pt-BR" sz="1800" dirty="0" smtClean="0"/>
          </a:p>
          <a:p>
            <a:pPr marL="0" indent="0" algn="just">
              <a:buNone/>
            </a:pPr>
            <a:r>
              <a:rPr lang="pt-BR" sz="1800" dirty="0" smtClean="0"/>
              <a:t>“Quando </a:t>
            </a:r>
            <a:r>
              <a:rPr lang="pt-BR" sz="1800" dirty="0"/>
              <a:t>o medicamento é empregado nas situações descritas acima está caracterizado o uso off </a:t>
            </a:r>
            <a:r>
              <a:rPr lang="pt-BR" sz="1800" dirty="0" err="1"/>
              <a:t>label</a:t>
            </a:r>
            <a:r>
              <a:rPr lang="pt-BR" sz="1800" dirty="0"/>
              <a:t> do medicamento, ou seja, o uso não aprovado, que não consta da bula. O uso off </a:t>
            </a:r>
            <a:r>
              <a:rPr lang="pt-BR" sz="1800" dirty="0" err="1"/>
              <a:t>label</a:t>
            </a:r>
            <a:r>
              <a:rPr lang="pt-BR" sz="1800" dirty="0"/>
              <a:t> de um medicamento é feito por conta e risco do médico que o prescreve, e pode eventualmente vir a caracterizar um erro médico, </a:t>
            </a:r>
            <a:r>
              <a:rPr lang="pt-BR" sz="1800" b="1" dirty="0"/>
              <a:t>mas em grande parte das vezes trata-se de uso essencialmente correto, apenas ainda não aprovado</a:t>
            </a:r>
            <a:r>
              <a:rPr lang="pt-BR" sz="1800" dirty="0"/>
              <a:t>. Há casos mesmo em que esta indicação nunca será aprovada por uma agência reguladora, como em </a:t>
            </a:r>
            <a:r>
              <a:rPr lang="pt-BR" sz="1800" b="1" dirty="0"/>
              <a:t>doenças raras </a:t>
            </a:r>
            <a:r>
              <a:rPr lang="pt-BR" sz="1800" dirty="0"/>
              <a:t>cujo tratamento medicamentoso só é respaldado por séries de casos. Tais indicações possivelmente nunca constarão da bula do medicamento porque jamais serão estudadas por ensaios clínicos</a:t>
            </a:r>
            <a:r>
              <a:rPr lang="pt-BR" sz="1800" dirty="0" smtClean="0"/>
              <a:t>.”</a:t>
            </a:r>
          </a:p>
        </p:txBody>
      </p:sp>
      <p:sp>
        <p:nvSpPr>
          <p:cNvPr id="5" name="CaixaDeTexto 4"/>
          <p:cNvSpPr txBox="1"/>
          <p:nvPr/>
        </p:nvSpPr>
        <p:spPr>
          <a:xfrm>
            <a:off x="622855" y="5924053"/>
            <a:ext cx="11078816" cy="861774"/>
          </a:xfrm>
          <a:prstGeom prst="rect">
            <a:avLst/>
          </a:prstGeom>
          <a:noFill/>
        </p:spPr>
        <p:txBody>
          <a:bodyPr wrap="square" rtlCol="0">
            <a:spAutoFit/>
          </a:bodyPr>
          <a:lstStyle/>
          <a:p>
            <a:pPr algn="just"/>
            <a:r>
              <a:rPr lang="pt-BR" sz="1000" dirty="0"/>
              <a:t>ANVISA. Uso</a:t>
            </a:r>
            <a:r>
              <a:rPr lang="pt-BR" sz="1000" i="1" dirty="0"/>
              <a:t> off </a:t>
            </a:r>
            <a:r>
              <a:rPr lang="pt-BR" sz="1000" i="1" dirty="0" err="1"/>
              <a:t>label</a:t>
            </a:r>
            <a:r>
              <a:rPr lang="pt-BR" sz="1000" dirty="0"/>
              <a:t> de medicamentos.</a:t>
            </a:r>
          </a:p>
          <a:p>
            <a:pPr algn="just"/>
            <a:r>
              <a:rPr lang="pt-BR" sz="1000" dirty="0"/>
              <a:t>Disponível em:</a:t>
            </a:r>
          </a:p>
          <a:p>
            <a:pPr algn="just"/>
            <a:r>
              <a:rPr lang="pt-BR" sz="1000" dirty="0"/>
              <a:t> http://portal.anvisa.gov.br/resultado-de-busca?p_p_id=101&amp;p_p_lifecycle=0&amp;p_p_state=maximized&amp;p_p_mode=view&amp;p_p_col_id=column-1&amp;p_p_col_count=1&amp;_101_struts_action=%2Fasset_publisher%2Fview_content&amp;_101_assetEntryId=2863214&amp;_101_type=content&amp;_101_groupId=219201&amp;_</a:t>
            </a:r>
            <a:r>
              <a:rPr lang="pt-BR" sz="1000" dirty="0" smtClean="0"/>
              <a:t>101_urlTitle=uso-off-label-de-medicamentos&amp;inheritRedirect=true</a:t>
            </a:r>
            <a:endParaRPr lang="pt-BR" sz="1000" dirty="0"/>
          </a:p>
        </p:txBody>
      </p:sp>
    </p:spTree>
    <p:extLst>
      <p:ext uri="{BB962C8B-B14F-4D97-AF65-F5344CB8AC3E}">
        <p14:creationId xmlns:p14="http://schemas.microsoft.com/office/powerpoint/2010/main" val="51200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526873"/>
            <a:ext cx="8610600" cy="1293028"/>
          </a:xfrm>
        </p:spPr>
        <p:txBody>
          <a:bodyPr/>
          <a:lstStyle/>
          <a:p>
            <a:r>
              <a:rPr lang="pt-BR" dirty="0" smtClean="0"/>
              <a:t>EXEMPLO</a:t>
            </a:r>
            <a:endParaRPr lang="pt-BR" dirty="0"/>
          </a:p>
        </p:txBody>
      </p:sp>
      <p:sp>
        <p:nvSpPr>
          <p:cNvPr id="9" name="Retângulo 8"/>
          <p:cNvSpPr/>
          <p:nvPr/>
        </p:nvSpPr>
        <p:spPr>
          <a:xfrm>
            <a:off x="1119740" y="1522412"/>
            <a:ext cx="5303118" cy="430887"/>
          </a:xfrm>
          <a:prstGeom prst="rect">
            <a:avLst/>
          </a:prstGeom>
          <a:solidFill>
            <a:srgbClr val="C00000"/>
          </a:solidFill>
        </p:spPr>
        <p:txBody>
          <a:bodyPr wrap="none">
            <a:spAutoFit/>
          </a:bodyPr>
          <a:lstStyle/>
          <a:p>
            <a:r>
              <a:rPr lang="pt-BR" sz="2200" b="1" u="sng" dirty="0" err="1" smtClean="0">
                <a:solidFill>
                  <a:schemeClr val="accent2"/>
                </a:solidFill>
                <a:effectLst>
                  <a:outerShdw blurRad="38100" dist="38100" dir="2700000" algn="tl">
                    <a:srgbClr val="000000">
                      <a:alpha val="43137"/>
                    </a:srgbClr>
                  </a:outerShdw>
                </a:effectLst>
                <a:latin typeface="arial" panose="020B0604020202020204" pitchFamily="34" charset="0"/>
              </a:rPr>
              <a:t>Human</a:t>
            </a:r>
            <a:r>
              <a:rPr lang="pt-BR" sz="2200" b="1" u="sng" dirty="0" smtClean="0">
                <a:solidFill>
                  <a:schemeClr val="accent2"/>
                </a:solidFill>
                <a:effectLst>
                  <a:outerShdw blurRad="38100" dist="38100" dir="2700000" algn="tl">
                    <a:srgbClr val="000000">
                      <a:alpha val="43137"/>
                    </a:srgbClr>
                  </a:outerShdw>
                </a:effectLst>
                <a:latin typeface="arial" panose="020B0604020202020204" pitchFamily="34" charset="0"/>
              </a:rPr>
              <a:t> </a:t>
            </a:r>
            <a:r>
              <a:rPr lang="pt-BR" sz="2200" b="1" u="sng" dirty="0" err="1" smtClean="0">
                <a:solidFill>
                  <a:schemeClr val="accent2"/>
                </a:solidFill>
                <a:effectLst>
                  <a:outerShdw blurRad="38100" dist="38100" dir="2700000" algn="tl">
                    <a:srgbClr val="000000">
                      <a:alpha val="43137"/>
                    </a:srgbClr>
                  </a:outerShdw>
                </a:effectLst>
                <a:latin typeface="arial" panose="020B0604020202020204" pitchFamily="34" charset="0"/>
              </a:rPr>
              <a:t>Reproduction</a:t>
            </a:r>
            <a:r>
              <a:rPr lang="pt-BR" dirty="0">
                <a:solidFill>
                  <a:srgbClr val="000000"/>
                </a:solidFill>
                <a:latin typeface="arial" panose="020B0604020202020204" pitchFamily="34" charset="0"/>
              </a:rPr>
              <a:t> </a:t>
            </a:r>
            <a:r>
              <a:rPr lang="pt-BR" dirty="0">
                <a:solidFill>
                  <a:schemeClr val="bg1"/>
                </a:solidFill>
                <a:latin typeface="arial" panose="020B0604020202020204" pitchFamily="34" charset="0"/>
              </a:rPr>
              <a:t>2000 Apr;15(4):806-9</a:t>
            </a:r>
            <a:endParaRPr lang="pt-BR" dirty="0">
              <a:solidFill>
                <a:schemeClr val="bg1"/>
              </a:solidFill>
            </a:endParaRPr>
          </a:p>
        </p:txBody>
      </p:sp>
      <p:sp>
        <p:nvSpPr>
          <p:cNvPr id="10" name="Retângulo 9"/>
          <p:cNvSpPr/>
          <p:nvPr/>
        </p:nvSpPr>
        <p:spPr>
          <a:xfrm>
            <a:off x="1143710" y="2021179"/>
            <a:ext cx="1598515" cy="307777"/>
          </a:xfrm>
          <a:prstGeom prst="rect">
            <a:avLst/>
          </a:prstGeom>
        </p:spPr>
        <p:txBody>
          <a:bodyPr wrap="none">
            <a:spAutoFit/>
          </a:bodyPr>
          <a:lstStyle/>
          <a:p>
            <a:r>
              <a:rPr lang="pt-BR" sz="1400" u="sng">
                <a:latin typeface="arial" panose="020B0604020202020204" pitchFamily="34" charset="0"/>
                <a:hlinkClick r:id="rId2"/>
              </a:rPr>
              <a:t>Sher </a:t>
            </a:r>
            <a:r>
              <a:rPr lang="pt-BR" sz="1400" u="sng" smtClean="0">
                <a:latin typeface="arial" panose="020B0604020202020204" pitchFamily="34" charset="0"/>
                <a:hlinkClick r:id="rId2"/>
              </a:rPr>
              <a:t>G</a:t>
            </a:r>
            <a:r>
              <a:rPr lang="pt-BR" sz="1400" smtClean="0">
                <a:latin typeface="arial" panose="020B0604020202020204" pitchFamily="34" charset="0"/>
              </a:rPr>
              <a:t>,</a:t>
            </a:r>
            <a:r>
              <a:rPr lang="pt-BR" sz="1400">
                <a:latin typeface="arial" panose="020B0604020202020204" pitchFamily="34" charset="0"/>
              </a:rPr>
              <a:t> </a:t>
            </a:r>
            <a:r>
              <a:rPr lang="pt-BR" sz="1400" u="sng">
                <a:latin typeface="arial" panose="020B0604020202020204" pitchFamily="34" charset="0"/>
                <a:hlinkClick r:id="rId3"/>
              </a:rPr>
              <a:t>Fisch JD</a:t>
            </a:r>
            <a:r>
              <a:rPr lang="pt-BR" sz="1400">
                <a:latin typeface="arial" panose="020B0604020202020204" pitchFamily="34" charset="0"/>
              </a:rPr>
              <a:t>.</a:t>
            </a:r>
            <a:endParaRPr lang="pt-BR" sz="1400"/>
          </a:p>
        </p:txBody>
      </p:sp>
      <p:sp>
        <p:nvSpPr>
          <p:cNvPr id="11" name="Retângulo 10"/>
          <p:cNvSpPr/>
          <p:nvPr/>
        </p:nvSpPr>
        <p:spPr>
          <a:xfrm>
            <a:off x="1056904" y="2630055"/>
            <a:ext cx="10259296" cy="3785652"/>
          </a:xfrm>
          <a:prstGeom prst="rect">
            <a:avLst/>
          </a:prstGeom>
        </p:spPr>
        <p:txBody>
          <a:bodyPr wrap="square">
            <a:spAutoFit/>
          </a:bodyPr>
          <a:lstStyle/>
          <a:p>
            <a:pPr algn="just"/>
            <a:r>
              <a:rPr lang="en-US" sz="1600" b="1" dirty="0" smtClean="0">
                <a:solidFill>
                  <a:srgbClr val="985735"/>
                </a:solidFill>
                <a:latin typeface="arial" panose="020B0604020202020204" pitchFamily="34" charset="0"/>
              </a:rPr>
              <a:t>Abstract: </a:t>
            </a:r>
            <a:r>
              <a:rPr lang="en-US" sz="1600" dirty="0" smtClean="0">
                <a:solidFill>
                  <a:srgbClr val="000000"/>
                </a:solidFill>
                <a:latin typeface="arial" panose="020B0604020202020204" pitchFamily="34" charset="0"/>
              </a:rPr>
              <a:t>Endometrial </a:t>
            </a:r>
            <a:r>
              <a:rPr lang="en-US" sz="1600" dirty="0">
                <a:solidFill>
                  <a:srgbClr val="000000"/>
                </a:solidFill>
                <a:latin typeface="arial" panose="020B0604020202020204" pitchFamily="34" charset="0"/>
              </a:rPr>
              <a:t>growth is thought to depend on uterine artery blood flow and the importance of endometrial development on in-vitro fertilization (IVF) outcome has been previously reported. Nitric oxide (NO) relaxes vascular smooth muscle through a cGMP-mediated pathway and NO synthase isoforms have been identified in the uterus. Sildenafil citrate (Viagra), a type 5-specific phosphodiesterase inhibitor, augments the vasodilatory effects of NO by preventing the degradation of cGMP. In this preliminary report we describe </a:t>
            </a:r>
            <a:r>
              <a:rPr lang="en-US" sz="1600" b="1" dirty="0">
                <a:latin typeface="arial" panose="020B0604020202020204" pitchFamily="34" charset="0"/>
              </a:rPr>
              <a:t>the use of vaginal sildenafil</a:t>
            </a:r>
            <a:r>
              <a:rPr lang="en-US" sz="1600" dirty="0">
                <a:solidFill>
                  <a:srgbClr val="000000"/>
                </a:solidFill>
                <a:latin typeface="arial" panose="020B0604020202020204" pitchFamily="34" charset="0"/>
              </a:rPr>
              <a:t> to improve uterine artery blood flow and sonographic endometrial appearance </a:t>
            </a:r>
            <a:r>
              <a:rPr lang="en-US" sz="1600" b="1" dirty="0">
                <a:solidFill>
                  <a:srgbClr val="000000"/>
                </a:solidFill>
                <a:latin typeface="arial" panose="020B0604020202020204" pitchFamily="34" charset="0"/>
              </a:rPr>
              <a:t>in four patients</a:t>
            </a:r>
            <a:r>
              <a:rPr lang="en-US" sz="1600" dirty="0">
                <a:solidFill>
                  <a:srgbClr val="000000"/>
                </a:solidFill>
                <a:latin typeface="arial" panose="020B0604020202020204" pitchFamily="34" charset="0"/>
              </a:rPr>
              <a:t> with prior failed assisted reproductive cycles due to poor endometrial response. The uterine artery </a:t>
            </a:r>
            <a:r>
              <a:rPr lang="en-US" sz="1600" dirty="0" err="1">
                <a:solidFill>
                  <a:srgbClr val="000000"/>
                </a:solidFill>
                <a:latin typeface="arial" panose="020B0604020202020204" pitchFamily="34" charset="0"/>
              </a:rPr>
              <a:t>pulsatility</a:t>
            </a:r>
            <a:r>
              <a:rPr lang="en-US" sz="1600" dirty="0">
                <a:solidFill>
                  <a:srgbClr val="000000"/>
                </a:solidFill>
                <a:latin typeface="arial" panose="020B0604020202020204" pitchFamily="34" charset="0"/>
              </a:rPr>
              <a:t> index (PI) was measured in a mock cycle after pituitary down-regulation with Lupron. The PI was decreased after 7 days of sildenafil (indicating increased blood flow) and returned to baseline following treatment with placebo. </a:t>
            </a:r>
            <a:r>
              <a:rPr lang="en-US" sz="1600" b="1" dirty="0">
                <a:latin typeface="arial" panose="020B0604020202020204" pitchFamily="34" charset="0"/>
              </a:rPr>
              <a:t>The combination of sildenafil and </a:t>
            </a:r>
            <a:r>
              <a:rPr lang="en-US" sz="1600" b="1" dirty="0" err="1">
                <a:latin typeface="arial" panose="020B0604020202020204" pitchFamily="34" charset="0"/>
              </a:rPr>
              <a:t>oestradiol</a:t>
            </a:r>
            <a:r>
              <a:rPr lang="en-US" sz="1600" b="1" dirty="0">
                <a:latin typeface="arial" panose="020B0604020202020204" pitchFamily="34" charset="0"/>
              </a:rPr>
              <a:t> </a:t>
            </a:r>
            <a:r>
              <a:rPr lang="en-US" sz="1600" b="1" dirty="0" err="1">
                <a:latin typeface="arial" panose="020B0604020202020204" pitchFamily="34" charset="0"/>
              </a:rPr>
              <a:t>valerate</a:t>
            </a:r>
            <a:r>
              <a:rPr lang="en-US" sz="1600" b="1" dirty="0">
                <a:latin typeface="arial" panose="020B0604020202020204" pitchFamily="34" charset="0"/>
              </a:rPr>
              <a:t> improved blood flow and endometrial thickness in all patients.</a:t>
            </a:r>
            <a:r>
              <a:rPr lang="en-US" sz="1600" dirty="0">
                <a:solidFill>
                  <a:srgbClr val="000000"/>
                </a:solidFill>
                <a:latin typeface="arial" panose="020B0604020202020204" pitchFamily="34" charset="0"/>
              </a:rPr>
              <a:t> These findings were reproduced in an ensuing gonadotrophin-stimulated cycle. Three of the four patients conceived. </a:t>
            </a:r>
            <a:r>
              <a:rPr lang="en-US" sz="1600" b="1" dirty="0">
                <a:solidFill>
                  <a:srgbClr val="000000"/>
                </a:solidFill>
                <a:latin typeface="arial" panose="020B0604020202020204" pitchFamily="34" charset="0"/>
              </a:rPr>
              <a:t>Although greater numbers of patients and randomized evaluation are needed to validate this treatment, vaginal sildenafil may be effective for improving uterine artery blood flow and endometrial development in IVF patients with prior poor endometrial response</a:t>
            </a:r>
            <a:r>
              <a:rPr lang="en-US" sz="1600" dirty="0">
                <a:solidFill>
                  <a:srgbClr val="000000"/>
                </a:solidFill>
                <a:latin typeface="arial" panose="020B0604020202020204" pitchFamily="34" charset="0"/>
              </a:rPr>
              <a:t>.</a:t>
            </a:r>
            <a:endParaRPr lang="en-US" sz="1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39854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INTRODUÇÃO</a:t>
            </a:r>
            <a:endParaRPr lang="pt-BR" dirty="0"/>
          </a:p>
        </p:txBody>
      </p:sp>
      <p:sp>
        <p:nvSpPr>
          <p:cNvPr id="3" name="Espaço Reservado para Conteúdo 2"/>
          <p:cNvSpPr>
            <a:spLocks noGrp="1"/>
          </p:cNvSpPr>
          <p:nvPr>
            <p:ph idx="1"/>
          </p:nvPr>
        </p:nvSpPr>
        <p:spPr>
          <a:xfrm>
            <a:off x="850007" y="2038308"/>
            <a:ext cx="10453287" cy="4259460"/>
          </a:xfrm>
        </p:spPr>
        <p:txBody>
          <a:bodyPr>
            <a:normAutofit/>
          </a:bodyPr>
          <a:lstStyle/>
          <a:p>
            <a:pPr algn="just">
              <a:lnSpc>
                <a:spcPct val="200000"/>
              </a:lnSpc>
            </a:pPr>
            <a:r>
              <a:rPr lang="pt-BR" sz="2400" dirty="0"/>
              <a:t>Observação e descrição de eventos resultam na formulação de hipóteses que devem ser </a:t>
            </a:r>
            <a:r>
              <a:rPr lang="pt-BR" sz="2400" dirty="0" smtClean="0"/>
              <a:t>testadas – pressuposto de que doenças não ocorrem por acaso, sendo possível identificar os fatores causais ou de prevenção </a:t>
            </a:r>
            <a:r>
              <a:rPr lang="pt-BR" sz="2400" dirty="0" smtClean="0">
                <a:latin typeface="Arial Black" panose="020B0A04020102020204" pitchFamily="34" charset="0"/>
              </a:rPr>
              <a:t>→ medicina baseada em evidências</a:t>
            </a:r>
            <a:endParaRPr lang="pt-BR" sz="2400" dirty="0" smtClean="0"/>
          </a:p>
          <a:p>
            <a:pPr algn="just">
              <a:lnSpc>
                <a:spcPct val="200000"/>
              </a:lnSpc>
            </a:pPr>
            <a:r>
              <a:rPr lang="pt-BR" sz="2400" dirty="0" smtClean="0"/>
              <a:t>Muitas possibilidades para investigar um assunto</a:t>
            </a:r>
          </a:p>
          <a:p>
            <a:endParaRPr lang="pt-BR" dirty="0"/>
          </a:p>
        </p:txBody>
      </p:sp>
    </p:spTree>
    <p:extLst>
      <p:ext uri="{BB962C8B-B14F-4D97-AF65-F5344CB8AC3E}">
        <p14:creationId xmlns:p14="http://schemas.microsoft.com/office/powerpoint/2010/main" val="5075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ESTUDOS TRANSVERSAIS</a:t>
            </a:r>
            <a:endParaRPr lang="pt-BR" dirty="0"/>
          </a:p>
        </p:txBody>
      </p:sp>
      <p:sp>
        <p:nvSpPr>
          <p:cNvPr id="3" name="Espaço Reservado para Conteúdo 2"/>
          <p:cNvSpPr>
            <a:spLocks noGrp="1"/>
          </p:cNvSpPr>
          <p:nvPr>
            <p:ph idx="1"/>
          </p:nvPr>
        </p:nvSpPr>
        <p:spPr>
          <a:xfrm>
            <a:off x="602675" y="1947554"/>
            <a:ext cx="7151914" cy="4381994"/>
          </a:xfrm>
        </p:spPr>
        <p:txBody>
          <a:bodyPr>
            <a:normAutofit fontScale="92500" lnSpcReduction="20000"/>
          </a:bodyPr>
          <a:lstStyle/>
          <a:p>
            <a:pPr algn="just">
              <a:lnSpc>
                <a:spcPct val="200000"/>
              </a:lnSpc>
            </a:pPr>
            <a:r>
              <a:rPr lang="pt-BR" dirty="0" smtClean="0"/>
              <a:t>Sinônimos: estudo de prevalência ou estudo seccional</a:t>
            </a:r>
          </a:p>
          <a:p>
            <a:pPr algn="just">
              <a:lnSpc>
                <a:spcPct val="200000"/>
              </a:lnSpc>
            </a:pPr>
            <a:r>
              <a:rPr lang="pt-BR" dirty="0" smtClean="0"/>
              <a:t>Estudo observacional descritivo (podendo ter aspecto analítico </a:t>
            </a:r>
            <a:r>
              <a:rPr lang="pt-BR" dirty="0" smtClean="0">
                <a:latin typeface="Arial Black" panose="020B0A04020102020204" pitchFamily="34" charset="0"/>
              </a:rPr>
              <a:t>→ razão de prevalências</a:t>
            </a:r>
            <a:r>
              <a:rPr lang="pt-BR" dirty="0" smtClean="0">
                <a:latin typeface="Arial" panose="020B0604020202020204" pitchFamily="34" charset="0"/>
                <a:cs typeface="Arial" panose="020B0604020202020204" pitchFamily="34" charset="0"/>
              </a:rPr>
              <a:t>)</a:t>
            </a:r>
          </a:p>
          <a:p>
            <a:pPr algn="just">
              <a:lnSpc>
                <a:spcPct val="200000"/>
              </a:lnSpc>
            </a:pPr>
            <a:r>
              <a:rPr lang="pt-BR" dirty="0" smtClean="0">
                <a:latin typeface="+mj-lt"/>
                <a:cs typeface="Arial" panose="020B0604020202020204" pitchFamily="34" charset="0"/>
              </a:rPr>
              <a:t>Rápidos, simples e baratos </a:t>
            </a:r>
            <a:r>
              <a:rPr lang="pt-BR" sz="2000" dirty="0">
                <a:latin typeface="Arial Black" panose="020B0A04020102020204" pitchFamily="34" charset="0"/>
              </a:rPr>
              <a:t>☺</a:t>
            </a:r>
            <a:endParaRPr lang="pt-BR" dirty="0" smtClean="0">
              <a:latin typeface="+mj-lt"/>
              <a:cs typeface="Arial" panose="020B0604020202020204" pitchFamily="34" charset="0"/>
            </a:endParaRPr>
          </a:p>
          <a:p>
            <a:pPr algn="just">
              <a:lnSpc>
                <a:spcPct val="200000"/>
              </a:lnSpc>
            </a:pPr>
            <a:r>
              <a:rPr lang="pt-BR" dirty="0" smtClean="0"/>
              <a:t>Tanto exposição quanto desfecho são determinados simultaneamente </a:t>
            </a:r>
            <a:r>
              <a:rPr lang="pt-BR" dirty="0" smtClean="0">
                <a:latin typeface="Arial Black" panose="020B0A04020102020204" pitchFamily="34" charset="0"/>
              </a:rPr>
              <a:t>→ não é possível distinguir a temporalidade dos eventos </a:t>
            </a:r>
            <a:endParaRPr lang="pt-BR" dirty="0"/>
          </a:p>
        </p:txBody>
      </p:sp>
      <p:pic>
        <p:nvPicPr>
          <p:cNvPr id="3074" name="Picture 2" descr="Resultado de imagem para imagens quem veio primeiro ovo e gali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468" y="3336999"/>
            <a:ext cx="3663034" cy="2327524"/>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2" descr="Resultado de imagem para imagens mãozinha do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848" y="5803811"/>
            <a:ext cx="379690" cy="32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2568" y="1125816"/>
            <a:ext cx="8610600" cy="1293028"/>
          </a:xfrm>
        </p:spPr>
        <p:txBody>
          <a:bodyPr/>
          <a:lstStyle/>
          <a:p>
            <a:pPr algn="l"/>
            <a:r>
              <a:rPr lang="pt-BR" dirty="0"/>
              <a:t>ESTUDOS </a:t>
            </a:r>
            <a:r>
              <a:rPr lang="pt-BR" dirty="0" smtClean="0"/>
              <a:t>TRANSVERSAIS</a:t>
            </a:r>
            <a:br>
              <a:rPr lang="pt-BR" dirty="0" smtClean="0"/>
            </a:br>
            <a:r>
              <a:rPr lang="pt-BR" dirty="0" smtClean="0"/>
              <a:t>ASPECTOS IMPORTANTES</a:t>
            </a:r>
            <a:endParaRPr lang="pt-BR" dirty="0"/>
          </a:p>
        </p:txBody>
      </p:sp>
      <p:sp>
        <p:nvSpPr>
          <p:cNvPr id="3" name="Espaço Reservado para Conteúdo 2"/>
          <p:cNvSpPr>
            <a:spLocks noGrp="1"/>
          </p:cNvSpPr>
          <p:nvPr>
            <p:ph idx="1"/>
          </p:nvPr>
        </p:nvSpPr>
        <p:spPr>
          <a:xfrm>
            <a:off x="685800" y="2537273"/>
            <a:ext cx="10820400" cy="4237016"/>
          </a:xfrm>
        </p:spPr>
        <p:txBody>
          <a:bodyPr>
            <a:normAutofit/>
          </a:bodyPr>
          <a:lstStyle/>
          <a:p>
            <a:pPr>
              <a:lnSpc>
                <a:spcPct val="150000"/>
              </a:lnSpc>
            </a:pPr>
            <a:r>
              <a:rPr lang="pt-BR" dirty="0" smtClean="0"/>
              <a:t>Objetivo: sugerir presença de associação e gerar hipóteses (deverão ser testadas em outros estudos analíticos)</a:t>
            </a:r>
          </a:p>
          <a:p>
            <a:pPr>
              <a:lnSpc>
                <a:spcPct val="150000"/>
              </a:lnSpc>
            </a:pPr>
            <a:r>
              <a:rPr lang="pt-BR" dirty="0" smtClean="0"/>
              <a:t>LIMITAÇÕES: 	* Não é possível assegurar que os fatores de confusão </a:t>
            </a:r>
            <a:r>
              <a:rPr lang="pt-BR" dirty="0" smtClean="0"/>
              <a:t>			estão </a:t>
            </a:r>
            <a:r>
              <a:rPr lang="pt-BR" dirty="0" smtClean="0"/>
              <a:t>igualmente distribuídos entre os grupos</a:t>
            </a:r>
          </a:p>
          <a:p>
            <a:pPr marL="0" indent="0">
              <a:lnSpc>
                <a:spcPct val="150000"/>
              </a:lnSpc>
              <a:buNone/>
            </a:pPr>
            <a:r>
              <a:rPr lang="pt-BR" dirty="0"/>
              <a:t>		</a:t>
            </a:r>
            <a:r>
              <a:rPr lang="pt-BR" dirty="0" smtClean="0"/>
              <a:t>	* Viés de lembrança (exposição e/ou doença)</a:t>
            </a:r>
          </a:p>
          <a:p>
            <a:pPr marL="0" indent="0">
              <a:lnSpc>
                <a:spcPct val="150000"/>
              </a:lnSpc>
              <a:buNone/>
            </a:pPr>
            <a:r>
              <a:rPr lang="pt-BR" dirty="0"/>
              <a:t>	</a:t>
            </a:r>
            <a:r>
              <a:rPr lang="pt-BR" dirty="0" smtClean="0"/>
              <a:t>		* tamanhos amostrais muito diferentes entre os grupos </a:t>
            </a:r>
            <a:r>
              <a:rPr lang="pt-BR" dirty="0" smtClean="0">
                <a:latin typeface="Arial Black" panose="020B0A04020102020204" pitchFamily="34" charset="0"/>
              </a:rPr>
              <a:t>→ 			perda de eficiência estatística</a:t>
            </a:r>
            <a:endParaRPr lang="pt-BR" dirty="0"/>
          </a:p>
        </p:txBody>
      </p:sp>
      <p:pic>
        <p:nvPicPr>
          <p:cNvPr id="2050" name="Picture 2" descr="Resultado de imagem para imagem foto obeso sedentÃ¡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483" y="427144"/>
            <a:ext cx="2575788" cy="200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06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9842" y="493914"/>
            <a:ext cx="8610600" cy="1293028"/>
          </a:xfrm>
        </p:spPr>
        <p:txBody>
          <a:bodyPr/>
          <a:lstStyle/>
          <a:p>
            <a:r>
              <a:rPr lang="pt-BR" dirty="0" smtClean="0"/>
              <a:t>EXEMPLO</a:t>
            </a:r>
            <a:endParaRPr lang="pt-BR" dirty="0"/>
          </a:p>
        </p:txBody>
      </p:sp>
      <p:sp>
        <p:nvSpPr>
          <p:cNvPr id="3" name="CaixaDeTexto 2"/>
          <p:cNvSpPr txBox="1"/>
          <p:nvPr/>
        </p:nvSpPr>
        <p:spPr>
          <a:xfrm>
            <a:off x="1339404" y="1352276"/>
            <a:ext cx="6478072" cy="430887"/>
          </a:xfrm>
          <a:prstGeom prst="rect">
            <a:avLst/>
          </a:prstGeom>
          <a:solidFill>
            <a:srgbClr val="FF3300"/>
          </a:solidFill>
        </p:spPr>
        <p:txBody>
          <a:bodyPr wrap="square" rtlCol="0">
            <a:spAutoFit/>
          </a:bodyPr>
          <a:lstStyle/>
          <a:p>
            <a:r>
              <a:rPr lang="pt-BR" sz="2200" u="sng" dirty="0" smtClean="0">
                <a:solidFill>
                  <a:schemeClr val="bg1"/>
                </a:solidFill>
                <a:latin typeface="Arial" panose="020B0604020202020204" pitchFamily="34" charset="0"/>
                <a:cs typeface="Arial" panose="020B0604020202020204" pitchFamily="34" charset="0"/>
              </a:rPr>
              <a:t>Cadernos de Saúde Pública</a:t>
            </a:r>
            <a:r>
              <a:rPr lang="pt-BR" dirty="0" smtClean="0"/>
              <a:t> 2010; 26(10): 1945-53</a:t>
            </a:r>
            <a:endParaRPr lang="pt-BR" dirty="0"/>
          </a:p>
        </p:txBody>
      </p:sp>
      <p:sp>
        <p:nvSpPr>
          <p:cNvPr id="4" name="CaixaDeTexto 3"/>
          <p:cNvSpPr txBox="1"/>
          <p:nvPr/>
        </p:nvSpPr>
        <p:spPr>
          <a:xfrm>
            <a:off x="1339404" y="1854552"/>
            <a:ext cx="5442516" cy="307777"/>
          </a:xfrm>
          <a:prstGeom prst="rect">
            <a:avLst/>
          </a:prstGeom>
          <a:noFill/>
        </p:spPr>
        <p:txBody>
          <a:bodyPr wrap="none" rtlCol="0">
            <a:spAutoFit/>
          </a:bodyPr>
          <a:lstStyle/>
          <a:p>
            <a:r>
              <a:rPr lang="pt-BR" sz="1400" b="1" dirty="0" err="1" smtClean="0">
                <a:solidFill>
                  <a:schemeClr val="accent2"/>
                </a:solidFill>
              </a:rPr>
              <a:t>Bertoldi</a:t>
            </a:r>
            <a:r>
              <a:rPr lang="pt-BR" sz="1400" b="1" dirty="0" smtClean="0">
                <a:solidFill>
                  <a:schemeClr val="accent2"/>
                </a:solidFill>
              </a:rPr>
              <a:t> AD, Tavares NUL, </a:t>
            </a:r>
            <a:r>
              <a:rPr lang="pt-BR" sz="1400" b="1" dirty="0" err="1" smtClean="0">
                <a:solidFill>
                  <a:schemeClr val="accent2"/>
                </a:solidFill>
              </a:rPr>
              <a:t>Hallal</a:t>
            </a:r>
            <a:r>
              <a:rPr lang="pt-BR" sz="1400" b="1" dirty="0" smtClean="0">
                <a:solidFill>
                  <a:schemeClr val="accent2"/>
                </a:solidFill>
              </a:rPr>
              <a:t> PC, Araújo CL, Menezes AMB</a:t>
            </a:r>
            <a:endParaRPr lang="pt-BR" sz="1400" b="1" dirty="0">
              <a:solidFill>
                <a:schemeClr val="accent2"/>
              </a:solidFill>
            </a:endParaRPr>
          </a:p>
        </p:txBody>
      </p:sp>
      <p:sp>
        <p:nvSpPr>
          <p:cNvPr id="5" name="CaixaDeTexto 4"/>
          <p:cNvSpPr txBox="1"/>
          <p:nvPr/>
        </p:nvSpPr>
        <p:spPr>
          <a:xfrm>
            <a:off x="515153" y="2704561"/>
            <a:ext cx="11204620" cy="3970318"/>
          </a:xfrm>
          <a:prstGeom prst="rect">
            <a:avLst/>
          </a:prstGeom>
          <a:noFill/>
        </p:spPr>
        <p:txBody>
          <a:bodyPr wrap="square" rtlCol="0">
            <a:spAutoFit/>
          </a:bodyPr>
          <a:lstStyle/>
          <a:p>
            <a:pPr algn="just"/>
            <a:r>
              <a:rPr lang="pt-BR" b="1" dirty="0" smtClean="0">
                <a:solidFill>
                  <a:srgbClr val="C00000"/>
                </a:solidFill>
                <a:effectLst>
                  <a:outerShdw blurRad="38100" dist="38100" dir="2700000" algn="tl">
                    <a:srgbClr val="000000">
                      <a:alpha val="43137"/>
                    </a:srgbClr>
                  </a:outerShdw>
                </a:effectLst>
              </a:rPr>
              <a:t>Objetivo:</a:t>
            </a:r>
            <a:r>
              <a:rPr lang="pt-BR" dirty="0" smtClean="0"/>
              <a:t> </a:t>
            </a:r>
            <a:r>
              <a:rPr lang="pt-BR" dirty="0"/>
              <a:t>investigar o uso de medicamentos e fatores associados em adolescentes.</a:t>
            </a:r>
            <a:endParaRPr lang="pt-BR" b="1" dirty="0" smtClean="0">
              <a:solidFill>
                <a:srgbClr val="C00000"/>
              </a:solidFill>
              <a:effectLst>
                <a:outerShdw blurRad="38100" dist="38100" dir="2700000" algn="tl">
                  <a:srgbClr val="000000">
                    <a:alpha val="43137"/>
                  </a:srgbClr>
                </a:outerShdw>
              </a:effectLst>
            </a:endParaRPr>
          </a:p>
          <a:p>
            <a:pPr algn="just"/>
            <a:r>
              <a:rPr lang="pt-BR" b="1" dirty="0" smtClean="0">
                <a:solidFill>
                  <a:srgbClr val="C00000"/>
                </a:solidFill>
                <a:effectLst>
                  <a:outerShdw blurRad="38100" dist="38100" dir="2700000" algn="tl">
                    <a:srgbClr val="000000">
                      <a:alpha val="43137"/>
                    </a:srgbClr>
                  </a:outerShdw>
                </a:effectLst>
              </a:rPr>
              <a:t>Metodologia:</a:t>
            </a:r>
            <a:r>
              <a:rPr lang="pt-BR" dirty="0" smtClean="0"/>
              <a:t> </a:t>
            </a:r>
            <a:r>
              <a:rPr lang="pt-BR" dirty="0"/>
              <a:t>as mães foram entrevistadas </a:t>
            </a:r>
            <a:r>
              <a:rPr lang="pt-BR" dirty="0" smtClean="0"/>
              <a:t>para obtenção de informações sobre </a:t>
            </a:r>
            <a:r>
              <a:rPr lang="pt-BR" b="1" dirty="0" smtClean="0"/>
              <a:t>o uso de medicamentos pelo adolescente nos 15 dias que antecederam a entrevista</a:t>
            </a:r>
            <a:r>
              <a:rPr lang="pt-BR" dirty="0" smtClean="0"/>
              <a:t> (nome do medicamento, motivo para utilizá-lo e se foi prescrito) e </a:t>
            </a:r>
            <a:r>
              <a:rPr lang="pt-BR" b="1" dirty="0" smtClean="0"/>
              <a:t>para obtenção de informações sobre a utilização, por parte delas, de sedativos e hipnóticos nos 30 dias que antecederam a entrevista</a:t>
            </a:r>
            <a:r>
              <a:rPr lang="pt-BR" dirty="0" smtClean="0"/>
              <a:t>. Foram obtidas informações sobre estilo de vida, cor da pele, gênero e estado nutricional em entrevista realizada com os adolescentes. Foram analisadas a prevalência de uso em relação a tais variáveis</a:t>
            </a:r>
          </a:p>
          <a:p>
            <a:pPr algn="just"/>
            <a:r>
              <a:rPr lang="pt-BR" b="1" dirty="0" smtClean="0">
                <a:solidFill>
                  <a:srgbClr val="C00000"/>
                </a:solidFill>
                <a:effectLst>
                  <a:outerShdw blurRad="38100" dist="38100" dir="2700000" algn="tl">
                    <a:srgbClr val="000000">
                      <a:alpha val="43137"/>
                    </a:srgbClr>
                  </a:outerShdw>
                </a:effectLst>
              </a:rPr>
              <a:t>Resultados:</a:t>
            </a:r>
            <a:r>
              <a:rPr lang="pt-BR" dirty="0" smtClean="0"/>
              <a:t> adolescentes </a:t>
            </a:r>
            <a:r>
              <a:rPr lang="pt-BR" b="1" dirty="0" smtClean="0"/>
              <a:t>com peso abaixo do esperado usaram 34% mais medicamentos e os obesos usaram 20% mais</a:t>
            </a:r>
            <a:r>
              <a:rPr lang="pt-BR" dirty="0" smtClean="0"/>
              <a:t>, em relação aos que apresentaram peso normal na análise ajustada às categorias de escolaridade da mãe. A análise do uso de medicamentos </a:t>
            </a:r>
            <a:r>
              <a:rPr lang="pt-BR" b="1" dirty="0" smtClean="0"/>
              <a:t>hipnóticos e sedativos </a:t>
            </a:r>
            <a:r>
              <a:rPr lang="pt-BR" dirty="0" smtClean="0"/>
              <a:t>pelas mães mostrou que </a:t>
            </a:r>
            <a:r>
              <a:rPr lang="pt-BR" b="1" dirty="0" smtClean="0"/>
              <a:t>seus filhos utilizaram 40% mais medicamentos </a:t>
            </a:r>
            <a:r>
              <a:rPr lang="pt-BR" dirty="0" smtClean="0"/>
              <a:t>que os de mães que não faziam uso (quando a mãe fez uso de </a:t>
            </a:r>
            <a:r>
              <a:rPr lang="pt-BR" b="1" dirty="0" smtClean="0"/>
              <a:t>hipnóticos ou sedativos</a:t>
            </a:r>
            <a:r>
              <a:rPr lang="pt-BR" dirty="0" smtClean="0"/>
              <a:t>, foi observado que seus filhos utilizaram </a:t>
            </a:r>
            <a:r>
              <a:rPr lang="pt-BR" b="1" dirty="0" smtClean="0"/>
              <a:t>24% mais medicamentos</a:t>
            </a:r>
            <a:r>
              <a:rPr lang="pt-BR" dirty="0" smtClean="0"/>
              <a:t>).</a:t>
            </a:r>
            <a:endParaRPr lang="pt-BR" dirty="0"/>
          </a:p>
        </p:txBody>
      </p:sp>
      <p:sp>
        <p:nvSpPr>
          <p:cNvPr id="6" name="CaixaDeTexto 5"/>
          <p:cNvSpPr txBox="1"/>
          <p:nvPr/>
        </p:nvSpPr>
        <p:spPr>
          <a:xfrm>
            <a:off x="1313651" y="2202286"/>
            <a:ext cx="9247028" cy="523220"/>
          </a:xfrm>
          <a:prstGeom prst="rect">
            <a:avLst/>
          </a:prstGeom>
          <a:noFill/>
        </p:spPr>
        <p:txBody>
          <a:bodyPr wrap="square" rtlCol="0">
            <a:spAutoFit/>
          </a:bodyPr>
          <a:lstStyle/>
          <a:p>
            <a:r>
              <a:rPr lang="pt-BR" sz="1400" b="1" dirty="0">
                <a:solidFill>
                  <a:srgbClr val="C00000"/>
                </a:solidFill>
              </a:rPr>
              <a:t>Utilização de medicamentos por adolescentes: a visita de 11 anos da coorte de nascimentos de Pelotas, </a:t>
            </a:r>
            <a:endParaRPr lang="pt-BR" sz="1400" b="1" dirty="0" smtClean="0">
              <a:solidFill>
                <a:srgbClr val="C00000"/>
              </a:solidFill>
            </a:endParaRPr>
          </a:p>
          <a:p>
            <a:r>
              <a:rPr lang="pt-BR" sz="1400" b="1" dirty="0" smtClean="0">
                <a:solidFill>
                  <a:srgbClr val="C00000"/>
                </a:solidFill>
              </a:rPr>
              <a:t>Rio </a:t>
            </a:r>
            <a:r>
              <a:rPr lang="pt-BR" sz="1400" b="1" dirty="0">
                <a:solidFill>
                  <a:srgbClr val="C00000"/>
                </a:solidFill>
              </a:rPr>
              <a:t>Grande do Sul, Brasil, 1993</a:t>
            </a:r>
          </a:p>
        </p:txBody>
      </p:sp>
    </p:spTree>
    <p:extLst>
      <p:ext uri="{BB962C8B-B14F-4D97-AF65-F5344CB8AC3E}">
        <p14:creationId xmlns:p14="http://schemas.microsoft.com/office/powerpoint/2010/main" val="1953092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ESTUDOS CASO-CONTROLE</a:t>
            </a:r>
            <a:endParaRPr lang="pt-BR" dirty="0"/>
          </a:p>
        </p:txBody>
      </p:sp>
      <p:sp>
        <p:nvSpPr>
          <p:cNvPr id="3" name="Espaço Reservado para Conteúdo 2"/>
          <p:cNvSpPr>
            <a:spLocks noGrp="1"/>
          </p:cNvSpPr>
          <p:nvPr>
            <p:ph idx="1"/>
          </p:nvPr>
        </p:nvSpPr>
        <p:spPr>
          <a:xfrm>
            <a:off x="592430" y="2060624"/>
            <a:ext cx="11081197" cy="4544431"/>
          </a:xfrm>
        </p:spPr>
        <p:txBody>
          <a:bodyPr>
            <a:normAutofit lnSpcReduction="10000"/>
          </a:bodyPr>
          <a:lstStyle/>
          <a:p>
            <a:pPr algn="just">
              <a:lnSpc>
                <a:spcPct val="150000"/>
              </a:lnSpc>
            </a:pPr>
            <a:r>
              <a:rPr lang="pt-BR" dirty="0" smtClean="0"/>
              <a:t>Estudo analítico retrospectivo</a:t>
            </a:r>
          </a:p>
          <a:p>
            <a:pPr algn="just">
              <a:lnSpc>
                <a:spcPct val="150000"/>
              </a:lnSpc>
            </a:pPr>
            <a:r>
              <a:rPr lang="pt-BR" dirty="0" smtClean="0"/>
              <a:t>Comparação de dois grupos selecionados com base </a:t>
            </a:r>
            <a:r>
              <a:rPr lang="pt-BR" b="1" dirty="0" smtClean="0">
                <a:solidFill>
                  <a:srgbClr val="C00000"/>
                </a:solidFill>
                <a:effectLst>
                  <a:outerShdw blurRad="38100" dist="38100" dir="2700000" algn="tl">
                    <a:srgbClr val="000000">
                      <a:alpha val="43137"/>
                    </a:srgbClr>
                  </a:outerShdw>
                </a:effectLst>
              </a:rPr>
              <a:t>na presença ou ausência da doença ou agravo</a:t>
            </a:r>
            <a:r>
              <a:rPr lang="pt-BR" dirty="0" smtClean="0"/>
              <a:t>, para avaliar a frequência relativa da exposição de interesse nos dois grupos</a:t>
            </a:r>
          </a:p>
          <a:p>
            <a:pPr algn="just">
              <a:lnSpc>
                <a:spcPct val="150000"/>
              </a:lnSpc>
            </a:pPr>
            <a:r>
              <a:rPr lang="pt-BR" dirty="0"/>
              <a:t>Não é adequado para exposições </a:t>
            </a:r>
            <a:r>
              <a:rPr lang="pt-BR" dirty="0" smtClean="0"/>
              <a:t>raras</a:t>
            </a:r>
          </a:p>
          <a:p>
            <a:pPr algn="just">
              <a:lnSpc>
                <a:spcPct val="150000"/>
              </a:lnSpc>
            </a:pPr>
            <a:r>
              <a:rPr lang="pt-BR" dirty="0" smtClean="0"/>
              <a:t>Vantagens:	* </a:t>
            </a:r>
            <a:r>
              <a:rPr lang="pt-BR" dirty="0"/>
              <a:t>Adequado para doenças </a:t>
            </a:r>
            <a:r>
              <a:rPr lang="pt-BR" dirty="0" smtClean="0"/>
              <a:t>raras e com longo período de latência</a:t>
            </a:r>
          </a:p>
          <a:p>
            <a:pPr marL="0" indent="0" algn="just">
              <a:lnSpc>
                <a:spcPct val="150000"/>
              </a:lnSpc>
              <a:buNone/>
            </a:pPr>
            <a:r>
              <a:rPr lang="pt-BR" dirty="0"/>
              <a:t>	</a:t>
            </a:r>
            <a:r>
              <a:rPr lang="pt-BR" dirty="0" smtClean="0"/>
              <a:t>	* Permite explorar simultaneamente múltiplas associações com a 		doenças em estudo</a:t>
            </a:r>
            <a:endParaRPr lang="pt-BR" dirty="0"/>
          </a:p>
        </p:txBody>
      </p:sp>
    </p:spTree>
    <p:extLst>
      <p:ext uri="{BB962C8B-B14F-4D97-AF65-F5344CB8AC3E}">
        <p14:creationId xmlns:p14="http://schemas.microsoft.com/office/powerpoint/2010/main" val="1741853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a:t>ESTUDOS </a:t>
            </a:r>
            <a:r>
              <a:rPr lang="pt-BR" dirty="0" smtClean="0"/>
              <a:t>CASO-CONTROLE</a:t>
            </a:r>
            <a:br>
              <a:rPr lang="pt-BR" dirty="0" smtClean="0"/>
            </a:br>
            <a:r>
              <a:rPr lang="pt-BR" dirty="0" smtClean="0"/>
              <a:t>ASPECTOS IMPORTANTES</a:t>
            </a:r>
            <a:endParaRPr lang="pt-BR" dirty="0"/>
          </a:p>
        </p:txBody>
      </p:sp>
      <p:sp>
        <p:nvSpPr>
          <p:cNvPr id="3" name="Espaço Reservado para Conteúdo 2"/>
          <p:cNvSpPr>
            <a:spLocks noGrp="1"/>
          </p:cNvSpPr>
          <p:nvPr>
            <p:ph idx="1"/>
          </p:nvPr>
        </p:nvSpPr>
        <p:spPr>
          <a:xfrm>
            <a:off x="721218" y="2452141"/>
            <a:ext cx="10753859" cy="3678206"/>
          </a:xfrm>
        </p:spPr>
        <p:txBody>
          <a:bodyPr>
            <a:normAutofit fontScale="92500"/>
          </a:bodyPr>
          <a:lstStyle/>
          <a:p>
            <a:pPr algn="just">
              <a:lnSpc>
                <a:spcPct val="150000"/>
              </a:lnSpc>
            </a:pPr>
            <a:r>
              <a:rPr lang="pt-BR" sz="2400" dirty="0" smtClean="0"/>
              <a:t>Semelhança </a:t>
            </a:r>
            <a:r>
              <a:rPr lang="pt-BR" sz="2400" dirty="0"/>
              <a:t>entre os casos e controles</a:t>
            </a:r>
          </a:p>
          <a:p>
            <a:pPr algn="just">
              <a:lnSpc>
                <a:spcPct val="150000"/>
              </a:lnSpc>
            </a:pPr>
            <a:r>
              <a:rPr lang="pt-BR" sz="2400" dirty="0" smtClean="0"/>
              <a:t>Seleção </a:t>
            </a:r>
            <a:r>
              <a:rPr lang="pt-BR" sz="2400" dirty="0"/>
              <a:t>de grupos de estudo e fontes de informação (agravo </a:t>
            </a:r>
            <a:r>
              <a:rPr lang="pt-BR" sz="2400" dirty="0" smtClean="0"/>
              <a:t>e </a:t>
            </a:r>
            <a:r>
              <a:rPr lang="pt-BR" sz="2400" dirty="0"/>
              <a:t>exposição)</a:t>
            </a:r>
          </a:p>
          <a:p>
            <a:pPr algn="just">
              <a:lnSpc>
                <a:spcPct val="150000"/>
              </a:lnSpc>
            </a:pPr>
            <a:r>
              <a:rPr lang="pt-BR" sz="2400" dirty="0" smtClean="0"/>
              <a:t>Tamanho dos grupos: igual ou mais controles (até 1:4) – melhora da eficiência estatística</a:t>
            </a:r>
          </a:p>
          <a:p>
            <a:pPr algn="just">
              <a:lnSpc>
                <a:spcPct val="150000"/>
              </a:lnSpc>
            </a:pPr>
            <a:r>
              <a:rPr lang="pt-BR" sz="2400" dirty="0" smtClean="0"/>
              <a:t>Medida de associação: </a:t>
            </a:r>
            <a:r>
              <a:rPr lang="pt-BR" sz="2400" b="1" i="1" dirty="0" err="1" smtClean="0">
                <a:solidFill>
                  <a:srgbClr val="C00000"/>
                </a:solidFill>
                <a:effectLst>
                  <a:outerShdw blurRad="38100" dist="38100" dir="2700000" algn="tl">
                    <a:srgbClr val="000000">
                      <a:alpha val="43137"/>
                    </a:srgbClr>
                  </a:outerShdw>
                </a:effectLst>
              </a:rPr>
              <a:t>odds</a:t>
            </a:r>
            <a:r>
              <a:rPr lang="pt-BR" sz="2400" b="1" i="1" dirty="0" smtClean="0">
                <a:solidFill>
                  <a:srgbClr val="C00000"/>
                </a:solidFill>
                <a:effectLst>
                  <a:outerShdw blurRad="38100" dist="38100" dir="2700000" algn="tl">
                    <a:srgbClr val="000000">
                      <a:alpha val="43137"/>
                    </a:srgbClr>
                  </a:outerShdw>
                </a:effectLst>
              </a:rPr>
              <a:t> </a:t>
            </a:r>
            <a:r>
              <a:rPr lang="pt-BR" sz="2400" b="1" i="1" dirty="0" err="1" smtClean="0">
                <a:solidFill>
                  <a:srgbClr val="C00000"/>
                </a:solidFill>
                <a:effectLst>
                  <a:outerShdw blurRad="38100" dist="38100" dir="2700000" algn="tl">
                    <a:srgbClr val="000000">
                      <a:alpha val="43137"/>
                    </a:srgbClr>
                  </a:outerShdw>
                </a:effectLst>
              </a:rPr>
              <a:t>ratio</a:t>
            </a:r>
            <a:r>
              <a:rPr lang="pt-BR" sz="2400" i="1" dirty="0" smtClean="0">
                <a:solidFill>
                  <a:srgbClr val="C00000"/>
                </a:solidFill>
                <a:effectLst>
                  <a:outerShdw blurRad="38100" dist="38100" dir="2700000" algn="tl">
                    <a:srgbClr val="000000">
                      <a:alpha val="43137"/>
                    </a:srgbClr>
                  </a:outerShdw>
                </a:effectLst>
              </a:rPr>
              <a:t> </a:t>
            </a:r>
            <a:r>
              <a:rPr lang="pt-BR" sz="2400" dirty="0" smtClean="0"/>
              <a:t>(não permite medir risco; MAS: casos raros, a estimativa da </a:t>
            </a:r>
            <a:r>
              <a:rPr lang="pt-BR" sz="2400" i="1" dirty="0" err="1"/>
              <a:t>odds</a:t>
            </a:r>
            <a:r>
              <a:rPr lang="pt-BR" sz="2400" i="1" dirty="0"/>
              <a:t> </a:t>
            </a:r>
            <a:r>
              <a:rPr lang="pt-BR" sz="2400" i="1" dirty="0" err="1"/>
              <a:t>ratio</a:t>
            </a:r>
            <a:r>
              <a:rPr lang="pt-BR" sz="2400" i="1" dirty="0" smtClean="0"/>
              <a:t> </a:t>
            </a:r>
            <a:r>
              <a:rPr lang="pt-BR" sz="2400" dirty="0" smtClean="0"/>
              <a:t>é muito próxima do risco relativo)</a:t>
            </a:r>
            <a:endParaRPr lang="pt-BR" sz="2400" i="1" dirty="0" smtClean="0">
              <a:solidFill>
                <a:srgbClr val="C00000"/>
              </a:solidFill>
              <a:effectLst>
                <a:outerShdw blurRad="38100" dist="38100" dir="2700000" algn="tl">
                  <a:srgbClr val="000000">
                    <a:alpha val="43137"/>
                  </a:srgbClr>
                </a:outerShdw>
              </a:effectLst>
            </a:endParaRPr>
          </a:p>
          <a:p>
            <a:endParaRPr lang="pt-BR"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8898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4989" y="764373"/>
            <a:ext cx="8610600" cy="703819"/>
          </a:xfrm>
        </p:spPr>
        <p:txBody>
          <a:bodyPr/>
          <a:lstStyle/>
          <a:p>
            <a:r>
              <a:rPr lang="pt-BR" dirty="0" smtClean="0"/>
              <a:t>EXEMPLO</a:t>
            </a:r>
            <a:endParaRPr lang="pt-BR" dirty="0"/>
          </a:p>
        </p:txBody>
      </p:sp>
      <p:sp>
        <p:nvSpPr>
          <p:cNvPr id="3" name="Espaço Reservado para Conteúdo 2"/>
          <p:cNvSpPr>
            <a:spLocks noGrp="1"/>
          </p:cNvSpPr>
          <p:nvPr>
            <p:ph idx="1"/>
          </p:nvPr>
        </p:nvSpPr>
        <p:spPr>
          <a:xfrm>
            <a:off x="1291110" y="3340791"/>
            <a:ext cx="9913513" cy="3008504"/>
          </a:xfrm>
        </p:spPr>
        <p:txBody>
          <a:bodyPr>
            <a:normAutofit/>
          </a:bodyPr>
          <a:lstStyle/>
          <a:p>
            <a:pPr marL="0" indent="0" algn="just">
              <a:lnSpc>
                <a:spcPct val="100000"/>
              </a:lnSpc>
              <a:buNone/>
            </a:pPr>
            <a:r>
              <a:rPr lang="en-US" sz="1800" dirty="0"/>
              <a:t>A case control study was carried out to </a:t>
            </a:r>
            <a:r>
              <a:rPr lang="en-US" sz="1800" b="1" dirty="0"/>
              <a:t>investigate associations between breast cancer risk, antioxidant status</a:t>
            </a:r>
            <a:r>
              <a:rPr lang="en-US" sz="1800" dirty="0"/>
              <a:t> and </a:t>
            </a:r>
            <a:r>
              <a:rPr lang="en-US" sz="1800" b="1" dirty="0"/>
              <a:t>oxidative stress </a:t>
            </a:r>
            <a:r>
              <a:rPr lang="en-US" sz="1800" dirty="0"/>
              <a:t>among women in </a:t>
            </a:r>
            <a:r>
              <a:rPr lang="en-US" sz="1800" dirty="0" err="1"/>
              <a:t>Klang</a:t>
            </a:r>
            <a:r>
              <a:rPr lang="en-US" sz="1800" dirty="0"/>
              <a:t> Valley and Selangor. A total of </a:t>
            </a:r>
            <a:r>
              <a:rPr lang="en-US" sz="1800" b="1" dirty="0"/>
              <a:t>57 newly diagnosed cases</a:t>
            </a:r>
            <a:r>
              <a:rPr lang="en-US" sz="1800" dirty="0"/>
              <a:t> aged 30 to 66 years old participated and </a:t>
            </a:r>
            <a:r>
              <a:rPr lang="en-US" sz="1800" b="1" dirty="0"/>
              <a:t>were matched for age and ethnicity with 139 controls with no diagnosis of cancer</a:t>
            </a:r>
            <a:r>
              <a:rPr lang="en-US" sz="1800" dirty="0"/>
              <a:t> or other chronic diseases. An interview based questionnaire designed to collect information on demographic and socioeconomic status, as well as reproductive, medical and dietary history was used. Anthropometric measurements including weight, height, waist and hip circumference were made and a 10 ml fasting venous blood sample was taken for glucose testing and analysis of plasma vitamin antioxidants and </a:t>
            </a:r>
            <a:r>
              <a:rPr lang="en-US" sz="1800" dirty="0" err="1"/>
              <a:t>malondialdehyde</a:t>
            </a:r>
            <a:r>
              <a:rPr lang="en-US" sz="1800" dirty="0"/>
              <a:t>. </a:t>
            </a:r>
            <a:r>
              <a:rPr lang="en-US" sz="1800" b="1" dirty="0"/>
              <a:t>Hair and toenail samples were taken for selenium analysis.</a:t>
            </a:r>
            <a:endParaRPr lang="pt-BR" sz="1800" b="1" dirty="0"/>
          </a:p>
        </p:txBody>
      </p:sp>
      <p:sp>
        <p:nvSpPr>
          <p:cNvPr id="4" name="CaixaDeTexto 3"/>
          <p:cNvSpPr txBox="1"/>
          <p:nvPr/>
        </p:nvSpPr>
        <p:spPr>
          <a:xfrm>
            <a:off x="1381263" y="1468187"/>
            <a:ext cx="6144631" cy="400110"/>
          </a:xfrm>
          <a:prstGeom prst="rect">
            <a:avLst/>
          </a:prstGeom>
          <a:solidFill>
            <a:srgbClr val="FFC000"/>
          </a:solidFill>
        </p:spPr>
        <p:txBody>
          <a:bodyPr wrap="none" rtlCol="0">
            <a:spAutoFit/>
          </a:bodyPr>
          <a:lstStyle/>
          <a:p>
            <a:r>
              <a:rPr lang="pt-BR" sz="2000" b="1" u="sng" dirty="0" err="1">
                <a:effectLst>
                  <a:outerShdw blurRad="38100" dist="38100" dir="2700000" algn="tl">
                    <a:srgbClr val="000000">
                      <a:alpha val="43137"/>
                    </a:srgbClr>
                  </a:outerShdw>
                </a:effectLst>
                <a:hlinkClick r:id="rId2" tooltip="Asian Pacific journal of cancer prevention : APJCP."/>
              </a:rPr>
              <a:t>Asian</a:t>
            </a:r>
            <a:r>
              <a:rPr lang="pt-BR" sz="2000" b="1" u="sng" dirty="0">
                <a:effectLst>
                  <a:outerShdw blurRad="38100" dist="38100" dir="2700000" algn="tl">
                    <a:srgbClr val="000000">
                      <a:alpha val="43137"/>
                    </a:srgbClr>
                  </a:outerShdw>
                </a:effectLst>
                <a:hlinkClick r:id="rId2" tooltip="Asian Pacific journal of cancer prevention : APJCP."/>
              </a:rPr>
              <a:t> </a:t>
            </a:r>
            <a:r>
              <a:rPr lang="pt-BR" sz="2000" b="1" u="sng" dirty="0" err="1">
                <a:effectLst>
                  <a:outerShdw blurRad="38100" dist="38100" dir="2700000" algn="tl">
                    <a:srgbClr val="000000">
                      <a:alpha val="43137"/>
                    </a:srgbClr>
                  </a:outerShdw>
                </a:effectLst>
                <a:hlinkClick r:id="rId2" tooltip="Asian Pacific journal of cancer prevention : APJCP."/>
              </a:rPr>
              <a:t>Pac</a:t>
            </a:r>
            <a:r>
              <a:rPr lang="pt-BR" sz="2000" b="1" u="sng" dirty="0">
                <a:effectLst>
                  <a:outerShdw blurRad="38100" dist="38100" dir="2700000" algn="tl">
                    <a:srgbClr val="000000">
                      <a:alpha val="43137"/>
                    </a:srgbClr>
                  </a:outerShdw>
                </a:effectLst>
                <a:hlinkClick r:id="rId2" tooltip="Asian Pacific journal of cancer prevention : APJCP."/>
              </a:rPr>
              <a:t> J </a:t>
            </a:r>
            <a:r>
              <a:rPr lang="pt-BR" sz="2000" b="1" u="sng" dirty="0" err="1">
                <a:effectLst>
                  <a:outerShdw blurRad="38100" dist="38100" dir="2700000" algn="tl">
                    <a:srgbClr val="000000">
                      <a:alpha val="43137"/>
                    </a:srgbClr>
                  </a:outerShdw>
                </a:effectLst>
                <a:hlinkClick r:id="rId2" tooltip="Asian Pacific journal of cancer prevention : APJCP."/>
              </a:rPr>
              <a:t>Cancer</a:t>
            </a:r>
            <a:r>
              <a:rPr lang="pt-BR" sz="2000" b="1" u="sng" dirty="0">
                <a:effectLst>
                  <a:outerShdw blurRad="38100" dist="38100" dir="2700000" algn="tl">
                    <a:srgbClr val="000000">
                      <a:alpha val="43137"/>
                    </a:srgbClr>
                  </a:outerShdw>
                </a:effectLst>
                <a:hlinkClick r:id="rId2" tooltip="Asian Pacific journal of cancer prevention : APJCP."/>
              </a:rPr>
              <a:t> Prev.</a:t>
            </a:r>
            <a:r>
              <a:rPr lang="pt-BR" dirty="0"/>
              <a:t> 2008 Apr-Jun;9(2):343-49.</a:t>
            </a:r>
          </a:p>
        </p:txBody>
      </p:sp>
      <p:sp>
        <p:nvSpPr>
          <p:cNvPr id="5" name="CaixaDeTexto 4"/>
          <p:cNvSpPr txBox="1"/>
          <p:nvPr/>
        </p:nvSpPr>
        <p:spPr>
          <a:xfrm>
            <a:off x="1287886" y="1996223"/>
            <a:ext cx="9703297" cy="338554"/>
          </a:xfrm>
          <a:prstGeom prst="rect">
            <a:avLst/>
          </a:prstGeom>
          <a:noFill/>
        </p:spPr>
        <p:txBody>
          <a:bodyPr wrap="none" rtlCol="0">
            <a:spAutoFit/>
          </a:bodyPr>
          <a:lstStyle/>
          <a:p>
            <a:r>
              <a:rPr lang="pt-BR" sz="1600" u="sng" dirty="0" err="1">
                <a:hlinkClick r:id="rId3"/>
              </a:rPr>
              <a:t>Sharhar</a:t>
            </a:r>
            <a:r>
              <a:rPr lang="pt-BR" sz="1600" u="sng" dirty="0">
                <a:hlinkClick r:id="rId3"/>
              </a:rPr>
              <a:t> S</a:t>
            </a:r>
            <a:r>
              <a:rPr lang="pt-BR" sz="1600" baseline="30000" dirty="0"/>
              <a:t>1</a:t>
            </a:r>
            <a:r>
              <a:rPr lang="pt-BR" sz="1600" dirty="0"/>
              <a:t>, </a:t>
            </a:r>
            <a:r>
              <a:rPr lang="pt-BR" sz="1600" u="sng" dirty="0" err="1">
                <a:hlinkClick r:id="rId4"/>
              </a:rPr>
              <a:t>Normah</a:t>
            </a:r>
            <a:r>
              <a:rPr lang="pt-BR" sz="1600" u="sng" dirty="0">
                <a:hlinkClick r:id="rId4"/>
              </a:rPr>
              <a:t> H</a:t>
            </a:r>
            <a:r>
              <a:rPr lang="pt-BR" sz="1600" dirty="0"/>
              <a:t>, </a:t>
            </a:r>
            <a:r>
              <a:rPr lang="pt-BR" sz="1600" u="sng" dirty="0" err="1">
                <a:hlinkClick r:id="rId5"/>
              </a:rPr>
              <a:t>Fatimah</a:t>
            </a:r>
            <a:r>
              <a:rPr lang="pt-BR" sz="1600" u="sng" dirty="0">
                <a:hlinkClick r:id="rId5"/>
              </a:rPr>
              <a:t> A</a:t>
            </a:r>
            <a:r>
              <a:rPr lang="pt-BR" sz="1600" dirty="0"/>
              <a:t>, </a:t>
            </a:r>
            <a:r>
              <a:rPr lang="pt-BR" sz="1600" u="sng" dirty="0" err="1">
                <a:hlinkClick r:id="rId6"/>
              </a:rPr>
              <a:t>Fadilah</a:t>
            </a:r>
            <a:r>
              <a:rPr lang="pt-BR" sz="1600" u="sng" dirty="0">
                <a:hlinkClick r:id="rId6"/>
              </a:rPr>
              <a:t> RN</a:t>
            </a:r>
            <a:r>
              <a:rPr lang="pt-BR" sz="1600" dirty="0"/>
              <a:t>, </a:t>
            </a:r>
            <a:r>
              <a:rPr lang="pt-BR" sz="1600" u="sng" dirty="0" err="1">
                <a:hlinkClick r:id="rId7"/>
              </a:rPr>
              <a:t>Rohi</a:t>
            </a:r>
            <a:r>
              <a:rPr lang="pt-BR" sz="1600" u="sng" dirty="0">
                <a:hlinkClick r:id="rId7"/>
              </a:rPr>
              <a:t> GA</a:t>
            </a:r>
            <a:r>
              <a:rPr lang="pt-BR" sz="1600" dirty="0"/>
              <a:t>, </a:t>
            </a:r>
            <a:r>
              <a:rPr lang="pt-BR" sz="1600" u="sng" dirty="0">
                <a:hlinkClick r:id="rId8"/>
              </a:rPr>
              <a:t>Amin I</a:t>
            </a:r>
            <a:r>
              <a:rPr lang="pt-BR" sz="1600" dirty="0"/>
              <a:t>, </a:t>
            </a:r>
            <a:r>
              <a:rPr lang="pt-BR" sz="1600" u="sng" dirty="0" err="1">
                <a:hlinkClick r:id="rId9"/>
              </a:rPr>
              <a:t>Cham</a:t>
            </a:r>
            <a:r>
              <a:rPr lang="pt-BR" sz="1600" u="sng" dirty="0">
                <a:hlinkClick r:id="rId9"/>
              </a:rPr>
              <a:t> BG</a:t>
            </a:r>
            <a:r>
              <a:rPr lang="pt-BR" sz="1600" dirty="0"/>
              <a:t>, </a:t>
            </a:r>
            <a:r>
              <a:rPr lang="pt-BR" sz="1600" u="sng" dirty="0" err="1">
                <a:hlinkClick r:id="rId10"/>
              </a:rPr>
              <a:t>Rizal</a:t>
            </a:r>
            <a:r>
              <a:rPr lang="pt-BR" sz="1600" u="sng" dirty="0">
                <a:hlinkClick r:id="rId10"/>
              </a:rPr>
              <a:t> RM</a:t>
            </a:r>
            <a:r>
              <a:rPr lang="pt-BR" sz="1600" dirty="0"/>
              <a:t>, </a:t>
            </a:r>
            <a:r>
              <a:rPr lang="pt-BR" sz="1600" u="sng" dirty="0" err="1">
                <a:hlinkClick r:id="rId11"/>
              </a:rPr>
              <a:t>Fairulnizal</a:t>
            </a:r>
            <a:r>
              <a:rPr lang="pt-BR" sz="1600" u="sng" dirty="0">
                <a:hlinkClick r:id="rId11"/>
              </a:rPr>
              <a:t> MN</a:t>
            </a:r>
            <a:endParaRPr lang="pt-BR" sz="1600" dirty="0"/>
          </a:p>
        </p:txBody>
      </p:sp>
      <p:sp>
        <p:nvSpPr>
          <p:cNvPr id="6" name="CaixaDeTexto 5"/>
          <p:cNvSpPr txBox="1"/>
          <p:nvPr/>
        </p:nvSpPr>
        <p:spPr>
          <a:xfrm>
            <a:off x="1291110" y="2653048"/>
            <a:ext cx="10503196" cy="338554"/>
          </a:xfrm>
          <a:prstGeom prst="rect">
            <a:avLst/>
          </a:prstGeom>
          <a:noFill/>
        </p:spPr>
        <p:txBody>
          <a:bodyPr wrap="none" rtlCol="0">
            <a:spAutoFit/>
          </a:bodyPr>
          <a:lstStyle/>
          <a:p>
            <a:r>
              <a:rPr lang="en-US" sz="1600" b="1" dirty="0"/>
              <a:t>Antioxidant intake and status, and oxidative stress in relation to breast cancer risk: a case-control study</a:t>
            </a:r>
            <a:r>
              <a:rPr lang="en-US" sz="1600" b="1" dirty="0" smtClean="0"/>
              <a:t>.</a:t>
            </a:r>
            <a:endParaRPr lang="en-US" sz="1600" b="1" dirty="0"/>
          </a:p>
        </p:txBody>
      </p:sp>
    </p:spTree>
    <p:extLst>
      <p:ext uri="{BB962C8B-B14F-4D97-AF65-F5344CB8AC3E}">
        <p14:creationId xmlns:p14="http://schemas.microsoft.com/office/powerpoint/2010/main" val="1882715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8197" y="764373"/>
            <a:ext cx="9188003" cy="1293028"/>
          </a:xfrm>
        </p:spPr>
        <p:txBody>
          <a:bodyPr/>
          <a:lstStyle/>
          <a:p>
            <a:pPr algn="l"/>
            <a:r>
              <a:rPr lang="pt-BR" dirty="0" smtClean="0"/>
              <a:t>ESTUDO DE COORTE RETROSPECTIVO</a:t>
            </a:r>
            <a:endParaRPr lang="pt-BR" dirty="0"/>
          </a:p>
        </p:txBody>
      </p:sp>
      <p:sp>
        <p:nvSpPr>
          <p:cNvPr id="3" name="Espaço Reservado para Conteúdo 2"/>
          <p:cNvSpPr>
            <a:spLocks noGrp="1"/>
          </p:cNvSpPr>
          <p:nvPr>
            <p:ph idx="1"/>
          </p:nvPr>
        </p:nvSpPr>
        <p:spPr>
          <a:xfrm>
            <a:off x="685800" y="1815921"/>
            <a:ext cx="10820400" cy="4842455"/>
          </a:xfrm>
        </p:spPr>
        <p:txBody>
          <a:bodyPr>
            <a:normAutofit lnSpcReduction="10000"/>
          </a:bodyPr>
          <a:lstStyle/>
          <a:p>
            <a:pPr algn="just">
              <a:lnSpc>
                <a:spcPct val="150000"/>
              </a:lnSpc>
            </a:pPr>
            <a:r>
              <a:rPr lang="pt-BR" b="1" dirty="0" smtClean="0">
                <a:solidFill>
                  <a:srgbClr val="C00000"/>
                </a:solidFill>
                <a:effectLst>
                  <a:outerShdw blurRad="38100" dist="38100" dir="2700000" algn="tl">
                    <a:srgbClr val="000000">
                      <a:alpha val="43137"/>
                    </a:srgbClr>
                  </a:outerShdw>
                </a:effectLst>
              </a:rPr>
              <a:t>COORTE: grupo de pessoas que compartilham um atributo</a:t>
            </a:r>
          </a:p>
          <a:p>
            <a:pPr algn="just">
              <a:lnSpc>
                <a:spcPct val="150000"/>
              </a:lnSpc>
            </a:pPr>
            <a:r>
              <a:rPr lang="pt-BR" dirty="0" smtClean="0"/>
              <a:t>No início do estudo, as pessoas estão todas sadias e sob risco de desenvolverem o agravo</a:t>
            </a:r>
          </a:p>
          <a:p>
            <a:pPr algn="just">
              <a:lnSpc>
                <a:spcPct val="150000"/>
              </a:lnSpc>
            </a:pPr>
            <a:r>
              <a:rPr lang="pt-BR" dirty="0" smtClean="0"/>
              <a:t>São separados dois grupos: expostos e não expostos (escolha: hipótese de que a exposição esteja associada ao desfecho)</a:t>
            </a:r>
          </a:p>
          <a:p>
            <a:pPr algn="just">
              <a:lnSpc>
                <a:spcPct val="150000"/>
              </a:lnSpc>
            </a:pPr>
            <a:r>
              <a:rPr lang="pt-BR" b="1" dirty="0" smtClean="0">
                <a:solidFill>
                  <a:srgbClr val="C00000"/>
                </a:solidFill>
                <a:effectLst>
                  <a:outerShdw blurRad="38100" dist="38100" dir="2700000" algn="tl">
                    <a:srgbClr val="000000">
                      <a:alpha val="43137"/>
                    </a:srgbClr>
                  </a:outerShdw>
                </a:effectLst>
              </a:rPr>
              <a:t>Retrospectivo</a:t>
            </a:r>
            <a:r>
              <a:rPr lang="pt-BR" dirty="0" smtClean="0"/>
              <a:t>: são utilizados registros médicos, outros tipos de registros e fontes de dados disponíveis, </a:t>
            </a:r>
            <a:r>
              <a:rPr lang="pt-BR" b="1" dirty="0" smtClean="0"/>
              <a:t>feitos no passado</a:t>
            </a:r>
            <a:r>
              <a:rPr lang="pt-BR" dirty="0" smtClean="0"/>
              <a:t>, onde são buscadas as pessoas expostas e não expostas, sem conhecer o desfecho, que será investigado</a:t>
            </a:r>
            <a:endParaRPr lang="pt-BR" dirty="0"/>
          </a:p>
        </p:txBody>
      </p:sp>
    </p:spTree>
    <p:extLst>
      <p:ext uri="{BB962C8B-B14F-4D97-AF65-F5344CB8AC3E}">
        <p14:creationId xmlns:p14="http://schemas.microsoft.com/office/powerpoint/2010/main" val="905988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3955" y="944679"/>
            <a:ext cx="9213761" cy="1293028"/>
          </a:xfrm>
        </p:spPr>
        <p:txBody>
          <a:bodyPr/>
          <a:lstStyle/>
          <a:p>
            <a:pPr algn="l"/>
            <a:r>
              <a:rPr lang="pt-BR" dirty="0"/>
              <a:t>ESTUDO DE COORTE </a:t>
            </a:r>
            <a:r>
              <a:rPr lang="pt-BR" dirty="0" smtClean="0"/>
              <a:t>RETROSPECTIVO</a:t>
            </a:r>
            <a:br>
              <a:rPr lang="pt-BR" dirty="0" smtClean="0"/>
            </a:br>
            <a:r>
              <a:rPr lang="pt-BR" dirty="0" smtClean="0"/>
              <a:t>aspectos importantes</a:t>
            </a:r>
            <a:endParaRPr lang="pt-BR" dirty="0"/>
          </a:p>
        </p:txBody>
      </p:sp>
      <p:sp>
        <p:nvSpPr>
          <p:cNvPr id="3" name="Espaço Reservado para Conteúdo 2"/>
          <p:cNvSpPr>
            <a:spLocks noGrp="1"/>
          </p:cNvSpPr>
          <p:nvPr>
            <p:ph idx="1"/>
          </p:nvPr>
        </p:nvSpPr>
        <p:spPr>
          <a:xfrm>
            <a:off x="698679" y="2336229"/>
            <a:ext cx="10820400" cy="4219118"/>
          </a:xfrm>
        </p:spPr>
        <p:txBody>
          <a:bodyPr>
            <a:normAutofit/>
          </a:bodyPr>
          <a:lstStyle/>
          <a:p>
            <a:pPr algn="just"/>
            <a:r>
              <a:rPr lang="pt-BR" dirty="0" smtClean="0"/>
              <a:t>Objetivo: doenças raras e cujo período de latência é grande</a:t>
            </a:r>
          </a:p>
          <a:p>
            <a:pPr algn="just"/>
            <a:r>
              <a:rPr lang="pt-BR" dirty="0" smtClean="0"/>
              <a:t>Cuidado: sujeito a viés (dependem de registros disponíveis e com qualidade adequada e comparável)</a:t>
            </a:r>
          </a:p>
          <a:p>
            <a:pPr algn="just">
              <a:lnSpc>
                <a:spcPct val="150000"/>
              </a:lnSpc>
            </a:pPr>
            <a:r>
              <a:rPr lang="pt-BR" dirty="0" smtClean="0"/>
              <a:t>Desvantagem: 	* Não é possível determinar que dados de exposição </a:t>
            </a:r>
          </a:p>
          <a:p>
            <a:pPr marL="0" indent="0" algn="just">
              <a:lnSpc>
                <a:spcPct val="150000"/>
              </a:lnSpc>
              <a:buNone/>
            </a:pPr>
            <a:r>
              <a:rPr lang="pt-BR" dirty="0"/>
              <a:t>	</a:t>
            </a:r>
            <a:r>
              <a:rPr lang="pt-BR" dirty="0" smtClean="0"/>
              <a:t>		serão coletados </a:t>
            </a:r>
          </a:p>
          <a:p>
            <a:pPr marL="0" indent="0" algn="just">
              <a:lnSpc>
                <a:spcPct val="150000"/>
              </a:lnSpc>
              <a:buNone/>
            </a:pPr>
            <a:r>
              <a:rPr lang="pt-BR" dirty="0"/>
              <a:t>	</a:t>
            </a:r>
            <a:r>
              <a:rPr lang="pt-BR" dirty="0" smtClean="0"/>
              <a:t>		* Não há descrição específica de como as informações 			foram obtidas</a:t>
            </a:r>
          </a:p>
          <a:p>
            <a:pPr marL="0" indent="0" algn="just">
              <a:lnSpc>
                <a:spcPct val="150000"/>
              </a:lnSpc>
              <a:buNone/>
            </a:pPr>
            <a:r>
              <a:rPr lang="pt-BR" dirty="0"/>
              <a:t>	</a:t>
            </a:r>
            <a:r>
              <a:rPr lang="pt-BR" dirty="0" smtClean="0"/>
              <a:t>		* Problemas de completitude</a:t>
            </a:r>
          </a:p>
          <a:p>
            <a:pPr marL="0" indent="0">
              <a:buNone/>
            </a:pPr>
            <a:endParaRPr lang="pt-BR" dirty="0"/>
          </a:p>
        </p:txBody>
      </p:sp>
    </p:spTree>
    <p:extLst>
      <p:ext uri="{BB962C8B-B14F-4D97-AF65-F5344CB8AC3E}">
        <p14:creationId xmlns:p14="http://schemas.microsoft.com/office/powerpoint/2010/main" val="1970400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678061"/>
          </a:xfrm>
        </p:spPr>
        <p:txBody>
          <a:bodyPr/>
          <a:lstStyle/>
          <a:p>
            <a:r>
              <a:rPr lang="pt-BR" dirty="0" smtClean="0"/>
              <a:t>EXEMPLO</a:t>
            </a:r>
            <a:endParaRPr lang="pt-BR" dirty="0"/>
          </a:p>
        </p:txBody>
      </p:sp>
      <p:sp>
        <p:nvSpPr>
          <p:cNvPr id="3" name="Espaço Reservado para Conteúdo 2"/>
          <p:cNvSpPr>
            <a:spLocks noGrp="1"/>
          </p:cNvSpPr>
          <p:nvPr>
            <p:ph idx="1"/>
          </p:nvPr>
        </p:nvSpPr>
        <p:spPr>
          <a:xfrm>
            <a:off x="412124" y="3405181"/>
            <a:ext cx="11428927" cy="3021385"/>
          </a:xfrm>
        </p:spPr>
        <p:txBody>
          <a:bodyPr>
            <a:normAutofit/>
          </a:bodyPr>
          <a:lstStyle/>
          <a:p>
            <a:pPr marL="0" indent="0" algn="just">
              <a:lnSpc>
                <a:spcPct val="150000"/>
              </a:lnSpc>
              <a:buNone/>
            </a:pPr>
            <a:r>
              <a:rPr lang="en-US" sz="1800" b="1" dirty="0"/>
              <a:t>Methods:</a:t>
            </a:r>
            <a:r>
              <a:rPr lang="en-US" sz="1800" dirty="0"/>
              <a:t> We conducted a nationwide population-based cohort study by analyzing data from Taiwan's National Health Insurance Research Database (NHIRD) to compare the rate of suicide attempt between a CP cohort and a non-CP cohort. For the study cohort, </a:t>
            </a:r>
            <a:r>
              <a:rPr lang="en-US" sz="1800" b="1" dirty="0"/>
              <a:t>we identified 17,733 patients (age ≥ 20 years) diagnosed as having CP between 2000 and 2010 from the NHIRD in Taiwan</a:t>
            </a:r>
            <a:r>
              <a:rPr lang="en-US" sz="1800" dirty="0"/>
              <a:t>. Beneficiaries with no history of CP were </a:t>
            </a:r>
            <a:r>
              <a:rPr lang="en-US" sz="1800" b="1" dirty="0"/>
              <a:t>matched with the study cohort at a 2:1 ratio according to age, sex, and index date</a:t>
            </a:r>
            <a:r>
              <a:rPr lang="en-US" sz="1800" dirty="0"/>
              <a:t>. To determine the incidence of suicide, all patients were followed until the end of 2011 or until their withdrawal from the Taiwan National Health Insurance program.</a:t>
            </a:r>
            <a:endParaRPr lang="pt-BR" sz="1800" dirty="0"/>
          </a:p>
        </p:txBody>
      </p:sp>
      <p:sp>
        <p:nvSpPr>
          <p:cNvPr id="4" name="CaixaDeTexto 3"/>
          <p:cNvSpPr txBox="1"/>
          <p:nvPr/>
        </p:nvSpPr>
        <p:spPr>
          <a:xfrm>
            <a:off x="502277" y="1545463"/>
            <a:ext cx="7540847" cy="400110"/>
          </a:xfrm>
          <a:prstGeom prst="rect">
            <a:avLst/>
          </a:prstGeom>
          <a:solidFill>
            <a:srgbClr val="FFC000"/>
          </a:solidFill>
        </p:spPr>
        <p:txBody>
          <a:bodyPr wrap="none" rtlCol="0">
            <a:spAutoFit/>
          </a:bodyPr>
          <a:lstStyle/>
          <a:p>
            <a:r>
              <a:rPr lang="pt-BR" sz="2000" b="1" dirty="0">
                <a:effectLst>
                  <a:outerShdw blurRad="38100" dist="38100" dir="2700000" algn="tl">
                    <a:srgbClr val="000000">
                      <a:alpha val="43137"/>
                    </a:srgbClr>
                  </a:outerShdw>
                </a:effectLst>
                <a:hlinkClick r:id="rId2" tooltip="Frontiers in psychiatry."/>
              </a:rPr>
              <a:t>Front </a:t>
            </a:r>
            <a:r>
              <a:rPr lang="pt-BR" sz="2000" b="1" dirty="0" err="1">
                <a:effectLst>
                  <a:outerShdw blurRad="38100" dist="38100" dir="2700000" algn="tl">
                    <a:srgbClr val="000000">
                      <a:alpha val="43137"/>
                    </a:srgbClr>
                  </a:outerShdw>
                </a:effectLst>
                <a:hlinkClick r:id="rId2" tooltip="Frontiers in psychiatry."/>
              </a:rPr>
              <a:t>Psychiatry</a:t>
            </a:r>
            <a:r>
              <a:rPr lang="pt-BR" sz="2000" b="1" dirty="0">
                <a:effectLst>
                  <a:outerShdw blurRad="38100" dist="38100" dir="2700000" algn="tl">
                    <a:srgbClr val="000000">
                      <a:alpha val="43137"/>
                    </a:srgbClr>
                  </a:outerShdw>
                </a:effectLst>
                <a:hlinkClick r:id="rId2" tooltip="Frontiers in psychiatry."/>
              </a:rPr>
              <a:t>.</a:t>
            </a:r>
            <a:r>
              <a:rPr lang="pt-BR" dirty="0"/>
              <a:t> 2018 </a:t>
            </a:r>
            <a:r>
              <a:rPr lang="pt-BR" dirty="0" err="1"/>
              <a:t>Apr</a:t>
            </a:r>
            <a:r>
              <a:rPr lang="pt-BR" dirty="0"/>
              <a:t> 18;9:147. </a:t>
            </a:r>
            <a:r>
              <a:rPr lang="pt-BR" dirty="0" err="1"/>
              <a:t>doi</a:t>
            </a:r>
            <a:r>
              <a:rPr lang="pt-BR" dirty="0"/>
              <a:t>: 10.3389/fpsyt.2018.00147</a:t>
            </a:r>
          </a:p>
        </p:txBody>
      </p:sp>
      <p:sp>
        <p:nvSpPr>
          <p:cNvPr id="5" name="CaixaDeTexto 4"/>
          <p:cNvSpPr txBox="1"/>
          <p:nvPr/>
        </p:nvSpPr>
        <p:spPr>
          <a:xfrm>
            <a:off x="425002" y="2627293"/>
            <a:ext cx="11338775" cy="584775"/>
          </a:xfrm>
          <a:prstGeom prst="rect">
            <a:avLst/>
          </a:prstGeom>
          <a:noFill/>
        </p:spPr>
        <p:txBody>
          <a:bodyPr wrap="square" rtlCol="0">
            <a:spAutoFit/>
          </a:bodyPr>
          <a:lstStyle/>
          <a:p>
            <a:pPr algn="just"/>
            <a:r>
              <a:rPr lang="en-US" sz="1600" b="1" dirty="0"/>
              <a:t>A Retrospective Administrative Database Analysis of Suicide Attempts and Completed Suicide in Patients With Chronic Pancreatitis</a:t>
            </a:r>
            <a:r>
              <a:rPr lang="en-US" sz="1600" b="1" dirty="0" smtClean="0"/>
              <a:t>.</a:t>
            </a:r>
            <a:endParaRPr lang="en-US" sz="1600" b="1" dirty="0"/>
          </a:p>
        </p:txBody>
      </p:sp>
      <p:sp>
        <p:nvSpPr>
          <p:cNvPr id="6" name="CaixaDeTexto 5"/>
          <p:cNvSpPr txBox="1"/>
          <p:nvPr/>
        </p:nvSpPr>
        <p:spPr>
          <a:xfrm>
            <a:off x="425001" y="2164447"/>
            <a:ext cx="3459601" cy="338554"/>
          </a:xfrm>
          <a:prstGeom prst="rect">
            <a:avLst/>
          </a:prstGeom>
          <a:noFill/>
        </p:spPr>
        <p:txBody>
          <a:bodyPr wrap="none" rtlCol="0">
            <a:spAutoFit/>
          </a:bodyPr>
          <a:lstStyle/>
          <a:p>
            <a:r>
              <a:rPr lang="pt-BR" sz="1600" u="sng" dirty="0">
                <a:hlinkClick r:id="rId3"/>
              </a:rPr>
              <a:t>Chen </a:t>
            </a:r>
            <a:r>
              <a:rPr lang="pt-BR" sz="1600" u="sng" dirty="0" smtClean="0">
                <a:hlinkClick r:id="rId3"/>
              </a:rPr>
              <a:t>CH</a:t>
            </a:r>
            <a:r>
              <a:rPr lang="pt-BR" sz="1600" dirty="0" smtClean="0"/>
              <a:t>,</a:t>
            </a:r>
            <a:r>
              <a:rPr lang="pt-BR" sz="1600" dirty="0"/>
              <a:t> </a:t>
            </a:r>
            <a:r>
              <a:rPr lang="pt-BR" sz="1600" u="sng" dirty="0" err="1">
                <a:hlinkClick r:id="rId4"/>
              </a:rPr>
              <a:t>Lin</a:t>
            </a:r>
            <a:r>
              <a:rPr lang="pt-BR" sz="1600" u="sng" dirty="0">
                <a:hlinkClick r:id="rId4"/>
              </a:rPr>
              <a:t> </a:t>
            </a:r>
            <a:r>
              <a:rPr lang="pt-BR" sz="1600" u="sng" dirty="0" smtClean="0">
                <a:hlinkClick r:id="rId4"/>
              </a:rPr>
              <a:t>CL</a:t>
            </a:r>
            <a:r>
              <a:rPr lang="pt-BR" sz="1600" dirty="0" smtClean="0"/>
              <a:t>,</a:t>
            </a:r>
            <a:r>
              <a:rPr lang="pt-BR" sz="1600" dirty="0"/>
              <a:t> </a:t>
            </a:r>
            <a:r>
              <a:rPr lang="pt-BR" sz="1600" u="sng" dirty="0" err="1">
                <a:hlinkClick r:id="rId5"/>
              </a:rPr>
              <a:t>Hsu</a:t>
            </a:r>
            <a:r>
              <a:rPr lang="pt-BR" sz="1600" u="sng" dirty="0">
                <a:hlinkClick r:id="rId5"/>
              </a:rPr>
              <a:t> </a:t>
            </a:r>
            <a:r>
              <a:rPr lang="pt-BR" sz="1600" u="sng" dirty="0" smtClean="0">
                <a:hlinkClick r:id="rId5"/>
              </a:rPr>
              <a:t>CY</a:t>
            </a:r>
            <a:r>
              <a:rPr lang="pt-BR" sz="1600" dirty="0" smtClean="0"/>
              <a:t>,</a:t>
            </a:r>
            <a:r>
              <a:rPr lang="pt-BR" sz="1600" dirty="0"/>
              <a:t> </a:t>
            </a:r>
            <a:r>
              <a:rPr lang="pt-BR" sz="1600" u="sng" dirty="0" err="1">
                <a:hlinkClick r:id="rId6"/>
              </a:rPr>
              <a:t>Kao</a:t>
            </a:r>
            <a:r>
              <a:rPr lang="pt-BR" sz="1600" u="sng" dirty="0">
                <a:hlinkClick r:id="rId6"/>
              </a:rPr>
              <a:t> </a:t>
            </a:r>
            <a:r>
              <a:rPr lang="pt-BR" sz="1600" u="sng" dirty="0" smtClean="0">
                <a:hlinkClick r:id="rId6"/>
              </a:rPr>
              <a:t>CH</a:t>
            </a:r>
            <a:endParaRPr lang="pt-BR" sz="1600" dirty="0"/>
          </a:p>
        </p:txBody>
      </p:sp>
    </p:spTree>
    <p:extLst>
      <p:ext uri="{BB962C8B-B14F-4D97-AF65-F5344CB8AC3E}">
        <p14:creationId xmlns:p14="http://schemas.microsoft.com/office/powerpoint/2010/main" val="313206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2435" y="854526"/>
            <a:ext cx="8750121" cy="1293028"/>
          </a:xfrm>
        </p:spPr>
        <p:txBody>
          <a:bodyPr/>
          <a:lstStyle/>
          <a:p>
            <a:r>
              <a:rPr lang="pt-BR" dirty="0" smtClean="0"/>
              <a:t>ESTUDO DE COORTE PROSPECTIVO</a:t>
            </a:r>
            <a:endParaRPr lang="pt-BR" dirty="0"/>
          </a:p>
        </p:txBody>
      </p:sp>
      <p:sp>
        <p:nvSpPr>
          <p:cNvPr id="3" name="Espaço Reservado para Conteúdo 2"/>
          <p:cNvSpPr>
            <a:spLocks noGrp="1"/>
          </p:cNvSpPr>
          <p:nvPr>
            <p:ph idx="1"/>
          </p:nvPr>
        </p:nvSpPr>
        <p:spPr>
          <a:xfrm>
            <a:off x="1309347" y="2063485"/>
            <a:ext cx="9733209" cy="4395375"/>
          </a:xfrm>
        </p:spPr>
        <p:txBody>
          <a:bodyPr>
            <a:normAutofit lnSpcReduction="10000"/>
          </a:bodyPr>
          <a:lstStyle/>
          <a:p>
            <a:pPr algn="just"/>
            <a:r>
              <a:rPr lang="pt-BR" dirty="0" smtClean="0"/>
              <a:t>Características semelhantes às do estudo de coorte retrospectivo (exposição </a:t>
            </a:r>
            <a:r>
              <a:rPr lang="pt-BR" sz="3000" b="1" dirty="0" smtClean="0">
                <a:solidFill>
                  <a:srgbClr val="C00000"/>
                </a:solidFill>
                <a:effectLst>
                  <a:outerShdw blurRad="38100" dist="38100" dir="2700000" algn="tl">
                    <a:srgbClr val="000000">
                      <a:alpha val="43137"/>
                    </a:srgbClr>
                  </a:outerShdw>
                </a:effectLst>
                <a:latin typeface="Arial Black" panose="020B0A04020102020204" pitchFamily="34" charset="0"/>
              </a:rPr>
              <a:t>→</a:t>
            </a:r>
            <a:r>
              <a:rPr lang="pt-BR" dirty="0" smtClean="0">
                <a:latin typeface="Arial Black" panose="020B0A04020102020204" pitchFamily="34" charset="0"/>
              </a:rPr>
              <a:t> </a:t>
            </a:r>
            <a:r>
              <a:rPr lang="pt-BR" dirty="0" smtClean="0">
                <a:latin typeface="+mj-lt"/>
                <a:cs typeface="Arial" panose="020B0604020202020204" pitchFamily="34" charset="0"/>
              </a:rPr>
              <a:t>desfecho)</a:t>
            </a:r>
          </a:p>
          <a:p>
            <a:pPr algn="just">
              <a:lnSpc>
                <a:spcPct val="160000"/>
              </a:lnSpc>
            </a:pPr>
            <a:r>
              <a:rPr lang="pt-BR" dirty="0" smtClean="0">
                <a:latin typeface="+mj-lt"/>
                <a:cs typeface="Arial" panose="020B0604020202020204" pitchFamily="34" charset="0"/>
              </a:rPr>
              <a:t>Diferenças:	* Acompanhamento </a:t>
            </a:r>
            <a:r>
              <a:rPr lang="pt-BR" dirty="0" smtClean="0">
                <a:latin typeface="+mj-lt"/>
                <a:cs typeface="Arial" panose="020B0604020202020204" pitchFamily="34" charset="0"/>
              </a:rPr>
              <a:t>dos indivíduos estudados: </a:t>
            </a:r>
            <a:r>
              <a:rPr lang="pt-BR" dirty="0" smtClean="0">
                <a:latin typeface="+mj-lt"/>
                <a:cs typeface="Arial" panose="020B0604020202020204" pitchFamily="34" charset="0"/>
              </a:rPr>
              <a:t>tempo </a:t>
            </a:r>
            <a:r>
              <a:rPr lang="pt-BR" dirty="0" smtClean="0">
                <a:latin typeface="+mj-lt"/>
                <a:cs typeface="Arial" panose="020B0604020202020204" pitchFamily="34" charset="0"/>
              </a:rPr>
              <a:t>		de seguimento</a:t>
            </a:r>
            <a:endParaRPr lang="pt-BR" dirty="0" smtClean="0">
              <a:latin typeface="+mj-lt"/>
              <a:cs typeface="Arial" panose="020B0604020202020204" pitchFamily="34" charset="0"/>
            </a:endParaRPr>
          </a:p>
          <a:p>
            <a:pPr marL="0" indent="0" algn="just">
              <a:lnSpc>
                <a:spcPct val="160000"/>
              </a:lnSpc>
              <a:buNone/>
            </a:pPr>
            <a:r>
              <a:rPr lang="pt-BR" dirty="0">
                <a:latin typeface="+mj-lt"/>
                <a:cs typeface="Arial" panose="020B0604020202020204" pitchFamily="34" charset="0"/>
              </a:rPr>
              <a:t>	</a:t>
            </a:r>
            <a:r>
              <a:rPr lang="pt-BR" dirty="0" smtClean="0">
                <a:latin typeface="+mj-lt"/>
                <a:cs typeface="Arial" panose="020B0604020202020204" pitchFamily="34" charset="0"/>
              </a:rPr>
              <a:t>	* Escolha das exposições a serem estudadas</a:t>
            </a:r>
          </a:p>
          <a:p>
            <a:pPr marL="0" indent="0" algn="just">
              <a:lnSpc>
                <a:spcPct val="160000"/>
              </a:lnSpc>
              <a:buNone/>
            </a:pPr>
            <a:r>
              <a:rPr lang="pt-BR" dirty="0">
                <a:latin typeface="+mj-lt"/>
                <a:cs typeface="Arial" panose="020B0604020202020204" pitchFamily="34" charset="0"/>
              </a:rPr>
              <a:t>	</a:t>
            </a:r>
            <a:r>
              <a:rPr lang="pt-BR" dirty="0" smtClean="0">
                <a:latin typeface="+mj-lt"/>
                <a:cs typeface="Arial" panose="020B0604020202020204" pitchFamily="34" charset="0"/>
              </a:rPr>
              <a:t>	* Permite avaliar múltiplos desfechos</a:t>
            </a:r>
          </a:p>
          <a:p>
            <a:pPr marL="0" indent="0" algn="just">
              <a:lnSpc>
                <a:spcPct val="160000"/>
              </a:lnSpc>
              <a:buNone/>
            </a:pPr>
            <a:r>
              <a:rPr lang="pt-BR" dirty="0">
                <a:latin typeface="+mj-lt"/>
                <a:cs typeface="Arial" panose="020B0604020202020204" pitchFamily="34" charset="0"/>
              </a:rPr>
              <a:t>	</a:t>
            </a:r>
            <a:r>
              <a:rPr lang="pt-BR" dirty="0" smtClean="0">
                <a:latin typeface="+mj-lt"/>
                <a:cs typeface="Arial" panose="020B0604020202020204" pitchFamily="34" charset="0"/>
              </a:rPr>
              <a:t>	* Planejamento de métodos de coleta de dados</a:t>
            </a:r>
          </a:p>
          <a:p>
            <a:pPr marL="0" indent="0" algn="just">
              <a:lnSpc>
                <a:spcPct val="160000"/>
              </a:lnSpc>
              <a:buNone/>
            </a:pPr>
            <a:r>
              <a:rPr lang="pt-BR" dirty="0">
                <a:latin typeface="+mj-lt"/>
                <a:cs typeface="Arial" panose="020B0604020202020204" pitchFamily="34" charset="0"/>
              </a:rPr>
              <a:t>	</a:t>
            </a:r>
            <a:r>
              <a:rPr lang="pt-BR" dirty="0" smtClean="0">
                <a:latin typeface="+mj-lt"/>
                <a:cs typeface="Arial" panose="020B0604020202020204" pitchFamily="34" charset="0"/>
              </a:rPr>
              <a:t>	* </a:t>
            </a:r>
            <a:r>
              <a:rPr lang="pt-BR" dirty="0"/>
              <a:t>D</a:t>
            </a:r>
            <a:r>
              <a:rPr lang="pt-BR" dirty="0" smtClean="0"/>
              <a:t>oenças raras</a:t>
            </a:r>
            <a:endParaRPr lang="pt-BR" dirty="0" smtClean="0">
              <a:latin typeface="+mj-lt"/>
              <a:cs typeface="Arial" panose="020B0604020202020204" pitchFamily="34" charset="0"/>
            </a:endParaRPr>
          </a:p>
        </p:txBody>
      </p:sp>
      <p:sp>
        <p:nvSpPr>
          <p:cNvPr id="4" name="Elipse 3"/>
          <p:cNvSpPr/>
          <p:nvPr/>
        </p:nvSpPr>
        <p:spPr>
          <a:xfrm>
            <a:off x="3850780" y="5653822"/>
            <a:ext cx="862884" cy="8886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p:cNvCxnSpPr/>
          <p:nvPr/>
        </p:nvCxnSpPr>
        <p:spPr>
          <a:xfrm flipV="1">
            <a:off x="4015788" y="5795497"/>
            <a:ext cx="569093" cy="5910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8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0592" y="996195"/>
            <a:ext cx="8610600" cy="1293028"/>
          </a:xfrm>
        </p:spPr>
        <p:txBody>
          <a:bodyPr/>
          <a:lstStyle/>
          <a:p>
            <a:pPr algn="l"/>
            <a:r>
              <a:rPr lang="pt-BR" dirty="0" smtClean="0"/>
              <a:t>RELEVÂNCIA DO CONHECIMENTO</a:t>
            </a:r>
            <a:endParaRPr lang="pt-BR" dirty="0"/>
          </a:p>
        </p:txBody>
      </p:sp>
      <p:sp>
        <p:nvSpPr>
          <p:cNvPr id="3" name="Espaço Reservado para Conteúdo 2"/>
          <p:cNvSpPr>
            <a:spLocks noGrp="1"/>
          </p:cNvSpPr>
          <p:nvPr>
            <p:ph idx="1"/>
          </p:nvPr>
        </p:nvSpPr>
        <p:spPr>
          <a:xfrm>
            <a:off x="685800" y="2323350"/>
            <a:ext cx="10820400" cy="4024125"/>
          </a:xfrm>
        </p:spPr>
        <p:txBody>
          <a:bodyPr>
            <a:normAutofit/>
          </a:bodyPr>
          <a:lstStyle/>
          <a:p>
            <a:pPr algn="just">
              <a:lnSpc>
                <a:spcPct val="200000"/>
              </a:lnSpc>
            </a:pPr>
            <a:r>
              <a:rPr lang="pt-BR" sz="2400" dirty="0" smtClean="0"/>
              <a:t>Escolha de método / delineamento – vantagens e desvantagens (disponibilidade de dados, tempo para realização do estudo, custo, vieses possíveis, limitações)</a:t>
            </a:r>
          </a:p>
          <a:p>
            <a:pPr algn="just">
              <a:lnSpc>
                <a:spcPct val="200000"/>
              </a:lnSpc>
            </a:pPr>
            <a:r>
              <a:rPr lang="pt-BR" sz="2400" dirty="0" smtClean="0"/>
              <a:t>Leitura de estudos / artigos: avaliar se o tipo de estudo realizado foi apropriado para responder aos objetivos</a:t>
            </a:r>
            <a:r>
              <a:rPr lang="pt-BR" dirty="0" smtClean="0"/>
              <a:t> </a:t>
            </a:r>
            <a:endParaRPr lang="pt-BR" dirty="0"/>
          </a:p>
        </p:txBody>
      </p:sp>
    </p:spTree>
    <p:extLst>
      <p:ext uri="{BB962C8B-B14F-4D97-AF65-F5344CB8AC3E}">
        <p14:creationId xmlns:p14="http://schemas.microsoft.com/office/powerpoint/2010/main" val="3272037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7568" y="803009"/>
            <a:ext cx="9138632" cy="1293028"/>
          </a:xfrm>
        </p:spPr>
        <p:txBody>
          <a:bodyPr/>
          <a:lstStyle/>
          <a:p>
            <a:pPr algn="l"/>
            <a:r>
              <a:rPr lang="pt-BR" dirty="0"/>
              <a:t>ESTUDO DE COORTE PROSPECTIVO</a:t>
            </a:r>
          </a:p>
        </p:txBody>
      </p:sp>
      <p:sp>
        <p:nvSpPr>
          <p:cNvPr id="3" name="Espaço Reservado para Conteúdo 2"/>
          <p:cNvSpPr>
            <a:spLocks noGrp="1"/>
          </p:cNvSpPr>
          <p:nvPr>
            <p:ph idx="1"/>
          </p:nvPr>
        </p:nvSpPr>
        <p:spPr>
          <a:xfrm>
            <a:off x="3750969" y="1841680"/>
            <a:ext cx="4993783" cy="4855335"/>
          </a:xfrm>
        </p:spPr>
        <p:txBody>
          <a:bodyPr>
            <a:normAutofit fontScale="92500" lnSpcReduction="20000"/>
          </a:bodyPr>
          <a:lstStyle/>
          <a:p>
            <a:pPr marL="0" indent="0">
              <a:lnSpc>
                <a:spcPct val="150000"/>
              </a:lnSpc>
              <a:buNone/>
            </a:pPr>
            <a:r>
              <a:rPr lang="pt-BR" sz="2400" b="1" dirty="0" smtClean="0">
                <a:solidFill>
                  <a:schemeClr val="accent1"/>
                </a:solidFill>
                <a:effectLst>
                  <a:outerShdw blurRad="38100" dist="38100" dir="2700000" algn="tl">
                    <a:srgbClr val="000000">
                      <a:alpha val="43137"/>
                    </a:srgbClr>
                  </a:outerShdw>
                </a:effectLst>
              </a:rPr>
              <a:t>Desvantagens:</a:t>
            </a:r>
          </a:p>
          <a:p>
            <a:pPr>
              <a:lnSpc>
                <a:spcPct val="150000"/>
              </a:lnSpc>
            </a:pPr>
            <a:r>
              <a:rPr lang="pt-BR" sz="2400" dirty="0" smtClean="0"/>
              <a:t>Caros</a:t>
            </a:r>
          </a:p>
          <a:p>
            <a:pPr>
              <a:lnSpc>
                <a:spcPct val="150000"/>
              </a:lnSpc>
            </a:pPr>
            <a:r>
              <a:rPr lang="pt-BR" sz="2400" dirty="0" smtClean="0"/>
              <a:t>Longa duração</a:t>
            </a:r>
          </a:p>
          <a:p>
            <a:pPr>
              <a:lnSpc>
                <a:spcPct val="150000"/>
              </a:lnSpc>
            </a:pPr>
            <a:endParaRPr lang="pt-BR" sz="2400" dirty="0" smtClean="0"/>
          </a:p>
          <a:p>
            <a:pPr marL="0" indent="0">
              <a:lnSpc>
                <a:spcPct val="150000"/>
              </a:lnSpc>
              <a:buNone/>
            </a:pPr>
            <a:r>
              <a:rPr lang="pt-BR" sz="2400" b="1" dirty="0" smtClean="0">
                <a:solidFill>
                  <a:schemeClr val="accent1"/>
                </a:solidFill>
                <a:effectLst>
                  <a:outerShdw blurRad="38100" dist="38100" dir="2700000" algn="tl">
                    <a:srgbClr val="000000">
                      <a:alpha val="43137"/>
                    </a:srgbClr>
                  </a:outerShdw>
                </a:effectLst>
              </a:rPr>
              <a:t>Vantagem:</a:t>
            </a:r>
            <a:endParaRPr lang="pt-BR" sz="2400" b="1" dirty="0" smtClean="0">
              <a:solidFill>
                <a:schemeClr val="accent1"/>
              </a:solidFill>
              <a:effectLst>
                <a:outerShdw blurRad="38100" dist="38100" dir="2700000" algn="tl">
                  <a:srgbClr val="000000">
                    <a:alpha val="43137"/>
                  </a:srgbClr>
                </a:outerShdw>
              </a:effectLst>
            </a:endParaRPr>
          </a:p>
          <a:p>
            <a:pPr>
              <a:lnSpc>
                <a:spcPct val="150000"/>
              </a:lnSpc>
            </a:pPr>
            <a:r>
              <a:rPr lang="pt-BR" sz="2400" dirty="0" smtClean="0"/>
              <a:t>Minimiza a ocorrência de viés</a:t>
            </a:r>
          </a:p>
          <a:p>
            <a:pPr>
              <a:lnSpc>
                <a:spcPct val="150000"/>
              </a:lnSpc>
            </a:pPr>
            <a:endParaRPr lang="pt-BR" sz="2400" dirty="0" smtClean="0"/>
          </a:p>
          <a:p>
            <a:pPr marL="0" indent="0">
              <a:lnSpc>
                <a:spcPct val="150000"/>
              </a:lnSpc>
              <a:buNone/>
            </a:pPr>
            <a:r>
              <a:rPr lang="pt-BR" sz="4300" b="1" dirty="0" smtClean="0">
                <a:solidFill>
                  <a:schemeClr val="accent1"/>
                </a:solidFill>
                <a:effectLst>
                  <a:outerShdw blurRad="38100" dist="38100" dir="2700000" algn="tl">
                    <a:srgbClr val="000000">
                      <a:alpha val="43137"/>
                    </a:srgbClr>
                  </a:outerShdw>
                </a:effectLst>
              </a:rPr>
              <a:t>!</a:t>
            </a:r>
            <a:r>
              <a:rPr lang="pt-BR" sz="2400" b="1" dirty="0" smtClean="0">
                <a:solidFill>
                  <a:schemeClr val="accent1"/>
                </a:solidFill>
                <a:effectLst>
                  <a:outerShdw blurRad="38100" dist="38100" dir="2700000" algn="tl">
                    <a:srgbClr val="000000">
                      <a:alpha val="43137"/>
                    </a:srgbClr>
                  </a:outerShdw>
                </a:effectLst>
              </a:rPr>
              <a:t>Atenção:</a:t>
            </a:r>
            <a:r>
              <a:rPr lang="pt-BR" sz="2400" dirty="0" smtClean="0"/>
              <a:t> perda de seguimento</a:t>
            </a:r>
            <a:endParaRPr lang="pt-BR" sz="2400" dirty="0"/>
          </a:p>
        </p:txBody>
      </p:sp>
    </p:spTree>
    <p:extLst>
      <p:ext uri="{BB962C8B-B14F-4D97-AF65-F5344CB8AC3E}">
        <p14:creationId xmlns:p14="http://schemas.microsoft.com/office/powerpoint/2010/main" val="37547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7" end="7"/>
                                            </p:txEl>
                                          </p:spTgt>
                                        </p:tgtEl>
                                      </p:cBhvr>
                                    </p:animEffect>
                                    <p:animScale>
                                      <p:cBhvr>
                                        <p:cTn id="7"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869842" y="493914"/>
            <a:ext cx="8610600" cy="1293028"/>
          </a:xfrm>
        </p:spPr>
        <p:txBody>
          <a:bodyPr/>
          <a:lstStyle/>
          <a:p>
            <a:r>
              <a:rPr lang="pt-BR" dirty="0" smtClean="0"/>
              <a:t>EXEMPLO</a:t>
            </a:r>
            <a:endParaRPr lang="pt-BR" dirty="0"/>
          </a:p>
        </p:txBody>
      </p:sp>
      <p:sp>
        <p:nvSpPr>
          <p:cNvPr id="4" name="CaixaDeTexto 3"/>
          <p:cNvSpPr txBox="1"/>
          <p:nvPr/>
        </p:nvSpPr>
        <p:spPr>
          <a:xfrm>
            <a:off x="1339404" y="1455308"/>
            <a:ext cx="6478072" cy="430887"/>
          </a:xfrm>
          <a:prstGeom prst="rect">
            <a:avLst/>
          </a:prstGeom>
          <a:solidFill>
            <a:srgbClr val="FF3300"/>
          </a:solidFill>
        </p:spPr>
        <p:txBody>
          <a:bodyPr wrap="square" rtlCol="0">
            <a:spAutoFit/>
          </a:bodyPr>
          <a:lstStyle/>
          <a:p>
            <a:r>
              <a:rPr lang="pt-BR" sz="2200" u="sng" dirty="0" smtClean="0">
                <a:solidFill>
                  <a:schemeClr val="bg1"/>
                </a:solidFill>
                <a:latin typeface="Arial" panose="020B0604020202020204" pitchFamily="34" charset="0"/>
                <a:cs typeface="Arial" panose="020B0604020202020204" pitchFamily="34" charset="0"/>
              </a:rPr>
              <a:t>Cadernos de Saúde Pública</a:t>
            </a:r>
            <a:r>
              <a:rPr lang="pt-BR" dirty="0" smtClean="0"/>
              <a:t> 2010; 26(10): 1945-53</a:t>
            </a:r>
            <a:endParaRPr lang="pt-BR" dirty="0"/>
          </a:p>
        </p:txBody>
      </p:sp>
      <p:sp>
        <p:nvSpPr>
          <p:cNvPr id="5" name="CaixaDeTexto 4"/>
          <p:cNvSpPr txBox="1"/>
          <p:nvPr/>
        </p:nvSpPr>
        <p:spPr>
          <a:xfrm>
            <a:off x="1339404" y="2060616"/>
            <a:ext cx="5442516" cy="307777"/>
          </a:xfrm>
          <a:prstGeom prst="rect">
            <a:avLst/>
          </a:prstGeom>
          <a:noFill/>
        </p:spPr>
        <p:txBody>
          <a:bodyPr wrap="none" rtlCol="0">
            <a:spAutoFit/>
          </a:bodyPr>
          <a:lstStyle/>
          <a:p>
            <a:r>
              <a:rPr lang="pt-BR" sz="1400" b="1" dirty="0" err="1" smtClean="0">
                <a:solidFill>
                  <a:schemeClr val="accent2"/>
                </a:solidFill>
              </a:rPr>
              <a:t>Bertoldi</a:t>
            </a:r>
            <a:r>
              <a:rPr lang="pt-BR" sz="1400" b="1" dirty="0" smtClean="0">
                <a:solidFill>
                  <a:schemeClr val="accent2"/>
                </a:solidFill>
              </a:rPr>
              <a:t> AD, Tavares NUL, </a:t>
            </a:r>
            <a:r>
              <a:rPr lang="pt-BR" sz="1400" b="1" dirty="0" err="1" smtClean="0">
                <a:solidFill>
                  <a:schemeClr val="accent2"/>
                </a:solidFill>
              </a:rPr>
              <a:t>Hallal</a:t>
            </a:r>
            <a:r>
              <a:rPr lang="pt-BR" sz="1400" b="1" dirty="0" smtClean="0">
                <a:solidFill>
                  <a:schemeClr val="accent2"/>
                </a:solidFill>
              </a:rPr>
              <a:t> PC, Araújo CL, Menezes AMB</a:t>
            </a:r>
            <a:endParaRPr lang="pt-BR" sz="1400" b="1" dirty="0">
              <a:solidFill>
                <a:schemeClr val="accent2"/>
              </a:solidFill>
            </a:endParaRPr>
          </a:p>
        </p:txBody>
      </p:sp>
      <p:sp>
        <p:nvSpPr>
          <p:cNvPr id="6" name="CaixaDeTexto 5"/>
          <p:cNvSpPr txBox="1"/>
          <p:nvPr/>
        </p:nvSpPr>
        <p:spPr>
          <a:xfrm>
            <a:off x="579556" y="3219721"/>
            <a:ext cx="11024314" cy="3416320"/>
          </a:xfrm>
          <a:prstGeom prst="rect">
            <a:avLst/>
          </a:prstGeom>
          <a:noFill/>
        </p:spPr>
        <p:txBody>
          <a:bodyPr wrap="square" rtlCol="0">
            <a:spAutoFit/>
          </a:bodyPr>
          <a:lstStyle/>
          <a:p>
            <a:pPr algn="just">
              <a:lnSpc>
                <a:spcPct val="150000"/>
              </a:lnSpc>
            </a:pPr>
            <a:r>
              <a:rPr lang="pt-BR" dirty="0" smtClean="0"/>
              <a:t>Estudo </a:t>
            </a:r>
            <a:r>
              <a:rPr lang="pt-BR" dirty="0"/>
              <a:t>de coorte prospectivo, incluindo 4.452 adolescentes nascidos em Pelotas, Rio Grande do Sul, Brasil, em 1993. </a:t>
            </a:r>
            <a:r>
              <a:rPr lang="pt-BR" sz="1400" dirty="0" smtClean="0"/>
              <a:t>As informações sobre o uso de medicamentos pelo adolescente nos 15 dias anteriores à entrevista foram fornecidas pelas mães.</a:t>
            </a:r>
            <a:r>
              <a:rPr lang="pt-BR" dirty="0" smtClean="0"/>
              <a:t> A prevalência global de uso de medicamentos foi de 30,9%, sendo que destes, 64,7% foram indicados por médicos. Os grupos farmacológicos mais utilizados foram os medicamentos que atuam nos sistemas nervoso (35,9%) e respiratório (25,7%). O uso de medicamentos esteve diretamente associado ao </a:t>
            </a:r>
            <a:r>
              <a:rPr lang="pt-BR" b="1" dirty="0" smtClean="0"/>
              <a:t>nível econômico</a:t>
            </a:r>
            <a:r>
              <a:rPr lang="pt-BR" dirty="0" smtClean="0"/>
              <a:t>, </a:t>
            </a:r>
            <a:r>
              <a:rPr lang="pt-BR" b="1" dirty="0" smtClean="0"/>
              <a:t>escolaridade da mãe</a:t>
            </a:r>
            <a:r>
              <a:rPr lang="pt-BR" dirty="0" smtClean="0"/>
              <a:t>, </a:t>
            </a:r>
            <a:r>
              <a:rPr lang="pt-BR" b="1" dirty="0" smtClean="0"/>
              <a:t>intercorrência na gravidez ou parto</a:t>
            </a:r>
            <a:r>
              <a:rPr lang="pt-BR" dirty="0" smtClean="0"/>
              <a:t> que gerou doença até a adolescência, </a:t>
            </a:r>
            <a:r>
              <a:rPr lang="pt-BR" b="1" dirty="0" smtClean="0"/>
              <a:t>problema de saúde no momento do nascimento</a:t>
            </a:r>
            <a:r>
              <a:rPr lang="pt-BR" dirty="0" smtClean="0"/>
              <a:t> que levou o recém-nascido à UTI, </a:t>
            </a:r>
            <a:r>
              <a:rPr lang="pt-BR" sz="1400" dirty="0" smtClean="0"/>
              <a:t>magreza e obesidade</a:t>
            </a:r>
            <a:r>
              <a:rPr lang="pt-BR" dirty="0" smtClean="0"/>
              <a:t>.</a:t>
            </a:r>
            <a:endParaRPr lang="pt-BR" dirty="0"/>
          </a:p>
        </p:txBody>
      </p:sp>
      <p:sp>
        <p:nvSpPr>
          <p:cNvPr id="7" name="CaixaDeTexto 6"/>
          <p:cNvSpPr txBox="1"/>
          <p:nvPr/>
        </p:nvSpPr>
        <p:spPr>
          <a:xfrm>
            <a:off x="1287893" y="2562896"/>
            <a:ext cx="9247028" cy="523220"/>
          </a:xfrm>
          <a:prstGeom prst="rect">
            <a:avLst/>
          </a:prstGeom>
          <a:noFill/>
        </p:spPr>
        <p:txBody>
          <a:bodyPr wrap="square" rtlCol="0">
            <a:spAutoFit/>
          </a:bodyPr>
          <a:lstStyle/>
          <a:p>
            <a:r>
              <a:rPr lang="pt-BR" sz="1400" b="1" dirty="0">
                <a:solidFill>
                  <a:srgbClr val="C00000"/>
                </a:solidFill>
              </a:rPr>
              <a:t>Utilização de medicamentos por adolescentes: a visita de 11 anos da coorte de nascimentos de Pelotas, </a:t>
            </a:r>
            <a:endParaRPr lang="pt-BR" sz="1400" b="1" dirty="0" smtClean="0">
              <a:solidFill>
                <a:srgbClr val="C00000"/>
              </a:solidFill>
            </a:endParaRPr>
          </a:p>
          <a:p>
            <a:r>
              <a:rPr lang="pt-BR" sz="1400" b="1" dirty="0" smtClean="0">
                <a:solidFill>
                  <a:srgbClr val="C00000"/>
                </a:solidFill>
              </a:rPr>
              <a:t>Rio </a:t>
            </a:r>
            <a:r>
              <a:rPr lang="pt-BR" sz="1400" b="1" dirty="0">
                <a:solidFill>
                  <a:srgbClr val="C00000"/>
                </a:solidFill>
              </a:rPr>
              <a:t>Grande do Sul, Brasil, 1993</a:t>
            </a:r>
          </a:p>
        </p:txBody>
      </p:sp>
    </p:spTree>
    <p:extLst>
      <p:ext uri="{BB962C8B-B14F-4D97-AF65-F5344CB8AC3E}">
        <p14:creationId xmlns:p14="http://schemas.microsoft.com/office/powerpoint/2010/main" val="3954067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687099"/>
            <a:ext cx="8610600" cy="819728"/>
          </a:xfrm>
        </p:spPr>
        <p:txBody>
          <a:bodyPr/>
          <a:lstStyle/>
          <a:p>
            <a:r>
              <a:rPr lang="pt-BR" dirty="0" smtClean="0"/>
              <a:t>EXEMPLO</a:t>
            </a:r>
            <a:endParaRPr lang="pt-BR" dirty="0"/>
          </a:p>
        </p:txBody>
      </p:sp>
      <p:sp>
        <p:nvSpPr>
          <p:cNvPr id="3" name="Espaço Reservado para Conteúdo 2"/>
          <p:cNvSpPr>
            <a:spLocks noGrp="1"/>
          </p:cNvSpPr>
          <p:nvPr>
            <p:ph idx="1"/>
          </p:nvPr>
        </p:nvSpPr>
        <p:spPr>
          <a:xfrm>
            <a:off x="685800" y="3096091"/>
            <a:ext cx="10820400" cy="3240319"/>
          </a:xfrm>
        </p:spPr>
        <p:txBody>
          <a:bodyPr>
            <a:normAutofit fontScale="92500"/>
          </a:bodyPr>
          <a:lstStyle/>
          <a:p>
            <a:pPr marL="0" indent="0" algn="just">
              <a:buNone/>
            </a:pPr>
            <a:r>
              <a:rPr lang="en-US" b="1" cap="all" dirty="0" smtClean="0"/>
              <a:t>METHOD: </a:t>
            </a:r>
            <a:r>
              <a:rPr lang="en-US" dirty="0" smtClean="0"/>
              <a:t>Population-based</a:t>
            </a:r>
            <a:r>
              <a:rPr lang="en-US" dirty="0"/>
              <a:t>, </a:t>
            </a:r>
            <a:r>
              <a:rPr lang="en-US" b="1" dirty="0"/>
              <a:t>prospective cohort</a:t>
            </a:r>
            <a:r>
              <a:rPr lang="en-US" dirty="0"/>
              <a:t> of 643 pregnant women </a:t>
            </a:r>
            <a:r>
              <a:rPr lang="en-US" sz="1700" dirty="0"/>
              <a:t>(58% ethnic minorities)</a:t>
            </a:r>
            <a:r>
              <a:rPr lang="en-US" dirty="0"/>
              <a:t> attending primary antenatal care from early pregnancy to postpartum in Oslo between 2008 and 2010. Data on demographics and health outcomes were collected during standardized interviews. PPDS was defined by a sum score ≥10 from the Edinburgh Postnatal Depression Scale (EPDS), 3 months after birth. </a:t>
            </a:r>
            <a:r>
              <a:rPr lang="en-US" b="1" dirty="0"/>
              <a:t>Physical activity </a:t>
            </a:r>
            <a:r>
              <a:rPr lang="en-US" dirty="0"/>
              <a:t>was recorded </a:t>
            </a:r>
            <a:r>
              <a:rPr lang="en-US" sz="1700" dirty="0"/>
              <a:t>with Sense Wear™ Pro3 Armband (SWA) in gestational week 28 and defined as </a:t>
            </a:r>
            <a:r>
              <a:rPr lang="en-US" b="1" dirty="0"/>
              <a:t>moderate-to-vigorous intensity physical activity (MVPA)</a:t>
            </a:r>
            <a:r>
              <a:rPr lang="en-US" sz="1700" dirty="0"/>
              <a:t> accumulated in bouts ≥10 min.</a:t>
            </a:r>
          </a:p>
          <a:p>
            <a:pPr marL="0" indent="0" algn="just">
              <a:buNone/>
            </a:pPr>
            <a:r>
              <a:rPr lang="en-US" b="1" cap="all" dirty="0" smtClean="0"/>
              <a:t>RESULTS: </a:t>
            </a:r>
            <a:r>
              <a:rPr lang="en-US" b="1" dirty="0" smtClean="0"/>
              <a:t>Women </a:t>
            </a:r>
            <a:r>
              <a:rPr lang="en-US" b="1" dirty="0"/>
              <a:t>who accumulated ≥150 MVPA minutes/week had significantly lower risk </a:t>
            </a:r>
            <a:r>
              <a:rPr lang="en-US" b="1" dirty="0" smtClean="0"/>
              <a:t>(OR</a:t>
            </a:r>
            <a:r>
              <a:rPr lang="en-US" b="1" dirty="0"/>
              <a:t> = 0.2, 95% CI: 0.06-0.90), for PPDS compared to those who did not accumulate any minutes/week of MVPA</a:t>
            </a:r>
            <a:r>
              <a:rPr lang="en-US" dirty="0"/>
              <a:t>, adjusted for ethnic minority background, depressive symptoms in the index pregnancy and self-reported pelvic girdle syndrome</a:t>
            </a:r>
            <a:r>
              <a:rPr lang="en-US" dirty="0" smtClean="0"/>
              <a:t>.</a:t>
            </a:r>
            <a:endParaRPr lang="en-US" dirty="0"/>
          </a:p>
        </p:txBody>
      </p:sp>
      <p:sp>
        <p:nvSpPr>
          <p:cNvPr id="4" name="CaixaDeTexto 3"/>
          <p:cNvSpPr txBox="1"/>
          <p:nvPr/>
        </p:nvSpPr>
        <p:spPr>
          <a:xfrm>
            <a:off x="772732" y="1519706"/>
            <a:ext cx="7888698" cy="369332"/>
          </a:xfrm>
          <a:prstGeom prst="rect">
            <a:avLst/>
          </a:prstGeom>
          <a:solidFill>
            <a:srgbClr val="FFC000"/>
          </a:solidFill>
        </p:spPr>
        <p:txBody>
          <a:bodyPr wrap="none" rtlCol="0">
            <a:spAutoFit/>
          </a:bodyPr>
          <a:lstStyle/>
          <a:p>
            <a:r>
              <a:rPr lang="pt-BR" b="1" u="sng" dirty="0">
                <a:effectLst>
                  <a:outerShdw blurRad="38100" dist="38100" dir="2700000" algn="tl">
                    <a:srgbClr val="000000">
                      <a:alpha val="43137"/>
                    </a:srgbClr>
                  </a:outerShdw>
                </a:effectLst>
                <a:hlinkClick r:id="rId2" tooltip="Journal of affective disorders."/>
              </a:rPr>
              <a:t>J </a:t>
            </a:r>
            <a:r>
              <a:rPr lang="pt-BR" b="1" u="sng" dirty="0" err="1">
                <a:effectLst>
                  <a:outerShdw blurRad="38100" dist="38100" dir="2700000" algn="tl">
                    <a:srgbClr val="000000">
                      <a:alpha val="43137"/>
                    </a:srgbClr>
                  </a:outerShdw>
                </a:effectLst>
                <a:hlinkClick r:id="rId2" tooltip="Journal of affective disorders."/>
              </a:rPr>
              <a:t>Affect</a:t>
            </a:r>
            <a:r>
              <a:rPr lang="pt-BR" b="1" u="sng" dirty="0">
                <a:effectLst>
                  <a:outerShdw blurRad="38100" dist="38100" dir="2700000" algn="tl">
                    <a:srgbClr val="000000">
                      <a:alpha val="43137"/>
                    </a:srgbClr>
                  </a:outerShdw>
                </a:effectLst>
                <a:hlinkClick r:id="rId2" tooltip="Journal of affective disorders."/>
              </a:rPr>
              <a:t> </a:t>
            </a:r>
            <a:r>
              <a:rPr lang="pt-BR" b="1" u="sng" dirty="0" err="1">
                <a:effectLst>
                  <a:outerShdw blurRad="38100" dist="38100" dir="2700000" algn="tl">
                    <a:srgbClr val="000000">
                      <a:alpha val="43137"/>
                    </a:srgbClr>
                  </a:outerShdw>
                </a:effectLst>
                <a:hlinkClick r:id="rId2" tooltip="Journal of affective disorders."/>
              </a:rPr>
              <a:t>Disord</a:t>
            </a:r>
            <a:r>
              <a:rPr lang="pt-BR" b="1" u="sng" dirty="0">
                <a:effectLst>
                  <a:outerShdw blurRad="38100" dist="38100" dir="2700000" algn="tl">
                    <a:srgbClr val="000000">
                      <a:alpha val="43137"/>
                    </a:srgbClr>
                  </a:outerShdw>
                </a:effectLst>
                <a:hlinkClick r:id="rId2" tooltip="Journal of affective disorders."/>
              </a:rPr>
              <a:t>.</a:t>
            </a:r>
            <a:r>
              <a:rPr lang="pt-BR" dirty="0"/>
              <a:t> 2018 </a:t>
            </a:r>
            <a:r>
              <a:rPr lang="pt-BR" dirty="0" err="1"/>
              <a:t>Apr</a:t>
            </a:r>
            <a:r>
              <a:rPr lang="pt-BR" dirty="0"/>
              <a:t> 23;236:93-100. </a:t>
            </a:r>
            <a:r>
              <a:rPr lang="pt-BR" dirty="0" err="1"/>
              <a:t>doi</a:t>
            </a:r>
            <a:r>
              <a:rPr lang="pt-BR" dirty="0"/>
              <a:t>: 10.1016/j.jad.2018.04.081.</a:t>
            </a:r>
          </a:p>
        </p:txBody>
      </p:sp>
      <p:sp>
        <p:nvSpPr>
          <p:cNvPr id="5" name="CaixaDeTexto 4"/>
          <p:cNvSpPr txBox="1"/>
          <p:nvPr/>
        </p:nvSpPr>
        <p:spPr>
          <a:xfrm>
            <a:off x="785611" y="2421226"/>
            <a:ext cx="9358652" cy="338554"/>
          </a:xfrm>
          <a:prstGeom prst="rect">
            <a:avLst/>
          </a:prstGeom>
          <a:noFill/>
        </p:spPr>
        <p:txBody>
          <a:bodyPr wrap="none" rtlCol="0">
            <a:spAutoFit/>
          </a:bodyPr>
          <a:lstStyle/>
          <a:p>
            <a:r>
              <a:rPr lang="en-US" sz="1600" b="1" dirty="0"/>
              <a:t>Physical activity in pregnancy and postpartum depressive symptoms in a multiethnic cohort</a:t>
            </a:r>
            <a:r>
              <a:rPr lang="en-US" sz="1600" b="1" dirty="0" smtClean="0"/>
              <a:t>.</a:t>
            </a:r>
            <a:endParaRPr lang="en-US" sz="1600" b="1" dirty="0"/>
          </a:p>
        </p:txBody>
      </p:sp>
      <p:sp>
        <p:nvSpPr>
          <p:cNvPr id="6" name="CaixaDeTexto 5"/>
          <p:cNvSpPr txBox="1"/>
          <p:nvPr/>
        </p:nvSpPr>
        <p:spPr>
          <a:xfrm>
            <a:off x="785611" y="1922508"/>
            <a:ext cx="8579593" cy="338554"/>
          </a:xfrm>
          <a:prstGeom prst="rect">
            <a:avLst/>
          </a:prstGeom>
          <a:noFill/>
        </p:spPr>
        <p:txBody>
          <a:bodyPr wrap="none" rtlCol="0">
            <a:spAutoFit/>
          </a:bodyPr>
          <a:lstStyle/>
          <a:p>
            <a:r>
              <a:rPr lang="pt-BR" sz="1600" u="sng" dirty="0" err="1">
                <a:hlinkClick r:id="rId3"/>
              </a:rPr>
              <a:t>S</a:t>
            </a:r>
            <a:r>
              <a:rPr lang="pt-BR" sz="1600" u="sng" dirty="0" err="1" smtClean="0">
                <a:hlinkClick r:id="rId3"/>
              </a:rPr>
              <a:t>hakeel</a:t>
            </a:r>
            <a:r>
              <a:rPr lang="pt-BR" sz="1600" u="sng" dirty="0" smtClean="0">
                <a:hlinkClick r:id="rId3"/>
              </a:rPr>
              <a:t> </a:t>
            </a:r>
            <a:r>
              <a:rPr lang="pt-BR" sz="1600" u="sng" dirty="0">
                <a:hlinkClick r:id="rId3"/>
              </a:rPr>
              <a:t>N</a:t>
            </a:r>
            <a:r>
              <a:rPr lang="pt-BR" sz="1600" baseline="30000" dirty="0"/>
              <a:t>1</a:t>
            </a:r>
            <a:r>
              <a:rPr lang="pt-BR" sz="1600" dirty="0"/>
              <a:t>, </a:t>
            </a:r>
            <a:r>
              <a:rPr lang="pt-BR" sz="1600" u="sng" dirty="0" err="1">
                <a:hlinkClick r:id="rId4"/>
              </a:rPr>
              <a:t>Richardsen</a:t>
            </a:r>
            <a:r>
              <a:rPr lang="pt-BR" sz="1600" u="sng" dirty="0">
                <a:hlinkClick r:id="rId4"/>
              </a:rPr>
              <a:t> KR</a:t>
            </a:r>
            <a:r>
              <a:rPr lang="pt-BR" sz="1600" baseline="30000" dirty="0"/>
              <a:t>2</a:t>
            </a:r>
            <a:r>
              <a:rPr lang="pt-BR" sz="1600" dirty="0"/>
              <a:t>, </a:t>
            </a:r>
            <a:r>
              <a:rPr lang="pt-BR" sz="1600" u="sng" dirty="0" err="1">
                <a:hlinkClick r:id="rId5"/>
              </a:rPr>
              <a:t>Martinsen</a:t>
            </a:r>
            <a:r>
              <a:rPr lang="pt-BR" sz="1600" u="sng" dirty="0">
                <a:hlinkClick r:id="rId5"/>
              </a:rPr>
              <a:t> EW</a:t>
            </a:r>
            <a:r>
              <a:rPr lang="pt-BR" sz="1600" baseline="30000" dirty="0"/>
              <a:t>3</a:t>
            </a:r>
            <a:r>
              <a:rPr lang="pt-BR" sz="1600" dirty="0"/>
              <a:t>, </a:t>
            </a:r>
            <a:r>
              <a:rPr lang="pt-BR" sz="1600" u="sng" dirty="0" err="1">
                <a:hlinkClick r:id="rId6"/>
              </a:rPr>
              <a:t>Eberhard-Gran</a:t>
            </a:r>
            <a:r>
              <a:rPr lang="pt-BR" sz="1600" u="sng" dirty="0">
                <a:hlinkClick r:id="rId6"/>
              </a:rPr>
              <a:t> M</a:t>
            </a:r>
            <a:r>
              <a:rPr lang="pt-BR" sz="1600" baseline="30000" dirty="0"/>
              <a:t>4</a:t>
            </a:r>
            <a:r>
              <a:rPr lang="pt-BR" sz="1600" dirty="0"/>
              <a:t>, </a:t>
            </a:r>
            <a:r>
              <a:rPr lang="pt-BR" sz="1600" u="sng" dirty="0" err="1">
                <a:hlinkClick r:id="rId7"/>
              </a:rPr>
              <a:t>Slinning</a:t>
            </a:r>
            <a:r>
              <a:rPr lang="pt-BR" sz="1600" u="sng" dirty="0">
                <a:hlinkClick r:id="rId7"/>
              </a:rPr>
              <a:t> K</a:t>
            </a:r>
            <a:r>
              <a:rPr lang="pt-BR" sz="1600" baseline="30000" dirty="0"/>
              <a:t>5</a:t>
            </a:r>
            <a:r>
              <a:rPr lang="pt-BR" sz="1600" dirty="0"/>
              <a:t>, </a:t>
            </a:r>
            <a:r>
              <a:rPr lang="pt-BR" sz="1600" u="sng" dirty="0" err="1">
                <a:hlinkClick r:id="rId8"/>
              </a:rPr>
              <a:t>Jenum</a:t>
            </a:r>
            <a:r>
              <a:rPr lang="pt-BR" sz="1600" u="sng" dirty="0">
                <a:hlinkClick r:id="rId8"/>
              </a:rPr>
              <a:t> AK</a:t>
            </a:r>
            <a:r>
              <a:rPr lang="pt-BR" sz="1600" baseline="30000" dirty="0"/>
              <a:t>6</a:t>
            </a:r>
            <a:endParaRPr lang="pt-BR" sz="1600" dirty="0"/>
          </a:p>
        </p:txBody>
      </p:sp>
    </p:spTree>
    <p:extLst>
      <p:ext uri="{BB962C8B-B14F-4D97-AF65-F5344CB8AC3E}">
        <p14:creationId xmlns:p14="http://schemas.microsoft.com/office/powerpoint/2010/main" val="2281540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21358" y="867405"/>
            <a:ext cx="8610600" cy="1293028"/>
          </a:xfrm>
        </p:spPr>
        <p:txBody>
          <a:bodyPr/>
          <a:lstStyle/>
          <a:p>
            <a:pPr algn="l"/>
            <a:r>
              <a:rPr lang="pt-BR" dirty="0" smtClean="0"/>
              <a:t>ESTUDOS DE COORTE</a:t>
            </a:r>
            <a:br>
              <a:rPr lang="pt-BR" dirty="0" smtClean="0"/>
            </a:br>
            <a:r>
              <a:rPr lang="pt-BR" dirty="0" smtClean="0"/>
              <a:t>relevância</a:t>
            </a:r>
            <a:endParaRPr lang="pt-BR" dirty="0"/>
          </a:p>
        </p:txBody>
      </p:sp>
      <p:sp>
        <p:nvSpPr>
          <p:cNvPr id="3" name="Espaço Reservado para Conteúdo 2"/>
          <p:cNvSpPr>
            <a:spLocks noGrp="1"/>
          </p:cNvSpPr>
          <p:nvPr>
            <p:ph idx="1"/>
          </p:nvPr>
        </p:nvSpPr>
        <p:spPr>
          <a:xfrm>
            <a:off x="540918" y="2426382"/>
            <a:ext cx="11261500" cy="4024125"/>
          </a:xfrm>
        </p:spPr>
        <p:txBody>
          <a:bodyPr>
            <a:normAutofit lnSpcReduction="10000"/>
          </a:bodyPr>
          <a:lstStyle/>
          <a:p>
            <a:pPr algn="just">
              <a:lnSpc>
                <a:spcPct val="150000"/>
              </a:lnSpc>
            </a:pPr>
            <a:r>
              <a:rPr lang="pt-BR" dirty="0" smtClean="0"/>
              <a:t>Permite medir a incidência da doença </a:t>
            </a:r>
            <a:r>
              <a:rPr lang="pt-BR" b="1" dirty="0" smtClean="0">
                <a:solidFill>
                  <a:srgbClr val="C00000"/>
                </a:solidFill>
                <a:effectLst>
                  <a:outerShdw blurRad="38100" dist="38100" dir="2700000" algn="tl">
                    <a:srgbClr val="000000">
                      <a:alpha val="43137"/>
                    </a:srgbClr>
                  </a:outerShdw>
                </a:effectLst>
                <a:latin typeface="Arial Black" panose="020B0A04020102020204" pitchFamily="34" charset="0"/>
              </a:rPr>
              <a:t>→ </a:t>
            </a:r>
            <a:r>
              <a:rPr lang="pt-BR" b="1" dirty="0" smtClean="0">
                <a:effectLst>
                  <a:outerShdw blurRad="38100" dist="38100" dir="2700000" algn="tl">
                    <a:srgbClr val="000000">
                      <a:alpha val="43137"/>
                    </a:srgbClr>
                  </a:outerShdw>
                </a:effectLst>
                <a:latin typeface="+mj-lt"/>
              </a:rPr>
              <a:t>risco</a:t>
            </a:r>
            <a:endParaRPr lang="pt-BR" dirty="0"/>
          </a:p>
          <a:p>
            <a:pPr algn="just">
              <a:lnSpc>
                <a:spcPct val="150000"/>
              </a:lnSpc>
            </a:pPr>
            <a:r>
              <a:rPr lang="pt-BR" dirty="0" smtClean="0"/>
              <a:t>Condução de estudos de sobrevida</a:t>
            </a:r>
          </a:p>
          <a:p>
            <a:pPr algn="just">
              <a:lnSpc>
                <a:spcPct val="150000"/>
              </a:lnSpc>
            </a:pPr>
            <a:r>
              <a:rPr lang="pt-BR" dirty="0" smtClean="0"/>
              <a:t>Possibilidade de conhecer a temporalidade dos eventos exposição e desfecho</a:t>
            </a:r>
          </a:p>
          <a:p>
            <a:pPr algn="just">
              <a:lnSpc>
                <a:spcPct val="150000"/>
              </a:lnSpc>
            </a:pPr>
            <a:r>
              <a:rPr lang="pt-BR" dirty="0" smtClean="0"/>
              <a:t>Indicados para investigar </a:t>
            </a:r>
            <a:r>
              <a:rPr lang="pt-BR" b="1" dirty="0" smtClean="0">
                <a:solidFill>
                  <a:srgbClr val="C00000"/>
                </a:solidFill>
                <a:effectLst>
                  <a:outerShdw blurRad="38100" dist="38100" dir="2700000" algn="tl">
                    <a:srgbClr val="000000">
                      <a:alpha val="43137"/>
                    </a:srgbClr>
                  </a:outerShdw>
                </a:effectLst>
              </a:rPr>
              <a:t>exposições raras</a:t>
            </a:r>
          </a:p>
          <a:p>
            <a:pPr algn="just">
              <a:lnSpc>
                <a:spcPct val="150000"/>
              </a:lnSpc>
            </a:pPr>
            <a:r>
              <a:rPr lang="pt-BR" dirty="0"/>
              <a:t>Comparação entre incidência entre expostos e não expostos: </a:t>
            </a:r>
            <a:r>
              <a:rPr lang="pt-BR" b="1" dirty="0">
                <a:effectLst>
                  <a:outerShdw blurRad="38100" dist="38100" dir="2700000" algn="tl">
                    <a:srgbClr val="000000">
                      <a:alpha val="43137"/>
                    </a:srgbClr>
                  </a:outerShdw>
                </a:effectLst>
              </a:rPr>
              <a:t>risco </a:t>
            </a:r>
            <a:r>
              <a:rPr lang="pt-BR" b="1" dirty="0" smtClean="0">
                <a:effectLst>
                  <a:outerShdw blurRad="38100" dist="38100" dir="2700000" algn="tl">
                    <a:srgbClr val="000000">
                      <a:alpha val="43137"/>
                    </a:srgbClr>
                  </a:outerShdw>
                </a:effectLst>
              </a:rPr>
              <a:t>relativo</a:t>
            </a:r>
            <a:r>
              <a:rPr lang="pt-BR" dirty="0" smtClean="0"/>
              <a:t> </a:t>
            </a:r>
            <a:r>
              <a:rPr lang="pt-BR" dirty="0" smtClean="0">
                <a:latin typeface="Arial Black" panose="020B0A04020102020204" pitchFamily="34" charset="0"/>
              </a:rPr>
              <a:t>→ </a:t>
            </a:r>
            <a:r>
              <a:rPr lang="pt-BR" dirty="0" smtClean="0"/>
              <a:t>Importante </a:t>
            </a:r>
            <a:r>
              <a:rPr lang="pt-BR" dirty="0"/>
              <a:t>para determinação da causalidade (juntamente com os Critérios de </a:t>
            </a:r>
            <a:r>
              <a:rPr lang="pt-BR" dirty="0" err="1"/>
              <a:t>Doll</a:t>
            </a:r>
            <a:r>
              <a:rPr lang="pt-BR" dirty="0"/>
              <a:t> e Hill</a:t>
            </a:r>
            <a:r>
              <a:rPr lang="pt-BR" dirty="0" smtClean="0"/>
              <a:t>)</a:t>
            </a:r>
            <a:endParaRPr lang="pt-BR" dirty="0"/>
          </a:p>
        </p:txBody>
      </p:sp>
    </p:spTree>
    <p:extLst>
      <p:ext uri="{BB962C8B-B14F-4D97-AF65-F5344CB8AC3E}">
        <p14:creationId xmlns:p14="http://schemas.microsoft.com/office/powerpoint/2010/main" val="1369686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CRITÉRIOS DE DOLL E HILL</a:t>
            </a:r>
            <a:br>
              <a:rPr lang="pt-BR" dirty="0" smtClean="0"/>
            </a:br>
            <a:r>
              <a:rPr lang="pt-BR" dirty="0" smtClean="0"/>
              <a:t>CAUSALIDADE</a:t>
            </a:r>
            <a:endParaRPr lang="pt-BR" dirty="0"/>
          </a:p>
        </p:txBody>
      </p:sp>
      <p:sp>
        <p:nvSpPr>
          <p:cNvPr id="3" name="Espaço Reservado para Conteúdo 2"/>
          <p:cNvSpPr>
            <a:spLocks noGrp="1"/>
          </p:cNvSpPr>
          <p:nvPr>
            <p:ph idx="1"/>
          </p:nvPr>
        </p:nvSpPr>
        <p:spPr>
          <a:xfrm>
            <a:off x="969138" y="2137897"/>
            <a:ext cx="4736203" cy="4428522"/>
          </a:xfrm>
        </p:spPr>
        <p:txBody>
          <a:bodyPr>
            <a:normAutofit/>
          </a:bodyPr>
          <a:lstStyle/>
          <a:p>
            <a:pPr>
              <a:lnSpc>
                <a:spcPct val="150000"/>
              </a:lnSpc>
            </a:pPr>
            <a:r>
              <a:rPr lang="pt-BR" altLang="pt-BR" sz="2800" dirty="0"/>
              <a:t>Temporalidade</a:t>
            </a:r>
          </a:p>
          <a:p>
            <a:pPr>
              <a:lnSpc>
                <a:spcPct val="150000"/>
              </a:lnSpc>
            </a:pPr>
            <a:r>
              <a:rPr lang="pt-BR" altLang="pt-BR" sz="2800" dirty="0"/>
              <a:t>Plausibilidade científica</a:t>
            </a:r>
          </a:p>
          <a:p>
            <a:pPr>
              <a:lnSpc>
                <a:spcPct val="150000"/>
              </a:lnSpc>
            </a:pPr>
            <a:r>
              <a:rPr lang="pt-BR" altLang="pt-BR" sz="2800" dirty="0"/>
              <a:t>Coerência</a:t>
            </a:r>
          </a:p>
          <a:p>
            <a:pPr>
              <a:lnSpc>
                <a:spcPct val="150000"/>
              </a:lnSpc>
            </a:pPr>
            <a:r>
              <a:rPr lang="pt-BR" altLang="pt-BR" sz="2800" dirty="0"/>
              <a:t>Analogia</a:t>
            </a:r>
          </a:p>
          <a:p>
            <a:pPr>
              <a:lnSpc>
                <a:spcPct val="150000"/>
              </a:lnSpc>
            </a:pPr>
            <a:r>
              <a:rPr lang="pt-BR" altLang="pt-BR" sz="2800" dirty="0"/>
              <a:t>Força da associação </a:t>
            </a:r>
          </a:p>
        </p:txBody>
      </p:sp>
      <p:sp>
        <p:nvSpPr>
          <p:cNvPr id="5" name="CaixaDeTexto 4"/>
          <p:cNvSpPr txBox="1"/>
          <p:nvPr/>
        </p:nvSpPr>
        <p:spPr>
          <a:xfrm>
            <a:off x="6722778" y="1944706"/>
            <a:ext cx="4753224" cy="3403624"/>
          </a:xfrm>
          <a:prstGeom prst="rect">
            <a:avLst/>
          </a:prstGeom>
          <a:noFill/>
        </p:spPr>
        <p:txBody>
          <a:bodyPr wrap="none" rtlCol="0">
            <a:spAutoFit/>
          </a:bodyPr>
          <a:lstStyle/>
          <a:p>
            <a:pPr marL="457200" indent="-457200">
              <a:lnSpc>
                <a:spcPct val="200000"/>
              </a:lnSpc>
              <a:buFont typeface="Arial" panose="020B0604020202020204" pitchFamily="34" charset="0"/>
              <a:buChar char="•"/>
            </a:pPr>
            <a:r>
              <a:rPr lang="pt-BR" altLang="pt-BR" sz="2800" dirty="0"/>
              <a:t>Gradiente</a:t>
            </a:r>
          </a:p>
          <a:p>
            <a:pPr marL="457200" indent="-457200">
              <a:lnSpc>
                <a:spcPct val="200000"/>
              </a:lnSpc>
              <a:buFont typeface="Arial" panose="020B0604020202020204" pitchFamily="34" charset="0"/>
              <a:buChar char="•"/>
            </a:pPr>
            <a:r>
              <a:rPr lang="pt-BR" altLang="pt-BR" sz="2800" dirty="0"/>
              <a:t>Consistência</a:t>
            </a:r>
          </a:p>
          <a:p>
            <a:pPr marL="457200" indent="-457200">
              <a:lnSpc>
                <a:spcPct val="200000"/>
              </a:lnSpc>
              <a:buFont typeface="Arial" panose="020B0604020202020204" pitchFamily="34" charset="0"/>
              <a:buChar char="•"/>
            </a:pPr>
            <a:r>
              <a:rPr lang="pt-BR" altLang="pt-BR" sz="2800" dirty="0"/>
              <a:t>Especificidade</a:t>
            </a:r>
          </a:p>
          <a:p>
            <a:pPr marL="457200" indent="-457200">
              <a:lnSpc>
                <a:spcPct val="200000"/>
              </a:lnSpc>
              <a:buFont typeface="Arial" panose="020B0604020202020204" pitchFamily="34" charset="0"/>
              <a:buChar char="•"/>
            </a:pPr>
            <a:r>
              <a:rPr lang="pt-BR" altLang="pt-BR" sz="2800" dirty="0"/>
              <a:t>Evidência </a:t>
            </a:r>
            <a:r>
              <a:rPr lang="pt-BR" altLang="pt-BR" sz="2800" dirty="0" smtClean="0"/>
              <a:t>experimental</a:t>
            </a:r>
            <a:endParaRPr lang="pt-BR" altLang="pt-BR" sz="2800" dirty="0"/>
          </a:p>
        </p:txBody>
      </p:sp>
    </p:spTree>
    <p:extLst>
      <p:ext uri="{BB962C8B-B14F-4D97-AF65-F5344CB8AC3E}">
        <p14:creationId xmlns:p14="http://schemas.microsoft.com/office/powerpoint/2010/main" val="1594828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4558" y="918921"/>
            <a:ext cx="9890975" cy="1293028"/>
          </a:xfrm>
        </p:spPr>
        <p:txBody>
          <a:bodyPr>
            <a:normAutofit/>
          </a:bodyPr>
          <a:lstStyle/>
          <a:p>
            <a:pPr algn="l"/>
            <a:r>
              <a:rPr lang="pt-BR" dirty="0"/>
              <a:t>ESTUDOS </a:t>
            </a:r>
            <a:r>
              <a:rPr lang="pt-BR" dirty="0" smtClean="0"/>
              <a:t>CASO-CONTROLE ANINHADO</a:t>
            </a:r>
            <a:endParaRPr lang="pt-BR" dirty="0"/>
          </a:p>
        </p:txBody>
      </p:sp>
      <p:sp>
        <p:nvSpPr>
          <p:cNvPr id="3" name="Espaço Reservado para Conteúdo 2"/>
          <p:cNvSpPr>
            <a:spLocks noGrp="1"/>
          </p:cNvSpPr>
          <p:nvPr>
            <p:ph idx="1"/>
          </p:nvPr>
        </p:nvSpPr>
        <p:spPr>
          <a:xfrm>
            <a:off x="711558" y="2194560"/>
            <a:ext cx="10820400" cy="4335029"/>
          </a:xfrm>
        </p:spPr>
        <p:txBody>
          <a:bodyPr>
            <a:normAutofit/>
          </a:bodyPr>
          <a:lstStyle/>
          <a:p>
            <a:r>
              <a:rPr lang="pt-BR" b="1" dirty="0" smtClean="0">
                <a:solidFill>
                  <a:srgbClr val="C00000"/>
                </a:solidFill>
                <a:effectLst>
                  <a:outerShdw blurRad="38100" dist="38100" dir="2700000" algn="tl">
                    <a:srgbClr val="000000">
                      <a:alpha val="43137"/>
                    </a:srgbClr>
                  </a:outerShdw>
                </a:effectLst>
              </a:rPr>
              <a:t>Estudo de caso-controle, cujos participantes se originam de um estudo de coorte:	*</a:t>
            </a:r>
            <a:r>
              <a:rPr lang="pt-BR" b="1" dirty="0" smtClean="0">
                <a:effectLst>
                  <a:outerShdw blurRad="38100" dist="38100" dir="2700000" algn="tl">
                    <a:srgbClr val="000000">
                      <a:alpha val="43137"/>
                    </a:srgbClr>
                  </a:outerShdw>
                </a:effectLst>
              </a:rPr>
              <a:t> </a:t>
            </a:r>
            <a:r>
              <a:rPr lang="pt-BR" dirty="0" smtClean="0"/>
              <a:t>Casos: pessoas que desenvolvem a doença durante o 			seguimento</a:t>
            </a:r>
            <a:endParaRPr lang="pt-BR" b="1" dirty="0" smtClean="0">
              <a:solidFill>
                <a:srgbClr val="C00000"/>
              </a:solidFill>
              <a:effectLst>
                <a:outerShdw blurRad="38100" dist="38100" dir="2700000" algn="tl">
                  <a:srgbClr val="000000">
                    <a:alpha val="43137"/>
                  </a:srgbClr>
                </a:outerShdw>
              </a:effectLst>
            </a:endParaRPr>
          </a:p>
          <a:p>
            <a:pPr marL="0" indent="0">
              <a:buNone/>
            </a:pPr>
            <a:r>
              <a:rPr lang="pt-BR" b="1" dirty="0">
                <a:solidFill>
                  <a:srgbClr val="C00000"/>
                </a:solidFill>
                <a:effectLst>
                  <a:outerShdw blurRad="38100" dist="38100" dir="2700000" algn="tl">
                    <a:srgbClr val="000000">
                      <a:alpha val="43137"/>
                    </a:srgbClr>
                  </a:outerShdw>
                </a:effectLst>
              </a:rPr>
              <a:t>	</a:t>
            </a:r>
            <a:r>
              <a:rPr lang="pt-BR" b="1" dirty="0" smtClean="0">
                <a:solidFill>
                  <a:srgbClr val="C00000"/>
                </a:solidFill>
                <a:effectLst>
                  <a:outerShdw blurRad="38100" dist="38100" dir="2700000" algn="tl">
                    <a:srgbClr val="000000">
                      <a:alpha val="43137"/>
                    </a:srgbClr>
                  </a:outerShdw>
                </a:effectLst>
              </a:rPr>
              <a:t>	* </a:t>
            </a:r>
            <a:r>
              <a:rPr lang="pt-BR" dirty="0" smtClean="0"/>
              <a:t>Controles: escolhidos na coorte, mas sem apresentar o 			desfecho</a:t>
            </a:r>
          </a:p>
          <a:p>
            <a:pPr marL="0" indent="0">
              <a:buNone/>
            </a:pPr>
            <a:endParaRPr lang="pt-BR" b="1" dirty="0">
              <a:effectLst>
                <a:outerShdw blurRad="38100" dist="38100" dir="2700000" algn="tl">
                  <a:srgbClr val="000000">
                    <a:alpha val="43137"/>
                  </a:srgbClr>
                </a:outerShdw>
              </a:effectLst>
            </a:endParaRPr>
          </a:p>
          <a:p>
            <a:pPr marL="0" indent="0" algn="ctr">
              <a:buNone/>
            </a:pPr>
            <a:r>
              <a:rPr lang="pt-BR" b="1" dirty="0" smtClean="0">
                <a:effectLst>
                  <a:outerShdw blurRad="38100" dist="38100" dir="2700000" algn="tl">
                    <a:srgbClr val="000000">
                      <a:alpha val="43137"/>
                    </a:srgbClr>
                  </a:outerShdw>
                </a:effectLst>
              </a:rPr>
              <a:t>Apenas estes casos serão investigados quanto à exposição de interesse, ao final do seguimento</a:t>
            </a:r>
          </a:p>
          <a:p>
            <a:pPr marL="0" indent="0" algn="just">
              <a:buNone/>
            </a:pPr>
            <a:r>
              <a:rPr lang="pt-BR" dirty="0" smtClean="0"/>
              <a:t>Vantagens:	* Não há erro na seleção dos controles</a:t>
            </a:r>
          </a:p>
          <a:p>
            <a:pPr marL="0" indent="0" algn="just">
              <a:buNone/>
            </a:pPr>
            <a:r>
              <a:rPr lang="pt-BR" dirty="0"/>
              <a:t>	</a:t>
            </a:r>
            <a:r>
              <a:rPr lang="pt-BR" dirty="0" smtClean="0"/>
              <a:t>	* Não há viés de lembrança</a:t>
            </a:r>
          </a:p>
          <a:p>
            <a:pPr marL="0" indent="0" algn="just">
              <a:buNone/>
            </a:pPr>
            <a:r>
              <a:rPr lang="pt-BR" dirty="0"/>
              <a:t>	</a:t>
            </a:r>
            <a:r>
              <a:rPr lang="pt-BR" dirty="0" smtClean="0"/>
              <a:t>	* Garantia de determinação de temporalidade</a:t>
            </a:r>
          </a:p>
        </p:txBody>
      </p:sp>
      <p:sp>
        <p:nvSpPr>
          <p:cNvPr id="4" name="Seta para baixo 3"/>
          <p:cNvSpPr/>
          <p:nvPr/>
        </p:nvSpPr>
        <p:spPr>
          <a:xfrm>
            <a:off x="5769735" y="3837903"/>
            <a:ext cx="759854" cy="46363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84335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841647"/>
            <a:ext cx="8610600" cy="742455"/>
          </a:xfrm>
        </p:spPr>
        <p:txBody>
          <a:bodyPr/>
          <a:lstStyle/>
          <a:p>
            <a:r>
              <a:rPr lang="pt-BR" dirty="0" smtClean="0"/>
              <a:t>EXEMPLO</a:t>
            </a:r>
            <a:endParaRPr lang="pt-BR" dirty="0"/>
          </a:p>
        </p:txBody>
      </p:sp>
      <p:sp>
        <p:nvSpPr>
          <p:cNvPr id="3" name="CaixaDeTexto 2"/>
          <p:cNvSpPr txBox="1"/>
          <p:nvPr/>
        </p:nvSpPr>
        <p:spPr>
          <a:xfrm>
            <a:off x="772732" y="1519703"/>
            <a:ext cx="5670142" cy="369332"/>
          </a:xfrm>
          <a:prstGeom prst="rect">
            <a:avLst/>
          </a:prstGeom>
          <a:solidFill>
            <a:srgbClr val="FFC000"/>
          </a:solidFill>
        </p:spPr>
        <p:txBody>
          <a:bodyPr wrap="none" rtlCol="0">
            <a:spAutoFit/>
          </a:bodyPr>
          <a:lstStyle/>
          <a:p>
            <a:r>
              <a:rPr lang="en-US" b="1" u="sng" dirty="0" smtClean="0">
                <a:solidFill>
                  <a:schemeClr val="bg1"/>
                </a:solidFill>
                <a:effectLst>
                  <a:outerShdw blurRad="38100" dist="38100" dir="2700000" algn="tl">
                    <a:srgbClr val="000000">
                      <a:alpha val="43137"/>
                    </a:srgbClr>
                  </a:outerShdw>
                </a:effectLst>
                <a:hlinkClick r:id="rId2" tooltip="The British journal of dermatology."/>
              </a:rPr>
              <a:t>Br </a:t>
            </a:r>
            <a:r>
              <a:rPr lang="en-US" b="1" u="sng" dirty="0">
                <a:solidFill>
                  <a:schemeClr val="bg1"/>
                </a:solidFill>
                <a:effectLst>
                  <a:outerShdw blurRad="38100" dist="38100" dir="2700000" algn="tl">
                    <a:srgbClr val="000000">
                      <a:alpha val="43137"/>
                    </a:srgbClr>
                  </a:outerShdw>
                </a:effectLst>
                <a:hlinkClick r:id="rId2" tooltip="The British journal of dermatology."/>
              </a:rPr>
              <a:t>J </a:t>
            </a:r>
            <a:r>
              <a:rPr lang="en-US" b="1" u="sng" dirty="0" err="1">
                <a:solidFill>
                  <a:schemeClr val="bg1"/>
                </a:solidFill>
                <a:effectLst>
                  <a:outerShdw blurRad="38100" dist="38100" dir="2700000" algn="tl">
                    <a:srgbClr val="000000">
                      <a:alpha val="43137"/>
                    </a:srgbClr>
                  </a:outerShdw>
                </a:effectLst>
                <a:hlinkClick r:id="rId2" tooltip="The British journal of dermatology."/>
              </a:rPr>
              <a:t>Dermatol</a:t>
            </a:r>
            <a:r>
              <a:rPr lang="en-US" b="1" u="sng" dirty="0">
                <a:solidFill>
                  <a:schemeClr val="bg1"/>
                </a:solidFill>
                <a:effectLst>
                  <a:outerShdw blurRad="38100" dist="38100" dir="2700000" algn="tl">
                    <a:srgbClr val="000000">
                      <a:alpha val="43137"/>
                    </a:srgbClr>
                  </a:outerShdw>
                </a:effectLst>
                <a:hlinkClick r:id="rId2" tooltip="The British journal of dermatology."/>
              </a:rPr>
              <a:t>.</a:t>
            </a:r>
            <a:r>
              <a:rPr lang="en-US" dirty="0">
                <a:solidFill>
                  <a:schemeClr val="bg1"/>
                </a:solidFill>
              </a:rPr>
              <a:t> </a:t>
            </a:r>
            <a:r>
              <a:rPr lang="en-US" dirty="0"/>
              <a:t>2018 May 3. </a:t>
            </a:r>
            <a:r>
              <a:rPr lang="en-US" dirty="0" err="1"/>
              <a:t>doi</a:t>
            </a:r>
            <a:r>
              <a:rPr lang="en-US" dirty="0"/>
              <a:t>: </a:t>
            </a:r>
            <a:r>
              <a:rPr lang="en-US" dirty="0" smtClean="0"/>
              <a:t>10.1111/bjd.16715</a:t>
            </a:r>
            <a:endParaRPr lang="en-US" dirty="0"/>
          </a:p>
        </p:txBody>
      </p:sp>
      <p:sp>
        <p:nvSpPr>
          <p:cNvPr id="4" name="CaixaDeTexto 3"/>
          <p:cNvSpPr txBox="1"/>
          <p:nvPr/>
        </p:nvSpPr>
        <p:spPr>
          <a:xfrm>
            <a:off x="785611" y="2627290"/>
            <a:ext cx="10720589" cy="584775"/>
          </a:xfrm>
          <a:prstGeom prst="rect">
            <a:avLst/>
          </a:prstGeom>
          <a:noFill/>
        </p:spPr>
        <p:txBody>
          <a:bodyPr wrap="square" rtlCol="0">
            <a:spAutoFit/>
          </a:bodyPr>
          <a:lstStyle/>
          <a:p>
            <a:r>
              <a:rPr lang="en-US" sz="1600" b="1" dirty="0"/>
              <a:t>Cumulative exposure to biologics and risk of cancer in psoriasis patients: A meta-analysis of </a:t>
            </a:r>
            <a:r>
              <a:rPr lang="en-US" sz="1600" b="1" dirty="0" err="1"/>
              <a:t>Psonet</a:t>
            </a:r>
            <a:r>
              <a:rPr lang="en-US" sz="1600" b="1" dirty="0"/>
              <a:t> studies from Israel, Italy, Spain, United Kingdom and Republic of Ireland</a:t>
            </a:r>
            <a:r>
              <a:rPr lang="en-US" sz="1600" b="1" dirty="0" smtClean="0"/>
              <a:t>.</a:t>
            </a:r>
            <a:endParaRPr lang="en-US" sz="1600" b="1" dirty="0"/>
          </a:p>
        </p:txBody>
      </p:sp>
      <p:sp>
        <p:nvSpPr>
          <p:cNvPr id="5" name="CaixaDeTexto 4"/>
          <p:cNvSpPr txBox="1"/>
          <p:nvPr/>
        </p:nvSpPr>
        <p:spPr>
          <a:xfrm>
            <a:off x="695467" y="1983342"/>
            <a:ext cx="10702339" cy="523220"/>
          </a:xfrm>
          <a:prstGeom prst="rect">
            <a:avLst/>
          </a:prstGeom>
          <a:noFill/>
        </p:spPr>
        <p:txBody>
          <a:bodyPr wrap="square" rtlCol="0">
            <a:spAutoFit/>
          </a:bodyPr>
          <a:lstStyle/>
          <a:p>
            <a:r>
              <a:rPr lang="pt-BR" sz="1400" u="sng" dirty="0">
                <a:hlinkClick r:id="rId3"/>
              </a:rPr>
              <a:t>Garcia-</a:t>
            </a:r>
            <a:r>
              <a:rPr lang="pt-BR" sz="1400" u="sng" dirty="0" err="1">
                <a:hlinkClick r:id="rId3"/>
              </a:rPr>
              <a:t>Doval</a:t>
            </a:r>
            <a:r>
              <a:rPr lang="pt-BR" sz="1400" u="sng" dirty="0">
                <a:hlinkClick r:id="rId3"/>
              </a:rPr>
              <a:t> I</a:t>
            </a:r>
            <a:r>
              <a:rPr lang="pt-BR" sz="1400" baseline="30000" dirty="0"/>
              <a:t>1,2</a:t>
            </a:r>
            <a:r>
              <a:rPr lang="pt-BR" sz="1400" dirty="0"/>
              <a:t>, </a:t>
            </a:r>
            <a:r>
              <a:rPr lang="pt-BR" sz="1400" u="sng" dirty="0" err="1">
                <a:hlinkClick r:id="rId4"/>
              </a:rPr>
              <a:t>Descalzo</a:t>
            </a:r>
            <a:r>
              <a:rPr lang="pt-BR" sz="1400" u="sng" dirty="0">
                <a:hlinkClick r:id="rId4"/>
              </a:rPr>
              <a:t> MA</a:t>
            </a:r>
            <a:r>
              <a:rPr lang="pt-BR" sz="1400" baseline="30000" dirty="0"/>
              <a:t>1</a:t>
            </a:r>
            <a:r>
              <a:rPr lang="pt-BR" sz="1400" dirty="0"/>
              <a:t>, </a:t>
            </a:r>
            <a:r>
              <a:rPr lang="pt-BR" sz="1400" u="sng" dirty="0">
                <a:hlinkClick r:id="rId5"/>
              </a:rPr>
              <a:t>Mason KJ</a:t>
            </a:r>
            <a:r>
              <a:rPr lang="pt-BR" sz="1400" baseline="30000" dirty="0"/>
              <a:t>3</a:t>
            </a:r>
            <a:r>
              <a:rPr lang="pt-BR" sz="1400" dirty="0"/>
              <a:t>, </a:t>
            </a:r>
            <a:r>
              <a:rPr lang="pt-BR" sz="1400" u="sng" dirty="0">
                <a:hlinkClick r:id="rId6"/>
              </a:rPr>
              <a:t>Cohen AD</a:t>
            </a:r>
            <a:r>
              <a:rPr lang="pt-BR" sz="1400" baseline="30000" dirty="0"/>
              <a:t>4</a:t>
            </a:r>
            <a:r>
              <a:rPr lang="pt-BR" sz="1400" dirty="0"/>
              <a:t>, </a:t>
            </a:r>
            <a:r>
              <a:rPr lang="pt-BR" sz="1400" u="sng" dirty="0" err="1">
                <a:hlinkClick r:id="rId7"/>
              </a:rPr>
              <a:t>Ormerod</a:t>
            </a:r>
            <a:r>
              <a:rPr lang="pt-BR" sz="1400" u="sng" dirty="0">
                <a:hlinkClick r:id="rId7"/>
              </a:rPr>
              <a:t> AD</a:t>
            </a:r>
            <a:r>
              <a:rPr lang="pt-BR" sz="1400" baseline="30000" dirty="0"/>
              <a:t>5</a:t>
            </a:r>
            <a:r>
              <a:rPr lang="pt-BR" sz="1400" dirty="0"/>
              <a:t>, </a:t>
            </a:r>
            <a:r>
              <a:rPr lang="pt-BR" sz="1400" u="sng" dirty="0">
                <a:hlinkClick r:id="rId8"/>
              </a:rPr>
              <a:t>Gómez-García FJ</a:t>
            </a:r>
            <a:r>
              <a:rPr lang="pt-BR" sz="1400" baseline="30000" dirty="0"/>
              <a:t>6</a:t>
            </a:r>
            <a:r>
              <a:rPr lang="pt-BR" sz="1400" dirty="0"/>
              <a:t>, </a:t>
            </a:r>
            <a:r>
              <a:rPr lang="pt-BR" sz="1400" u="sng" dirty="0" err="1">
                <a:hlinkClick r:id="rId9"/>
              </a:rPr>
              <a:t>Cazzaniga</a:t>
            </a:r>
            <a:r>
              <a:rPr lang="pt-BR" sz="1400" u="sng" dirty="0">
                <a:hlinkClick r:id="rId9"/>
              </a:rPr>
              <a:t> S</a:t>
            </a:r>
            <a:r>
              <a:rPr lang="pt-BR" sz="1400" baseline="30000" dirty="0"/>
              <a:t>7</a:t>
            </a:r>
            <a:r>
              <a:rPr lang="pt-BR" sz="1400" dirty="0"/>
              <a:t>, </a:t>
            </a:r>
            <a:r>
              <a:rPr lang="pt-BR" sz="1400" u="sng" dirty="0" err="1">
                <a:hlinkClick r:id="rId10"/>
              </a:rPr>
              <a:t>Feldhamer</a:t>
            </a:r>
            <a:r>
              <a:rPr lang="pt-BR" sz="1400" u="sng" dirty="0">
                <a:hlinkClick r:id="rId10"/>
              </a:rPr>
              <a:t> I</a:t>
            </a:r>
            <a:r>
              <a:rPr lang="pt-BR" sz="1400" baseline="30000" dirty="0"/>
              <a:t>4</a:t>
            </a:r>
            <a:r>
              <a:rPr lang="pt-BR" sz="1400" dirty="0"/>
              <a:t>, </a:t>
            </a:r>
            <a:r>
              <a:rPr lang="pt-BR" sz="1400" u="sng" dirty="0">
                <a:hlinkClick r:id="rId11"/>
              </a:rPr>
              <a:t>Ali </a:t>
            </a:r>
            <a:r>
              <a:rPr lang="pt-BR" sz="1400" u="sng" dirty="0" smtClean="0">
                <a:hlinkClick r:id="rId11"/>
              </a:rPr>
              <a:t>H</a:t>
            </a:r>
            <a:r>
              <a:rPr lang="pt-BR" sz="1400" baseline="30000" dirty="0" smtClean="0"/>
              <a:t>3</a:t>
            </a:r>
            <a:r>
              <a:rPr lang="pt-BR" sz="1400" dirty="0"/>
              <a:t>, </a:t>
            </a:r>
            <a:r>
              <a:rPr lang="pt-BR" sz="1400" dirty="0" smtClean="0"/>
              <a:t> </a:t>
            </a:r>
            <a:r>
              <a:rPr lang="pt-BR" sz="1400" u="sng" dirty="0" smtClean="0">
                <a:hlinkClick r:id="rId12"/>
              </a:rPr>
              <a:t>Herrera-Acosta </a:t>
            </a:r>
            <a:r>
              <a:rPr lang="pt-BR" sz="1400" u="sng" dirty="0">
                <a:hlinkClick r:id="rId12"/>
              </a:rPr>
              <a:t>E</a:t>
            </a:r>
            <a:r>
              <a:rPr lang="pt-BR" sz="1400" baseline="30000" dirty="0"/>
              <a:t>8</a:t>
            </a:r>
            <a:r>
              <a:rPr lang="pt-BR" sz="1400" dirty="0"/>
              <a:t>, </a:t>
            </a:r>
            <a:r>
              <a:rPr lang="pt-BR" sz="1400" u="sng" dirty="0" err="1">
                <a:hlinkClick r:id="rId13"/>
              </a:rPr>
              <a:t>Griffiths</a:t>
            </a:r>
            <a:r>
              <a:rPr lang="pt-BR" sz="1400" u="sng" dirty="0">
                <a:hlinkClick r:id="rId13"/>
              </a:rPr>
              <a:t> CEM</a:t>
            </a:r>
            <a:r>
              <a:rPr lang="pt-BR" sz="1400" baseline="30000" dirty="0"/>
              <a:t>3,9</a:t>
            </a:r>
            <a:r>
              <a:rPr lang="pt-BR" sz="1400" dirty="0"/>
              <a:t>, </a:t>
            </a:r>
            <a:r>
              <a:rPr lang="pt-BR" sz="1400" u="sng" dirty="0">
                <a:hlinkClick r:id="rId14"/>
              </a:rPr>
              <a:t>Stern R</a:t>
            </a:r>
            <a:r>
              <a:rPr lang="pt-BR" sz="1400" baseline="30000" dirty="0"/>
              <a:t>10</a:t>
            </a:r>
            <a:r>
              <a:rPr lang="pt-BR" sz="1400" dirty="0"/>
              <a:t>, </a:t>
            </a:r>
            <a:r>
              <a:rPr lang="pt-BR" sz="1400" u="sng" dirty="0" err="1">
                <a:hlinkClick r:id="rId15"/>
              </a:rPr>
              <a:t>Naldi</a:t>
            </a:r>
            <a:r>
              <a:rPr lang="pt-BR" sz="1400" u="sng" dirty="0">
                <a:hlinkClick r:id="rId15"/>
              </a:rPr>
              <a:t> L</a:t>
            </a:r>
            <a:r>
              <a:rPr lang="pt-BR" sz="1400" baseline="30000" dirty="0"/>
              <a:t>7,11</a:t>
            </a:r>
            <a:r>
              <a:rPr lang="pt-BR" sz="1400" dirty="0"/>
              <a:t>; </a:t>
            </a:r>
            <a:r>
              <a:rPr lang="pt-BR" sz="1400" u="sng" dirty="0" err="1">
                <a:hlinkClick r:id="rId16"/>
              </a:rPr>
              <a:t>Psonet</a:t>
            </a:r>
            <a:r>
              <a:rPr lang="pt-BR" sz="1400" u="sng" dirty="0">
                <a:hlinkClick r:id="rId16"/>
              </a:rPr>
              <a:t> Network</a:t>
            </a:r>
            <a:endParaRPr lang="pt-BR" sz="1400" dirty="0"/>
          </a:p>
        </p:txBody>
      </p:sp>
      <p:sp>
        <p:nvSpPr>
          <p:cNvPr id="6" name="CaixaDeTexto 5"/>
          <p:cNvSpPr txBox="1"/>
          <p:nvPr/>
        </p:nvSpPr>
        <p:spPr>
          <a:xfrm>
            <a:off x="868491" y="3308182"/>
            <a:ext cx="10477800" cy="3323987"/>
          </a:xfrm>
          <a:prstGeom prst="rect">
            <a:avLst/>
          </a:prstGeom>
          <a:noFill/>
        </p:spPr>
        <p:txBody>
          <a:bodyPr wrap="square" rtlCol="0">
            <a:spAutoFit/>
          </a:bodyPr>
          <a:lstStyle/>
          <a:p>
            <a:pPr algn="just">
              <a:lnSpc>
                <a:spcPct val="150000"/>
              </a:lnSpc>
            </a:pPr>
            <a:r>
              <a:rPr lang="en-US" sz="2000" b="1" cap="all" dirty="0" smtClean="0"/>
              <a:t>METHODS: </a:t>
            </a:r>
            <a:r>
              <a:rPr lang="en-US" dirty="0" smtClean="0"/>
              <a:t>Four </a:t>
            </a:r>
            <a:r>
              <a:rPr lang="en-US" dirty="0"/>
              <a:t>national studies (a healthcare database from Israel, and</a:t>
            </a:r>
            <a:r>
              <a:rPr lang="en-US" sz="2000" dirty="0"/>
              <a:t> </a:t>
            </a:r>
            <a:r>
              <a:rPr lang="en-US" sz="2000" b="1" dirty="0"/>
              <a:t>prospective cohorts form Italy, Spain and UK/ROI</a:t>
            </a:r>
            <a:r>
              <a:rPr lang="en-US" sz="2000" dirty="0"/>
              <a:t>) collaborating through </a:t>
            </a:r>
            <a:r>
              <a:rPr lang="en-US" sz="2000" dirty="0" err="1"/>
              <a:t>Psonet</a:t>
            </a:r>
            <a:r>
              <a:rPr lang="en-US" sz="2000" dirty="0"/>
              <a:t> (European Registry of Psoriasis) participated in these </a:t>
            </a:r>
            <a:r>
              <a:rPr lang="en-US" sz="2000" b="1" dirty="0"/>
              <a:t>nested case-control studies</a:t>
            </a:r>
            <a:r>
              <a:rPr lang="en-US" sz="2000" dirty="0"/>
              <a:t>, including nearly 60.000 person-years of observation. </a:t>
            </a:r>
            <a:r>
              <a:rPr lang="en-US" sz="2000" b="1" dirty="0"/>
              <a:t>Cases were patients who developed an incident cancer</a:t>
            </a:r>
            <a:r>
              <a:rPr lang="en-US" sz="2000" dirty="0"/>
              <a:t>. </a:t>
            </a:r>
            <a:r>
              <a:rPr lang="en-US" dirty="0"/>
              <a:t>Patients with previous cancers and benign or in-situ </a:t>
            </a:r>
            <a:r>
              <a:rPr lang="en-US" dirty="0" err="1"/>
              <a:t>tumours</a:t>
            </a:r>
            <a:r>
              <a:rPr lang="en-US" dirty="0"/>
              <a:t> were excluded.</a:t>
            </a:r>
            <a:r>
              <a:rPr lang="en-US" sz="2000" dirty="0"/>
              <a:t> </a:t>
            </a:r>
            <a:r>
              <a:rPr lang="en-US" sz="2000" b="1" dirty="0"/>
              <a:t>Four cancer-free controls were matched to each case on year of birth, gender, geographic area, and registration year</a:t>
            </a:r>
            <a:r>
              <a:rPr lang="en-US" sz="2000" dirty="0"/>
              <a:t>. </a:t>
            </a:r>
          </a:p>
        </p:txBody>
      </p:sp>
    </p:spTree>
    <p:extLst>
      <p:ext uri="{BB962C8B-B14F-4D97-AF65-F5344CB8AC3E}">
        <p14:creationId xmlns:p14="http://schemas.microsoft.com/office/powerpoint/2010/main" val="1040781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ESTUDOS ECOLÓGICOS</a:t>
            </a:r>
            <a:endParaRPr lang="pt-BR" dirty="0"/>
          </a:p>
        </p:txBody>
      </p:sp>
      <p:sp>
        <p:nvSpPr>
          <p:cNvPr id="3" name="Espaço Reservado para Conteúdo 2"/>
          <p:cNvSpPr>
            <a:spLocks noGrp="1"/>
          </p:cNvSpPr>
          <p:nvPr>
            <p:ph idx="1"/>
          </p:nvPr>
        </p:nvSpPr>
        <p:spPr>
          <a:xfrm>
            <a:off x="853227" y="1957589"/>
            <a:ext cx="10544576" cy="4481849"/>
          </a:xfrm>
        </p:spPr>
        <p:txBody>
          <a:bodyPr>
            <a:normAutofit lnSpcReduction="10000"/>
          </a:bodyPr>
          <a:lstStyle/>
          <a:p>
            <a:pPr>
              <a:lnSpc>
                <a:spcPct val="150000"/>
              </a:lnSpc>
            </a:pPr>
            <a:r>
              <a:rPr lang="pt-BR" dirty="0">
                <a:latin typeface="Arial" panose="020B0604020202020204" pitchFamily="34" charset="0"/>
                <a:cs typeface="Arial" panose="020B0604020202020204" pitchFamily="34" charset="0"/>
              </a:rPr>
              <a:t>Estudos nos quais a unidade de estudo é uma população ou um grupo de pessoas que geralmente pertencem a uma mesma área geográfica definida</a:t>
            </a:r>
          </a:p>
          <a:p>
            <a:pPr>
              <a:lnSpc>
                <a:spcPct val="150000"/>
              </a:lnSpc>
            </a:pPr>
            <a:r>
              <a:rPr lang="pt-BR" dirty="0" smtClean="0">
                <a:latin typeface="Arial" panose="020B0604020202020204" pitchFamily="34" charset="0"/>
                <a:cs typeface="Arial" panose="020B0604020202020204" pitchFamily="34" charset="0"/>
              </a:rPr>
              <a:t>Objetivos:</a:t>
            </a:r>
          </a:p>
          <a:p>
            <a:pPr>
              <a:lnSpc>
                <a:spcPct val="150000"/>
              </a:lnSpc>
              <a:buFont typeface="Wingdings" panose="05000000000000000000" pitchFamily="2" charset="2"/>
              <a:buChar char="Ø"/>
            </a:pPr>
            <a:r>
              <a:rPr lang="pt-BR" sz="2000" dirty="0">
                <a:latin typeface="Arial" panose="020B0604020202020204" pitchFamily="34" charset="0"/>
                <a:cs typeface="Arial" panose="020B0604020202020204" pitchFamily="34" charset="0"/>
              </a:rPr>
              <a:t>Gerar hipóteses etiológicas a respeito da ocorrência de uma determinada doença</a:t>
            </a:r>
          </a:p>
          <a:p>
            <a:pPr>
              <a:lnSpc>
                <a:spcPct val="150000"/>
              </a:lnSpc>
              <a:buFont typeface="Wingdings" panose="05000000000000000000" pitchFamily="2" charset="2"/>
              <a:buChar char="Ø"/>
            </a:pPr>
            <a:r>
              <a:rPr lang="pt-BR" sz="2000" dirty="0">
                <a:latin typeface="Arial" panose="020B0604020202020204" pitchFamily="34" charset="0"/>
                <a:cs typeface="Arial" panose="020B0604020202020204" pitchFamily="34" charset="0"/>
              </a:rPr>
              <a:t>Testar hipótese etiológicas</a:t>
            </a:r>
          </a:p>
          <a:p>
            <a:pPr>
              <a:lnSpc>
                <a:spcPct val="150000"/>
              </a:lnSpc>
              <a:buFont typeface="Wingdings" panose="05000000000000000000" pitchFamily="2" charset="2"/>
              <a:buChar char="Ø"/>
            </a:pPr>
            <a:r>
              <a:rPr lang="pt-BR" sz="2000" dirty="0">
                <a:latin typeface="Arial" panose="020B0604020202020204" pitchFamily="34" charset="0"/>
                <a:cs typeface="Arial" panose="020B0604020202020204" pitchFamily="34" charset="0"/>
              </a:rPr>
              <a:t>Avaliar a efetividade de intervenções na </a:t>
            </a:r>
            <a:r>
              <a:rPr lang="pt-BR" sz="2000" dirty="0" smtClean="0">
                <a:latin typeface="Arial" panose="020B0604020202020204" pitchFamily="34" charset="0"/>
                <a:cs typeface="Arial" panose="020B0604020202020204" pitchFamily="34" charset="0"/>
              </a:rPr>
              <a:t>população</a:t>
            </a:r>
            <a:r>
              <a:rPr lang="pt-BR" dirty="0" smtClean="0">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Ø"/>
            </a:pPr>
            <a:r>
              <a:rPr lang="pt-BR" dirty="0" smtClean="0">
                <a:latin typeface="Arial" panose="020B0604020202020204" pitchFamily="34" charset="0"/>
                <a:cs typeface="Arial" panose="020B0604020202020204" pitchFamily="34" charset="0"/>
              </a:rPr>
              <a:t>Avaliar </a:t>
            </a:r>
            <a:r>
              <a:rPr lang="pt-BR" dirty="0">
                <a:latin typeface="Arial" panose="020B0604020202020204" pitchFamily="34" charset="0"/>
                <a:cs typeface="Arial" panose="020B0604020202020204" pitchFamily="34" charset="0"/>
              </a:rPr>
              <a:t>como os contextos social e ambiental podem afetar a saúde de grupos </a:t>
            </a:r>
            <a:r>
              <a:rPr lang="pt-BR" dirty="0" smtClean="0">
                <a:latin typeface="Arial" panose="020B0604020202020204" pitchFamily="34" charset="0"/>
                <a:cs typeface="Arial" panose="020B0604020202020204" pitchFamily="34" charset="0"/>
              </a:rPr>
              <a:t>populacionais</a:t>
            </a:r>
          </a:p>
          <a:p>
            <a:endParaRPr lang="pt-BR" dirty="0"/>
          </a:p>
        </p:txBody>
      </p:sp>
    </p:spTree>
    <p:extLst>
      <p:ext uri="{BB962C8B-B14F-4D97-AF65-F5344CB8AC3E}">
        <p14:creationId xmlns:p14="http://schemas.microsoft.com/office/powerpoint/2010/main" val="718966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a:t>ESTUDOS ECOLÓGICOS</a:t>
            </a:r>
          </a:p>
        </p:txBody>
      </p:sp>
      <p:sp>
        <p:nvSpPr>
          <p:cNvPr id="3" name="Espaço Reservado para Conteúdo 2"/>
          <p:cNvSpPr>
            <a:spLocks noGrp="1"/>
          </p:cNvSpPr>
          <p:nvPr>
            <p:ph idx="1"/>
          </p:nvPr>
        </p:nvSpPr>
        <p:spPr>
          <a:xfrm>
            <a:off x="685800" y="1700011"/>
            <a:ext cx="10820400" cy="4778061"/>
          </a:xfrm>
        </p:spPr>
        <p:txBody>
          <a:bodyPr>
            <a:normAutofit fontScale="77500" lnSpcReduction="20000"/>
          </a:bodyPr>
          <a:lstStyle/>
          <a:p>
            <a:pPr marL="0" indent="0" algn="just">
              <a:lnSpc>
                <a:spcPct val="200000"/>
              </a:lnSpc>
              <a:buNone/>
            </a:pPr>
            <a:r>
              <a:rPr lang="pt-BR" sz="2400" dirty="0" smtClean="0">
                <a:latin typeface="Arial" panose="020B0604020202020204" pitchFamily="34" charset="0"/>
                <a:cs typeface="Arial" panose="020B0604020202020204" pitchFamily="34" charset="0"/>
              </a:rPr>
              <a:t>CARACTERÍSTICAS</a:t>
            </a:r>
          </a:p>
          <a:p>
            <a:pPr algn="just">
              <a:lnSpc>
                <a:spcPct val="200000"/>
              </a:lnSpc>
            </a:pPr>
            <a:r>
              <a:rPr lang="pt-BR" sz="2400" dirty="0" smtClean="0">
                <a:latin typeface="Arial" panose="020B0604020202020204" pitchFamily="34" charset="0"/>
                <a:cs typeface="Arial" panose="020B0604020202020204" pitchFamily="34" charset="0"/>
              </a:rPr>
              <a:t>Mais </a:t>
            </a:r>
            <a:r>
              <a:rPr lang="pt-BR" sz="2400" dirty="0">
                <a:latin typeface="Arial" panose="020B0604020202020204" pitchFamily="34" charset="0"/>
                <a:cs typeface="Arial" panose="020B0604020202020204" pitchFamily="34" charset="0"/>
              </a:rPr>
              <a:t>baratos ☺</a:t>
            </a:r>
          </a:p>
          <a:p>
            <a:pPr algn="just">
              <a:lnSpc>
                <a:spcPct val="200000"/>
              </a:lnSpc>
            </a:pPr>
            <a:r>
              <a:rPr lang="pt-BR" sz="2400" dirty="0">
                <a:latin typeface="Arial" panose="020B0604020202020204" pitchFamily="34" charset="0"/>
                <a:cs typeface="Arial" panose="020B0604020202020204" pitchFamily="34" charset="0"/>
              </a:rPr>
              <a:t>Mais rápidos ☺</a:t>
            </a:r>
          </a:p>
          <a:p>
            <a:pPr algn="just">
              <a:lnSpc>
                <a:spcPct val="200000"/>
              </a:lnSpc>
            </a:pPr>
            <a:r>
              <a:rPr lang="pt-BR" sz="2400" dirty="0">
                <a:latin typeface="Arial" panose="020B0604020202020204" pitchFamily="34" charset="0"/>
                <a:cs typeface="Arial" panose="020B0604020202020204" pitchFamily="34" charset="0"/>
              </a:rPr>
              <a:t>LIMITAÇÕES: </a:t>
            </a:r>
            <a:r>
              <a:rPr lang="pt-BR" sz="2400" dirty="0" smtClean="0">
                <a:latin typeface="Arial" panose="020B0604020202020204" pitchFamily="34" charset="0"/>
                <a:cs typeface="Arial" panose="020B0604020202020204" pitchFamily="34" charset="0"/>
              </a:rPr>
              <a:t>* Dificuldades </a:t>
            </a:r>
            <a:r>
              <a:rPr lang="pt-BR" sz="2400" dirty="0">
                <a:latin typeface="Arial" panose="020B0604020202020204" pitchFamily="34" charset="0"/>
                <a:cs typeface="Arial" panose="020B0604020202020204" pitchFamily="34" charset="0"/>
              </a:rPr>
              <a:t>de controlar </a:t>
            </a:r>
            <a:r>
              <a:rPr lang="pt-BR" sz="2400" dirty="0" err="1" smtClean="0">
                <a:latin typeface="Arial" panose="020B0604020202020204" pitchFamily="34" charset="0"/>
                <a:cs typeface="Arial" panose="020B0604020202020204" pitchFamily="34" charset="0"/>
              </a:rPr>
              <a:t>confundimento</a:t>
            </a:r>
            <a:r>
              <a:rPr lang="pt-BR" sz="2400" dirty="0" smtClean="0">
                <a:latin typeface="Arial" panose="020B0604020202020204" pitchFamily="34" charset="0"/>
                <a:cs typeface="Arial" panose="020B0604020202020204" pitchFamily="34" charset="0"/>
              </a:rPr>
              <a:t>; exposição média</a:t>
            </a:r>
            <a:endParaRPr lang="pt-BR" sz="2400" dirty="0">
              <a:latin typeface="Arial" panose="020B0604020202020204" pitchFamily="34" charset="0"/>
              <a:cs typeface="Arial" panose="020B0604020202020204" pitchFamily="34" charset="0"/>
            </a:endParaRPr>
          </a:p>
          <a:p>
            <a:pPr marL="0" indent="0" algn="just">
              <a:lnSpc>
                <a:spcPct val="200000"/>
              </a:lnSpc>
              <a:buNone/>
            </a:pPr>
            <a:r>
              <a:rPr lang="pt-BR" sz="2400" dirty="0" smtClean="0">
                <a:latin typeface="Arial" panose="020B0604020202020204" pitchFamily="34" charset="0"/>
                <a:cs typeface="Arial" panose="020B0604020202020204" pitchFamily="34" charset="0"/>
              </a:rPr>
              <a:t>		* “Falácia </a:t>
            </a:r>
            <a:r>
              <a:rPr lang="pt-BR" sz="2400" dirty="0">
                <a:latin typeface="Arial" panose="020B0604020202020204" pitchFamily="34" charset="0"/>
                <a:cs typeface="Arial" panose="020B0604020202020204" pitchFamily="34" charset="0"/>
              </a:rPr>
              <a:t>ecológica</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inferência do efeito individual, partindo do efeito observado </a:t>
            </a:r>
            <a:r>
              <a:rPr lang="pt-BR" sz="2400" dirty="0" smtClean="0">
                <a:latin typeface="Arial" panose="020B0604020202020204" pitchFamily="34" charset="0"/>
                <a:cs typeface="Arial" panose="020B0604020202020204" pitchFamily="34" charset="0"/>
              </a:rPr>
              <a:t>		para </a:t>
            </a:r>
            <a:r>
              <a:rPr lang="pt-BR" sz="2400" dirty="0">
                <a:latin typeface="Arial" panose="020B0604020202020204" pitchFamily="34" charset="0"/>
                <a:cs typeface="Arial" panose="020B0604020202020204" pitchFamily="34" charset="0"/>
              </a:rPr>
              <a:t>o </a:t>
            </a:r>
            <a:r>
              <a:rPr lang="pt-BR" sz="2400" dirty="0" smtClean="0">
                <a:latin typeface="Arial" panose="020B0604020202020204" pitchFamily="34" charset="0"/>
                <a:cs typeface="Arial" panose="020B0604020202020204" pitchFamily="34" charset="0"/>
              </a:rPr>
              <a:t>grupo</a:t>
            </a:r>
          </a:p>
          <a:p>
            <a:pPr marL="0" indent="0">
              <a:buNone/>
            </a:pPr>
            <a:r>
              <a:rPr lang="pt-BR" sz="2400" dirty="0" smtClean="0">
                <a:latin typeface="Arial" panose="020B0604020202020204" pitchFamily="34" charset="0"/>
                <a:cs typeface="Arial" panose="020B0604020202020204" pitchFamily="34" charset="0"/>
              </a:rPr>
              <a:t>		* Não </a:t>
            </a:r>
            <a:r>
              <a:rPr lang="pt-BR" sz="2400" dirty="0">
                <a:latin typeface="Arial" panose="020B0604020202020204" pitchFamily="34" charset="0"/>
                <a:cs typeface="Arial" panose="020B0604020202020204" pitchFamily="34" charset="0"/>
              </a:rPr>
              <a:t>é possível associar exposição e agravo no nível individual</a:t>
            </a:r>
          </a:p>
          <a:p>
            <a:pPr marL="0" indent="0">
              <a:buNone/>
            </a:pPr>
            <a:r>
              <a:rPr lang="pt-BR" sz="2400" dirty="0" smtClean="0">
                <a:latin typeface="Arial" panose="020B0604020202020204" pitchFamily="34" charset="0"/>
                <a:cs typeface="Arial" panose="020B0604020202020204" pitchFamily="34" charset="0"/>
              </a:rPr>
              <a:t>		* Muitas </a:t>
            </a:r>
            <a:r>
              <a:rPr lang="pt-BR" sz="2400" dirty="0">
                <a:latin typeface="Arial" panose="020B0604020202020204" pitchFamily="34" charset="0"/>
                <a:cs typeface="Arial" panose="020B0604020202020204" pitchFamily="34" charset="0"/>
              </a:rPr>
              <a:t>vezes, os dados são provenientes de diferentes fontes </a:t>
            </a:r>
            <a:endParaRPr lang="pt-BR" sz="2400" dirty="0" smtClean="0">
              <a:latin typeface="Arial" panose="020B0604020202020204" pitchFamily="34" charset="0"/>
              <a:cs typeface="Arial" panose="020B0604020202020204" pitchFamily="34" charset="0"/>
            </a:endParaRPr>
          </a:p>
          <a:p>
            <a:pPr marL="0" indent="0">
              <a:buNone/>
            </a:pP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 </a:t>
            </a:r>
            <a:r>
              <a:rPr lang="pt-BR" sz="2400" dirty="0">
                <a:latin typeface="Arial" panose="020B0604020202020204" pitchFamily="34" charset="0"/>
                <a:cs typeface="Arial" panose="020B0604020202020204" pitchFamily="34" charset="0"/>
              </a:rPr>
              <a:t>qualidade variável de informação</a:t>
            </a:r>
          </a:p>
          <a:p>
            <a:pPr algn="just">
              <a:lnSpc>
                <a:spcPct val="200000"/>
              </a:lnSpc>
            </a:pPr>
            <a:endParaRPr lang="pt-BR" sz="2400" dirty="0">
              <a:latin typeface="Arial" panose="020B0604020202020204" pitchFamily="34" charset="0"/>
              <a:cs typeface="Arial" panose="020B0604020202020204" pitchFamily="34" charset="0"/>
            </a:endParaRPr>
          </a:p>
        </p:txBody>
      </p:sp>
      <p:pic>
        <p:nvPicPr>
          <p:cNvPr id="4" name="Picture 2" descr="Resultado de imagem para imagens mãozinha do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607" y="3859106"/>
            <a:ext cx="379690" cy="322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m para imagens mãozinha do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564" y="5031081"/>
            <a:ext cx="379690" cy="322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m para imagens mãozinha do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1585" y="5443205"/>
            <a:ext cx="379690" cy="322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imagens mãozinha do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466" y="5906845"/>
            <a:ext cx="379690" cy="32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057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6050" y="764373"/>
            <a:ext cx="8952964" cy="819728"/>
          </a:xfrm>
        </p:spPr>
        <p:txBody>
          <a:bodyPr/>
          <a:lstStyle/>
          <a:p>
            <a:r>
              <a:rPr lang="pt-BR" dirty="0" smtClean="0"/>
              <a:t>EXEMPLO</a:t>
            </a:r>
            <a:endParaRPr lang="pt-BR" dirty="0"/>
          </a:p>
        </p:txBody>
      </p:sp>
      <p:sp>
        <p:nvSpPr>
          <p:cNvPr id="5" name="Espaço Reservado para Conteúdo 2"/>
          <p:cNvSpPr txBox="1">
            <a:spLocks/>
          </p:cNvSpPr>
          <p:nvPr/>
        </p:nvSpPr>
        <p:spPr>
          <a:xfrm>
            <a:off x="1457758" y="1614191"/>
            <a:ext cx="9928660" cy="15973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pt-BR" smtClean="0">
                <a:solidFill>
                  <a:schemeClr val="accent2">
                    <a:lumMod val="75000"/>
                  </a:schemeClr>
                </a:solidFill>
                <a:latin typeface="Arial" panose="020B0604020202020204" pitchFamily="34" charset="0"/>
                <a:cs typeface="Arial" panose="020B0604020202020204" pitchFamily="34" charset="0"/>
              </a:rPr>
              <a:t>Múltiplos grupos - estudos analíticos:</a:t>
            </a:r>
          </a:p>
          <a:p>
            <a:pPr algn="just">
              <a:lnSpc>
                <a:spcPct val="150000"/>
              </a:lnSpc>
            </a:pPr>
            <a:r>
              <a:rPr lang="pt-BR" sz="2000" smtClean="0">
                <a:latin typeface="Arial" panose="020B0604020202020204" pitchFamily="34" charset="0"/>
                <a:cs typeface="Arial" panose="020B0604020202020204" pitchFamily="34" charset="0"/>
              </a:rPr>
              <a:t>Avaliam associação - comparação entre variáveis do tipo medidas globais e a taxa de doença / agravo à saúde entre diferentes grupos</a:t>
            </a:r>
            <a:endParaRPr lang="pt-BR" sz="2000" dirty="0">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785" y="3184483"/>
            <a:ext cx="2234315" cy="287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1460180" y="6062945"/>
            <a:ext cx="4772460" cy="400110"/>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Distribuição dos casos de internação por intoxicação medicamentosa</a:t>
            </a:r>
            <a:r>
              <a:rPr lang="pt-BR" sz="1000" dirty="0" smtClean="0">
                <a:latin typeface="Arial" panose="020B0604020202020204" pitchFamily="34" charset="0"/>
                <a:cs typeface="Arial" panose="020B0604020202020204" pitchFamily="34" charset="0"/>
              </a:rPr>
              <a:t>:</a:t>
            </a:r>
          </a:p>
          <a:p>
            <a:r>
              <a:rPr lang="pt-BR" sz="1000" dirty="0" smtClean="0">
                <a:latin typeface="Arial" panose="020B0604020202020204" pitchFamily="34" charset="0"/>
                <a:cs typeface="Arial" panose="020B0604020202020204" pitchFamily="34" charset="0"/>
              </a:rPr>
              <a:t>coeficientes </a:t>
            </a:r>
            <a:r>
              <a:rPr lang="pt-BR" sz="1000" dirty="0">
                <a:latin typeface="Arial" panose="020B0604020202020204" pitchFamily="34" charset="0"/>
                <a:cs typeface="Arial" panose="020B0604020202020204" pitchFamily="34" charset="0"/>
              </a:rPr>
              <a:t>médios para o período de 2004, 2005 e 2006 por 100.000 habitantes</a:t>
            </a:r>
          </a:p>
        </p:txBody>
      </p:sp>
      <p:sp>
        <p:nvSpPr>
          <p:cNvPr id="8" name="CaixaDeTexto 7"/>
          <p:cNvSpPr txBox="1"/>
          <p:nvPr/>
        </p:nvSpPr>
        <p:spPr>
          <a:xfrm>
            <a:off x="6876850" y="6044912"/>
            <a:ext cx="4509568" cy="369332"/>
          </a:xfrm>
          <a:prstGeom prst="rect">
            <a:avLst/>
          </a:prstGeom>
          <a:noFill/>
        </p:spPr>
        <p:txBody>
          <a:bodyPr wrap="none" rtlCol="0">
            <a:spAutoFit/>
          </a:bodyPr>
          <a:lstStyle/>
          <a:p>
            <a:r>
              <a:rPr lang="pt-BR" sz="1000" dirty="0" smtClean="0">
                <a:latin typeface="Arial" panose="020B0604020202020204" pitchFamily="34" charset="0"/>
                <a:cs typeface="Arial" panose="020B0604020202020204" pitchFamily="34" charset="0"/>
              </a:rPr>
              <a:t>IDH - </a:t>
            </a:r>
            <a:r>
              <a:rPr lang="pt-BR" sz="1000" i="1" dirty="0">
                <a:latin typeface="Arial" panose="020B0604020202020204" pitchFamily="34" charset="0"/>
                <a:cs typeface="Arial" panose="020B0604020202020204" pitchFamily="34" charset="0"/>
              </a:rPr>
              <a:t>Atlas do Trabalho de Desenvolvimento da Cidade de São </a:t>
            </a:r>
            <a:r>
              <a:rPr lang="pt-BR" sz="1000" i="1" dirty="0" smtClean="0">
                <a:latin typeface="Arial" panose="020B0604020202020204" pitchFamily="34" charset="0"/>
                <a:cs typeface="Arial" panose="020B0604020202020204" pitchFamily="34" charset="0"/>
              </a:rPr>
              <a:t>Paulo</a:t>
            </a:r>
            <a:r>
              <a:rPr lang="pt-BR" sz="1000" i="1" dirty="0">
                <a:latin typeface="Arial" panose="020B0604020202020204" pitchFamily="34" charset="0"/>
                <a:cs typeface="Arial" panose="020B0604020202020204" pitchFamily="34" charset="0"/>
              </a:rPr>
              <a:t> </a:t>
            </a:r>
            <a:r>
              <a:rPr lang="pt-BR" sz="1000" i="1" dirty="0" smtClean="0">
                <a:latin typeface="Arial" panose="020B0604020202020204" pitchFamily="34" charset="0"/>
                <a:cs typeface="Arial" panose="020B0604020202020204" pitchFamily="34" charset="0"/>
              </a:rPr>
              <a:t>2007.</a:t>
            </a:r>
            <a:r>
              <a:rPr lang="pt-BR" dirty="0" smtClean="0"/>
              <a:t> </a:t>
            </a:r>
            <a:endParaRPr lang="pt-BR" dirty="0"/>
          </a:p>
        </p:txBody>
      </p:sp>
      <p:pic>
        <p:nvPicPr>
          <p:cNvPr id="9" name="Picture 7" descr="Resultado de imagem para mapa idh distrito São Pau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939" y="3251389"/>
            <a:ext cx="1880297" cy="2820446"/>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4170255" y="4012708"/>
            <a:ext cx="2698315" cy="954107"/>
          </a:xfrm>
          <a:prstGeom prst="rect">
            <a:avLst/>
          </a:prstGeom>
          <a:noFill/>
        </p:spPr>
        <p:txBody>
          <a:bodyPr wrap="square" rtlCol="0">
            <a:spAutoFit/>
          </a:bodyPr>
          <a:lstStyle/>
          <a:p>
            <a:pPr algn="ctr"/>
            <a:r>
              <a:rPr lang="pt-BR" sz="1400" b="1" dirty="0">
                <a:latin typeface="Arial" panose="020B0604020202020204" pitchFamily="34" charset="0"/>
                <a:cs typeface="Arial" panose="020B0604020202020204" pitchFamily="34" charset="0"/>
              </a:rPr>
              <a:t>Coeficiente de Correlação de </a:t>
            </a:r>
            <a:r>
              <a:rPr lang="pt-BR" sz="1400" b="1" dirty="0" smtClean="0">
                <a:latin typeface="Arial" panose="020B0604020202020204" pitchFamily="34" charset="0"/>
                <a:cs typeface="Arial" panose="020B0604020202020204" pitchFamily="34" charset="0"/>
              </a:rPr>
              <a:t>Pearson = </a:t>
            </a:r>
            <a:r>
              <a:rPr lang="pt-BR" sz="1400" b="1" dirty="0">
                <a:latin typeface="Arial" panose="020B0604020202020204" pitchFamily="34" charset="0"/>
                <a:cs typeface="Arial" panose="020B0604020202020204" pitchFamily="34" charset="0"/>
              </a:rPr>
              <a:t>-0,15, </a:t>
            </a:r>
            <a:r>
              <a:rPr lang="pt-BR" sz="1400" b="1" dirty="0" smtClean="0">
                <a:latin typeface="Arial" panose="020B0604020202020204" pitchFamily="34" charset="0"/>
                <a:cs typeface="Arial" panose="020B0604020202020204" pitchFamily="34" charset="0"/>
              </a:rPr>
              <a:t>p=0,133</a:t>
            </a:r>
          </a:p>
          <a:p>
            <a:pPr algn="ctr"/>
            <a:r>
              <a:rPr lang="pt-BR" sz="1400" b="1" dirty="0" smtClean="0">
                <a:latin typeface="Arial" panose="020B0604020202020204" pitchFamily="34" charset="0"/>
                <a:cs typeface="Arial" panose="020B0604020202020204" pitchFamily="34" charset="0"/>
              </a:rPr>
              <a:t>Correlação </a:t>
            </a:r>
            <a:r>
              <a:rPr lang="pt-BR" sz="1400" b="1" dirty="0">
                <a:latin typeface="Arial" panose="020B0604020202020204" pitchFamily="34" charset="0"/>
                <a:cs typeface="Arial" panose="020B0604020202020204" pitchFamily="34" charset="0"/>
              </a:rPr>
              <a:t>não é estatisticamente significativa</a:t>
            </a:r>
          </a:p>
        </p:txBody>
      </p:sp>
    </p:spTree>
    <p:extLst>
      <p:ext uri="{BB962C8B-B14F-4D97-AF65-F5344CB8AC3E}">
        <p14:creationId xmlns:p14="http://schemas.microsoft.com/office/powerpoint/2010/main" val="501029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6396318" cy="1293028"/>
          </a:xfrm>
        </p:spPr>
        <p:txBody>
          <a:bodyPr/>
          <a:lstStyle/>
          <a:p>
            <a:pPr algn="l"/>
            <a:r>
              <a:rPr lang="pt-BR" dirty="0" smtClean="0"/>
              <a:t>ASPECTOS IMPORTANTES</a:t>
            </a:r>
            <a:endParaRPr lang="pt-BR" dirty="0"/>
          </a:p>
        </p:txBody>
      </p:sp>
      <p:sp>
        <p:nvSpPr>
          <p:cNvPr id="3" name="Espaço Reservado para Conteúdo 2"/>
          <p:cNvSpPr>
            <a:spLocks noGrp="1"/>
          </p:cNvSpPr>
          <p:nvPr>
            <p:ph idx="1"/>
          </p:nvPr>
        </p:nvSpPr>
        <p:spPr>
          <a:xfrm>
            <a:off x="685800" y="2050015"/>
            <a:ext cx="10820400" cy="4336097"/>
          </a:xfrm>
        </p:spPr>
        <p:txBody>
          <a:bodyPr>
            <a:normAutofit/>
          </a:bodyPr>
          <a:lstStyle/>
          <a:p>
            <a:pPr marL="0" indent="0" algn="just">
              <a:buNone/>
            </a:pPr>
            <a:r>
              <a:rPr lang="pt-BR" dirty="0" smtClean="0"/>
              <a:t>Clareza no objetivo / hipótese: escolha do delineamento adequado</a:t>
            </a:r>
          </a:p>
          <a:p>
            <a:pPr marL="0" indent="0" algn="just">
              <a:buNone/>
            </a:pPr>
            <a:r>
              <a:rPr lang="pt-BR" dirty="0" smtClean="0"/>
              <a:t>Planejamento: </a:t>
            </a:r>
          </a:p>
          <a:p>
            <a:pPr algn="just"/>
            <a:r>
              <a:rPr lang="pt-BR" dirty="0" smtClean="0"/>
              <a:t>População</a:t>
            </a:r>
          </a:p>
          <a:p>
            <a:pPr algn="just"/>
            <a:r>
              <a:rPr lang="pt-BR" dirty="0" smtClean="0"/>
              <a:t>Tamanho da amostra</a:t>
            </a:r>
          </a:p>
          <a:p>
            <a:pPr algn="just"/>
            <a:r>
              <a:rPr lang="pt-BR" dirty="0"/>
              <a:t>T</a:t>
            </a:r>
            <a:r>
              <a:rPr lang="pt-BR" dirty="0" smtClean="0"/>
              <a:t>écnica de amostragem</a:t>
            </a:r>
          </a:p>
          <a:p>
            <a:pPr algn="just"/>
            <a:r>
              <a:rPr lang="pt-BR" dirty="0" smtClean="0"/>
              <a:t>Método de seleção dos participantes</a:t>
            </a:r>
          </a:p>
          <a:p>
            <a:pPr algn="just"/>
            <a:r>
              <a:rPr lang="pt-BR" dirty="0" smtClean="0"/>
              <a:t>Método de alocação nos grupos de estudo</a:t>
            </a:r>
          </a:p>
          <a:p>
            <a:pPr algn="just"/>
            <a:r>
              <a:rPr lang="pt-BR" dirty="0"/>
              <a:t>V</a:t>
            </a:r>
            <a:r>
              <a:rPr lang="pt-BR" dirty="0" smtClean="0"/>
              <a:t>ariáveis importantes que serão medidas, instrumentos de coleta de dados, procedimentos de controle de qualidade das medidas e de seus registros</a:t>
            </a:r>
          </a:p>
          <a:p>
            <a:pPr algn="just"/>
            <a:r>
              <a:rPr lang="pt-BR" dirty="0"/>
              <a:t>M</a:t>
            </a:r>
            <a:r>
              <a:rPr lang="pt-BR" dirty="0" smtClean="0"/>
              <a:t>étodos estatísticos</a:t>
            </a:r>
          </a:p>
          <a:p>
            <a:endParaRPr lang="pt-BR" dirty="0"/>
          </a:p>
        </p:txBody>
      </p:sp>
      <p:sp>
        <p:nvSpPr>
          <p:cNvPr id="5" name="CaixaDeTexto 4"/>
          <p:cNvSpPr txBox="1"/>
          <p:nvPr/>
        </p:nvSpPr>
        <p:spPr>
          <a:xfrm>
            <a:off x="7059718" y="4242026"/>
            <a:ext cx="2916183" cy="307777"/>
          </a:xfrm>
          <a:prstGeom prst="rect">
            <a:avLst/>
          </a:prstGeom>
          <a:solidFill>
            <a:schemeClr val="accent1"/>
          </a:solidFill>
        </p:spPr>
        <p:txBody>
          <a:bodyPr wrap="none" rtlCol="0">
            <a:spAutoFit/>
          </a:bodyPr>
          <a:lstStyle/>
          <a:p>
            <a:r>
              <a:rPr lang="pt-BR" sz="1400" dirty="0" smtClean="0">
                <a:solidFill>
                  <a:schemeClr val="bg1"/>
                </a:solidFill>
              </a:rPr>
              <a:t>Critérios de inclusão e exclusão</a:t>
            </a:r>
            <a:endParaRPr lang="pt-BR" sz="1400" dirty="0">
              <a:solidFill>
                <a:schemeClr val="bg1"/>
              </a:solidFill>
            </a:endParaRPr>
          </a:p>
        </p:txBody>
      </p:sp>
      <p:sp>
        <p:nvSpPr>
          <p:cNvPr id="6" name="CaixaDeTexto 5"/>
          <p:cNvSpPr txBox="1"/>
          <p:nvPr/>
        </p:nvSpPr>
        <p:spPr>
          <a:xfrm>
            <a:off x="8081685" y="4693021"/>
            <a:ext cx="1653017" cy="307777"/>
          </a:xfrm>
          <a:prstGeom prst="rect">
            <a:avLst/>
          </a:prstGeom>
          <a:solidFill>
            <a:schemeClr val="accent1"/>
          </a:solidFill>
        </p:spPr>
        <p:txBody>
          <a:bodyPr wrap="none" rtlCol="0">
            <a:spAutoFit/>
          </a:bodyPr>
          <a:lstStyle/>
          <a:p>
            <a:r>
              <a:rPr lang="pt-BR" sz="1400" dirty="0" smtClean="0">
                <a:solidFill>
                  <a:schemeClr val="bg1"/>
                </a:solidFill>
              </a:rPr>
              <a:t>Aleatório ou não</a:t>
            </a:r>
            <a:endParaRPr lang="pt-BR" sz="1400" dirty="0">
              <a:solidFill>
                <a:schemeClr val="bg1"/>
              </a:solidFill>
            </a:endParaRPr>
          </a:p>
        </p:txBody>
      </p:sp>
      <p:sp>
        <p:nvSpPr>
          <p:cNvPr id="7" name="CaixaDeTexto 6"/>
          <p:cNvSpPr txBox="1"/>
          <p:nvPr/>
        </p:nvSpPr>
        <p:spPr>
          <a:xfrm>
            <a:off x="5311594" y="2474252"/>
            <a:ext cx="5271241" cy="1600438"/>
          </a:xfrm>
          <a:prstGeom prst="rect">
            <a:avLst/>
          </a:prstGeom>
          <a:solidFill>
            <a:schemeClr val="accent1"/>
          </a:solidFill>
        </p:spPr>
        <p:txBody>
          <a:bodyPr wrap="square" rtlCol="0">
            <a:spAutoFit/>
          </a:bodyPr>
          <a:lstStyle/>
          <a:p>
            <a:pPr algn="just"/>
            <a:r>
              <a:rPr lang="pt-BR" sz="1400" dirty="0" smtClean="0">
                <a:solidFill>
                  <a:schemeClr val="bg1"/>
                </a:solidFill>
              </a:rPr>
              <a:t>Casual simples (sorteio),</a:t>
            </a:r>
          </a:p>
          <a:p>
            <a:pPr algn="just"/>
            <a:r>
              <a:rPr lang="pt-BR" sz="1400" dirty="0" smtClean="0">
                <a:solidFill>
                  <a:schemeClr val="bg1"/>
                </a:solidFill>
              </a:rPr>
              <a:t>Sistemática (seleção em intervalos regulares,</a:t>
            </a:r>
          </a:p>
          <a:p>
            <a:pPr algn="just"/>
            <a:r>
              <a:rPr lang="pt-BR" sz="1400" dirty="0" smtClean="0">
                <a:solidFill>
                  <a:schemeClr val="bg1"/>
                </a:solidFill>
              </a:rPr>
              <a:t>Estratificada (divisão natural em estratos, homogeneidade </a:t>
            </a:r>
          </a:p>
          <a:p>
            <a:pPr algn="just"/>
            <a:r>
              <a:rPr lang="pt-BR" sz="1400" dirty="0" smtClean="0">
                <a:solidFill>
                  <a:schemeClr val="bg1"/>
                </a:solidFill>
              </a:rPr>
              <a:t>interna e heterogeneidade entre os estratos)</a:t>
            </a:r>
          </a:p>
          <a:p>
            <a:pPr algn="just"/>
            <a:r>
              <a:rPr lang="pt-BR" sz="1400" dirty="0" smtClean="0">
                <a:solidFill>
                  <a:schemeClr val="bg1"/>
                </a:solidFill>
              </a:rPr>
              <a:t>Conglomerados (conjuntos que são considerados como uma unidade, sendo representativos da população a ser estudada em relação à variável a ser estudada)</a:t>
            </a:r>
            <a:endParaRPr lang="pt-BR" sz="1400" dirty="0">
              <a:solidFill>
                <a:schemeClr val="bg1"/>
              </a:solidFill>
            </a:endParaRPr>
          </a:p>
        </p:txBody>
      </p:sp>
      <p:cxnSp>
        <p:nvCxnSpPr>
          <p:cNvPr id="9" name="Conector de seta reta 8"/>
          <p:cNvCxnSpPr/>
          <p:nvPr/>
        </p:nvCxnSpPr>
        <p:spPr>
          <a:xfrm flipV="1">
            <a:off x="4504765" y="3227294"/>
            <a:ext cx="685800" cy="52443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a:off x="6199094" y="4386605"/>
            <a:ext cx="739588"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7131420" y="4856562"/>
            <a:ext cx="739588"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55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4084" y="519672"/>
            <a:ext cx="8610600" cy="1293028"/>
          </a:xfrm>
        </p:spPr>
        <p:txBody>
          <a:bodyPr/>
          <a:lstStyle/>
          <a:p>
            <a:r>
              <a:rPr lang="pt-BR" dirty="0" smtClean="0"/>
              <a:t>EXEMPLO</a:t>
            </a:r>
            <a:endParaRPr lang="pt-BR" dirty="0"/>
          </a:p>
        </p:txBody>
      </p:sp>
      <p:sp>
        <p:nvSpPr>
          <p:cNvPr id="3" name="Espaço Reservado para Conteúdo 2"/>
          <p:cNvSpPr>
            <a:spLocks noGrp="1"/>
          </p:cNvSpPr>
          <p:nvPr>
            <p:ph idx="1"/>
          </p:nvPr>
        </p:nvSpPr>
        <p:spPr>
          <a:xfrm>
            <a:off x="537742" y="1306972"/>
            <a:ext cx="11159460" cy="1391458"/>
          </a:xfrm>
        </p:spPr>
        <p:txBody>
          <a:bodyPr>
            <a:normAutofit/>
          </a:bodyPr>
          <a:lstStyle/>
          <a:p>
            <a:pPr marL="0" indent="0" algn="just">
              <a:lnSpc>
                <a:spcPct val="100000"/>
              </a:lnSpc>
              <a:buNone/>
            </a:pPr>
            <a:r>
              <a:rPr lang="pt-BR" sz="2000">
                <a:solidFill>
                  <a:schemeClr val="accent2">
                    <a:lumMod val="75000"/>
                  </a:schemeClr>
                </a:solidFill>
                <a:latin typeface="Arial" panose="020B0604020202020204" pitchFamily="34" charset="0"/>
                <a:cs typeface="Arial" panose="020B0604020202020204" pitchFamily="34" charset="0"/>
              </a:rPr>
              <a:t>Séries temporais – estudos exploratórios:</a:t>
            </a:r>
          </a:p>
          <a:p>
            <a:pPr algn="just">
              <a:lnSpc>
                <a:spcPct val="100000"/>
              </a:lnSpc>
            </a:pPr>
            <a:r>
              <a:rPr lang="pt-BR" sz="1600">
                <a:latin typeface="Arial" panose="020B0604020202020204" pitchFamily="34" charset="0"/>
                <a:cs typeface="Arial" panose="020B0604020202020204" pitchFamily="34" charset="0"/>
              </a:rPr>
              <a:t>Avaliam a evolução das taxas de doença ao longo do tempo em uma determinada população geograficamente definida</a:t>
            </a:r>
          </a:p>
          <a:p>
            <a:pPr algn="just">
              <a:lnSpc>
                <a:spcPct val="100000"/>
              </a:lnSpc>
            </a:pPr>
            <a:r>
              <a:rPr lang="pt-BR" sz="1600">
                <a:latin typeface="Arial" panose="020B0604020202020204" pitchFamily="34" charset="0"/>
                <a:cs typeface="Arial" panose="020B0604020202020204" pitchFamily="34" charset="0"/>
              </a:rPr>
              <a:t>Pode ser utilizado para prever tendências futuras da doença ou avaliar o impacto de uma intervenção, doença ou agravo sobre um problema de </a:t>
            </a:r>
            <a:r>
              <a:rPr lang="pt-BR" sz="1600" smtClean="0">
                <a:latin typeface="Arial" panose="020B0604020202020204" pitchFamily="34" charset="0"/>
                <a:cs typeface="Arial" panose="020B0604020202020204" pitchFamily="34" charset="0"/>
              </a:rPr>
              <a:t>saúde</a:t>
            </a:r>
            <a:endParaRPr lang="pt-BR" sz="1600">
              <a:latin typeface="Arial" panose="020B0604020202020204" pitchFamily="34" charset="0"/>
              <a:cs typeface="Arial" panose="020B0604020202020204" pitchFamily="34" charset="0"/>
            </a:endParaRPr>
          </a:p>
        </p:txBody>
      </p:sp>
      <p:pic>
        <p:nvPicPr>
          <p:cNvPr id="2050" name="Picture 2" descr="http://www.scielo.br/img/revistas/csc/v22n10/1413-8123-csc-22-10-3381-gf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422" y="3135084"/>
            <a:ext cx="8716488" cy="318258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427517" y="6424550"/>
            <a:ext cx="11400311" cy="400110"/>
          </a:xfrm>
          <a:prstGeom prst="rect">
            <a:avLst/>
          </a:prstGeom>
          <a:noFill/>
        </p:spPr>
        <p:txBody>
          <a:bodyPr wrap="square" rtlCol="0">
            <a:spAutoFit/>
          </a:bodyPr>
          <a:lstStyle/>
          <a:p>
            <a:r>
              <a:rPr lang="pt-BR" sz="1000" smtClean="0"/>
              <a:t>Oliveira JFM, Wagner GA, Romano-Lieber NS, Antunes JLF. Tendência da mortalidade por intoxicação medicamentosa entre gêneros e faixas etárias no Estado de São Paulo, Brasil, 1996-2012. Ciência &amp; Saúde Coletiva. 2017; 22(10): 3381-91</a:t>
            </a:r>
          </a:p>
        </p:txBody>
      </p:sp>
      <p:sp>
        <p:nvSpPr>
          <p:cNvPr id="6" name="CaixaDeTexto 5"/>
          <p:cNvSpPr txBox="1"/>
          <p:nvPr/>
        </p:nvSpPr>
        <p:spPr>
          <a:xfrm>
            <a:off x="715867" y="2683829"/>
            <a:ext cx="10731946" cy="461665"/>
          </a:xfrm>
          <a:prstGeom prst="rect">
            <a:avLst/>
          </a:prstGeom>
          <a:noFill/>
        </p:spPr>
        <p:txBody>
          <a:bodyPr wrap="square" rtlCol="0">
            <a:spAutoFit/>
          </a:bodyPr>
          <a:lstStyle/>
          <a:p>
            <a:pPr algn="ctr"/>
            <a:r>
              <a:rPr lang="pt-BR" sz="1400" b="1"/>
              <a:t>Mortalidade por intoxicação medicamentosa no estado de São Paulo (1996-2012):coeficientes de mortalidade ajustados </a:t>
            </a:r>
            <a:endParaRPr lang="pt-BR" sz="1400" b="1" smtClean="0"/>
          </a:p>
          <a:p>
            <a:pPr algn="ctr"/>
            <a:r>
              <a:rPr lang="pt-BR" sz="1000" b="1" smtClean="0"/>
              <a:t>(</a:t>
            </a:r>
            <a:r>
              <a:rPr lang="pt-BR" sz="1000" b="1"/>
              <a:t>por 1.000.000 habitantes/ano). </a:t>
            </a:r>
          </a:p>
        </p:txBody>
      </p:sp>
    </p:spTree>
    <p:extLst>
      <p:ext uri="{BB962C8B-B14F-4D97-AF65-F5344CB8AC3E}">
        <p14:creationId xmlns:p14="http://schemas.microsoft.com/office/powerpoint/2010/main" val="930834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BIBLIOGRAFIA</a:t>
            </a:r>
            <a:endParaRPr lang="pt-BR" dirty="0"/>
          </a:p>
        </p:txBody>
      </p:sp>
      <p:sp>
        <p:nvSpPr>
          <p:cNvPr id="3" name="Espaço Reservado para Conteúdo 2"/>
          <p:cNvSpPr>
            <a:spLocks noGrp="1"/>
          </p:cNvSpPr>
          <p:nvPr>
            <p:ph idx="1"/>
          </p:nvPr>
        </p:nvSpPr>
        <p:spPr>
          <a:xfrm>
            <a:off x="685800" y="2426382"/>
            <a:ext cx="10820400" cy="3278961"/>
          </a:xfrm>
        </p:spPr>
        <p:txBody>
          <a:bodyPr>
            <a:normAutofit/>
          </a:bodyPr>
          <a:lstStyle/>
          <a:p>
            <a:pPr algn="just">
              <a:lnSpc>
                <a:spcPct val="150000"/>
              </a:lnSpc>
            </a:pPr>
            <a:r>
              <a:rPr lang="pt-BR" sz="2000" dirty="0" smtClean="0">
                <a:latin typeface="Arial" panose="020B0604020202020204" pitchFamily="34" charset="0"/>
                <a:cs typeface="Arial" panose="020B0604020202020204" pitchFamily="34" charset="0"/>
              </a:rPr>
              <a:t>Castro CGSO (coord.). Estudos de Utilização de Medicamentos: Noções Básicas (online). Rio de Janeiro: Editora FIOCRUZ, 2000. p. 17</a:t>
            </a:r>
          </a:p>
          <a:p>
            <a:pPr algn="just">
              <a:lnSpc>
                <a:spcPct val="150000"/>
              </a:lnSpc>
            </a:pPr>
            <a:r>
              <a:rPr lang="pt-BR" sz="2000" dirty="0" err="1">
                <a:latin typeface="Arial" panose="020B0604020202020204" pitchFamily="34" charset="0"/>
                <a:cs typeface="Arial" panose="020B0604020202020204" pitchFamily="34" charset="0"/>
              </a:rPr>
              <a:t>Medronho,Roberto</a:t>
            </a:r>
            <a:r>
              <a:rPr lang="pt-BR" sz="2000" dirty="0">
                <a:latin typeface="Arial" panose="020B0604020202020204" pitchFamily="34" charset="0"/>
                <a:cs typeface="Arial" panose="020B0604020202020204" pitchFamily="34" charset="0"/>
              </a:rPr>
              <a:t> A. / </a:t>
            </a:r>
            <a:r>
              <a:rPr lang="pt-BR" sz="2000" dirty="0" err="1">
                <a:latin typeface="Arial" panose="020B0604020202020204" pitchFamily="34" charset="0"/>
                <a:cs typeface="Arial" panose="020B0604020202020204" pitchFamily="34" charset="0"/>
              </a:rPr>
              <a:t>Bloch,Katia</a:t>
            </a:r>
            <a:r>
              <a:rPr lang="pt-BR" sz="2000" dirty="0">
                <a:latin typeface="Arial" panose="020B0604020202020204" pitchFamily="34" charset="0"/>
                <a:cs typeface="Arial" panose="020B0604020202020204" pitchFamily="34" charset="0"/>
              </a:rPr>
              <a:t> </a:t>
            </a:r>
            <a:r>
              <a:rPr lang="pt-BR" sz="2000" dirty="0" err="1" smtClean="0">
                <a:latin typeface="Arial" panose="020B0604020202020204" pitchFamily="34" charset="0"/>
                <a:cs typeface="Arial" panose="020B0604020202020204" pitchFamily="34" charset="0"/>
              </a:rPr>
              <a:t>Vergetti</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Epidemiologia </a:t>
            </a:r>
            <a:r>
              <a:rPr lang="pt-BR" sz="2000" dirty="0" smtClean="0">
                <a:latin typeface="Arial" panose="020B0604020202020204" pitchFamily="34" charset="0"/>
                <a:cs typeface="Arial" panose="020B0604020202020204" pitchFamily="34" charset="0"/>
              </a:rPr>
              <a:t>- 2ª </a:t>
            </a:r>
            <a:r>
              <a:rPr lang="pt-BR" sz="2000" dirty="0">
                <a:latin typeface="Arial" panose="020B0604020202020204" pitchFamily="34" charset="0"/>
                <a:cs typeface="Arial" panose="020B0604020202020204" pitchFamily="34" charset="0"/>
              </a:rPr>
              <a:t>Ed</a:t>
            </a:r>
            <a:r>
              <a:rPr lang="pt-BR" sz="2000" dirty="0" smtClean="0">
                <a:latin typeface="Arial" panose="020B0604020202020204" pitchFamily="34" charset="0"/>
                <a:cs typeface="Arial" panose="020B0604020202020204" pitchFamily="34" charset="0"/>
              </a:rPr>
              <a:t>. São Paulo: Atheneu, 2008.</a:t>
            </a:r>
          </a:p>
          <a:p>
            <a:pPr algn="just">
              <a:lnSpc>
                <a:spcPct val="150000"/>
              </a:lnSpc>
            </a:pPr>
            <a:r>
              <a:rPr lang="pt-BR" sz="2000" dirty="0" err="1" smtClean="0">
                <a:latin typeface="Arial" panose="020B0604020202020204" pitchFamily="34" charset="0"/>
                <a:cs typeface="Arial" panose="020B0604020202020204" pitchFamily="34" charset="0"/>
              </a:rPr>
              <a:t>Zanetta</a:t>
            </a:r>
            <a:r>
              <a:rPr lang="pt-BR" sz="2000" dirty="0" smtClean="0">
                <a:latin typeface="Arial" panose="020B0604020202020204" pitchFamily="34" charset="0"/>
                <a:cs typeface="Arial" panose="020B0604020202020204" pitchFamily="34" charset="0"/>
              </a:rPr>
              <a:t> DM. Delineamento de estudos em Medicina. In: Métodos Qualitativos em Medicina. Eduardo </a:t>
            </a:r>
            <a:r>
              <a:rPr lang="pt-BR" sz="2000" dirty="0" err="1" smtClean="0">
                <a:latin typeface="Arial" panose="020B0604020202020204" pitchFamily="34" charset="0"/>
                <a:cs typeface="Arial" panose="020B0604020202020204" pitchFamily="34" charset="0"/>
              </a:rPr>
              <a:t>Massad</a:t>
            </a:r>
            <a:r>
              <a:rPr lang="pt-BR" sz="2000" dirty="0" smtClean="0">
                <a:latin typeface="Arial" panose="020B0604020202020204" pitchFamily="34" charset="0"/>
                <a:cs typeface="Arial" panose="020B0604020202020204" pitchFamily="34" charset="0"/>
              </a:rPr>
              <a:t> et al. Barueri, SP: Manole, 2004. p. 389-410</a:t>
            </a:r>
            <a:endParaRPr lang="pt-BR" dirty="0"/>
          </a:p>
          <a:p>
            <a:endParaRPr lang="pt-BR" b="1" dirty="0"/>
          </a:p>
        </p:txBody>
      </p:sp>
    </p:spTree>
    <p:extLst>
      <p:ext uri="{BB962C8B-B14F-4D97-AF65-F5344CB8AC3E}">
        <p14:creationId xmlns:p14="http://schemas.microsoft.com/office/powerpoint/2010/main" val="978156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dirty="0"/>
          </a:p>
        </p:txBody>
      </p:sp>
      <p:sp>
        <p:nvSpPr>
          <p:cNvPr id="5" name="Espaço Reservado para Conteúdo 4"/>
          <p:cNvSpPr>
            <a:spLocks noGrp="1"/>
          </p:cNvSpPr>
          <p:nvPr>
            <p:ph idx="1"/>
          </p:nvPr>
        </p:nvSpPr>
        <p:spPr/>
        <p:txBody>
          <a:bodyPr/>
          <a:lstStyle/>
          <a:p>
            <a:endParaRPr lang="pt-BR"/>
          </a:p>
        </p:txBody>
      </p:sp>
    </p:spTree>
    <p:extLst>
      <p:ext uri="{BB962C8B-B14F-4D97-AF65-F5344CB8AC3E}">
        <p14:creationId xmlns:p14="http://schemas.microsoft.com/office/powerpoint/2010/main" val="605023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TIPOS DE ESTUDOS</a:t>
            </a:r>
            <a:endParaRPr lang="pt-BR" dirty="0"/>
          </a:p>
        </p:txBody>
      </p:sp>
      <p:sp>
        <p:nvSpPr>
          <p:cNvPr id="3" name="Espaço Reservado para Conteúdo 2"/>
          <p:cNvSpPr>
            <a:spLocks noGrp="1"/>
          </p:cNvSpPr>
          <p:nvPr>
            <p:ph idx="1"/>
          </p:nvPr>
        </p:nvSpPr>
        <p:spPr>
          <a:xfrm>
            <a:off x="685800" y="2446992"/>
            <a:ext cx="10820400" cy="3799262"/>
          </a:xfrm>
        </p:spPr>
        <p:txBody>
          <a:bodyPr>
            <a:normAutofit/>
          </a:bodyPr>
          <a:lstStyle/>
          <a:p>
            <a:pPr marL="0" indent="0" algn="ctr">
              <a:buNone/>
            </a:pPr>
            <a:r>
              <a:rPr lang="pt-BR" dirty="0" smtClean="0"/>
              <a:t>DESCRITIVO				ANALÍTICO</a:t>
            </a:r>
          </a:p>
          <a:p>
            <a:pPr marL="0" indent="0" algn="ctr">
              <a:buNone/>
            </a:pPr>
            <a:endParaRPr lang="pt-BR" dirty="0" smtClean="0"/>
          </a:p>
          <a:p>
            <a:pPr marL="0" indent="0" algn="ctr">
              <a:buNone/>
            </a:pPr>
            <a:endParaRPr lang="pt-BR" dirty="0" smtClean="0"/>
          </a:p>
          <a:p>
            <a:pPr marL="0" indent="0" algn="ctr">
              <a:buNone/>
            </a:pPr>
            <a:r>
              <a:rPr lang="pt-BR" sz="1600" dirty="0" smtClean="0"/>
              <a:t>RELATO DE CASO	SÉRIES DE CASO	TRANSVERSAIS		OBSERVACIONAIS		EXPERIMENTAIS</a:t>
            </a:r>
          </a:p>
          <a:p>
            <a:pPr marL="0" indent="0" algn="ctr">
              <a:buNone/>
            </a:pPr>
            <a:endParaRPr lang="pt-BR" sz="1600" dirty="0" smtClean="0"/>
          </a:p>
          <a:p>
            <a:pPr marL="0" indent="0" algn="ctr">
              <a:buNone/>
            </a:pPr>
            <a:endParaRPr lang="pt-BR" sz="1600" dirty="0"/>
          </a:p>
          <a:p>
            <a:pPr marL="0" indent="0" algn="ctr">
              <a:buNone/>
            </a:pPr>
            <a:endParaRPr lang="pt-BR" sz="1600" dirty="0" smtClean="0"/>
          </a:p>
          <a:p>
            <a:pPr marL="0" indent="0" algn="ctr">
              <a:buNone/>
            </a:pPr>
            <a:r>
              <a:rPr lang="pt-BR" sz="1600" dirty="0" smtClean="0"/>
              <a:t>CASO-CONTROLE		DE COORTE RETROSPECTIVO	DE COORTE PROSPECTIVO</a:t>
            </a:r>
          </a:p>
          <a:p>
            <a:pPr marL="0" indent="0" algn="ctr">
              <a:buNone/>
            </a:pPr>
            <a:endParaRPr lang="pt-BR" sz="1600" b="1" dirty="0">
              <a:solidFill>
                <a:schemeClr val="accent1"/>
              </a:solidFill>
              <a:effectLst>
                <a:outerShdw blurRad="38100" dist="38100" dir="2700000" algn="tl">
                  <a:srgbClr val="000000">
                    <a:alpha val="43137"/>
                  </a:srgbClr>
                </a:outerShdw>
              </a:effectLst>
            </a:endParaRPr>
          </a:p>
          <a:p>
            <a:pPr marL="0" indent="0" algn="ctr">
              <a:buNone/>
            </a:pPr>
            <a:r>
              <a:rPr lang="pt-BR" sz="1800" b="1" dirty="0" smtClean="0">
                <a:solidFill>
                  <a:schemeClr val="accent1"/>
                </a:solidFill>
                <a:effectLst>
                  <a:outerShdw blurRad="38100" dist="38100" dir="2700000" algn="tl">
                    <a:srgbClr val="000000">
                      <a:alpha val="43137"/>
                    </a:srgbClr>
                  </a:outerShdw>
                </a:effectLst>
              </a:rPr>
              <a:t>ECOLÓGICOS</a:t>
            </a:r>
            <a:endParaRPr lang="pt-BR" sz="1800" b="1" dirty="0">
              <a:solidFill>
                <a:schemeClr val="accent1"/>
              </a:solidFill>
              <a:effectLst>
                <a:outerShdw blurRad="38100" dist="38100" dir="2700000" algn="tl">
                  <a:srgbClr val="000000">
                    <a:alpha val="43137"/>
                  </a:srgbClr>
                </a:outerShdw>
              </a:effectLst>
            </a:endParaRPr>
          </a:p>
        </p:txBody>
      </p:sp>
      <p:cxnSp>
        <p:nvCxnSpPr>
          <p:cNvPr id="5" name="Conector de seta reta 4"/>
          <p:cNvCxnSpPr/>
          <p:nvPr/>
        </p:nvCxnSpPr>
        <p:spPr>
          <a:xfrm flipH="1">
            <a:off x="1687132" y="2794715"/>
            <a:ext cx="1352282" cy="86288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3734873" y="2807594"/>
            <a:ext cx="12879" cy="92727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a:off x="4662152" y="2794715"/>
            <a:ext cx="708338" cy="86288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9144000" y="2794715"/>
            <a:ext cx="1081825" cy="94015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8100811" y="2807594"/>
            <a:ext cx="25758" cy="92727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H="1">
            <a:off x="3296992" y="4018208"/>
            <a:ext cx="3876540" cy="10818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8989454" y="4018202"/>
            <a:ext cx="656822" cy="10818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flipH="1">
            <a:off x="6761408" y="4018208"/>
            <a:ext cx="1236372" cy="10818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15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PARA A AULA</a:t>
            </a:r>
            <a:endParaRPr lang="pt-BR" dirty="0"/>
          </a:p>
        </p:txBody>
      </p:sp>
      <p:sp>
        <p:nvSpPr>
          <p:cNvPr id="3" name="Espaço Reservado para Conteúdo 2"/>
          <p:cNvSpPr>
            <a:spLocks noGrp="1"/>
          </p:cNvSpPr>
          <p:nvPr>
            <p:ph idx="1"/>
          </p:nvPr>
        </p:nvSpPr>
        <p:spPr>
          <a:xfrm>
            <a:off x="3918396" y="1906073"/>
            <a:ext cx="3255135" cy="4533363"/>
          </a:xfrm>
        </p:spPr>
        <p:txBody>
          <a:bodyPr>
            <a:normAutofit/>
          </a:bodyPr>
          <a:lstStyle/>
          <a:p>
            <a:pPr>
              <a:lnSpc>
                <a:spcPct val="150000"/>
              </a:lnSpc>
            </a:pPr>
            <a:r>
              <a:rPr lang="pt-BR" dirty="0"/>
              <a:t>Ensaio Clínico</a:t>
            </a:r>
          </a:p>
          <a:p>
            <a:pPr>
              <a:lnSpc>
                <a:spcPct val="150000"/>
              </a:lnSpc>
            </a:pPr>
            <a:r>
              <a:rPr lang="pt-BR" dirty="0" smtClean="0"/>
              <a:t>Relato de caso</a:t>
            </a:r>
          </a:p>
          <a:p>
            <a:pPr>
              <a:lnSpc>
                <a:spcPct val="150000"/>
              </a:lnSpc>
            </a:pPr>
            <a:r>
              <a:rPr lang="pt-BR" dirty="0" smtClean="0"/>
              <a:t>Série de casos</a:t>
            </a:r>
          </a:p>
          <a:p>
            <a:pPr>
              <a:lnSpc>
                <a:spcPct val="150000"/>
              </a:lnSpc>
            </a:pPr>
            <a:r>
              <a:rPr lang="pt-BR" dirty="0" smtClean="0"/>
              <a:t>Transversal</a:t>
            </a:r>
          </a:p>
          <a:p>
            <a:pPr>
              <a:lnSpc>
                <a:spcPct val="150000"/>
              </a:lnSpc>
            </a:pPr>
            <a:r>
              <a:rPr lang="pt-BR" dirty="0" smtClean="0"/>
              <a:t>Caso – Controle</a:t>
            </a:r>
          </a:p>
          <a:p>
            <a:pPr>
              <a:lnSpc>
                <a:spcPct val="150000"/>
              </a:lnSpc>
            </a:pPr>
            <a:r>
              <a:rPr lang="pt-BR" dirty="0"/>
              <a:t>Coorte</a:t>
            </a:r>
            <a:endParaRPr lang="pt-BR" dirty="0" smtClean="0"/>
          </a:p>
          <a:p>
            <a:pPr marL="0" indent="0">
              <a:lnSpc>
                <a:spcPct val="150000"/>
              </a:lnSpc>
              <a:buNone/>
            </a:pPr>
            <a:r>
              <a:rPr lang="pt-BR" dirty="0" smtClean="0"/>
              <a:t>* Ecológicos</a:t>
            </a:r>
            <a:endParaRPr lang="pt-BR" dirty="0"/>
          </a:p>
        </p:txBody>
      </p:sp>
    </p:spTree>
    <p:extLst>
      <p:ext uri="{BB962C8B-B14F-4D97-AF65-F5344CB8AC3E}">
        <p14:creationId xmlns:p14="http://schemas.microsoft.com/office/powerpoint/2010/main" val="512911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ENSAIOS CLÍNICOS</a:t>
            </a:r>
            <a:endParaRPr lang="pt-BR" dirty="0"/>
          </a:p>
        </p:txBody>
      </p:sp>
      <p:sp>
        <p:nvSpPr>
          <p:cNvPr id="3" name="Espaço Reservado para Conteúdo 2"/>
          <p:cNvSpPr>
            <a:spLocks noGrp="1"/>
          </p:cNvSpPr>
          <p:nvPr>
            <p:ph idx="1"/>
          </p:nvPr>
        </p:nvSpPr>
        <p:spPr>
          <a:xfrm>
            <a:off x="685800" y="1918952"/>
            <a:ext cx="10820400" cy="4687909"/>
          </a:xfrm>
        </p:spPr>
        <p:txBody>
          <a:bodyPr>
            <a:normAutofit/>
          </a:bodyPr>
          <a:lstStyle/>
          <a:p>
            <a:pPr algn="just"/>
            <a:r>
              <a:rPr lang="pt-BR" dirty="0" smtClean="0"/>
              <a:t>Padrão ouro no processo de avaliação de um medicamento desde a década de 50</a:t>
            </a:r>
          </a:p>
          <a:p>
            <a:pPr algn="just"/>
            <a:r>
              <a:rPr lang="pt-BR" dirty="0" smtClean="0"/>
              <a:t>Adequado para a investigação de ef</a:t>
            </a:r>
            <a:r>
              <a:rPr lang="pt-BR" sz="2000" dirty="0" smtClean="0"/>
              <a:t>icácia</a:t>
            </a:r>
          </a:p>
          <a:p>
            <a:pPr algn="just">
              <a:lnSpc>
                <a:spcPct val="150000"/>
              </a:lnSpc>
            </a:pPr>
            <a:r>
              <a:rPr lang="pt-BR" sz="2000" dirty="0" smtClean="0"/>
              <a:t>Características:	* Seleção aleatória ou não da amostra</a:t>
            </a:r>
          </a:p>
          <a:p>
            <a:pPr marL="2743200" lvl="6" indent="0" algn="just">
              <a:lnSpc>
                <a:spcPct val="150000"/>
              </a:lnSpc>
              <a:buNone/>
            </a:pPr>
            <a:r>
              <a:rPr lang="pt-BR" sz="2000" dirty="0" smtClean="0"/>
              <a:t>* Alocação aleatória da </a:t>
            </a:r>
            <a:r>
              <a:rPr lang="pt-BR" sz="2000" dirty="0" smtClean="0"/>
              <a:t>exposição</a:t>
            </a:r>
            <a:endParaRPr lang="pt-BR" sz="2000" dirty="0"/>
          </a:p>
          <a:p>
            <a:pPr marL="2743200" lvl="6" indent="0" algn="just">
              <a:lnSpc>
                <a:spcPct val="150000"/>
              </a:lnSpc>
              <a:buNone/>
            </a:pPr>
            <a:r>
              <a:rPr lang="pt-BR" sz="2000" dirty="0" smtClean="0"/>
              <a:t>* Controle de fatores de confusão pela semelhança entre controles e tratados</a:t>
            </a:r>
          </a:p>
          <a:p>
            <a:pPr lvl="6" algn="just">
              <a:lnSpc>
                <a:spcPct val="150000"/>
              </a:lnSpc>
            </a:pPr>
            <a:r>
              <a:rPr lang="pt-BR" sz="2000" dirty="0" smtClean="0"/>
              <a:t>Três fases: Fase I (pequeno grupo, sem controles – tolerância e efeitos adversos); Fase II (pequeno grupo – relação dose-efeito); Fase III (grupo </a:t>
            </a:r>
            <a:r>
              <a:rPr lang="pt-BR" sz="2000" dirty="0" smtClean="0"/>
              <a:t>maior</a:t>
            </a:r>
            <a:r>
              <a:rPr lang="pt-BR" sz="2000" dirty="0" smtClean="0"/>
              <a:t> </a:t>
            </a:r>
            <a:r>
              <a:rPr lang="pt-BR" sz="2000" dirty="0" smtClean="0"/>
              <a:t>– efeitos adversos e eficácia)</a:t>
            </a:r>
            <a:endParaRPr lang="pt-BR" sz="2000" dirty="0"/>
          </a:p>
        </p:txBody>
      </p:sp>
    </p:spTree>
    <p:extLst>
      <p:ext uri="{BB962C8B-B14F-4D97-AF65-F5344CB8AC3E}">
        <p14:creationId xmlns:p14="http://schemas.microsoft.com/office/powerpoint/2010/main" val="31091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895600" y="1073469"/>
            <a:ext cx="8610600" cy="716697"/>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t-BR" dirty="0" smtClean="0"/>
              <a:t>ENSAIOS CLÍNICOS</a:t>
            </a:r>
            <a:endParaRPr lang="pt-BR" dirty="0"/>
          </a:p>
        </p:txBody>
      </p:sp>
      <p:sp>
        <p:nvSpPr>
          <p:cNvPr id="3" name="CaixaDeTexto 2"/>
          <p:cNvSpPr txBox="1"/>
          <p:nvPr/>
        </p:nvSpPr>
        <p:spPr>
          <a:xfrm>
            <a:off x="592428" y="1738650"/>
            <a:ext cx="11088710" cy="4708981"/>
          </a:xfrm>
          <a:prstGeom prst="rect">
            <a:avLst/>
          </a:prstGeom>
          <a:noFill/>
        </p:spPr>
        <p:txBody>
          <a:bodyPr wrap="square" rtlCol="0">
            <a:spAutoFit/>
          </a:bodyPr>
          <a:lstStyle/>
          <a:p>
            <a:pPr algn="just">
              <a:lnSpc>
                <a:spcPct val="150000"/>
              </a:lnSpc>
            </a:pPr>
            <a:r>
              <a:rPr lang="pt-BR" sz="2000" b="1" dirty="0">
                <a:solidFill>
                  <a:srgbClr val="C00000"/>
                </a:solidFill>
                <a:effectLst>
                  <a:outerShdw blurRad="38100" dist="38100" dir="2700000" algn="tl">
                    <a:srgbClr val="000000">
                      <a:alpha val="43137"/>
                    </a:srgbClr>
                  </a:outerShdw>
                </a:effectLst>
              </a:rPr>
              <a:t>Vantagens:</a:t>
            </a:r>
          </a:p>
          <a:p>
            <a:pPr marL="285750" indent="-285750" algn="just">
              <a:lnSpc>
                <a:spcPct val="150000"/>
              </a:lnSpc>
              <a:buFont typeface="Arial" panose="020B0604020202020204" pitchFamily="34" charset="0"/>
              <a:buChar char="•"/>
            </a:pPr>
            <a:r>
              <a:rPr lang="pt-BR" sz="2000" dirty="0"/>
              <a:t>Menos sujeitos a vieses e fatores de </a:t>
            </a:r>
            <a:r>
              <a:rPr lang="pt-BR" sz="2000" dirty="0" smtClean="0"/>
              <a:t>confusão</a:t>
            </a:r>
          </a:p>
          <a:p>
            <a:pPr algn="just">
              <a:lnSpc>
                <a:spcPct val="150000"/>
              </a:lnSpc>
            </a:pPr>
            <a:r>
              <a:rPr lang="pt-BR" sz="2000" b="1" dirty="0" smtClean="0">
                <a:solidFill>
                  <a:srgbClr val="C00000"/>
                </a:solidFill>
                <a:effectLst>
                  <a:outerShdw blurRad="38100" dist="38100" dir="2700000" algn="tl">
                    <a:srgbClr val="000000">
                      <a:alpha val="43137"/>
                    </a:srgbClr>
                  </a:outerShdw>
                </a:effectLst>
              </a:rPr>
              <a:t>Cuidados:</a:t>
            </a:r>
          </a:p>
          <a:p>
            <a:pPr marL="285750" indent="-285750" algn="just">
              <a:lnSpc>
                <a:spcPct val="150000"/>
              </a:lnSpc>
              <a:buFont typeface="Arial" panose="020B0604020202020204" pitchFamily="34" charset="0"/>
              <a:buChar char="•"/>
            </a:pPr>
            <a:r>
              <a:rPr lang="pt-BR" sz="2000" dirty="0" smtClean="0"/>
              <a:t>Duplo-cego</a:t>
            </a:r>
          </a:p>
          <a:p>
            <a:pPr marL="285750" indent="-285750" algn="just">
              <a:lnSpc>
                <a:spcPct val="150000"/>
              </a:lnSpc>
              <a:buFont typeface="Arial" panose="020B0604020202020204" pitchFamily="34" charset="0"/>
              <a:buChar char="•"/>
            </a:pPr>
            <a:r>
              <a:rPr lang="pt-BR" sz="2000" dirty="0" smtClean="0"/>
              <a:t>Acompanhamento e avaliação de tratamento iguais entre os grupos</a:t>
            </a:r>
          </a:p>
          <a:p>
            <a:pPr marL="285750" indent="-285750" algn="just">
              <a:lnSpc>
                <a:spcPct val="150000"/>
              </a:lnSpc>
              <a:buFont typeface="Arial" panose="020B0604020202020204" pitchFamily="34" charset="0"/>
              <a:buChar char="•"/>
            </a:pPr>
            <a:r>
              <a:rPr lang="pt-BR" sz="2000" dirty="0" smtClean="0"/>
              <a:t>Definição dos critérios para aplicação da intervenção e para a finalização do estudo</a:t>
            </a:r>
          </a:p>
          <a:p>
            <a:pPr marL="285750" indent="-285750" algn="just">
              <a:lnSpc>
                <a:spcPct val="150000"/>
              </a:lnSpc>
              <a:buFont typeface="Arial" panose="020B0604020202020204" pitchFamily="34" charset="0"/>
              <a:buChar char="•"/>
            </a:pPr>
            <a:r>
              <a:rPr lang="pt-BR" sz="2000" dirty="0" smtClean="0"/>
              <a:t>Definição de situações em que o estudo deve ser descontinuado (razões éticas)</a:t>
            </a:r>
          </a:p>
          <a:p>
            <a:pPr marL="285750" indent="-285750" algn="just">
              <a:lnSpc>
                <a:spcPct val="150000"/>
              </a:lnSpc>
              <a:buFont typeface="Arial" panose="020B0604020202020204" pitchFamily="34" charset="0"/>
              <a:buChar char="•"/>
            </a:pPr>
            <a:r>
              <a:rPr lang="pt-BR" sz="2000" dirty="0" smtClean="0"/>
              <a:t>Seguimento o mais completo possível (perdas de seguimento / desistências) – avaliar se foram aleatórias nos grupos</a:t>
            </a:r>
          </a:p>
          <a:p>
            <a:pPr marL="285750" indent="-285750" algn="just">
              <a:lnSpc>
                <a:spcPct val="150000"/>
              </a:lnSpc>
              <a:buFont typeface="Arial" panose="020B0604020202020204" pitchFamily="34" charset="0"/>
              <a:buChar char="•"/>
            </a:pPr>
            <a:r>
              <a:rPr lang="pt-BR" sz="2000" dirty="0" smtClean="0"/>
              <a:t>Estabelecer o propósito do estudo: eficácia terapêutica X melhor tratamento</a:t>
            </a:r>
          </a:p>
        </p:txBody>
      </p:sp>
    </p:spTree>
    <p:extLst>
      <p:ext uri="{BB962C8B-B14F-4D97-AF65-F5344CB8AC3E}">
        <p14:creationId xmlns:p14="http://schemas.microsoft.com/office/powerpoint/2010/main" val="1628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3" end="3"/>
                                            </p:txEl>
                                          </p:spTgt>
                                        </p:tgtEl>
                                      </p:cBhvr>
                                    </p:animEffect>
                                    <p:animScale>
                                      <p:cBhvr>
                                        <p:cTn id="10" dur="250" autoRev="1" fill="hold"/>
                                        <p:tgtEl>
                                          <p:spTgt spid="3">
                                            <p:txEl>
                                              <p:pRg st="3" end="3"/>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4" end="4"/>
                                            </p:txEl>
                                          </p:spTgt>
                                        </p:tgtEl>
                                      </p:cBhvr>
                                    </p:animEffect>
                                    <p:animScale>
                                      <p:cBhvr>
                                        <p:cTn id="13" dur="250" autoRev="1" fill="hold"/>
                                        <p:tgtEl>
                                          <p:spTgt spid="3">
                                            <p:txEl>
                                              <p:pRg st="4" end="4"/>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5" end="5"/>
                                            </p:txEl>
                                          </p:spTgt>
                                        </p:tgtEl>
                                      </p:cBhvr>
                                    </p:animEffect>
                                    <p:animScale>
                                      <p:cBhvr>
                                        <p:cTn id="16" dur="250" autoRev="1" fill="hold"/>
                                        <p:tgtEl>
                                          <p:spTgt spid="3">
                                            <p:txEl>
                                              <p:pRg st="5" end="5"/>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6" end="6"/>
                                            </p:txEl>
                                          </p:spTgt>
                                        </p:tgtEl>
                                      </p:cBhvr>
                                    </p:animEffect>
                                    <p:animScale>
                                      <p:cBhvr>
                                        <p:cTn id="19" dur="250" autoRev="1" fill="hold"/>
                                        <p:tgtEl>
                                          <p:spTgt spid="3">
                                            <p:txEl>
                                              <p:pRg st="6" end="6"/>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
                                            <p:txEl>
                                              <p:pRg st="7" end="7"/>
                                            </p:txEl>
                                          </p:spTgt>
                                        </p:tgtEl>
                                      </p:cBhvr>
                                    </p:animEffect>
                                    <p:animScale>
                                      <p:cBhvr>
                                        <p:cTn id="22" dur="250" autoRev="1" fill="hold"/>
                                        <p:tgtEl>
                                          <p:spTgt spid="3">
                                            <p:txEl>
                                              <p:pRg st="7" end="7"/>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8" end="8"/>
                                            </p:txEl>
                                          </p:spTgt>
                                        </p:tgtEl>
                                      </p:cBhvr>
                                    </p:animEffect>
                                    <p:animScale>
                                      <p:cBhvr>
                                        <p:cTn id="25"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1017430"/>
            <a:ext cx="8610600" cy="898302"/>
          </a:xfrm>
        </p:spPr>
        <p:txBody>
          <a:bodyPr/>
          <a:lstStyle/>
          <a:p>
            <a:pPr algn="l"/>
            <a:r>
              <a:rPr lang="pt-BR" dirty="0"/>
              <a:t>ENSAIOS CLÍNICOS</a:t>
            </a:r>
          </a:p>
        </p:txBody>
      </p:sp>
      <p:sp>
        <p:nvSpPr>
          <p:cNvPr id="3" name="Espaço Reservado para Conteúdo 2"/>
          <p:cNvSpPr>
            <a:spLocks noGrp="1"/>
          </p:cNvSpPr>
          <p:nvPr>
            <p:ph idx="1"/>
          </p:nvPr>
        </p:nvSpPr>
        <p:spPr>
          <a:xfrm>
            <a:off x="685800" y="2323351"/>
            <a:ext cx="10820400" cy="3613812"/>
          </a:xfrm>
        </p:spPr>
        <p:txBody>
          <a:bodyPr/>
          <a:lstStyle/>
          <a:p>
            <a:pPr marL="0" indent="0" algn="just">
              <a:lnSpc>
                <a:spcPct val="150000"/>
              </a:lnSpc>
              <a:buNone/>
            </a:pPr>
            <a:r>
              <a:rPr lang="pt-BR" b="1" dirty="0" smtClean="0">
                <a:solidFill>
                  <a:srgbClr val="C00000"/>
                </a:solidFill>
                <a:effectLst>
                  <a:outerShdw blurRad="38100" dist="38100" dir="2700000" algn="tl">
                    <a:srgbClr val="000000">
                      <a:alpha val="43137"/>
                    </a:srgbClr>
                  </a:outerShdw>
                </a:effectLst>
              </a:rPr>
              <a:t>LIMITAÇÕES:</a:t>
            </a:r>
          </a:p>
          <a:p>
            <a:pPr algn="just">
              <a:lnSpc>
                <a:spcPct val="150000"/>
              </a:lnSpc>
            </a:pPr>
            <a:r>
              <a:rPr lang="pt-BR" dirty="0" smtClean="0"/>
              <a:t>Escolha dos participantes: excluem </a:t>
            </a:r>
            <a:r>
              <a:rPr lang="pt-BR" dirty="0"/>
              <a:t>idosos, crianças, gestantes, pessoas com outras </a:t>
            </a:r>
            <a:r>
              <a:rPr lang="pt-BR" dirty="0" smtClean="0"/>
              <a:t>patologias</a:t>
            </a:r>
          </a:p>
          <a:p>
            <a:pPr algn="just">
              <a:lnSpc>
                <a:spcPct val="150000"/>
              </a:lnSpc>
            </a:pPr>
            <a:r>
              <a:rPr lang="pt-BR" dirty="0"/>
              <a:t>C</a:t>
            </a:r>
            <a:r>
              <a:rPr lang="pt-BR" dirty="0" smtClean="0"/>
              <a:t>urto </a:t>
            </a:r>
            <a:r>
              <a:rPr lang="pt-BR" dirty="0"/>
              <a:t>tempo de </a:t>
            </a:r>
            <a:r>
              <a:rPr lang="pt-BR" dirty="0" smtClean="0"/>
              <a:t>seguimento: não detectam eventos adversos que demorem a se manifestar</a:t>
            </a:r>
          </a:p>
          <a:p>
            <a:pPr algn="just">
              <a:lnSpc>
                <a:spcPct val="150000"/>
              </a:lnSpc>
            </a:pPr>
            <a:r>
              <a:rPr lang="pt-BR" dirty="0"/>
              <a:t>G</a:t>
            </a:r>
            <a:r>
              <a:rPr lang="pt-BR" dirty="0" smtClean="0"/>
              <a:t>rupos pequenos: não detectam </a:t>
            </a:r>
            <a:r>
              <a:rPr lang="pt-BR" dirty="0"/>
              <a:t>eventos adversos mais </a:t>
            </a:r>
            <a:r>
              <a:rPr lang="pt-BR" dirty="0" smtClean="0"/>
              <a:t>raros</a:t>
            </a:r>
            <a:endParaRPr lang="pt-BR" dirty="0"/>
          </a:p>
        </p:txBody>
      </p:sp>
    </p:spTree>
    <p:extLst>
      <p:ext uri="{BB962C8B-B14F-4D97-AF65-F5344CB8AC3E}">
        <p14:creationId xmlns:p14="http://schemas.microsoft.com/office/powerpoint/2010/main" val="736651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lha de Vapor">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TM04033937[[fn=Trilha de Vapor]]</Template>
  <TotalTime>29919</TotalTime>
  <Words>2918</Words>
  <Application>Microsoft Office PowerPoint</Application>
  <PresentationFormat>Widescreen</PresentationFormat>
  <Paragraphs>268</Paragraphs>
  <Slides>42</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42</vt:i4>
      </vt:variant>
    </vt:vector>
  </HeadingPairs>
  <TitlesOfParts>
    <vt:vector size="52" baseType="lpstr">
      <vt:lpstr>ＭＳ Ｐゴシック</vt:lpstr>
      <vt:lpstr>Arial</vt:lpstr>
      <vt:lpstr>Arial</vt:lpstr>
      <vt:lpstr>Arial Black</vt:lpstr>
      <vt:lpstr>Century Gothic</vt:lpstr>
      <vt:lpstr>Helvetica</vt:lpstr>
      <vt:lpstr>Helvetica Neue</vt:lpstr>
      <vt:lpstr>inherit</vt:lpstr>
      <vt:lpstr>Wingdings</vt:lpstr>
      <vt:lpstr>Trilha de Vapor</vt:lpstr>
      <vt:lpstr>ESTUDOS EPIDEMIOLÓGICOS</vt:lpstr>
      <vt:lpstr>INTRODUÇÃO</vt:lpstr>
      <vt:lpstr>RELEVÂNCIA DO CONHECIMENTO</vt:lpstr>
      <vt:lpstr>ASPECTOS IMPORTANTES</vt:lpstr>
      <vt:lpstr>TIPOS DE ESTUDOS</vt:lpstr>
      <vt:lpstr>PARA A AULA</vt:lpstr>
      <vt:lpstr>ENSAIOS CLÍNICOS</vt:lpstr>
      <vt:lpstr>Apresentação do PowerPoint</vt:lpstr>
      <vt:lpstr>ENSAIOS CLÍNICOS</vt:lpstr>
      <vt:lpstr>DELINEAMENTO DE ESTUDOS E A FARMACOEPIDEMIOLOGIA</vt:lpstr>
      <vt:lpstr>RELATO DE CASO</vt:lpstr>
      <vt:lpstr>RELATO DE CASO ASPECTOS IMPORTANTES</vt:lpstr>
      <vt:lpstr>Apresentação do PowerPoint</vt:lpstr>
      <vt:lpstr>CAM (COMPLEMENTARY AND ALTERNATIVE MEDICINE)</vt:lpstr>
      <vt:lpstr>CAM (COMPLEMENTARY AND ALTERNATIVE MEDICINE)</vt:lpstr>
      <vt:lpstr>EXEMPLO: </vt:lpstr>
      <vt:lpstr>SÉRIE DE CASOS</vt:lpstr>
      <vt:lpstr>SÉRIE DE CASOS – USO OFF LABEL</vt:lpstr>
      <vt:lpstr>EXEMPLO</vt:lpstr>
      <vt:lpstr>ESTUDOS TRANSVERSAIS</vt:lpstr>
      <vt:lpstr>ESTUDOS TRANSVERSAIS ASPECTOS IMPORTANTES</vt:lpstr>
      <vt:lpstr>EXEMPLO</vt:lpstr>
      <vt:lpstr>ESTUDOS CASO-CONTROLE</vt:lpstr>
      <vt:lpstr>ESTUDOS CASO-CONTROLE ASPECTOS IMPORTANTES</vt:lpstr>
      <vt:lpstr>EXEMPLO</vt:lpstr>
      <vt:lpstr>ESTUDO DE COORTE RETROSPECTIVO</vt:lpstr>
      <vt:lpstr>ESTUDO DE COORTE RETROSPECTIVO aspectos importantes</vt:lpstr>
      <vt:lpstr>EXEMPLO</vt:lpstr>
      <vt:lpstr>ESTUDO DE COORTE PROSPECTIVO</vt:lpstr>
      <vt:lpstr>ESTUDO DE COORTE PROSPECTIVO</vt:lpstr>
      <vt:lpstr>EXEMPLO</vt:lpstr>
      <vt:lpstr>EXEMPLO</vt:lpstr>
      <vt:lpstr>ESTUDOS DE COORTE relevância</vt:lpstr>
      <vt:lpstr>CRITÉRIOS DE DOLL E HILL CAUSALIDADE</vt:lpstr>
      <vt:lpstr>ESTUDOS CASO-CONTROLE ANINHADO</vt:lpstr>
      <vt:lpstr>EXEMPLO</vt:lpstr>
      <vt:lpstr>ESTUDOS ECOLÓGICOS</vt:lpstr>
      <vt:lpstr>ESTUDOS ECOLÓGICOS</vt:lpstr>
      <vt:lpstr>EXEMPLO</vt:lpstr>
      <vt:lpstr>EXEMPLO</vt:lpstr>
      <vt:lpstr>BIBLIOGRAFIA</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ESTUDOS EPIDEMIOLÓGICOS</dc:title>
  <dc:creator>Janessa Oliveira</dc:creator>
  <cp:lastModifiedBy>Janessa Oliveira</cp:lastModifiedBy>
  <cp:revision>89</cp:revision>
  <dcterms:created xsi:type="dcterms:W3CDTF">2018-04-04T19:51:42Z</dcterms:created>
  <dcterms:modified xsi:type="dcterms:W3CDTF">2018-05-10T19:31:05Z</dcterms:modified>
</cp:coreProperties>
</file>