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256" r:id="rId2"/>
    <p:sldId id="258" r:id="rId3"/>
    <p:sldId id="277" r:id="rId4"/>
    <p:sldId id="282" r:id="rId5"/>
    <p:sldId id="283" r:id="rId6"/>
    <p:sldId id="284" r:id="rId7"/>
    <p:sldId id="285" r:id="rId8"/>
    <p:sldId id="286" r:id="rId9"/>
    <p:sldId id="287" r:id="rId10"/>
    <p:sldId id="288" r:id="rId11"/>
    <p:sldId id="289" r:id="rId12"/>
    <p:sldId id="290" r:id="rId13"/>
    <p:sldId id="291" r:id="rId14"/>
    <p:sldId id="276" r:id="rId15"/>
  </p:sldIdLst>
  <p:sldSz cx="9144000" cy="6858000" type="screen4x3"/>
  <p:notesSz cx="6950075" cy="9236075"/>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2" autoAdjust="0"/>
    <p:restoredTop sz="94660"/>
  </p:normalViewPr>
  <p:slideViewPr>
    <p:cSldViewPr>
      <p:cViewPr>
        <p:scale>
          <a:sx n="100" d="100"/>
          <a:sy n="100" d="100"/>
        </p:scale>
        <p:origin x="-54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3011699" cy="4618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1027"/>
          <p:cNvSpPr>
            <a:spLocks noGrp="1" noChangeArrowheads="1"/>
          </p:cNvSpPr>
          <p:nvPr>
            <p:ph type="dt" sz="quarter" idx="1"/>
          </p:nvPr>
        </p:nvSpPr>
        <p:spPr bwMode="auto">
          <a:xfrm>
            <a:off x="3938376" y="0"/>
            <a:ext cx="3011699" cy="4618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1028"/>
          <p:cNvSpPr>
            <a:spLocks noGrp="1" noChangeArrowheads="1"/>
          </p:cNvSpPr>
          <p:nvPr>
            <p:ph type="ftr" sz="quarter" idx="2"/>
          </p:nvPr>
        </p:nvSpPr>
        <p:spPr bwMode="auto">
          <a:xfrm>
            <a:off x="0" y="8774194"/>
            <a:ext cx="3011699" cy="4618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3" name="Rectangle 1029"/>
          <p:cNvSpPr>
            <a:spLocks noGrp="1" noChangeArrowheads="1"/>
          </p:cNvSpPr>
          <p:nvPr>
            <p:ph type="sldNum" sz="quarter" idx="3"/>
          </p:nvPr>
        </p:nvSpPr>
        <p:spPr bwMode="auto">
          <a:xfrm>
            <a:off x="3938376" y="8774194"/>
            <a:ext cx="3011699" cy="4618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C119D1-CB58-4A2A-BFA6-706FDB7CED44}" type="slidenum">
              <a:rPr lang="en-US"/>
              <a:pPr/>
              <a:t>‹nº›</a:t>
            </a:fld>
            <a:endParaRPr lang="en-US"/>
          </a:p>
        </p:txBody>
      </p:sp>
    </p:spTree>
    <p:extLst>
      <p:ext uri="{BB962C8B-B14F-4D97-AF65-F5344CB8AC3E}">
        <p14:creationId xmlns:p14="http://schemas.microsoft.com/office/powerpoint/2010/main" val="60263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3011699" cy="4618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28675" name="Rectangle 1027"/>
          <p:cNvSpPr>
            <a:spLocks noGrp="1" noChangeArrowheads="1"/>
          </p:cNvSpPr>
          <p:nvPr>
            <p:ph type="dt" idx="1"/>
          </p:nvPr>
        </p:nvSpPr>
        <p:spPr bwMode="auto">
          <a:xfrm>
            <a:off x="3938376" y="0"/>
            <a:ext cx="3011699" cy="4618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28676" name="Rectangle 1028"/>
          <p:cNvSpPr>
            <a:spLocks noGrp="1" noRot="1" noChangeAspect="1" noChangeArrowheads="1" noTextEdit="1"/>
          </p:cNvSpPr>
          <p:nvPr>
            <p:ph type="sldImg" idx="2"/>
          </p:nvPr>
        </p:nvSpPr>
        <p:spPr bwMode="auto">
          <a:xfrm>
            <a:off x="1165225" y="692150"/>
            <a:ext cx="4621213" cy="3465513"/>
          </a:xfrm>
          <a:prstGeom prst="rect">
            <a:avLst/>
          </a:prstGeom>
          <a:noFill/>
          <a:ln w="9525">
            <a:solidFill>
              <a:srgbClr val="000000"/>
            </a:solidFill>
            <a:miter lim="800000"/>
            <a:headEnd/>
            <a:tailEnd/>
          </a:ln>
          <a:effectLst/>
        </p:spPr>
      </p:sp>
      <p:sp>
        <p:nvSpPr>
          <p:cNvPr id="28677" name="Rectangle 1029"/>
          <p:cNvSpPr>
            <a:spLocks noGrp="1" noChangeArrowheads="1"/>
          </p:cNvSpPr>
          <p:nvPr>
            <p:ph type="body" sz="quarter" idx="3"/>
          </p:nvPr>
        </p:nvSpPr>
        <p:spPr bwMode="auto">
          <a:xfrm>
            <a:off x="926677" y="4387098"/>
            <a:ext cx="5096722" cy="4156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28678" name="Rectangle 1030"/>
          <p:cNvSpPr>
            <a:spLocks noGrp="1" noChangeArrowheads="1"/>
          </p:cNvSpPr>
          <p:nvPr>
            <p:ph type="ftr" sz="quarter" idx="4"/>
          </p:nvPr>
        </p:nvSpPr>
        <p:spPr bwMode="auto">
          <a:xfrm>
            <a:off x="0" y="8774194"/>
            <a:ext cx="3011699" cy="4618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28679" name="Rectangle 1031"/>
          <p:cNvSpPr>
            <a:spLocks noGrp="1" noChangeArrowheads="1"/>
          </p:cNvSpPr>
          <p:nvPr>
            <p:ph type="sldNum" sz="quarter" idx="5"/>
          </p:nvPr>
        </p:nvSpPr>
        <p:spPr bwMode="auto">
          <a:xfrm>
            <a:off x="3938376" y="8774194"/>
            <a:ext cx="3011699" cy="4618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39701B-1980-40E3-A879-F2F0EBCACEA0}" type="slidenum">
              <a:rPr lang="pt-BR"/>
              <a:pPr/>
              <a:t>‹nº›</a:t>
            </a:fld>
            <a:endParaRPr lang="pt-BR"/>
          </a:p>
        </p:txBody>
      </p:sp>
    </p:spTree>
    <p:extLst>
      <p:ext uri="{BB962C8B-B14F-4D97-AF65-F5344CB8AC3E}">
        <p14:creationId xmlns:p14="http://schemas.microsoft.com/office/powerpoint/2010/main" val="546399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4099"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4100"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1"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2"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3"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4"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5"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4106"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sp>
        <p:nvSpPr>
          <p:cNvPr id="4107" name="Rectangle 11"/>
          <p:cNvSpPr>
            <a:spLocks noGrp="1" noChangeArrowheads="1"/>
          </p:cNvSpPr>
          <p:nvPr>
            <p:ph type="ctrTitle"/>
          </p:nvPr>
        </p:nvSpPr>
        <p:spPr>
          <a:xfrm>
            <a:off x="685800" y="2286000"/>
            <a:ext cx="7772400" cy="1143000"/>
          </a:xfrm>
        </p:spPr>
        <p:txBody>
          <a:bodyPr/>
          <a:lstStyle>
            <a:lvl1pPr>
              <a:defRPr/>
            </a:lvl1pPr>
          </a:lstStyle>
          <a:p>
            <a:r>
              <a:rPr lang="en-US"/>
              <a:t>Clique para editar o estilo do título mestre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Clique para editar o estilo do subtítulo mestre</a:t>
            </a:r>
          </a:p>
        </p:txBody>
      </p:sp>
      <p:sp>
        <p:nvSpPr>
          <p:cNvPr id="4109" name="Rectangle 13"/>
          <p:cNvSpPr>
            <a:spLocks noGrp="1" noChangeArrowheads="1"/>
          </p:cNvSpPr>
          <p:nvPr>
            <p:ph type="dt" sz="half" idx="2"/>
          </p:nvPr>
        </p:nvSpPr>
        <p:spPr/>
        <p:txBody>
          <a:bodyPr/>
          <a:lstStyle>
            <a:lvl1pPr>
              <a:defRPr/>
            </a:lvl1pPr>
          </a:lstStyle>
          <a:p>
            <a:endParaRPr lang="en-US"/>
          </a:p>
        </p:txBody>
      </p:sp>
      <p:sp>
        <p:nvSpPr>
          <p:cNvPr id="4110" name="Rectangle 14"/>
          <p:cNvSpPr>
            <a:spLocks noGrp="1" noChangeArrowheads="1"/>
          </p:cNvSpPr>
          <p:nvPr>
            <p:ph type="ftr" sz="quarter" idx="3"/>
          </p:nvPr>
        </p:nvSpPr>
        <p:spPr/>
        <p:txBody>
          <a:bodyPr/>
          <a:lstStyle>
            <a:lvl1pPr>
              <a:defRPr/>
            </a:lvl1pPr>
          </a:lstStyle>
          <a:p>
            <a:endParaRPr lang="en-US"/>
          </a:p>
        </p:txBody>
      </p:sp>
      <p:sp>
        <p:nvSpPr>
          <p:cNvPr id="4111" name="Rectangle 15"/>
          <p:cNvSpPr>
            <a:spLocks noGrp="1" noChangeArrowheads="1"/>
          </p:cNvSpPr>
          <p:nvPr>
            <p:ph type="sldNum" sz="quarter" idx="4"/>
          </p:nvPr>
        </p:nvSpPr>
        <p:spPr/>
        <p:txBody>
          <a:bodyPr/>
          <a:lstStyle>
            <a:lvl1pPr>
              <a:defRPr/>
            </a:lvl1pPr>
          </a:lstStyle>
          <a:p>
            <a:fld id="{BAE8F3B1-DD10-4D79-B2F2-97E26428B669}" type="slidenum">
              <a:rPr lang="en-US"/>
              <a:pPr/>
              <a:t>‹nº›</a:t>
            </a:fld>
            <a:endParaRPr 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endParaRPr lang="en-US"/>
          </a:p>
        </p:txBody>
      </p:sp>
      <p:sp>
        <p:nvSpPr>
          <p:cNvPr id="5" name="Espaço Reservado para Rodapé 4"/>
          <p:cNvSpPr>
            <a:spLocks noGrp="1"/>
          </p:cNvSpPr>
          <p:nvPr>
            <p:ph type="ftr" sz="quarter" idx="11"/>
          </p:nvPr>
        </p:nvSpPr>
        <p:spPr/>
        <p:txBody>
          <a:bodyPr/>
          <a:lstStyle>
            <a:lvl1pPr>
              <a:defRPr/>
            </a:lvl1pPr>
          </a:lstStyle>
          <a:p>
            <a:endParaRPr lang="en-US"/>
          </a:p>
        </p:txBody>
      </p:sp>
      <p:sp>
        <p:nvSpPr>
          <p:cNvPr id="6" name="Espaço Reservado para Número de Slide 5"/>
          <p:cNvSpPr>
            <a:spLocks noGrp="1"/>
          </p:cNvSpPr>
          <p:nvPr>
            <p:ph type="sldNum" sz="quarter" idx="12"/>
          </p:nvPr>
        </p:nvSpPr>
        <p:spPr/>
        <p:txBody>
          <a:bodyPr/>
          <a:lstStyle>
            <a:lvl1pPr>
              <a:defRPr/>
            </a:lvl1pPr>
          </a:lstStyle>
          <a:p>
            <a:fld id="{59BCD867-AD20-4498-8003-E741C90DAF56}" type="slidenum">
              <a:rPr lang="en-US"/>
              <a:pPr/>
              <a:t>‹nº›</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28600"/>
            <a:ext cx="2057400" cy="5486400"/>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28600"/>
            <a:ext cx="60198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endParaRPr lang="en-US"/>
          </a:p>
        </p:txBody>
      </p:sp>
      <p:sp>
        <p:nvSpPr>
          <p:cNvPr id="5" name="Espaço Reservado para Rodapé 4"/>
          <p:cNvSpPr>
            <a:spLocks noGrp="1"/>
          </p:cNvSpPr>
          <p:nvPr>
            <p:ph type="ftr" sz="quarter" idx="11"/>
          </p:nvPr>
        </p:nvSpPr>
        <p:spPr/>
        <p:txBody>
          <a:bodyPr/>
          <a:lstStyle>
            <a:lvl1pPr>
              <a:defRPr/>
            </a:lvl1pPr>
          </a:lstStyle>
          <a:p>
            <a:endParaRPr lang="en-US"/>
          </a:p>
        </p:txBody>
      </p:sp>
      <p:sp>
        <p:nvSpPr>
          <p:cNvPr id="6" name="Espaço Reservado para Número de Slide 5"/>
          <p:cNvSpPr>
            <a:spLocks noGrp="1"/>
          </p:cNvSpPr>
          <p:nvPr>
            <p:ph type="sldNum" sz="quarter" idx="12"/>
          </p:nvPr>
        </p:nvSpPr>
        <p:spPr/>
        <p:txBody>
          <a:bodyPr/>
          <a:lstStyle>
            <a:lvl1pPr>
              <a:defRPr/>
            </a:lvl1pPr>
          </a:lstStyle>
          <a:p>
            <a:fld id="{6EC53BFA-E9A8-470E-AD14-8556DC926A5D}" type="slidenum">
              <a:rPr lang="en-US"/>
              <a:pPr/>
              <a:t>‹nº›</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endParaRPr lang="en-US"/>
          </a:p>
        </p:txBody>
      </p:sp>
      <p:sp>
        <p:nvSpPr>
          <p:cNvPr id="5" name="Espaço Reservado para Rodapé 4"/>
          <p:cNvSpPr>
            <a:spLocks noGrp="1"/>
          </p:cNvSpPr>
          <p:nvPr>
            <p:ph type="ftr" sz="quarter" idx="11"/>
          </p:nvPr>
        </p:nvSpPr>
        <p:spPr/>
        <p:txBody>
          <a:bodyPr/>
          <a:lstStyle>
            <a:lvl1pPr>
              <a:defRPr/>
            </a:lvl1pPr>
          </a:lstStyle>
          <a:p>
            <a:endParaRPr lang="en-US"/>
          </a:p>
        </p:txBody>
      </p:sp>
      <p:sp>
        <p:nvSpPr>
          <p:cNvPr id="6" name="Espaço Reservado para Número de Slide 5"/>
          <p:cNvSpPr>
            <a:spLocks noGrp="1"/>
          </p:cNvSpPr>
          <p:nvPr>
            <p:ph type="sldNum" sz="quarter" idx="12"/>
          </p:nvPr>
        </p:nvSpPr>
        <p:spPr/>
        <p:txBody>
          <a:bodyPr/>
          <a:lstStyle>
            <a:lvl1pPr>
              <a:defRPr/>
            </a:lvl1pPr>
          </a:lstStyle>
          <a:p>
            <a:fld id="{29406D2F-79DA-4D97-8C20-E19DF5BAA59C}" type="slidenum">
              <a:rPr lang="en-US"/>
              <a:pPr/>
              <a:t>‹nº›</a:t>
            </a:fld>
            <a:endParaRPr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en-US"/>
          </a:p>
        </p:txBody>
      </p:sp>
      <p:sp>
        <p:nvSpPr>
          <p:cNvPr id="5" name="Espaço Reservado para Rodapé 4"/>
          <p:cNvSpPr>
            <a:spLocks noGrp="1"/>
          </p:cNvSpPr>
          <p:nvPr>
            <p:ph type="ftr" sz="quarter" idx="11"/>
          </p:nvPr>
        </p:nvSpPr>
        <p:spPr/>
        <p:txBody>
          <a:bodyPr/>
          <a:lstStyle>
            <a:lvl1pPr>
              <a:defRPr/>
            </a:lvl1pPr>
          </a:lstStyle>
          <a:p>
            <a:endParaRPr lang="en-US"/>
          </a:p>
        </p:txBody>
      </p:sp>
      <p:sp>
        <p:nvSpPr>
          <p:cNvPr id="6" name="Espaço Reservado para Número de Slide 5"/>
          <p:cNvSpPr>
            <a:spLocks noGrp="1"/>
          </p:cNvSpPr>
          <p:nvPr>
            <p:ph type="sldNum" sz="quarter" idx="12"/>
          </p:nvPr>
        </p:nvSpPr>
        <p:spPr/>
        <p:txBody>
          <a:bodyPr/>
          <a:lstStyle>
            <a:lvl1pPr>
              <a:defRPr/>
            </a:lvl1pPr>
          </a:lstStyle>
          <a:p>
            <a:fld id="{A53E1487-E931-4D36-9FDB-3E9F2CE70812}" type="slidenum">
              <a:rPr lang="en-US"/>
              <a:pPr/>
              <a:t>‹nº›</a:t>
            </a:fld>
            <a:endParaRPr 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lstStyle>
          <a:p>
            <a:endParaRPr lang="en-US"/>
          </a:p>
        </p:txBody>
      </p:sp>
      <p:sp>
        <p:nvSpPr>
          <p:cNvPr id="6" name="Espaço Reservado para Rodapé 5"/>
          <p:cNvSpPr>
            <a:spLocks noGrp="1"/>
          </p:cNvSpPr>
          <p:nvPr>
            <p:ph type="ftr" sz="quarter" idx="11"/>
          </p:nvPr>
        </p:nvSpPr>
        <p:spPr/>
        <p:txBody>
          <a:bodyPr/>
          <a:lstStyle>
            <a:lvl1pPr>
              <a:defRPr/>
            </a:lvl1pPr>
          </a:lstStyle>
          <a:p>
            <a:endParaRPr lang="en-US"/>
          </a:p>
        </p:txBody>
      </p:sp>
      <p:sp>
        <p:nvSpPr>
          <p:cNvPr id="7" name="Espaço Reservado para Número de Slide 6"/>
          <p:cNvSpPr>
            <a:spLocks noGrp="1"/>
          </p:cNvSpPr>
          <p:nvPr>
            <p:ph type="sldNum" sz="quarter" idx="12"/>
          </p:nvPr>
        </p:nvSpPr>
        <p:spPr/>
        <p:txBody>
          <a:bodyPr/>
          <a:lstStyle>
            <a:lvl1pPr>
              <a:defRPr/>
            </a:lvl1pPr>
          </a:lstStyle>
          <a:p>
            <a:fld id="{3251B69E-63EB-4FF1-9987-AEC997659DEE}" type="slidenum">
              <a:rPr lang="en-US"/>
              <a:pPr/>
              <a:t>‹nº›</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lstStyle>
          <a:p>
            <a:endParaRPr lang="en-US"/>
          </a:p>
        </p:txBody>
      </p:sp>
      <p:sp>
        <p:nvSpPr>
          <p:cNvPr id="8" name="Espaço Reservado para Rodapé 7"/>
          <p:cNvSpPr>
            <a:spLocks noGrp="1"/>
          </p:cNvSpPr>
          <p:nvPr>
            <p:ph type="ftr" sz="quarter" idx="11"/>
          </p:nvPr>
        </p:nvSpPr>
        <p:spPr/>
        <p:txBody>
          <a:bodyPr/>
          <a:lstStyle>
            <a:lvl1pPr>
              <a:defRPr/>
            </a:lvl1pPr>
          </a:lstStyle>
          <a:p>
            <a:endParaRPr lang="en-US"/>
          </a:p>
        </p:txBody>
      </p:sp>
      <p:sp>
        <p:nvSpPr>
          <p:cNvPr id="9" name="Espaço Reservado para Número de Slide 8"/>
          <p:cNvSpPr>
            <a:spLocks noGrp="1"/>
          </p:cNvSpPr>
          <p:nvPr>
            <p:ph type="sldNum" sz="quarter" idx="12"/>
          </p:nvPr>
        </p:nvSpPr>
        <p:spPr/>
        <p:txBody>
          <a:bodyPr/>
          <a:lstStyle>
            <a:lvl1pPr>
              <a:defRPr/>
            </a:lvl1pPr>
          </a:lstStyle>
          <a:p>
            <a:fld id="{A8FC965B-392B-41AB-BBE2-F85D3DCDCB6D}" type="slidenum">
              <a:rPr lang="en-US"/>
              <a:pPr/>
              <a:t>‹nº›</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lstStyle>
          <a:p>
            <a:endParaRPr lang="en-US"/>
          </a:p>
        </p:txBody>
      </p:sp>
      <p:sp>
        <p:nvSpPr>
          <p:cNvPr id="4" name="Espaço Reservado para Rodapé 3"/>
          <p:cNvSpPr>
            <a:spLocks noGrp="1"/>
          </p:cNvSpPr>
          <p:nvPr>
            <p:ph type="ftr" sz="quarter" idx="11"/>
          </p:nvPr>
        </p:nvSpPr>
        <p:spPr/>
        <p:txBody>
          <a:bodyPr/>
          <a:lstStyle>
            <a:lvl1pPr>
              <a:defRPr/>
            </a:lvl1pPr>
          </a:lstStyle>
          <a:p>
            <a:endParaRPr lang="en-US"/>
          </a:p>
        </p:txBody>
      </p:sp>
      <p:sp>
        <p:nvSpPr>
          <p:cNvPr id="5" name="Espaço Reservado para Número de Slide 4"/>
          <p:cNvSpPr>
            <a:spLocks noGrp="1"/>
          </p:cNvSpPr>
          <p:nvPr>
            <p:ph type="sldNum" sz="quarter" idx="12"/>
          </p:nvPr>
        </p:nvSpPr>
        <p:spPr/>
        <p:txBody>
          <a:bodyPr/>
          <a:lstStyle>
            <a:lvl1pPr>
              <a:defRPr/>
            </a:lvl1pPr>
          </a:lstStyle>
          <a:p>
            <a:fld id="{BCA53E46-B0A9-4E53-9256-DD0A5F8CA50F}" type="slidenum">
              <a:rPr lang="en-US"/>
              <a:pPr/>
              <a:t>‹nº›</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en-US"/>
          </a:p>
        </p:txBody>
      </p:sp>
      <p:sp>
        <p:nvSpPr>
          <p:cNvPr id="3" name="Espaço Reservado para Rodapé 2"/>
          <p:cNvSpPr>
            <a:spLocks noGrp="1"/>
          </p:cNvSpPr>
          <p:nvPr>
            <p:ph type="ftr" sz="quarter" idx="11"/>
          </p:nvPr>
        </p:nvSpPr>
        <p:spPr/>
        <p:txBody>
          <a:bodyPr/>
          <a:lstStyle>
            <a:lvl1pPr>
              <a:defRPr/>
            </a:lvl1pPr>
          </a:lstStyle>
          <a:p>
            <a:endParaRPr lang="en-US"/>
          </a:p>
        </p:txBody>
      </p:sp>
      <p:sp>
        <p:nvSpPr>
          <p:cNvPr id="4" name="Espaço Reservado para Número de Slide 3"/>
          <p:cNvSpPr>
            <a:spLocks noGrp="1"/>
          </p:cNvSpPr>
          <p:nvPr>
            <p:ph type="sldNum" sz="quarter" idx="12"/>
          </p:nvPr>
        </p:nvSpPr>
        <p:spPr/>
        <p:txBody>
          <a:bodyPr/>
          <a:lstStyle>
            <a:lvl1pPr>
              <a:defRPr/>
            </a:lvl1pPr>
          </a:lstStyle>
          <a:p>
            <a:fld id="{119BC7D9-EC18-4D70-8958-C6F241398ACD}" type="slidenum">
              <a:rPr lang="en-US"/>
              <a:pPr/>
              <a:t>‹nº›</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en-US"/>
          </a:p>
        </p:txBody>
      </p:sp>
      <p:sp>
        <p:nvSpPr>
          <p:cNvPr id="6" name="Espaço Reservado para Rodapé 5"/>
          <p:cNvSpPr>
            <a:spLocks noGrp="1"/>
          </p:cNvSpPr>
          <p:nvPr>
            <p:ph type="ftr" sz="quarter" idx="11"/>
          </p:nvPr>
        </p:nvSpPr>
        <p:spPr/>
        <p:txBody>
          <a:bodyPr/>
          <a:lstStyle>
            <a:lvl1pPr>
              <a:defRPr/>
            </a:lvl1pPr>
          </a:lstStyle>
          <a:p>
            <a:endParaRPr lang="en-US"/>
          </a:p>
        </p:txBody>
      </p:sp>
      <p:sp>
        <p:nvSpPr>
          <p:cNvPr id="7" name="Espaço Reservado para Número de Slide 6"/>
          <p:cNvSpPr>
            <a:spLocks noGrp="1"/>
          </p:cNvSpPr>
          <p:nvPr>
            <p:ph type="sldNum" sz="quarter" idx="12"/>
          </p:nvPr>
        </p:nvSpPr>
        <p:spPr/>
        <p:txBody>
          <a:bodyPr/>
          <a:lstStyle>
            <a:lvl1pPr>
              <a:defRPr/>
            </a:lvl1pPr>
          </a:lstStyle>
          <a:p>
            <a:fld id="{6052386A-29AA-4B0B-9917-5668352EEFA5}" type="slidenum">
              <a:rPr lang="en-US"/>
              <a:pPr/>
              <a:t>‹nº›</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en-US"/>
          </a:p>
        </p:txBody>
      </p:sp>
      <p:sp>
        <p:nvSpPr>
          <p:cNvPr id="6" name="Espaço Reservado para Rodapé 5"/>
          <p:cNvSpPr>
            <a:spLocks noGrp="1"/>
          </p:cNvSpPr>
          <p:nvPr>
            <p:ph type="ftr" sz="quarter" idx="11"/>
          </p:nvPr>
        </p:nvSpPr>
        <p:spPr/>
        <p:txBody>
          <a:bodyPr/>
          <a:lstStyle>
            <a:lvl1pPr>
              <a:defRPr/>
            </a:lvl1pPr>
          </a:lstStyle>
          <a:p>
            <a:endParaRPr lang="en-US"/>
          </a:p>
        </p:txBody>
      </p:sp>
      <p:sp>
        <p:nvSpPr>
          <p:cNvPr id="7" name="Espaço Reservado para Número de Slide 6"/>
          <p:cNvSpPr>
            <a:spLocks noGrp="1"/>
          </p:cNvSpPr>
          <p:nvPr>
            <p:ph type="sldNum" sz="quarter" idx="12"/>
          </p:nvPr>
        </p:nvSpPr>
        <p:spPr/>
        <p:txBody>
          <a:bodyPr/>
          <a:lstStyle>
            <a:lvl1pPr>
              <a:defRPr/>
            </a:lvl1pPr>
          </a:lstStyle>
          <a:p>
            <a:fld id="{530FD8F5-80E2-44D5-9E7B-364D0722A07A}" type="slidenum">
              <a:rPr lang="en-US"/>
              <a:pPr/>
              <a:t>‹nº›</a:t>
            </a:fld>
            <a:endParaRPr 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3075"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3076"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77"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78"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79"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80"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81"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3082"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sp>
        <p:nvSpPr>
          <p:cNvPr id="3083" name="Rectangle 11"/>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3084" name="Rectangle 12"/>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3085"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86"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87"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504A54-0DA5-4AE2-97A0-A7E6A1B23BE9}" type="slidenum">
              <a:rPr lang="en-US"/>
              <a:pPr/>
              <a:t>‹nº›</a:t>
            </a:fld>
            <a:endParaRPr lang="en-US"/>
          </a:p>
        </p:txBody>
      </p:sp>
      <p:sp>
        <p:nvSpPr>
          <p:cNvPr id="3108" name="Line 36"/>
          <p:cNvSpPr>
            <a:spLocks noChangeShapeType="1"/>
          </p:cNvSpPr>
          <p:nvPr/>
        </p:nvSpPr>
        <p:spPr bwMode="auto">
          <a:xfrm>
            <a:off x="685800" y="1143000"/>
            <a:ext cx="7772400" cy="0"/>
          </a:xfrm>
          <a:prstGeom prst="line">
            <a:avLst/>
          </a:prstGeom>
          <a:noFill/>
          <a:ln w="9525">
            <a:solidFill>
              <a:schemeClr val="tx1"/>
            </a:solidFill>
            <a:round/>
            <a:headEnd/>
            <a:tailEnd/>
          </a:ln>
          <a:effec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hf hdr="0" ftr="0" dt="0"/>
  <p:txStyles>
    <p:titleStyle>
      <a:lvl1pPr algn="ctr" rtl="0" eaLnBrk="0" fontAlgn="base" hangingPunct="0">
        <a:spcBef>
          <a:spcPct val="0"/>
        </a:spcBef>
        <a:spcAft>
          <a:spcPct val="0"/>
        </a:spcAft>
        <a:defRPr sz="2000">
          <a:solidFill>
            <a:srgbClr val="C0C0C0"/>
          </a:solidFill>
          <a:latin typeface="+mj-lt"/>
          <a:ea typeface="+mj-ea"/>
          <a:cs typeface="+mj-cs"/>
        </a:defRPr>
      </a:lvl1pPr>
      <a:lvl2pPr algn="ctr" rtl="0" eaLnBrk="0" fontAlgn="base" hangingPunct="0">
        <a:spcBef>
          <a:spcPct val="0"/>
        </a:spcBef>
        <a:spcAft>
          <a:spcPct val="0"/>
        </a:spcAft>
        <a:defRPr sz="2000">
          <a:solidFill>
            <a:srgbClr val="C0C0C0"/>
          </a:solidFill>
          <a:latin typeface="Times New Roman" pitchFamily="18" charset="0"/>
        </a:defRPr>
      </a:lvl2pPr>
      <a:lvl3pPr algn="ctr" rtl="0" eaLnBrk="0" fontAlgn="base" hangingPunct="0">
        <a:spcBef>
          <a:spcPct val="0"/>
        </a:spcBef>
        <a:spcAft>
          <a:spcPct val="0"/>
        </a:spcAft>
        <a:defRPr sz="2000">
          <a:solidFill>
            <a:srgbClr val="C0C0C0"/>
          </a:solidFill>
          <a:latin typeface="Times New Roman" pitchFamily="18" charset="0"/>
        </a:defRPr>
      </a:lvl3pPr>
      <a:lvl4pPr algn="ctr" rtl="0" eaLnBrk="0" fontAlgn="base" hangingPunct="0">
        <a:spcBef>
          <a:spcPct val="0"/>
        </a:spcBef>
        <a:spcAft>
          <a:spcPct val="0"/>
        </a:spcAft>
        <a:defRPr sz="2000">
          <a:solidFill>
            <a:srgbClr val="C0C0C0"/>
          </a:solidFill>
          <a:latin typeface="Times New Roman" pitchFamily="18" charset="0"/>
        </a:defRPr>
      </a:lvl4pPr>
      <a:lvl5pPr algn="ctr" rtl="0" eaLnBrk="0" fontAlgn="base" hangingPunct="0">
        <a:spcBef>
          <a:spcPct val="0"/>
        </a:spcBef>
        <a:spcAft>
          <a:spcPct val="0"/>
        </a:spcAft>
        <a:defRPr sz="2000">
          <a:solidFill>
            <a:srgbClr val="C0C0C0"/>
          </a:solidFill>
          <a:latin typeface="Times New Roman" pitchFamily="18" charset="0"/>
        </a:defRPr>
      </a:lvl5pPr>
      <a:lvl6pPr marL="457200" algn="ctr" rtl="0" eaLnBrk="0" fontAlgn="base" hangingPunct="0">
        <a:spcBef>
          <a:spcPct val="0"/>
        </a:spcBef>
        <a:spcAft>
          <a:spcPct val="0"/>
        </a:spcAft>
        <a:defRPr sz="2000">
          <a:solidFill>
            <a:srgbClr val="C0C0C0"/>
          </a:solidFill>
          <a:latin typeface="Times New Roman" pitchFamily="18" charset="0"/>
        </a:defRPr>
      </a:lvl6pPr>
      <a:lvl7pPr marL="914400" algn="ctr" rtl="0" eaLnBrk="0" fontAlgn="base" hangingPunct="0">
        <a:spcBef>
          <a:spcPct val="0"/>
        </a:spcBef>
        <a:spcAft>
          <a:spcPct val="0"/>
        </a:spcAft>
        <a:defRPr sz="2000">
          <a:solidFill>
            <a:srgbClr val="C0C0C0"/>
          </a:solidFill>
          <a:latin typeface="Times New Roman" pitchFamily="18" charset="0"/>
        </a:defRPr>
      </a:lvl7pPr>
      <a:lvl8pPr marL="1371600" algn="ctr" rtl="0" eaLnBrk="0" fontAlgn="base" hangingPunct="0">
        <a:spcBef>
          <a:spcPct val="0"/>
        </a:spcBef>
        <a:spcAft>
          <a:spcPct val="0"/>
        </a:spcAft>
        <a:defRPr sz="2000">
          <a:solidFill>
            <a:srgbClr val="C0C0C0"/>
          </a:solidFill>
          <a:latin typeface="Times New Roman" pitchFamily="18" charset="0"/>
        </a:defRPr>
      </a:lvl8pPr>
      <a:lvl9pPr marL="1828800" algn="ctr" rtl="0" eaLnBrk="0" fontAlgn="base" hangingPunct="0">
        <a:spcBef>
          <a:spcPct val="0"/>
        </a:spcBef>
        <a:spcAft>
          <a:spcPct val="0"/>
        </a:spcAft>
        <a:defRPr sz="2000">
          <a:solidFill>
            <a:srgbClr val="C0C0C0"/>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990600"/>
            <a:ext cx="7924800" cy="2667000"/>
          </a:xfrm>
          <a:noFill/>
        </p:spPr>
        <p:txBody>
          <a:bodyPr/>
          <a:lstStyle/>
          <a:p>
            <a:r>
              <a:rPr lang="pt-BR" sz="6000" dirty="0" smtClean="0">
                <a:solidFill>
                  <a:schemeClr val="tx2"/>
                </a:solidFill>
              </a:rPr>
              <a:t>TRIBUTAÇÃO DO NÃO-RESIDENTE</a:t>
            </a:r>
            <a:endParaRPr lang="pt-BR" sz="2400" dirty="0">
              <a:solidFill>
                <a:schemeClr val="tx1"/>
              </a:solidFill>
            </a:endParaRPr>
          </a:p>
        </p:txBody>
      </p:sp>
      <p:sp>
        <p:nvSpPr>
          <p:cNvPr id="2054" name="Rectangle 6"/>
          <p:cNvSpPr>
            <a:spLocks noGrp="1" noChangeArrowheads="1"/>
          </p:cNvSpPr>
          <p:nvPr>
            <p:ph type="subTitle" idx="1"/>
          </p:nvPr>
        </p:nvSpPr>
        <p:spPr>
          <a:xfrm>
            <a:off x="838200" y="3352800"/>
            <a:ext cx="7467600" cy="2438400"/>
          </a:xfrm>
        </p:spPr>
        <p:txBody>
          <a:bodyPr/>
          <a:lstStyle/>
          <a:p>
            <a:endParaRPr lang="pt-BR" sz="4400" dirty="0" smtClean="0"/>
          </a:p>
          <a:p>
            <a:endParaRPr lang="pt-BR" sz="3600" dirty="0" smtClean="0"/>
          </a:p>
          <a:p>
            <a:r>
              <a:rPr lang="pt-BR" sz="3600" dirty="0" smtClean="0"/>
              <a:t>Prof</a:t>
            </a:r>
            <a:r>
              <a:rPr lang="pt-BR" sz="3600" dirty="0"/>
              <a:t>. Dr. </a:t>
            </a:r>
            <a:r>
              <a:rPr lang="pt-BR" sz="3600" dirty="0" smtClean="0"/>
              <a:t>Roberto Quiroga Mosquera</a:t>
            </a:r>
            <a:endParaRPr lang="pt-BR" sz="3600" dirty="0"/>
          </a:p>
        </p:txBody>
      </p:sp>
      <p:sp>
        <p:nvSpPr>
          <p:cNvPr id="6" name="Rectangle 15"/>
          <p:cNvSpPr>
            <a:spLocks noGrp="1" noChangeArrowheads="1"/>
          </p:cNvSpPr>
          <p:nvPr>
            <p:ph type="sldNum" sz="quarter" idx="4"/>
          </p:nvPr>
        </p:nvSpPr>
        <p:spPr/>
        <p:txBody>
          <a:bodyPr/>
          <a:lstStyle/>
          <a:p>
            <a:fld id="{6A45D466-27B3-4E62-98C7-BA064C0AA38A}" type="slidenum">
              <a:rPr lang="en-US"/>
              <a:pPr/>
              <a:t>1</a:t>
            </a:fld>
            <a:endParaRPr lang="en-US"/>
          </a:p>
        </p:txBody>
      </p:sp>
      <p:sp>
        <p:nvSpPr>
          <p:cNvPr id="2056" name="Line 8"/>
          <p:cNvSpPr>
            <a:spLocks noChangeShapeType="1"/>
          </p:cNvSpPr>
          <p:nvPr/>
        </p:nvSpPr>
        <p:spPr bwMode="auto">
          <a:xfrm>
            <a:off x="533400" y="3212976"/>
            <a:ext cx="7924800" cy="0"/>
          </a:xfrm>
          <a:prstGeom prst="line">
            <a:avLst/>
          </a:prstGeom>
          <a:noFill/>
          <a:ln w="9525">
            <a:solidFill>
              <a:schemeClr val="tx1"/>
            </a:solidFill>
            <a:round/>
            <a:headEnd/>
            <a:tailEnd/>
          </a:ln>
          <a:effectLst/>
        </p:spPr>
        <p:txBody>
          <a:bodyPr/>
          <a:lstStyle/>
          <a:p>
            <a:endParaRPr lang="en-US"/>
          </a:p>
        </p:txBody>
      </p:sp>
      <p:sp>
        <p:nvSpPr>
          <p:cNvPr id="2057" name="Line 9"/>
          <p:cNvSpPr>
            <a:spLocks noChangeShapeType="1"/>
          </p:cNvSpPr>
          <p:nvPr/>
        </p:nvSpPr>
        <p:spPr bwMode="auto">
          <a:xfrm>
            <a:off x="533400" y="476672"/>
            <a:ext cx="7924800" cy="0"/>
          </a:xfrm>
          <a:prstGeom prst="line">
            <a:avLst/>
          </a:pr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31446909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5" name="Rectangle 3"/>
          <p:cNvSpPr>
            <a:spLocks noGrp="1" noChangeArrowheads="1"/>
          </p:cNvSpPr>
          <p:nvPr>
            <p:ph type="body" idx="1"/>
          </p:nvPr>
        </p:nvSpPr>
        <p:spPr>
          <a:xfrm>
            <a:off x="683568" y="1484313"/>
            <a:ext cx="8209607" cy="4765675"/>
          </a:xfrm>
        </p:spPr>
        <p:txBody>
          <a:bodyPr/>
          <a:lstStyle/>
          <a:p>
            <a:r>
              <a:rPr lang="pt-BR" sz="2000" dirty="0">
                <a:solidFill>
                  <a:srgbClr val="00FFFF"/>
                </a:solidFill>
              </a:rPr>
              <a:t>Aplicações </a:t>
            </a:r>
            <a:r>
              <a:rPr lang="pt-BR" sz="2000" dirty="0" smtClean="0">
                <a:solidFill>
                  <a:srgbClr val="00FFFF"/>
                </a:solidFill>
              </a:rPr>
              <a:t>Financeiras</a:t>
            </a:r>
          </a:p>
          <a:p>
            <a:endParaRPr lang="pt-BR" sz="2000" dirty="0"/>
          </a:p>
          <a:p>
            <a:pPr lvl="1"/>
            <a:r>
              <a:rPr lang="pt-BR" sz="2000" dirty="0" smtClean="0"/>
              <a:t>Regra</a:t>
            </a:r>
          </a:p>
          <a:p>
            <a:pPr lvl="1"/>
            <a:endParaRPr lang="pt-BR" sz="2000" dirty="0"/>
          </a:p>
          <a:p>
            <a:pPr lvl="2"/>
            <a:r>
              <a:rPr lang="pt-BR" sz="2000" dirty="0"/>
              <a:t>Equiparação a residente no Brasil</a:t>
            </a:r>
          </a:p>
          <a:p>
            <a:pPr lvl="3"/>
            <a:r>
              <a:rPr lang="pt-BR" dirty="0"/>
              <a:t>Rendimentos de aplicações financeiras de renda fixa</a:t>
            </a:r>
          </a:p>
          <a:p>
            <a:pPr lvl="3"/>
            <a:r>
              <a:rPr lang="pt-BR" dirty="0"/>
              <a:t>Ganhos líquidos em operações realizadas em bolsas de valores, de mercadorias, de futuros e assemelhadas</a:t>
            </a:r>
          </a:p>
          <a:p>
            <a:pPr lvl="3"/>
            <a:r>
              <a:rPr lang="pt-BR" dirty="0"/>
              <a:t>Rendimentos obtidos em fundos de renda fixa e de renda </a:t>
            </a:r>
            <a:r>
              <a:rPr lang="pt-BR" dirty="0" smtClean="0"/>
              <a:t>variável</a:t>
            </a:r>
          </a:p>
          <a:p>
            <a:pPr lvl="3"/>
            <a:endParaRPr lang="pt-BR" dirty="0"/>
          </a:p>
          <a:p>
            <a:pPr lvl="2"/>
            <a:r>
              <a:rPr lang="pt-BR" sz="2000" dirty="0"/>
              <a:t>Não se aplica a alíquota diferenciada para </a:t>
            </a:r>
            <a:r>
              <a:rPr lang="pt-BR" sz="2000" dirty="0" smtClean="0"/>
              <a:t>JTF</a:t>
            </a:r>
            <a:endParaRPr lang="pt-BR" sz="2000" dirty="0"/>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2997392759"/>
      </p:ext>
    </p:extLst>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7" name="Rectangle 3"/>
          <p:cNvSpPr>
            <a:spLocks noGrp="1" noChangeArrowheads="1"/>
          </p:cNvSpPr>
          <p:nvPr>
            <p:ph type="body" idx="1"/>
          </p:nvPr>
        </p:nvSpPr>
        <p:spPr>
          <a:xfrm>
            <a:off x="683568" y="1484313"/>
            <a:ext cx="8209607" cy="4525962"/>
          </a:xfrm>
        </p:spPr>
        <p:txBody>
          <a:bodyPr/>
          <a:lstStyle/>
          <a:p>
            <a:r>
              <a:rPr lang="pt-BR" sz="2000" dirty="0">
                <a:solidFill>
                  <a:srgbClr val="00FFFF"/>
                </a:solidFill>
              </a:rPr>
              <a:t>Aplicações financeiras de renda fixa</a:t>
            </a:r>
          </a:p>
          <a:p>
            <a:pPr lvl="1"/>
            <a:r>
              <a:rPr lang="pt-BR" sz="2000" dirty="0"/>
              <a:t>Alíquotas regressivas</a:t>
            </a:r>
          </a:p>
          <a:p>
            <a:pPr lvl="1"/>
            <a:r>
              <a:rPr lang="pt-BR" sz="2000" dirty="0"/>
              <a:t>Inclusive para fundos</a:t>
            </a:r>
          </a:p>
          <a:p>
            <a:pPr lvl="2"/>
            <a:r>
              <a:rPr lang="pt-BR" sz="2000" dirty="0"/>
              <a:t>Regras de curto e </a:t>
            </a:r>
            <a:r>
              <a:rPr lang="pt-BR" sz="2000" dirty="0" smtClean="0"/>
              <a:t>longo</a:t>
            </a:r>
          </a:p>
          <a:p>
            <a:pPr lvl="2"/>
            <a:endParaRPr lang="pt-BR" sz="2000" dirty="0"/>
          </a:p>
          <a:p>
            <a:r>
              <a:rPr lang="pt-BR" sz="2000" dirty="0">
                <a:solidFill>
                  <a:srgbClr val="00FFFF"/>
                </a:solidFill>
              </a:rPr>
              <a:t>Aplicações financeiras de renda variável</a:t>
            </a:r>
          </a:p>
          <a:p>
            <a:pPr lvl="1"/>
            <a:r>
              <a:rPr lang="pt-BR" sz="2000" dirty="0"/>
              <a:t>Ganhos líquidos</a:t>
            </a:r>
          </a:p>
          <a:p>
            <a:pPr lvl="1"/>
            <a:r>
              <a:rPr lang="pt-BR" sz="2000" dirty="0"/>
              <a:t>Fundos de </a:t>
            </a:r>
            <a:r>
              <a:rPr lang="pt-BR" sz="2000" dirty="0" smtClean="0"/>
              <a:t>investimento</a:t>
            </a:r>
          </a:p>
          <a:p>
            <a:pPr lvl="1"/>
            <a:endParaRPr lang="pt-BR" sz="2000" dirty="0"/>
          </a:p>
          <a:p>
            <a:r>
              <a:rPr lang="pt-BR" sz="2000" dirty="0">
                <a:solidFill>
                  <a:srgbClr val="FF0000"/>
                </a:solidFill>
              </a:rPr>
              <a:t>Regras específicas para investidor 2689</a:t>
            </a:r>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1021717978"/>
      </p:ext>
    </p:extLst>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5" name="Rectangle 3"/>
          <p:cNvSpPr>
            <a:spLocks noGrp="1" noChangeArrowheads="1"/>
          </p:cNvSpPr>
          <p:nvPr>
            <p:ph type="body" idx="1"/>
          </p:nvPr>
        </p:nvSpPr>
        <p:spPr>
          <a:xfrm>
            <a:off x="683568" y="1412875"/>
            <a:ext cx="8209607" cy="4837113"/>
          </a:xfrm>
        </p:spPr>
        <p:txBody>
          <a:bodyPr/>
          <a:lstStyle/>
          <a:p>
            <a:r>
              <a:rPr lang="pt-BR" sz="2000" dirty="0" smtClean="0">
                <a:solidFill>
                  <a:srgbClr val="00FFFF"/>
                </a:solidFill>
              </a:rPr>
              <a:t>Ganhos</a:t>
            </a:r>
          </a:p>
          <a:p>
            <a:endParaRPr lang="pt-BR" sz="2000" dirty="0"/>
          </a:p>
          <a:p>
            <a:pPr lvl="1"/>
            <a:r>
              <a:rPr lang="pt-BR" sz="2000" dirty="0">
                <a:solidFill>
                  <a:srgbClr val="FF0000"/>
                </a:solidFill>
              </a:rPr>
              <a:t>Investidor </a:t>
            </a:r>
            <a:r>
              <a:rPr lang="pt-BR" sz="2000" dirty="0" smtClean="0">
                <a:solidFill>
                  <a:srgbClr val="FF0000"/>
                </a:solidFill>
              </a:rPr>
              <a:t>4131</a:t>
            </a:r>
          </a:p>
          <a:p>
            <a:pPr lvl="1"/>
            <a:endParaRPr lang="pt-BR" sz="2000" dirty="0"/>
          </a:p>
          <a:p>
            <a:pPr lvl="2"/>
            <a:r>
              <a:rPr lang="pt-BR" sz="2000" dirty="0"/>
              <a:t>Discussão do custo de </a:t>
            </a:r>
            <a:r>
              <a:rPr lang="pt-BR" sz="2000" dirty="0" smtClean="0"/>
              <a:t>aquisição</a:t>
            </a:r>
          </a:p>
          <a:p>
            <a:pPr lvl="2"/>
            <a:endParaRPr lang="pt-BR" sz="2000" dirty="0"/>
          </a:p>
          <a:p>
            <a:pPr lvl="2"/>
            <a:r>
              <a:rPr lang="pt-BR" sz="2000" dirty="0"/>
              <a:t>Alíquotas</a:t>
            </a:r>
          </a:p>
          <a:p>
            <a:pPr lvl="3"/>
            <a:r>
              <a:rPr lang="pt-BR" dirty="0"/>
              <a:t>15% - mercado bursátil ou privado</a:t>
            </a:r>
          </a:p>
          <a:p>
            <a:pPr lvl="3"/>
            <a:r>
              <a:rPr lang="pt-BR" dirty="0"/>
              <a:t>25% - </a:t>
            </a:r>
            <a:r>
              <a:rPr lang="pt-BR" dirty="0" smtClean="0"/>
              <a:t>JTF na </a:t>
            </a:r>
            <a:r>
              <a:rPr lang="pt-BR" dirty="0"/>
              <a:t>venda em mercado privado</a:t>
            </a:r>
          </a:p>
          <a:p>
            <a:pPr lvl="2"/>
            <a:endParaRPr lang="pt-BR" dirty="0"/>
          </a:p>
          <a:p>
            <a:pPr lvl="1"/>
            <a:endParaRPr lang="pt-BR" sz="2300" dirty="0"/>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3560689604"/>
      </p:ext>
    </p:extLst>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5" name="Rectangle 3"/>
          <p:cNvSpPr>
            <a:spLocks noGrp="1" noChangeArrowheads="1"/>
          </p:cNvSpPr>
          <p:nvPr>
            <p:ph type="body" idx="1"/>
          </p:nvPr>
        </p:nvSpPr>
        <p:spPr>
          <a:xfrm>
            <a:off x="683568" y="1341438"/>
            <a:ext cx="8209607" cy="4908550"/>
          </a:xfrm>
        </p:spPr>
        <p:txBody>
          <a:bodyPr/>
          <a:lstStyle/>
          <a:p>
            <a:r>
              <a:rPr lang="pt-BR" sz="2000" dirty="0" smtClean="0">
                <a:solidFill>
                  <a:srgbClr val="00FFFF"/>
                </a:solidFill>
              </a:rPr>
              <a:t>Ganhos</a:t>
            </a:r>
          </a:p>
          <a:p>
            <a:endParaRPr lang="pt-BR" sz="2000" dirty="0"/>
          </a:p>
          <a:p>
            <a:pPr lvl="1"/>
            <a:r>
              <a:rPr lang="pt-BR" sz="2000" dirty="0">
                <a:solidFill>
                  <a:srgbClr val="FF0000"/>
                </a:solidFill>
              </a:rPr>
              <a:t>Investidor </a:t>
            </a:r>
            <a:r>
              <a:rPr lang="pt-BR" sz="2000" dirty="0" smtClean="0">
                <a:solidFill>
                  <a:srgbClr val="FF0000"/>
                </a:solidFill>
              </a:rPr>
              <a:t>2689</a:t>
            </a:r>
          </a:p>
          <a:p>
            <a:pPr lvl="1"/>
            <a:endParaRPr lang="pt-BR" sz="2000" dirty="0"/>
          </a:p>
          <a:p>
            <a:pPr lvl="2"/>
            <a:r>
              <a:rPr lang="pt-BR" sz="2000" dirty="0"/>
              <a:t>Discussão do custo de aquisição</a:t>
            </a:r>
          </a:p>
          <a:p>
            <a:pPr lvl="2"/>
            <a:r>
              <a:rPr lang="pt-BR" sz="2000" dirty="0" smtClean="0"/>
              <a:t>Alíquotas</a:t>
            </a:r>
          </a:p>
          <a:p>
            <a:pPr lvl="2"/>
            <a:endParaRPr lang="pt-BR" sz="2000" dirty="0"/>
          </a:p>
          <a:p>
            <a:pPr lvl="3"/>
            <a:r>
              <a:rPr lang="pt-BR" dirty="0"/>
              <a:t>Não </a:t>
            </a:r>
            <a:r>
              <a:rPr lang="pt-BR" dirty="0" smtClean="0"/>
              <a:t>JTF</a:t>
            </a:r>
            <a:endParaRPr lang="pt-BR" dirty="0"/>
          </a:p>
          <a:p>
            <a:pPr lvl="4"/>
            <a:r>
              <a:rPr lang="pt-BR" dirty="0"/>
              <a:t>0% mercado bursátil</a:t>
            </a:r>
          </a:p>
          <a:p>
            <a:pPr lvl="4"/>
            <a:r>
              <a:rPr lang="pt-BR" dirty="0"/>
              <a:t>15% - mercado </a:t>
            </a:r>
            <a:r>
              <a:rPr lang="pt-BR" dirty="0" smtClean="0"/>
              <a:t>privado</a:t>
            </a:r>
          </a:p>
          <a:p>
            <a:pPr lvl="4"/>
            <a:endParaRPr lang="pt-BR" dirty="0"/>
          </a:p>
          <a:p>
            <a:pPr lvl="3"/>
            <a:r>
              <a:rPr lang="pt-BR" dirty="0" smtClean="0"/>
              <a:t>JTF</a:t>
            </a:r>
            <a:endParaRPr lang="pt-BR" dirty="0"/>
          </a:p>
          <a:p>
            <a:pPr lvl="4"/>
            <a:r>
              <a:rPr lang="pt-BR" dirty="0"/>
              <a:t>Equiparado a residente</a:t>
            </a:r>
          </a:p>
          <a:p>
            <a:pPr lvl="2"/>
            <a:endParaRPr lang="pt-BR" dirty="0"/>
          </a:p>
          <a:p>
            <a:pPr lvl="1"/>
            <a:endParaRPr lang="pt-BR" sz="2300" dirty="0"/>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3270750668"/>
      </p:ext>
    </p:extLst>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0"/>
          <p:cNvSpPr>
            <a:spLocks noGrp="1" noChangeArrowheads="1"/>
          </p:cNvSpPr>
          <p:nvPr>
            <p:ph type="ctrTitle"/>
          </p:nvPr>
        </p:nvSpPr>
        <p:spPr>
          <a:xfrm>
            <a:off x="685800" y="2819400"/>
            <a:ext cx="7772400" cy="1143000"/>
          </a:xfrm>
        </p:spPr>
        <p:txBody>
          <a:bodyPr/>
          <a:lstStyle/>
          <a:p>
            <a:r>
              <a:rPr lang="pt-BR" sz="6000" b="1">
                <a:effectLst>
                  <a:outerShdw blurRad="38100" dist="38100" dir="2700000" algn="tl">
                    <a:srgbClr val="000000"/>
                  </a:outerShdw>
                </a:effectLst>
              </a:rPr>
              <a:t>FIM</a:t>
            </a:r>
            <a:endParaRPr lang="pt-BR"/>
          </a:p>
        </p:txBody>
      </p:sp>
      <p:sp>
        <p:nvSpPr>
          <p:cNvPr id="3" name="Rectangle 15"/>
          <p:cNvSpPr>
            <a:spLocks noGrp="1" noChangeArrowheads="1"/>
          </p:cNvSpPr>
          <p:nvPr>
            <p:ph type="sldNum" sz="quarter" idx="4"/>
          </p:nvPr>
        </p:nvSpPr>
        <p:spPr/>
        <p:txBody>
          <a:bodyPr/>
          <a:lstStyle/>
          <a:p>
            <a:fld id="{15E1C5C9-E2E1-400F-94DB-4BFD1D50F83A}" type="slidenum">
              <a:rPr lang="en-US"/>
              <a:pPr/>
              <a:t>14</a:t>
            </a:fld>
            <a:endParaRPr lang="en-US"/>
          </a:p>
        </p:txBody>
      </p:sp>
    </p:spTree>
    <p:extLst>
      <p:ext uri="{BB962C8B-B14F-4D97-AF65-F5344CB8AC3E}">
        <p14:creationId xmlns:p14="http://schemas.microsoft.com/office/powerpoint/2010/main" val="2454482021"/>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4348" y="142860"/>
            <a:ext cx="7772400" cy="1143000"/>
          </a:xfrm>
        </p:spPr>
        <p:txBody>
          <a:bodyPr/>
          <a:lstStyle/>
          <a:p>
            <a:r>
              <a:rPr lang="pt-BR" sz="2800" b="1" dirty="0" smtClean="0">
                <a:solidFill>
                  <a:srgbClr val="DDDDDD"/>
                </a:solidFill>
              </a:rPr>
              <a:t>REGRAS GERAIS</a:t>
            </a:r>
            <a:endParaRPr lang="pt-BR" sz="2800" b="1" dirty="0">
              <a:solidFill>
                <a:srgbClr val="DDDDDD"/>
              </a:solidFill>
            </a:endParaRPr>
          </a:p>
        </p:txBody>
      </p:sp>
      <p:sp>
        <p:nvSpPr>
          <p:cNvPr id="4" name="Espaço Reservado para Número de Slide 4"/>
          <p:cNvSpPr>
            <a:spLocks noGrp="1"/>
          </p:cNvSpPr>
          <p:nvPr>
            <p:ph type="sldNum" sz="quarter" idx="12"/>
          </p:nvPr>
        </p:nvSpPr>
        <p:spPr/>
        <p:txBody>
          <a:bodyPr/>
          <a:lstStyle/>
          <a:p>
            <a:fld id="{B1CD2A9A-9F4A-4526-BAB8-C371E179FF0F}" type="slidenum">
              <a:rPr lang="en-US"/>
              <a:pPr/>
              <a:t>2</a:t>
            </a:fld>
            <a:endParaRPr lang="en-US"/>
          </a:p>
        </p:txBody>
      </p:sp>
      <p:sp>
        <p:nvSpPr>
          <p:cNvPr id="5" name="Rectangle 3"/>
          <p:cNvSpPr txBox="1">
            <a:spLocks noChangeArrowheads="1"/>
          </p:cNvSpPr>
          <p:nvPr/>
        </p:nvSpPr>
        <p:spPr>
          <a:xfrm>
            <a:off x="611560" y="1557338"/>
            <a:ext cx="8281615" cy="45259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pt-BR" sz="2000" dirty="0" smtClean="0">
                <a:solidFill>
                  <a:schemeClr val="tx2"/>
                </a:solidFill>
              </a:rPr>
              <a:t>Conceito de Não Residente</a:t>
            </a:r>
          </a:p>
          <a:p>
            <a:pPr algn="just"/>
            <a:endParaRPr lang="pt-BR" sz="2000" dirty="0">
              <a:solidFill>
                <a:schemeClr val="tx2"/>
              </a:solidFill>
            </a:endParaRPr>
          </a:p>
          <a:p>
            <a:pPr lvl="1" algn="just"/>
            <a:r>
              <a:rPr lang="pt-BR" sz="2000" dirty="0"/>
              <a:t>S</a:t>
            </a:r>
            <a:r>
              <a:rPr lang="pt-BR" sz="2000" dirty="0" smtClean="0"/>
              <a:t>ão </a:t>
            </a:r>
            <a:r>
              <a:rPr lang="pt-BR" sz="2000" dirty="0"/>
              <a:t>as pessoas que não têm domicílio no País, as que têm domicílio aqui, mas se ausentam do País por mais de 180 dias no ano, as que trabalham no Brasil com visto de trabalho temporário, dentre outras hipóteses expressamente previstas em lei</a:t>
            </a:r>
            <a:endParaRPr lang="pt-BR" sz="2000" dirty="0" smtClean="0">
              <a:solidFill>
                <a:schemeClr val="tx2"/>
              </a:solidFill>
            </a:endParaRPr>
          </a:p>
          <a:p>
            <a:endParaRPr lang="pt-BR" sz="2000" dirty="0" smtClean="0"/>
          </a:p>
          <a:p>
            <a:r>
              <a:rPr lang="pt-BR" sz="2000" dirty="0" smtClean="0">
                <a:solidFill>
                  <a:schemeClr val="tx2"/>
                </a:solidFill>
              </a:rPr>
              <a:t>Responsabilidade </a:t>
            </a:r>
          </a:p>
          <a:p>
            <a:endParaRPr lang="pt-BR" sz="2000" dirty="0" smtClean="0"/>
          </a:p>
          <a:p>
            <a:pPr lvl="1"/>
            <a:r>
              <a:rPr lang="pt-BR" sz="2000" dirty="0" smtClean="0"/>
              <a:t>Fonte pagadora</a:t>
            </a:r>
          </a:p>
          <a:p>
            <a:pPr lvl="1"/>
            <a:endParaRPr lang="pt-BR" sz="2000" dirty="0" smtClean="0"/>
          </a:p>
          <a:p>
            <a:pPr lvl="1"/>
            <a:r>
              <a:rPr lang="pt-BR" sz="2000" dirty="0" smtClean="0"/>
              <a:t>Representante legal do estrangeiro / procurador</a:t>
            </a:r>
          </a:p>
          <a:p>
            <a:pPr marL="457200" lvl="1" indent="0">
              <a:buNone/>
            </a:pPr>
            <a:endParaRPr lang="pt-BR" sz="2000" dirty="0"/>
          </a:p>
        </p:txBody>
      </p:sp>
    </p:spTree>
    <p:extLst>
      <p:ext uri="{BB962C8B-B14F-4D97-AF65-F5344CB8AC3E}">
        <p14:creationId xmlns:p14="http://schemas.microsoft.com/office/powerpoint/2010/main" val="2161293751"/>
      </p:ext>
    </p:extLst>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4348" y="142860"/>
            <a:ext cx="7772400" cy="1143000"/>
          </a:xfrm>
        </p:spPr>
        <p:txBody>
          <a:bodyPr/>
          <a:lstStyle/>
          <a:p>
            <a:r>
              <a:rPr lang="pt-BR" sz="2800" b="1" dirty="0" smtClean="0">
                <a:solidFill>
                  <a:srgbClr val="DDDDDD"/>
                </a:solidFill>
              </a:rPr>
              <a:t>REGRAS GERAIS</a:t>
            </a:r>
            <a:endParaRPr lang="pt-BR" sz="2800" b="1" dirty="0">
              <a:solidFill>
                <a:srgbClr val="DDDDDD"/>
              </a:solidFill>
            </a:endParaRPr>
          </a:p>
        </p:txBody>
      </p:sp>
      <p:sp>
        <p:nvSpPr>
          <p:cNvPr id="4" name="Espaço Reservado para Número de Slide 4"/>
          <p:cNvSpPr>
            <a:spLocks noGrp="1"/>
          </p:cNvSpPr>
          <p:nvPr>
            <p:ph type="sldNum" sz="quarter" idx="12"/>
          </p:nvPr>
        </p:nvSpPr>
        <p:spPr/>
        <p:txBody>
          <a:bodyPr/>
          <a:lstStyle/>
          <a:p>
            <a:fld id="{B1CD2A9A-9F4A-4526-BAB8-C371E179FF0F}" type="slidenum">
              <a:rPr lang="en-US"/>
              <a:pPr/>
              <a:t>3</a:t>
            </a:fld>
            <a:endParaRPr lang="en-US"/>
          </a:p>
        </p:txBody>
      </p:sp>
      <p:sp>
        <p:nvSpPr>
          <p:cNvPr id="6" name="Rectangle 3"/>
          <p:cNvSpPr txBox="1">
            <a:spLocks noChangeArrowheads="1"/>
          </p:cNvSpPr>
          <p:nvPr/>
        </p:nvSpPr>
        <p:spPr>
          <a:xfrm>
            <a:off x="683568" y="1556792"/>
            <a:ext cx="8460432" cy="49085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pt-BR" sz="2000" dirty="0" smtClean="0">
                <a:solidFill>
                  <a:schemeClr val="tx2"/>
                </a:solidFill>
              </a:rPr>
              <a:t>Jurisdição de Tributação Favorecida (“JTF”)</a:t>
            </a:r>
          </a:p>
          <a:p>
            <a:endParaRPr lang="pt-BR" sz="2000" dirty="0" smtClean="0"/>
          </a:p>
          <a:p>
            <a:pPr lvl="1"/>
            <a:r>
              <a:rPr lang="pt-BR" sz="2000" dirty="0" smtClean="0">
                <a:solidFill>
                  <a:schemeClr val="tx2"/>
                </a:solidFill>
              </a:rPr>
              <a:t>Conceito legal</a:t>
            </a:r>
          </a:p>
          <a:p>
            <a:pPr lvl="2"/>
            <a:r>
              <a:rPr lang="pt-BR" sz="2000" dirty="0" smtClean="0"/>
              <a:t>Não tributa a renda ou a tribute em alíquota máxima inferior a 20%</a:t>
            </a:r>
          </a:p>
          <a:p>
            <a:pPr lvl="2"/>
            <a:r>
              <a:rPr lang="pt-BR" sz="2000" dirty="0" smtClean="0"/>
              <a:t>Regras de sigilo na composição societária das sociedades locais</a:t>
            </a:r>
          </a:p>
          <a:p>
            <a:pPr lvl="2"/>
            <a:endParaRPr lang="pt-BR" sz="2000" dirty="0" smtClean="0"/>
          </a:p>
          <a:p>
            <a:pPr lvl="1"/>
            <a:r>
              <a:rPr lang="pt-BR" sz="2000" dirty="0" smtClean="0">
                <a:solidFill>
                  <a:schemeClr val="tx2"/>
                </a:solidFill>
              </a:rPr>
              <a:t>Instrução Normativa </a:t>
            </a:r>
          </a:p>
          <a:p>
            <a:pPr lvl="2"/>
            <a:r>
              <a:rPr lang="pt-BR" sz="2000" dirty="0" smtClean="0"/>
              <a:t>Atualmente: artigo 1º da IN RFB nº. 1.037/10</a:t>
            </a:r>
          </a:p>
          <a:p>
            <a:pPr lvl="2"/>
            <a:r>
              <a:rPr lang="pt-BR" sz="2000" dirty="0" smtClean="0"/>
              <a:t>Posicionamento do Fisco: taxativa</a:t>
            </a:r>
          </a:p>
          <a:p>
            <a:pPr lvl="2"/>
            <a:r>
              <a:rPr lang="pt-BR" sz="2000" dirty="0" smtClean="0"/>
              <a:t>Posicionamento jurídico: exemplificativa</a:t>
            </a:r>
            <a:endParaRPr lang="pt-BR" sz="2000" dirty="0"/>
          </a:p>
        </p:txBody>
      </p:sp>
    </p:spTree>
    <p:extLst>
      <p:ext uri="{BB962C8B-B14F-4D97-AF65-F5344CB8AC3E}">
        <p14:creationId xmlns:p14="http://schemas.microsoft.com/office/powerpoint/2010/main" val="3429805039"/>
      </p:ext>
    </p:extLst>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
        <p:nvSpPr>
          <p:cNvPr id="1091587" name="Rectangle 3"/>
          <p:cNvSpPr>
            <a:spLocks noGrp="1" noChangeArrowheads="1"/>
          </p:cNvSpPr>
          <p:nvPr>
            <p:ph type="body" idx="1"/>
          </p:nvPr>
        </p:nvSpPr>
        <p:spPr>
          <a:xfrm>
            <a:off x="683569" y="1544215"/>
            <a:ext cx="8460432" cy="4837113"/>
          </a:xfrm>
        </p:spPr>
        <p:txBody>
          <a:bodyPr/>
          <a:lstStyle/>
          <a:p>
            <a:r>
              <a:rPr lang="pt-BR" sz="2000" dirty="0" smtClean="0">
                <a:solidFill>
                  <a:schemeClr val="tx2"/>
                </a:solidFill>
              </a:rPr>
              <a:t>Rendimentos</a:t>
            </a:r>
          </a:p>
          <a:p>
            <a:endParaRPr lang="pt-BR" sz="2000" dirty="0"/>
          </a:p>
          <a:p>
            <a:pPr lvl="1"/>
            <a:r>
              <a:rPr lang="pt-BR" sz="2000" dirty="0">
                <a:solidFill>
                  <a:srgbClr val="FF0000"/>
                </a:solidFill>
              </a:rPr>
              <a:t>Imposto de </a:t>
            </a:r>
            <a:r>
              <a:rPr lang="pt-BR" sz="2000" dirty="0" smtClean="0">
                <a:solidFill>
                  <a:srgbClr val="FF0000"/>
                </a:solidFill>
              </a:rPr>
              <a:t>Renda</a:t>
            </a:r>
          </a:p>
          <a:p>
            <a:pPr lvl="1"/>
            <a:endParaRPr lang="pt-BR" sz="2000" dirty="0"/>
          </a:p>
          <a:p>
            <a:pPr lvl="2"/>
            <a:r>
              <a:rPr lang="pt-BR" sz="2000" dirty="0"/>
              <a:t>Quesitos para definição do </a:t>
            </a:r>
            <a:r>
              <a:rPr lang="pt-BR" sz="2000" dirty="0" smtClean="0"/>
              <a:t>tratamento</a:t>
            </a:r>
          </a:p>
          <a:p>
            <a:pPr lvl="2"/>
            <a:endParaRPr lang="pt-BR" sz="2000" dirty="0"/>
          </a:p>
          <a:p>
            <a:pPr lvl="3"/>
            <a:r>
              <a:rPr lang="pt-BR" dirty="0"/>
              <a:t>Análise da natureza do </a:t>
            </a:r>
            <a:r>
              <a:rPr lang="pt-BR" dirty="0" smtClean="0"/>
              <a:t>rendimento</a:t>
            </a:r>
          </a:p>
          <a:p>
            <a:pPr lvl="3"/>
            <a:endParaRPr lang="pt-BR" dirty="0"/>
          </a:p>
          <a:p>
            <a:pPr lvl="3"/>
            <a:r>
              <a:rPr lang="pt-BR" dirty="0"/>
              <a:t>Análise da localidade do </a:t>
            </a:r>
            <a:r>
              <a:rPr lang="pt-BR" dirty="0" smtClean="0"/>
              <a:t>beneficiário</a:t>
            </a:r>
          </a:p>
          <a:p>
            <a:pPr lvl="3"/>
            <a:endParaRPr lang="pt-BR" dirty="0"/>
          </a:p>
          <a:p>
            <a:pPr lvl="3"/>
            <a:r>
              <a:rPr lang="pt-BR" dirty="0"/>
              <a:t>Análise de Acordo de para Evitar a Dupla Tributação (“DTT”)</a:t>
            </a:r>
          </a:p>
          <a:p>
            <a:pPr lvl="2"/>
            <a:endParaRPr lang="pt-BR" dirty="0"/>
          </a:p>
          <a:p>
            <a:pPr lvl="1"/>
            <a:endParaRPr lang="pt-BR" dirty="0"/>
          </a:p>
          <a:p>
            <a:pPr lvl="2"/>
            <a:endParaRPr lang="pt-BR" dirty="0"/>
          </a:p>
        </p:txBody>
      </p:sp>
    </p:spTree>
    <p:extLst>
      <p:ext uri="{BB962C8B-B14F-4D97-AF65-F5344CB8AC3E}">
        <p14:creationId xmlns:p14="http://schemas.microsoft.com/office/powerpoint/2010/main" val="3133804885"/>
      </p:ext>
    </p:extLst>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9" name="Rectangle 3"/>
          <p:cNvSpPr>
            <a:spLocks noGrp="1" noChangeArrowheads="1"/>
          </p:cNvSpPr>
          <p:nvPr>
            <p:ph type="body" idx="1"/>
          </p:nvPr>
        </p:nvSpPr>
        <p:spPr>
          <a:xfrm>
            <a:off x="683569" y="1556792"/>
            <a:ext cx="8460432" cy="4837113"/>
          </a:xfrm>
        </p:spPr>
        <p:txBody>
          <a:bodyPr/>
          <a:lstStyle/>
          <a:p>
            <a:r>
              <a:rPr lang="pt-BR" sz="2000" dirty="0">
                <a:solidFill>
                  <a:srgbClr val="00FFFF"/>
                </a:solidFill>
              </a:rPr>
              <a:t>Dividendos</a:t>
            </a:r>
          </a:p>
          <a:p>
            <a:pPr lvl="1"/>
            <a:r>
              <a:rPr lang="pt-BR" sz="2000" dirty="0"/>
              <a:t>Isenção</a:t>
            </a:r>
          </a:p>
          <a:p>
            <a:pPr lvl="2"/>
            <a:r>
              <a:rPr lang="pt-BR" sz="2000" dirty="0"/>
              <a:t>Lucros posteriores a 01/01/06</a:t>
            </a:r>
          </a:p>
          <a:p>
            <a:pPr lvl="2"/>
            <a:endParaRPr lang="pt-BR" sz="2000" dirty="0"/>
          </a:p>
          <a:p>
            <a:r>
              <a:rPr lang="pt-BR" sz="2000" dirty="0">
                <a:solidFill>
                  <a:srgbClr val="00FFFF"/>
                </a:solidFill>
              </a:rPr>
              <a:t>Juros sobre o capital próprio</a:t>
            </a:r>
          </a:p>
          <a:p>
            <a:pPr lvl="1"/>
            <a:r>
              <a:rPr lang="pt-BR" sz="2000" dirty="0"/>
              <a:t>Alíquotas</a:t>
            </a:r>
          </a:p>
          <a:p>
            <a:pPr lvl="2"/>
            <a:r>
              <a:rPr lang="pt-BR" sz="2000" dirty="0"/>
              <a:t>15%</a:t>
            </a:r>
          </a:p>
          <a:p>
            <a:pPr lvl="2"/>
            <a:r>
              <a:rPr lang="pt-BR" sz="2000" dirty="0"/>
              <a:t>25% - </a:t>
            </a:r>
            <a:r>
              <a:rPr lang="pt-BR" sz="2000" dirty="0" smtClean="0"/>
              <a:t>JTF</a:t>
            </a:r>
          </a:p>
          <a:p>
            <a:pPr lvl="2"/>
            <a:endParaRPr lang="pt-BR" sz="2000" dirty="0"/>
          </a:p>
          <a:p>
            <a:pPr lvl="1"/>
            <a:r>
              <a:rPr lang="pt-BR" sz="2000" dirty="0"/>
              <a:t>Discussões da natureza</a:t>
            </a:r>
          </a:p>
          <a:p>
            <a:pPr lvl="2"/>
            <a:r>
              <a:rPr lang="pt-BR" sz="2000" dirty="0"/>
              <a:t>Enquadramento no DTT</a:t>
            </a:r>
          </a:p>
          <a:p>
            <a:pPr lvl="1"/>
            <a:endParaRPr lang="pt-BR" dirty="0"/>
          </a:p>
        </p:txBody>
      </p:sp>
      <p:sp>
        <p:nvSpPr>
          <p:cNvPr id="5" name="Rectangle 2"/>
          <p:cNvSpPr txBox="1">
            <a:spLocks noRot="1" noChangeArrowheads="1"/>
          </p:cNvSpPr>
          <p:nvPr/>
        </p:nvSpPr>
        <p:spPr bwMode="auto">
          <a:xfrm>
            <a:off x="683568" y="260350"/>
            <a:ext cx="7776864"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000">
                <a:solidFill>
                  <a:srgbClr val="C0C0C0"/>
                </a:solidFill>
                <a:latin typeface="+mj-lt"/>
                <a:ea typeface="+mj-ea"/>
                <a:cs typeface="+mj-cs"/>
              </a:defRPr>
            </a:lvl1pPr>
            <a:lvl2pPr algn="ctr" rtl="0" eaLnBrk="0" fontAlgn="base" hangingPunct="0">
              <a:spcBef>
                <a:spcPct val="0"/>
              </a:spcBef>
              <a:spcAft>
                <a:spcPct val="0"/>
              </a:spcAft>
              <a:defRPr sz="2000">
                <a:solidFill>
                  <a:srgbClr val="C0C0C0"/>
                </a:solidFill>
                <a:latin typeface="Times New Roman" pitchFamily="18" charset="0"/>
              </a:defRPr>
            </a:lvl2pPr>
            <a:lvl3pPr algn="ctr" rtl="0" eaLnBrk="0" fontAlgn="base" hangingPunct="0">
              <a:spcBef>
                <a:spcPct val="0"/>
              </a:spcBef>
              <a:spcAft>
                <a:spcPct val="0"/>
              </a:spcAft>
              <a:defRPr sz="2000">
                <a:solidFill>
                  <a:srgbClr val="C0C0C0"/>
                </a:solidFill>
                <a:latin typeface="Times New Roman" pitchFamily="18" charset="0"/>
              </a:defRPr>
            </a:lvl3pPr>
            <a:lvl4pPr algn="ctr" rtl="0" eaLnBrk="0" fontAlgn="base" hangingPunct="0">
              <a:spcBef>
                <a:spcPct val="0"/>
              </a:spcBef>
              <a:spcAft>
                <a:spcPct val="0"/>
              </a:spcAft>
              <a:defRPr sz="2000">
                <a:solidFill>
                  <a:srgbClr val="C0C0C0"/>
                </a:solidFill>
                <a:latin typeface="Times New Roman" pitchFamily="18" charset="0"/>
              </a:defRPr>
            </a:lvl4pPr>
            <a:lvl5pPr algn="ctr" rtl="0" eaLnBrk="0" fontAlgn="base" hangingPunct="0">
              <a:spcBef>
                <a:spcPct val="0"/>
              </a:spcBef>
              <a:spcAft>
                <a:spcPct val="0"/>
              </a:spcAft>
              <a:defRPr sz="2000">
                <a:solidFill>
                  <a:srgbClr val="C0C0C0"/>
                </a:solidFill>
                <a:latin typeface="Times New Roman" pitchFamily="18" charset="0"/>
              </a:defRPr>
            </a:lvl5pPr>
            <a:lvl6pPr marL="457200" algn="ctr" rtl="0" eaLnBrk="0" fontAlgn="base" hangingPunct="0">
              <a:spcBef>
                <a:spcPct val="0"/>
              </a:spcBef>
              <a:spcAft>
                <a:spcPct val="0"/>
              </a:spcAft>
              <a:defRPr sz="2000">
                <a:solidFill>
                  <a:srgbClr val="C0C0C0"/>
                </a:solidFill>
                <a:latin typeface="Times New Roman" pitchFamily="18" charset="0"/>
              </a:defRPr>
            </a:lvl6pPr>
            <a:lvl7pPr marL="914400" algn="ctr" rtl="0" eaLnBrk="0" fontAlgn="base" hangingPunct="0">
              <a:spcBef>
                <a:spcPct val="0"/>
              </a:spcBef>
              <a:spcAft>
                <a:spcPct val="0"/>
              </a:spcAft>
              <a:defRPr sz="2000">
                <a:solidFill>
                  <a:srgbClr val="C0C0C0"/>
                </a:solidFill>
                <a:latin typeface="Times New Roman" pitchFamily="18" charset="0"/>
              </a:defRPr>
            </a:lvl7pPr>
            <a:lvl8pPr marL="1371600" algn="ctr" rtl="0" eaLnBrk="0" fontAlgn="base" hangingPunct="0">
              <a:spcBef>
                <a:spcPct val="0"/>
              </a:spcBef>
              <a:spcAft>
                <a:spcPct val="0"/>
              </a:spcAft>
              <a:defRPr sz="2000">
                <a:solidFill>
                  <a:srgbClr val="C0C0C0"/>
                </a:solidFill>
                <a:latin typeface="Times New Roman" pitchFamily="18" charset="0"/>
              </a:defRPr>
            </a:lvl8pPr>
            <a:lvl9pPr marL="1828800" algn="ctr" rtl="0" eaLnBrk="0" fontAlgn="base" hangingPunct="0">
              <a:spcBef>
                <a:spcPct val="0"/>
              </a:spcBef>
              <a:spcAft>
                <a:spcPct val="0"/>
              </a:spcAft>
              <a:defRPr sz="2000">
                <a:solidFill>
                  <a:srgbClr val="C0C0C0"/>
                </a:solidFill>
                <a:latin typeface="Times New Roman" pitchFamily="18" charset="0"/>
              </a:defRPr>
            </a:lvl9p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3175926814"/>
      </p:ext>
    </p:extLst>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3" name="Rectangle 3"/>
          <p:cNvSpPr>
            <a:spLocks noGrp="1" noChangeArrowheads="1"/>
          </p:cNvSpPr>
          <p:nvPr>
            <p:ph type="body" idx="1"/>
          </p:nvPr>
        </p:nvSpPr>
        <p:spPr>
          <a:xfrm>
            <a:off x="683568" y="1224235"/>
            <a:ext cx="7667625" cy="5445125"/>
          </a:xfrm>
        </p:spPr>
        <p:txBody>
          <a:bodyPr/>
          <a:lstStyle/>
          <a:p>
            <a:endParaRPr lang="pt-BR" sz="2000" dirty="0" smtClean="0"/>
          </a:p>
          <a:p>
            <a:r>
              <a:rPr lang="pt-BR" sz="2000" dirty="0" smtClean="0">
                <a:solidFill>
                  <a:srgbClr val="00FFFF"/>
                </a:solidFill>
              </a:rPr>
              <a:t>Juros</a:t>
            </a:r>
          </a:p>
          <a:p>
            <a:endParaRPr lang="pt-BR" sz="2000" dirty="0">
              <a:solidFill>
                <a:srgbClr val="00FFFF"/>
              </a:solidFill>
            </a:endParaRPr>
          </a:p>
          <a:p>
            <a:pPr lvl="1"/>
            <a:r>
              <a:rPr lang="pt-BR" sz="2000" dirty="0"/>
              <a:t>Alíquotas - Regra</a:t>
            </a:r>
          </a:p>
          <a:p>
            <a:pPr lvl="2"/>
            <a:r>
              <a:rPr lang="pt-BR" sz="2000" dirty="0"/>
              <a:t>15% </a:t>
            </a:r>
          </a:p>
          <a:p>
            <a:pPr lvl="2"/>
            <a:r>
              <a:rPr lang="pt-BR" sz="2000" dirty="0"/>
              <a:t>25% </a:t>
            </a:r>
            <a:r>
              <a:rPr lang="pt-BR" sz="2000" dirty="0" smtClean="0"/>
              <a:t>- JTF</a:t>
            </a:r>
          </a:p>
          <a:p>
            <a:pPr lvl="2"/>
            <a:endParaRPr lang="pt-BR" sz="2000" dirty="0" smtClean="0"/>
          </a:p>
          <a:p>
            <a:pPr lvl="1"/>
            <a:r>
              <a:rPr lang="pt-BR" sz="2000" dirty="0" smtClean="0"/>
              <a:t>Regras específicas de isenção</a:t>
            </a:r>
          </a:p>
          <a:p>
            <a:pPr lvl="2"/>
            <a:r>
              <a:rPr lang="pt-BR" sz="2000" dirty="0" smtClean="0"/>
              <a:t>Financiamento </a:t>
            </a:r>
            <a:r>
              <a:rPr lang="pt-BR" sz="2000" dirty="0"/>
              <a:t>de exportação</a:t>
            </a:r>
          </a:p>
          <a:p>
            <a:pPr lvl="2"/>
            <a:r>
              <a:rPr lang="pt-BR" sz="2000" dirty="0"/>
              <a:t>Outros </a:t>
            </a:r>
            <a:r>
              <a:rPr lang="pt-BR" sz="2000" dirty="0" smtClean="0"/>
              <a:t>específicos</a:t>
            </a:r>
          </a:p>
          <a:p>
            <a:pPr lvl="2"/>
            <a:endParaRPr lang="pt-BR" sz="2000" dirty="0"/>
          </a:p>
          <a:p>
            <a:pPr lvl="1"/>
            <a:r>
              <a:rPr lang="pt-BR" sz="2000" dirty="0"/>
              <a:t>DTT</a:t>
            </a:r>
          </a:p>
          <a:p>
            <a:pPr lvl="2"/>
            <a:r>
              <a:rPr lang="pt-BR" sz="2000" dirty="0"/>
              <a:t>Tratado Brasil- </a:t>
            </a:r>
            <a:r>
              <a:rPr lang="pt-BR" sz="2000" dirty="0" smtClean="0"/>
              <a:t>Japão: discussão sobre agentes de pagamento</a:t>
            </a:r>
          </a:p>
          <a:p>
            <a:pPr lvl="2"/>
            <a:endParaRPr lang="pt-BR" sz="2000" dirty="0"/>
          </a:p>
          <a:p>
            <a:pPr lvl="1"/>
            <a:r>
              <a:rPr lang="pt-BR" sz="2000" dirty="0"/>
              <a:t>Emissão de título de dívida por filial no exterior</a:t>
            </a:r>
          </a:p>
        </p:txBody>
      </p:sp>
      <p:sp>
        <p:nvSpPr>
          <p:cNvPr id="5" name="Rectangle 2"/>
          <p:cNvSpPr txBox="1">
            <a:spLocks noRot="1" noChangeArrowheads="1"/>
          </p:cNvSpPr>
          <p:nvPr/>
        </p:nvSpPr>
        <p:spPr bwMode="auto">
          <a:xfrm>
            <a:off x="683568" y="260350"/>
            <a:ext cx="7776864"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000">
                <a:solidFill>
                  <a:srgbClr val="C0C0C0"/>
                </a:solidFill>
                <a:latin typeface="+mj-lt"/>
                <a:ea typeface="+mj-ea"/>
                <a:cs typeface="+mj-cs"/>
              </a:defRPr>
            </a:lvl1pPr>
            <a:lvl2pPr algn="ctr" rtl="0" eaLnBrk="0" fontAlgn="base" hangingPunct="0">
              <a:spcBef>
                <a:spcPct val="0"/>
              </a:spcBef>
              <a:spcAft>
                <a:spcPct val="0"/>
              </a:spcAft>
              <a:defRPr sz="2000">
                <a:solidFill>
                  <a:srgbClr val="C0C0C0"/>
                </a:solidFill>
                <a:latin typeface="Times New Roman" pitchFamily="18" charset="0"/>
              </a:defRPr>
            </a:lvl2pPr>
            <a:lvl3pPr algn="ctr" rtl="0" eaLnBrk="0" fontAlgn="base" hangingPunct="0">
              <a:spcBef>
                <a:spcPct val="0"/>
              </a:spcBef>
              <a:spcAft>
                <a:spcPct val="0"/>
              </a:spcAft>
              <a:defRPr sz="2000">
                <a:solidFill>
                  <a:srgbClr val="C0C0C0"/>
                </a:solidFill>
                <a:latin typeface="Times New Roman" pitchFamily="18" charset="0"/>
              </a:defRPr>
            </a:lvl3pPr>
            <a:lvl4pPr algn="ctr" rtl="0" eaLnBrk="0" fontAlgn="base" hangingPunct="0">
              <a:spcBef>
                <a:spcPct val="0"/>
              </a:spcBef>
              <a:spcAft>
                <a:spcPct val="0"/>
              </a:spcAft>
              <a:defRPr sz="2000">
                <a:solidFill>
                  <a:srgbClr val="C0C0C0"/>
                </a:solidFill>
                <a:latin typeface="Times New Roman" pitchFamily="18" charset="0"/>
              </a:defRPr>
            </a:lvl4pPr>
            <a:lvl5pPr algn="ctr" rtl="0" eaLnBrk="0" fontAlgn="base" hangingPunct="0">
              <a:spcBef>
                <a:spcPct val="0"/>
              </a:spcBef>
              <a:spcAft>
                <a:spcPct val="0"/>
              </a:spcAft>
              <a:defRPr sz="2000">
                <a:solidFill>
                  <a:srgbClr val="C0C0C0"/>
                </a:solidFill>
                <a:latin typeface="Times New Roman" pitchFamily="18" charset="0"/>
              </a:defRPr>
            </a:lvl5pPr>
            <a:lvl6pPr marL="457200" algn="ctr" rtl="0" eaLnBrk="0" fontAlgn="base" hangingPunct="0">
              <a:spcBef>
                <a:spcPct val="0"/>
              </a:spcBef>
              <a:spcAft>
                <a:spcPct val="0"/>
              </a:spcAft>
              <a:defRPr sz="2000">
                <a:solidFill>
                  <a:srgbClr val="C0C0C0"/>
                </a:solidFill>
                <a:latin typeface="Times New Roman" pitchFamily="18" charset="0"/>
              </a:defRPr>
            </a:lvl6pPr>
            <a:lvl7pPr marL="914400" algn="ctr" rtl="0" eaLnBrk="0" fontAlgn="base" hangingPunct="0">
              <a:spcBef>
                <a:spcPct val="0"/>
              </a:spcBef>
              <a:spcAft>
                <a:spcPct val="0"/>
              </a:spcAft>
              <a:defRPr sz="2000">
                <a:solidFill>
                  <a:srgbClr val="C0C0C0"/>
                </a:solidFill>
                <a:latin typeface="Times New Roman" pitchFamily="18" charset="0"/>
              </a:defRPr>
            </a:lvl7pPr>
            <a:lvl8pPr marL="1371600" algn="ctr" rtl="0" eaLnBrk="0" fontAlgn="base" hangingPunct="0">
              <a:spcBef>
                <a:spcPct val="0"/>
              </a:spcBef>
              <a:spcAft>
                <a:spcPct val="0"/>
              </a:spcAft>
              <a:defRPr sz="2000">
                <a:solidFill>
                  <a:srgbClr val="C0C0C0"/>
                </a:solidFill>
                <a:latin typeface="Times New Roman" pitchFamily="18" charset="0"/>
              </a:defRPr>
            </a:lvl8pPr>
            <a:lvl9pPr marL="1828800" algn="ctr" rtl="0" eaLnBrk="0" fontAlgn="base" hangingPunct="0">
              <a:spcBef>
                <a:spcPct val="0"/>
              </a:spcBef>
              <a:spcAft>
                <a:spcPct val="0"/>
              </a:spcAft>
              <a:defRPr sz="2000">
                <a:solidFill>
                  <a:srgbClr val="C0C0C0"/>
                </a:solidFill>
                <a:latin typeface="Times New Roman" pitchFamily="18" charset="0"/>
              </a:defRPr>
            </a:lvl9p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3342700878"/>
      </p:ext>
    </p:extLst>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7" name="Rectangle 3"/>
          <p:cNvSpPr>
            <a:spLocks noGrp="1" noChangeArrowheads="1"/>
          </p:cNvSpPr>
          <p:nvPr>
            <p:ph type="body" idx="1"/>
          </p:nvPr>
        </p:nvSpPr>
        <p:spPr>
          <a:xfrm>
            <a:off x="683569" y="1584275"/>
            <a:ext cx="8352927" cy="5445125"/>
          </a:xfrm>
        </p:spPr>
        <p:txBody>
          <a:bodyPr/>
          <a:lstStyle/>
          <a:p>
            <a:r>
              <a:rPr lang="pt-BR" sz="2000" dirty="0" smtClean="0">
                <a:solidFill>
                  <a:srgbClr val="00FFFF"/>
                </a:solidFill>
              </a:rPr>
              <a:t>Juros</a:t>
            </a:r>
          </a:p>
          <a:p>
            <a:endParaRPr lang="pt-BR" sz="2000" dirty="0"/>
          </a:p>
          <a:p>
            <a:pPr lvl="1"/>
            <a:r>
              <a:rPr lang="pt-BR" sz="2000" dirty="0"/>
              <a:t>Títulos de dívida de 96 meses</a:t>
            </a:r>
          </a:p>
          <a:p>
            <a:pPr lvl="2"/>
            <a:r>
              <a:rPr lang="pt-BR" sz="2000" dirty="0"/>
              <a:t>Anteriores a 1999</a:t>
            </a:r>
          </a:p>
          <a:p>
            <a:pPr lvl="3"/>
            <a:r>
              <a:rPr lang="pt-BR" dirty="0"/>
              <a:t>0% inclusive </a:t>
            </a:r>
            <a:r>
              <a:rPr lang="pt-BR" dirty="0" smtClean="0"/>
              <a:t>JTF</a:t>
            </a:r>
            <a:endParaRPr lang="pt-BR" dirty="0"/>
          </a:p>
          <a:p>
            <a:pPr lvl="2"/>
            <a:r>
              <a:rPr lang="pt-BR" sz="2000" dirty="0"/>
              <a:t>Posteriores a 2000</a:t>
            </a:r>
          </a:p>
          <a:p>
            <a:pPr lvl="3"/>
            <a:r>
              <a:rPr lang="pt-BR" dirty="0"/>
              <a:t>15% inclusive </a:t>
            </a:r>
            <a:r>
              <a:rPr lang="pt-BR" dirty="0" smtClean="0"/>
              <a:t>JTF</a:t>
            </a:r>
            <a:endParaRPr lang="pt-BR" dirty="0"/>
          </a:p>
          <a:p>
            <a:pPr lvl="2"/>
            <a:r>
              <a:rPr lang="pt-BR" sz="2000" dirty="0"/>
              <a:t>Liquidação antecipada</a:t>
            </a:r>
          </a:p>
          <a:p>
            <a:pPr lvl="3"/>
            <a:r>
              <a:rPr lang="pt-BR" dirty="0"/>
              <a:t>Pagamento de imposto com penalidades</a:t>
            </a:r>
          </a:p>
          <a:p>
            <a:pPr lvl="3"/>
            <a:r>
              <a:rPr lang="pt-BR" dirty="0"/>
              <a:t>Liquidação parcial</a:t>
            </a:r>
          </a:p>
          <a:p>
            <a:pPr lvl="3"/>
            <a:r>
              <a:rPr lang="pt-BR" dirty="0"/>
              <a:t>Casos de caracterização de liquidação</a:t>
            </a:r>
          </a:p>
          <a:p>
            <a:pPr lvl="4"/>
            <a:r>
              <a:rPr lang="pt-BR" dirty="0"/>
              <a:t>Cessão no exterior</a:t>
            </a:r>
          </a:p>
          <a:p>
            <a:pPr lvl="4"/>
            <a:r>
              <a:rPr lang="pt-BR" dirty="0"/>
              <a:t>Repactuação</a:t>
            </a:r>
          </a:p>
          <a:p>
            <a:pPr lvl="4">
              <a:buFontTx/>
              <a:buNone/>
            </a:pPr>
            <a:endParaRPr lang="pt-BR" dirty="0"/>
          </a:p>
          <a:p>
            <a:pPr lvl="4"/>
            <a:endParaRPr lang="pt-BR" dirty="0"/>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2824567083"/>
      </p:ext>
    </p:extLst>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1" name="Rectangle 3"/>
          <p:cNvSpPr>
            <a:spLocks noGrp="1" noChangeArrowheads="1"/>
          </p:cNvSpPr>
          <p:nvPr>
            <p:ph type="body" idx="1"/>
          </p:nvPr>
        </p:nvSpPr>
        <p:spPr>
          <a:xfrm>
            <a:off x="683568" y="980728"/>
            <a:ext cx="7667625" cy="5949950"/>
          </a:xfrm>
        </p:spPr>
        <p:txBody>
          <a:bodyPr/>
          <a:lstStyle/>
          <a:p>
            <a:pPr>
              <a:lnSpc>
                <a:spcPct val="95000"/>
              </a:lnSpc>
            </a:pPr>
            <a:endParaRPr lang="pt-BR" sz="1600" dirty="0" smtClean="0"/>
          </a:p>
          <a:p>
            <a:pPr>
              <a:lnSpc>
                <a:spcPct val="95000"/>
              </a:lnSpc>
            </a:pPr>
            <a:endParaRPr lang="pt-BR" sz="1600" dirty="0"/>
          </a:p>
          <a:p>
            <a:pPr>
              <a:lnSpc>
                <a:spcPct val="95000"/>
              </a:lnSpc>
            </a:pPr>
            <a:r>
              <a:rPr lang="pt-BR" sz="1600" dirty="0" smtClean="0">
                <a:solidFill>
                  <a:srgbClr val="00FFFF"/>
                </a:solidFill>
              </a:rPr>
              <a:t>Serviços</a:t>
            </a:r>
          </a:p>
          <a:p>
            <a:pPr>
              <a:lnSpc>
                <a:spcPct val="95000"/>
              </a:lnSpc>
            </a:pPr>
            <a:endParaRPr lang="pt-BR" sz="1600" dirty="0">
              <a:solidFill>
                <a:srgbClr val="00FFFF"/>
              </a:solidFill>
            </a:endParaRPr>
          </a:p>
          <a:p>
            <a:pPr marL="766763" lvl="1" indent="-309563">
              <a:lnSpc>
                <a:spcPct val="95000"/>
              </a:lnSpc>
            </a:pPr>
            <a:r>
              <a:rPr lang="pt-BR" sz="1600" dirty="0"/>
              <a:t>Pagamento, remessa, crédito, emprego, entrega</a:t>
            </a:r>
          </a:p>
          <a:p>
            <a:pPr marL="766763" lvl="1" indent="-309563">
              <a:lnSpc>
                <a:spcPct val="95000"/>
              </a:lnSpc>
            </a:pPr>
            <a:r>
              <a:rPr lang="pt-BR" sz="1600" dirty="0"/>
              <a:t>Possibilidade de gross-up</a:t>
            </a:r>
          </a:p>
          <a:p>
            <a:pPr marL="766763" lvl="1" indent="-309563">
              <a:lnSpc>
                <a:spcPct val="95000"/>
              </a:lnSpc>
            </a:pPr>
            <a:r>
              <a:rPr lang="pt-BR" sz="1600" dirty="0"/>
              <a:t>Alíquotas</a:t>
            </a:r>
          </a:p>
          <a:p>
            <a:pPr marL="1223963" lvl="2" indent="-309563">
              <a:lnSpc>
                <a:spcPct val="95000"/>
              </a:lnSpc>
            </a:pPr>
            <a:r>
              <a:rPr lang="pt-BR" sz="1600" dirty="0"/>
              <a:t>25% - serviços em geral</a:t>
            </a:r>
          </a:p>
          <a:p>
            <a:pPr marL="1223963" lvl="2" indent="-309563">
              <a:lnSpc>
                <a:spcPct val="95000"/>
              </a:lnSpc>
            </a:pPr>
            <a:r>
              <a:rPr lang="pt-BR" sz="1600" dirty="0"/>
              <a:t>15% - serviços técnicos, de assistência técnica </a:t>
            </a:r>
          </a:p>
          <a:p>
            <a:pPr marL="1223963" lvl="2" indent="-309563">
              <a:lnSpc>
                <a:spcPct val="95000"/>
              </a:lnSpc>
            </a:pPr>
            <a:r>
              <a:rPr lang="pt-BR" sz="1600" dirty="0"/>
              <a:t>25% - </a:t>
            </a:r>
            <a:r>
              <a:rPr lang="pt-BR" sz="1600" dirty="0" smtClean="0"/>
              <a:t>JTF</a:t>
            </a:r>
            <a:endParaRPr lang="pt-BR" sz="1600" dirty="0"/>
          </a:p>
          <a:p>
            <a:pPr marL="766763" lvl="1" indent="-309563">
              <a:lnSpc>
                <a:spcPct val="95000"/>
              </a:lnSpc>
            </a:pPr>
            <a:r>
              <a:rPr lang="pt-BR" sz="1600" dirty="0"/>
              <a:t>DTT</a:t>
            </a:r>
          </a:p>
          <a:p>
            <a:pPr marL="1223963" lvl="2" indent="-309563">
              <a:lnSpc>
                <a:spcPct val="95000"/>
              </a:lnSpc>
            </a:pPr>
            <a:r>
              <a:rPr lang="pt-BR" sz="1600" dirty="0"/>
              <a:t>ADN COSIT nº 01/00</a:t>
            </a:r>
          </a:p>
          <a:p>
            <a:pPr marL="1223963" lvl="2" indent="-309563">
              <a:lnSpc>
                <a:spcPct val="95000"/>
              </a:lnSpc>
            </a:pPr>
            <a:r>
              <a:rPr lang="pt-BR" sz="1600" dirty="0"/>
              <a:t>Artigo “Lucro das Empresas”</a:t>
            </a:r>
          </a:p>
          <a:p>
            <a:pPr marL="1223963" lvl="2" indent="-309563">
              <a:lnSpc>
                <a:spcPct val="95000"/>
              </a:lnSpc>
            </a:pPr>
            <a:r>
              <a:rPr lang="pt-BR" sz="1600" dirty="0"/>
              <a:t>Artigo “Royalties”</a:t>
            </a:r>
          </a:p>
          <a:p>
            <a:pPr marL="1223963" lvl="2" indent="-309563">
              <a:lnSpc>
                <a:spcPct val="95000"/>
              </a:lnSpc>
            </a:pPr>
            <a:r>
              <a:rPr lang="pt-BR" sz="1600" dirty="0"/>
              <a:t>Artigo “Profissões independentes”</a:t>
            </a:r>
          </a:p>
          <a:p>
            <a:pPr marL="1223963" lvl="2" indent="-309563">
              <a:lnSpc>
                <a:spcPct val="95000"/>
              </a:lnSpc>
            </a:pPr>
            <a:r>
              <a:rPr lang="pt-BR" sz="1600" dirty="0"/>
              <a:t>Artigo “Profissões dependentes” </a:t>
            </a:r>
          </a:p>
          <a:p>
            <a:pPr marL="1223963" lvl="2" indent="-309563">
              <a:lnSpc>
                <a:spcPct val="95000"/>
              </a:lnSpc>
            </a:pPr>
            <a:r>
              <a:rPr lang="pt-BR" sz="1600" dirty="0"/>
              <a:t>Artigo “Remunerações de direção”</a:t>
            </a:r>
          </a:p>
          <a:p>
            <a:pPr marL="1223963" lvl="2" indent="-309563">
              <a:lnSpc>
                <a:spcPct val="95000"/>
              </a:lnSpc>
            </a:pPr>
            <a:r>
              <a:rPr lang="pt-BR" sz="1600" dirty="0"/>
              <a:t>Artigo “Artistas e desportistas”</a:t>
            </a:r>
          </a:p>
          <a:p>
            <a:pPr marL="1223963" lvl="2" indent="-309563">
              <a:lnSpc>
                <a:spcPct val="95000"/>
              </a:lnSpc>
            </a:pPr>
            <a:r>
              <a:rPr lang="pt-BR" sz="1600" dirty="0"/>
              <a:t>Artigo “Outros rendimentos</a:t>
            </a:r>
            <a:r>
              <a:rPr lang="pt-BR" dirty="0"/>
              <a:t>”</a:t>
            </a:r>
          </a:p>
        </p:txBody>
      </p:sp>
      <p:sp>
        <p:nvSpPr>
          <p:cNvPr id="5" name="Rectangle 2"/>
          <p:cNvSpPr>
            <a:spLocks noGrp="1" noRot="1" noChangeArrowheads="1"/>
          </p:cNvSpPr>
          <p:nvPr>
            <p:ph type="title"/>
          </p:nvPr>
        </p:nvSpPr>
        <p:spPr>
          <a:xfrm>
            <a:off x="683568" y="260350"/>
            <a:ext cx="7776864" cy="1008063"/>
          </a:xfrm>
        </p:spPr>
        <p:txBody>
          <a:bodyPr/>
          <a:lstStyle/>
          <a:p>
            <a:r>
              <a:rPr lang="pt-BR" sz="2800" b="1" dirty="0" smtClean="0">
                <a:solidFill>
                  <a:srgbClr val="DDDDDD"/>
                </a:solidFill>
              </a:rPr>
              <a:t>TRIBUTAÇÃO PELO IMPOSTO DE RENDA</a:t>
            </a:r>
            <a:endParaRPr lang="pt-BR" sz="2800" b="1" dirty="0">
              <a:solidFill>
                <a:srgbClr val="DDDDDD"/>
              </a:solidFill>
            </a:endParaRPr>
          </a:p>
        </p:txBody>
      </p:sp>
    </p:spTree>
    <p:extLst>
      <p:ext uri="{BB962C8B-B14F-4D97-AF65-F5344CB8AC3E}">
        <p14:creationId xmlns:p14="http://schemas.microsoft.com/office/powerpoint/2010/main" val="1993915309"/>
      </p:ext>
    </p:extLst>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1" name="Rectangle 3"/>
          <p:cNvSpPr>
            <a:spLocks noGrp="1" noChangeArrowheads="1"/>
          </p:cNvSpPr>
          <p:nvPr>
            <p:ph type="body" idx="1"/>
          </p:nvPr>
        </p:nvSpPr>
        <p:spPr>
          <a:xfrm>
            <a:off x="683569" y="1125538"/>
            <a:ext cx="8460432" cy="5124450"/>
          </a:xfrm>
        </p:spPr>
        <p:txBody>
          <a:bodyPr/>
          <a:lstStyle/>
          <a:p>
            <a:pPr>
              <a:lnSpc>
                <a:spcPct val="105000"/>
              </a:lnSpc>
            </a:pPr>
            <a:endParaRPr lang="pt-BR" sz="2000" dirty="0" smtClean="0"/>
          </a:p>
          <a:p>
            <a:pPr>
              <a:lnSpc>
                <a:spcPct val="105000"/>
              </a:lnSpc>
            </a:pPr>
            <a:r>
              <a:rPr lang="pt-BR" sz="2000" dirty="0" smtClean="0">
                <a:solidFill>
                  <a:srgbClr val="00FFFF"/>
                </a:solidFill>
              </a:rPr>
              <a:t>Serviços</a:t>
            </a:r>
            <a:endParaRPr lang="pt-BR" sz="2000" dirty="0">
              <a:solidFill>
                <a:srgbClr val="00FFFF"/>
              </a:solidFill>
            </a:endParaRPr>
          </a:p>
          <a:p>
            <a:pPr marL="766763" lvl="1" indent="-309563">
              <a:lnSpc>
                <a:spcPct val="105000"/>
              </a:lnSpc>
            </a:pPr>
            <a:r>
              <a:rPr lang="pt-BR" sz="2000" dirty="0"/>
              <a:t>Tributos devidos pela fonte pagadora no Brasil</a:t>
            </a:r>
          </a:p>
          <a:p>
            <a:pPr marL="1223963" lvl="2" indent="-309563">
              <a:lnSpc>
                <a:spcPct val="105000"/>
              </a:lnSpc>
            </a:pPr>
            <a:r>
              <a:rPr lang="pt-BR" sz="2000" dirty="0"/>
              <a:t>Contribuição de Intervenção no Domínio Econômico (“CIDE”) </a:t>
            </a:r>
          </a:p>
          <a:p>
            <a:pPr marL="1681163" lvl="3" indent="-309563">
              <a:lnSpc>
                <a:spcPct val="105000"/>
              </a:lnSpc>
            </a:pPr>
            <a:r>
              <a:rPr lang="pt-BR" dirty="0"/>
              <a:t>10%</a:t>
            </a:r>
          </a:p>
          <a:p>
            <a:pPr marL="1681163" lvl="3" indent="-309563">
              <a:lnSpc>
                <a:spcPct val="105000"/>
              </a:lnSpc>
            </a:pPr>
            <a:r>
              <a:rPr lang="pt-BR" dirty="0"/>
              <a:t>Discussões</a:t>
            </a:r>
          </a:p>
          <a:p>
            <a:pPr marL="1223963" lvl="2" indent="-309563">
              <a:lnSpc>
                <a:spcPct val="105000"/>
              </a:lnSpc>
            </a:pPr>
            <a:r>
              <a:rPr lang="pt-BR" sz="2000" dirty="0"/>
              <a:t>Contribuição para o Programa de Integração Social (“PIS/Importação”)</a:t>
            </a:r>
          </a:p>
          <a:p>
            <a:pPr marL="1681163" lvl="3" indent="-309563">
              <a:lnSpc>
                <a:spcPct val="105000"/>
              </a:lnSpc>
            </a:pPr>
            <a:r>
              <a:rPr lang="pt-BR" dirty="0"/>
              <a:t>1,65%</a:t>
            </a:r>
          </a:p>
          <a:p>
            <a:pPr marL="1223963" lvl="2" indent="-309563">
              <a:lnSpc>
                <a:spcPct val="105000"/>
              </a:lnSpc>
            </a:pPr>
            <a:r>
              <a:rPr lang="pt-BR" sz="2000" dirty="0"/>
              <a:t>Contribuição para o Financiamento da Seguridade Social (“COFINS/Importação”)</a:t>
            </a:r>
          </a:p>
          <a:p>
            <a:pPr marL="1681163" lvl="3" indent="-309563">
              <a:lnSpc>
                <a:spcPct val="105000"/>
              </a:lnSpc>
            </a:pPr>
            <a:r>
              <a:rPr lang="pt-BR" dirty="0" smtClean="0"/>
              <a:t>7,6%</a:t>
            </a:r>
          </a:p>
          <a:p>
            <a:pPr marL="823913" lvl="1" indent="-309563">
              <a:lnSpc>
                <a:spcPct val="105000"/>
              </a:lnSpc>
            </a:pPr>
            <a:r>
              <a:rPr lang="pt-BR" sz="2000" dirty="0" smtClean="0"/>
              <a:t>Imposto sobre </a:t>
            </a:r>
            <a:r>
              <a:rPr lang="pt-BR" sz="2000" dirty="0"/>
              <a:t>Serviços (“</a:t>
            </a:r>
            <a:r>
              <a:rPr lang="pt-BR" sz="2000" dirty="0" smtClean="0"/>
              <a:t>ISS”)</a:t>
            </a:r>
          </a:p>
          <a:p>
            <a:pPr marL="1223963" lvl="2" indent="-309563">
              <a:lnSpc>
                <a:spcPct val="105000"/>
              </a:lnSpc>
            </a:pPr>
            <a:r>
              <a:rPr lang="pt-BR" sz="2000" dirty="0" smtClean="0"/>
              <a:t>Devido pela fonte pagadora na condição de responsável tributária</a:t>
            </a:r>
            <a:endParaRPr lang="pt-BR" sz="2000" dirty="0"/>
          </a:p>
          <a:p>
            <a:pPr marL="1223963" lvl="2" indent="-309563">
              <a:lnSpc>
                <a:spcPct val="105000"/>
              </a:lnSpc>
            </a:pPr>
            <a:r>
              <a:rPr lang="pt-BR" sz="2000" dirty="0"/>
              <a:t>Até 5%</a:t>
            </a:r>
          </a:p>
          <a:p>
            <a:pPr marL="766763" lvl="1" indent="-309563">
              <a:lnSpc>
                <a:spcPct val="105000"/>
              </a:lnSpc>
            </a:pPr>
            <a:endParaRPr lang="pt-BR" dirty="0"/>
          </a:p>
        </p:txBody>
      </p:sp>
      <p:sp>
        <p:nvSpPr>
          <p:cNvPr id="5" name="Rectangle 2"/>
          <p:cNvSpPr>
            <a:spLocks noGrp="1" noRot="1" noChangeArrowheads="1"/>
          </p:cNvSpPr>
          <p:nvPr>
            <p:ph type="title"/>
          </p:nvPr>
        </p:nvSpPr>
        <p:spPr>
          <a:xfrm>
            <a:off x="683568" y="260350"/>
            <a:ext cx="8209607" cy="1008063"/>
          </a:xfrm>
        </p:spPr>
        <p:txBody>
          <a:bodyPr/>
          <a:lstStyle/>
          <a:p>
            <a:r>
              <a:rPr lang="pt-BR" sz="2800" b="1" dirty="0" smtClean="0">
                <a:solidFill>
                  <a:srgbClr val="DDDDDD"/>
                </a:solidFill>
              </a:rPr>
              <a:t>DEMAIS TRIBUTOS</a:t>
            </a:r>
            <a:endParaRPr lang="pt-BR" sz="2800" b="1" dirty="0">
              <a:solidFill>
                <a:srgbClr val="DDDDDD"/>
              </a:solidFill>
            </a:endParaRPr>
          </a:p>
        </p:txBody>
      </p:sp>
    </p:spTree>
    <p:extLst>
      <p:ext uri="{BB962C8B-B14F-4D97-AF65-F5344CB8AC3E}">
        <p14:creationId xmlns:p14="http://schemas.microsoft.com/office/powerpoint/2010/main" val="2493715006"/>
      </p:ext>
    </p:extLst>
  </p:cSld>
  <p:clrMapOvr>
    <a:masterClrMapping/>
  </p:clrMapOvr>
  <p:transition>
    <p:randomBar dir="vert"/>
  </p:transition>
</p:sld>
</file>

<file path=ppt/theme/theme1.xml><?xml version="1.0" encoding="utf-8"?>
<a:theme xmlns:a="http://schemas.openxmlformats.org/drawingml/2006/main" name="Pulso">
  <a:themeElements>
    <a:clrScheme name="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o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o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o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o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3324</TotalTime>
  <Words>578</Words>
  <Application>Microsoft Office PowerPoint</Application>
  <PresentationFormat>Apresentação na tela (4:3)</PresentationFormat>
  <Paragraphs>165</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Pulso</vt:lpstr>
      <vt:lpstr>TRIBUTAÇÃO DO NÃO-RESIDENTE</vt:lpstr>
      <vt:lpstr>REGRAS GERAIS</vt:lpstr>
      <vt:lpstr>REGRAS GERAIS</vt:lpstr>
      <vt:lpstr>TRIBUTAÇÃO PELO IMPOSTO DE RENDA</vt:lpstr>
      <vt:lpstr>Apresentação do PowerPoint</vt:lpstr>
      <vt:lpstr>Apresentação do PowerPoint</vt:lpstr>
      <vt:lpstr>TRIBUTAÇÃO PELO IMPOSTO DE RENDA</vt:lpstr>
      <vt:lpstr>TRIBUTAÇÃO PELO IMPOSTO DE RENDA</vt:lpstr>
      <vt:lpstr>DEMAIS TRIBUTOS</vt:lpstr>
      <vt:lpstr>TRIBUTAÇÃO PELO IMPOSTO DE RENDA</vt:lpstr>
      <vt:lpstr>TRIBUTAÇÃO PELO IMPOSTO DE RENDA</vt:lpstr>
      <vt:lpstr>TRIBUTAÇÃO PELO IMPOSTO DE RENDA</vt:lpstr>
      <vt:lpstr>TRIBUTAÇÃO PELO IMPOSTO DE RENDA</vt:lpstr>
      <vt:lpstr>FIM</vt:lpstr>
    </vt:vector>
  </TitlesOfParts>
  <Company>Perdido Brother 's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IMPOSTO DE RENDA - PESSOAS FÍSICAS</dc:title>
  <dc:creator>Evandro</dc:creator>
  <cp:lastModifiedBy>Rodrigo de Madureira Pará Diniz</cp:lastModifiedBy>
  <cp:revision>216</cp:revision>
  <cp:lastPrinted>2012-07-31T13:52:49Z</cp:lastPrinted>
  <dcterms:created xsi:type="dcterms:W3CDTF">2000-08-13T15:03:49Z</dcterms:created>
  <dcterms:modified xsi:type="dcterms:W3CDTF">2012-10-24T11:30:47Z</dcterms:modified>
</cp:coreProperties>
</file>