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117"/>
  </p:notesMasterIdLst>
  <p:sldIdLst>
    <p:sldId id="410" r:id="rId4"/>
    <p:sldId id="257" r:id="rId5"/>
    <p:sldId id="423" r:id="rId6"/>
    <p:sldId id="424" r:id="rId7"/>
    <p:sldId id="428" r:id="rId8"/>
    <p:sldId id="425" r:id="rId9"/>
    <p:sldId id="331" r:id="rId10"/>
    <p:sldId id="332" r:id="rId11"/>
    <p:sldId id="321" r:id="rId12"/>
    <p:sldId id="338" r:id="rId13"/>
    <p:sldId id="337" r:id="rId14"/>
    <p:sldId id="334" r:id="rId15"/>
    <p:sldId id="335" r:id="rId16"/>
    <p:sldId id="346" r:id="rId17"/>
    <p:sldId id="339" r:id="rId18"/>
    <p:sldId id="330" r:id="rId19"/>
    <p:sldId id="340" r:id="rId20"/>
    <p:sldId id="347" r:id="rId21"/>
    <p:sldId id="348" r:id="rId22"/>
    <p:sldId id="329" r:id="rId23"/>
    <p:sldId id="328" r:id="rId24"/>
    <p:sldId id="353" r:id="rId25"/>
    <p:sldId id="356" r:id="rId26"/>
    <p:sldId id="358" r:id="rId27"/>
    <p:sldId id="412" r:id="rId28"/>
    <p:sldId id="361" r:id="rId29"/>
    <p:sldId id="360" r:id="rId30"/>
    <p:sldId id="323" r:id="rId31"/>
    <p:sldId id="333" r:id="rId32"/>
    <p:sldId id="260" r:id="rId33"/>
    <p:sldId id="290" r:id="rId34"/>
    <p:sldId id="426" r:id="rId35"/>
    <p:sldId id="261" r:id="rId36"/>
    <p:sldId id="289" r:id="rId37"/>
    <p:sldId id="291" r:id="rId38"/>
    <p:sldId id="292" r:id="rId39"/>
    <p:sldId id="293" r:id="rId40"/>
    <p:sldId id="294" r:id="rId41"/>
    <p:sldId id="295" r:id="rId42"/>
    <p:sldId id="296" r:id="rId43"/>
    <p:sldId id="297" r:id="rId44"/>
    <p:sldId id="298" r:id="rId45"/>
    <p:sldId id="300" r:id="rId46"/>
    <p:sldId id="301" r:id="rId47"/>
    <p:sldId id="303" r:id="rId48"/>
    <p:sldId id="304" r:id="rId49"/>
    <p:sldId id="306" r:id="rId50"/>
    <p:sldId id="308" r:id="rId51"/>
    <p:sldId id="309" r:id="rId52"/>
    <p:sldId id="311" r:id="rId53"/>
    <p:sldId id="312" r:id="rId54"/>
    <p:sldId id="313" r:id="rId55"/>
    <p:sldId id="314" r:id="rId56"/>
    <p:sldId id="316" r:id="rId57"/>
    <p:sldId id="317" r:id="rId58"/>
    <p:sldId id="318" r:id="rId59"/>
    <p:sldId id="319" r:id="rId60"/>
    <p:sldId id="320" r:id="rId61"/>
    <p:sldId id="362" r:id="rId62"/>
    <p:sldId id="363"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6" r:id="rId76"/>
    <p:sldId id="413" r:id="rId77"/>
    <p:sldId id="377" r:id="rId78"/>
    <p:sldId id="415"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398" r:id="rId100"/>
    <p:sldId id="416" r:id="rId101"/>
    <p:sldId id="399" r:id="rId102"/>
    <p:sldId id="400" r:id="rId103"/>
    <p:sldId id="401" r:id="rId104"/>
    <p:sldId id="402" r:id="rId105"/>
    <p:sldId id="403" r:id="rId106"/>
    <p:sldId id="404" r:id="rId107"/>
    <p:sldId id="405" r:id="rId108"/>
    <p:sldId id="406" r:id="rId109"/>
    <p:sldId id="407" r:id="rId110"/>
    <p:sldId id="421" r:id="rId111"/>
    <p:sldId id="422" r:id="rId112"/>
    <p:sldId id="420" r:id="rId113"/>
    <p:sldId id="408" r:id="rId114"/>
    <p:sldId id="409" r:id="rId115"/>
    <p:sldId id="427" r:id="rId116"/>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D5AB81"/>
    <a:srgbClr val="E2CAB6"/>
    <a:srgbClr val="0000FF"/>
    <a:srgbClr val="996633"/>
    <a:srgbClr val="000000"/>
    <a:srgbClr val="D9EDEF"/>
    <a:srgbClr val="542A00"/>
    <a:srgbClr val="582C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7" autoAdjust="0"/>
    <p:restoredTop sz="94660"/>
  </p:normalViewPr>
  <p:slideViewPr>
    <p:cSldViewPr showGuides="1">
      <p:cViewPr varScale="1">
        <p:scale>
          <a:sx n="69" d="100"/>
          <a:sy n="69" d="100"/>
        </p:scale>
        <p:origin x="124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67BFF3E-B15C-451B-8D1E-0730AD138519}" type="datetimeFigureOut">
              <a:rPr lang="pt-BR"/>
              <a:pPr>
                <a:defRPr/>
              </a:pPr>
              <a:t>31/08/2018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CACA87B-8B35-4ABF-9CA9-3BA31066C9BB}"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505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506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96DE56-87A7-4436-BBB5-DEF2D8826148}" type="slidenum">
              <a:rPr lang="pt-BR">
                <a:solidFill>
                  <a:prstClr val="black"/>
                </a:solidFill>
              </a:rPr>
              <a:pPr/>
              <a:t>110</a:t>
            </a:fld>
            <a:endParaRPr lang="pt-B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E6EC2E4-1A5D-4B53-8098-20597DDD67EE}" type="slidenum">
              <a:rPr lang="pt-BR"/>
              <a:pPr>
                <a:defRPr/>
              </a:pPr>
              <a:t>‹nº›</a:t>
            </a:fld>
            <a:endParaRPr lang="pt-BR"/>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C441309-8482-46B6-86D0-6C60DAC50391}" type="slidenum">
              <a:rPr lang="pt-BR"/>
              <a:pPr>
                <a:defRPr/>
              </a:pPr>
              <a:t>‹nº›</a:t>
            </a:fld>
            <a:endParaRPr lang="pt-B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8E1437A-2398-42A0-A130-4E13FA6295F2}" type="slidenum">
              <a:rPr lang="pt-BR"/>
              <a:pPr>
                <a:defRPr/>
              </a:pPr>
              <a:t>‹nº›</a:t>
            </a:fld>
            <a:endParaRPr lang="pt-B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68B0CEE-ED7E-425D-B744-98329D12B524}"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334499B-1237-4F2F-8CCB-12DC13620834}"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4AD5875-9FE9-4C60-A776-AED3083206CC}" type="slidenum">
              <a:rPr lang="pt-BR"/>
              <a:pPr>
                <a:defRPr/>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9A5C7A0-1DDA-424A-AA8C-DB7EDA18D496}"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237FD400-8150-4CC9-9C89-72384E583CA9}"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DC72FC93-5413-4147-8525-0D863719F6BB}"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5CCAF13D-9734-469C-988B-D67E3D4BF281}"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1E8AFA9-85F2-49A7-B3BA-A5DA25CB5FA7}"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2CDB1DCB-BC5E-4838-BC1D-DD986B1FF9C1}" type="slidenum">
              <a:rPr lang="pt-BR"/>
              <a:pPr>
                <a:defRPr/>
              </a:pPr>
              <a:t>‹nº›</a:t>
            </a:fld>
            <a:endParaRPr lang="pt-BR"/>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F698B47-8237-4033-86D3-372B1288FA0C}"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3CFA6AF-E7F4-4573-B9A2-8A3E8ADB1142}"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AEDCDAA-1274-465C-BB90-525F94930158}"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F87BC3D4-3BD1-4547-A25E-95690A5B9D6D}"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55A7D-0A3F-4EF8-9E88-C0F410A48FCB}"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FDE71C-94D9-48F2-838A-100A4052BF63}"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F510D-6E44-4E08-B133-05F2304252F3}"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345394-D3FE-4864-87DB-949CAA67A377}"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BFD735-823B-4A08-9F03-12EFA97B7F86}"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AF91E0-7A9B-4424-92B4-EA4160D3E33A}"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22DA0DC8-ABDC-45FE-AA0B-185EC286E79C}" type="slidenum">
              <a:rPr lang="pt-BR"/>
              <a:pPr>
                <a:defRPr/>
              </a:pPr>
              <a:t>‹nº›</a:t>
            </a:fld>
            <a:endParaRPr lang="pt-B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253A0B-21E3-433E-A156-CFCFE57DDB70}"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E1EB3-C42B-4BB1-9FB3-B9DC55AAA96A}"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A66D06-A96B-4600-AEF1-A05603D67263}"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D42607-A3FF-4B61-A0A0-0DD2082AFC59}"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C674FC-31ED-4E34-A9CC-0EF896C60526}"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C8EE8E-F1FB-4CDE-BA8E-1F97036A8243}" type="slidenum">
              <a:rPr lang="pt-BR">
                <a:solidFill>
                  <a:srgbClr val="000000"/>
                </a:solidFill>
              </a:rPr>
              <a:pPr>
                <a:defRPr/>
              </a:pPr>
              <a:t>‹nº›</a:t>
            </a:fld>
            <a:endParaRPr lang="pt-BR">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7610EA8-9EF0-4FBB-AC98-BF1B87E7655A}" type="slidenum">
              <a:rPr lang="pt-BR"/>
              <a:pPr>
                <a:defRPr/>
              </a:pPr>
              <a:t>‹nº›</a:t>
            </a:fld>
            <a:endParaRPr lang="pt-B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FD89E92-E8ED-4E35-A1A8-B18C2FA8CE52}" type="slidenum">
              <a:rPr lang="pt-BR"/>
              <a:pPr>
                <a:defRPr/>
              </a:pPr>
              <a:t>‹nº›</a:t>
            </a:fld>
            <a:endParaRPr lang="pt-B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63272213-DB87-4736-B300-3E2E89BCB7AC}" type="slidenum">
              <a:rPr lang="pt-BR"/>
              <a:pPr>
                <a:defRPr/>
              </a:pPr>
              <a:t>‹nº›</a:t>
            </a:fld>
            <a:endParaRPr lang="pt-B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BC1EA5C-D46B-4CDF-84C4-CBBB3234B4B0}" type="slidenum">
              <a:rPr lang="pt-BR"/>
              <a:pPr>
                <a:defRPr/>
              </a:pPr>
              <a:t>‹nº›</a:t>
            </a:fld>
            <a:endParaRPr lang="pt-B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C7868EE-DF24-4532-BF21-06292050CE19}" type="slidenum">
              <a:rPr lang="pt-BR"/>
              <a:pPr>
                <a:defRPr/>
              </a:pPr>
              <a:t>‹nº›</a:t>
            </a:fld>
            <a:endParaRPr lang="pt-B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3268F9F-594E-443B-A83A-2BF601E31C9C}" type="slidenum">
              <a:rPr lang="pt-BR"/>
              <a:pPr>
                <a:defRPr/>
              </a:pPr>
              <a:t>‹nº›</a:t>
            </a:fld>
            <a:endParaRPr lang="pt-B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6633"/>
            </a:gs>
            <a:gs pos="50000">
              <a:srgbClr val="DBB691"/>
            </a:gs>
            <a:gs pos="100000">
              <a:srgbClr val="996633"/>
            </a:gs>
          </a:gsLst>
          <a:lin ang="189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5652660-25D8-44E2-9F83-6D2D29E0AE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3A"/>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AC0D699-FAFD-4DFE-9845-8BF3509801E7}"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3A"/>
            </a:gs>
            <a:gs pos="100000">
              <a:srgbClr val="000066"/>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231550A7-48F5-4E0C-AAB2-2F4A5B62745A}" type="slidenum">
              <a:rPr lang="pt-BR">
                <a:solidFill>
                  <a:srgbClr val="000000"/>
                </a:solidFill>
              </a:rPr>
              <a:pPr>
                <a:defRPr/>
              </a:pPr>
              <a:t>‹nº›</a:t>
            </a:fld>
            <a:endParaRPr lang="pt-BR">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44.jpeg"/></Relationships>
</file>

<file path=ppt/slides/_rels/slide11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18.xml"/><Relationship Id="rId4"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D:\BKP_PCEGS\Documents\Edson\FH%20II%2015\Aula\01Big%20Bang%20A%20Origem%20do%20Universo.wm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18.xml"/><Relationship Id="rId1" Type="http://schemas.openxmlformats.org/officeDocument/2006/relationships/video" Target="file:///C:\Users\EGS\Documents\Edson\Aulas\BEFH%20II%2012\1&#170;\09%205%20Ana%20Carolina%20S&#243;%20de%20Sacanagem%20-%20Basil%20Corrup&#231;&#227;o%20-%20YouTube.wmv" TargetMode="Externa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9560" t="6931" r="10156" b="21452"/>
          <a:stretch>
            <a:fillRect/>
          </a:stretch>
        </p:blipFill>
        <p:spPr bwMode="auto">
          <a:xfrm>
            <a:off x="0" y="0"/>
            <a:ext cx="9144000" cy="6848475"/>
          </a:xfrm>
          <a:prstGeom prst="rect">
            <a:avLst/>
          </a:prstGeom>
          <a:noFill/>
          <a:ln w="9525">
            <a:noFill/>
            <a:miter lim="800000"/>
            <a:headEnd/>
            <a:tailEnd/>
          </a:ln>
        </p:spPr>
      </p:pic>
      <p:sp>
        <p:nvSpPr>
          <p:cNvPr id="14" name="WordArt 3"/>
          <p:cNvSpPr>
            <a:spLocks noChangeArrowheads="1" noChangeShapeType="1" noTextEdit="1"/>
          </p:cNvSpPr>
          <p:nvPr/>
        </p:nvSpPr>
        <p:spPr bwMode="auto">
          <a:xfrm>
            <a:off x="214282" y="6072206"/>
            <a:ext cx="2520950" cy="371475"/>
          </a:xfrm>
          <a:prstGeom prst="rect">
            <a:avLst/>
          </a:prstGeom>
        </p:spPr>
        <p:txBody>
          <a:bodyPr wrap="none" fromWordArt="1">
            <a:prstTxWarp prst="textPlain">
              <a:avLst>
                <a:gd name="adj" fmla="val 50000"/>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pt-BR" sz="2400" b="1" kern="1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rPr>
              <a:t>Edson Garcia Soares</a:t>
            </a:r>
          </a:p>
        </p:txBody>
      </p:sp>
      <p:sp>
        <p:nvSpPr>
          <p:cNvPr id="16" name="WordArt 10"/>
          <p:cNvSpPr>
            <a:spLocks noChangeArrowheads="1" noChangeShapeType="1" noTextEdit="1"/>
          </p:cNvSpPr>
          <p:nvPr/>
        </p:nvSpPr>
        <p:spPr bwMode="auto">
          <a:xfrm rot="21824">
            <a:off x="1007239" y="6607193"/>
            <a:ext cx="935037" cy="125413"/>
          </a:xfrm>
          <a:prstGeom prst="rect">
            <a:avLst/>
          </a:prstGeom>
        </p:spPr>
        <p:txBody>
          <a:bodyPr wrap="none" fromWordArt="1">
            <a:prstTxWarp prst="textPlain">
              <a:avLst>
                <a:gd name="adj" fmla="val 50000"/>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pt-BR" sz="2400" b="1" kern="1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a:cs typeface="Times New Roman"/>
              </a:rPr>
              <a:t>FMRP/USP</a:t>
            </a:r>
          </a:p>
        </p:txBody>
      </p:sp>
      <p:sp>
        <p:nvSpPr>
          <p:cNvPr id="4101" name="AutoShape 2"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latin typeface="Calibri" pitchFamily="34" charset="0"/>
            </a:endParaRPr>
          </a:p>
        </p:txBody>
      </p:sp>
      <p:sp>
        <p:nvSpPr>
          <p:cNvPr id="4102" name="AutoShape 3"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latin typeface="Calibri" pitchFamily="34" charset="0"/>
            </a:endParaRPr>
          </a:p>
        </p:txBody>
      </p:sp>
      <p:sp>
        <p:nvSpPr>
          <p:cNvPr id="4103" name="AutoShape 4"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latin typeface="Calibri" pitchFamily="34" charset="0"/>
            </a:endParaRPr>
          </a:p>
        </p:txBody>
      </p:sp>
      <p:sp>
        <p:nvSpPr>
          <p:cNvPr id="4104" name="Retângulo 17"/>
          <p:cNvSpPr>
            <a:spLocks noChangeArrowheads="1"/>
          </p:cNvSpPr>
          <p:nvPr/>
        </p:nvSpPr>
        <p:spPr bwMode="auto">
          <a:xfrm>
            <a:off x="6869113" y="6581775"/>
            <a:ext cx="2274887" cy="276225"/>
          </a:xfrm>
          <a:prstGeom prst="rect">
            <a:avLst/>
          </a:prstGeom>
          <a:noFill/>
          <a:ln w="9525">
            <a:noFill/>
            <a:miter lim="800000"/>
            <a:headEnd/>
            <a:tailEnd/>
          </a:ln>
        </p:spPr>
        <p:txBody>
          <a:bodyPr wrap="none">
            <a:spAutoFit/>
          </a:bodyPr>
          <a:lstStyle/>
          <a:p>
            <a:r>
              <a:rPr lang="pt-BR" sz="1200">
                <a:solidFill>
                  <a:schemeClr val="bg1"/>
                </a:solidFill>
                <a:latin typeface="Times New Roman" pitchFamily="18" charset="0"/>
                <a:cs typeface="Times New Roman" pitchFamily="18" charset="0"/>
              </a:rPr>
              <a:t>http://www.motifake.com/102044</a:t>
            </a:r>
          </a:p>
        </p:txBody>
      </p:sp>
      <p:sp>
        <p:nvSpPr>
          <p:cNvPr id="19" name="WordArt 26"/>
          <p:cNvSpPr>
            <a:spLocks noChangeArrowheads="1" noChangeShapeType="1" noTextEdit="1"/>
          </p:cNvSpPr>
          <p:nvPr/>
        </p:nvSpPr>
        <p:spPr bwMode="auto">
          <a:xfrm>
            <a:off x="1044575" y="1357313"/>
            <a:ext cx="7054850" cy="795337"/>
          </a:xfrm>
          <a:prstGeom prst="rect">
            <a:avLst/>
          </a:prstGeom>
        </p:spPr>
        <p:txBody>
          <a:bodyPr wrap="none" fromWordArt="1">
            <a:prstTxWarp prst="textPlain">
              <a:avLst>
                <a:gd name="adj" fmla="val 50000"/>
              </a:avLst>
            </a:prstTxWarp>
          </a:bodyPr>
          <a:lstStyle/>
          <a:p>
            <a:pPr algn="ctr"/>
            <a:r>
              <a:rPr lang="pt-BR" sz="2800" kern="10" smtClean="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Históri</a:t>
            </a:r>
            <a:r>
              <a:rPr lang="pt-BR" sz="2800" kern="10" smtClean="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a </a:t>
            </a:r>
            <a:r>
              <a:rPr lang="pt-BR" sz="2800" kern="10" dirty="0" smtClean="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da Medicina</a:t>
            </a:r>
            <a:endParaRPr lang="pt-BR" sz="2800" kern="10" dirty="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endParaRPr>
          </a:p>
        </p:txBody>
      </p:sp>
      <p:sp>
        <p:nvSpPr>
          <p:cNvPr id="22" name="WordArt 8"/>
          <p:cNvSpPr>
            <a:spLocks noChangeArrowheads="1" noChangeShapeType="1" noTextEdit="1"/>
          </p:cNvSpPr>
          <p:nvPr/>
        </p:nvSpPr>
        <p:spPr bwMode="auto">
          <a:xfrm>
            <a:off x="1763712" y="142852"/>
            <a:ext cx="5616575" cy="995363"/>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pt-BR"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Universidade de São Paulo</a:t>
            </a:r>
          </a:p>
          <a:p>
            <a:pPr algn="ctr" fontAlgn="auto">
              <a:spcBef>
                <a:spcPts val="0"/>
              </a:spcBef>
              <a:spcAft>
                <a:spcPts val="0"/>
              </a:spcAft>
              <a:defRPr/>
            </a:pPr>
            <a:r>
              <a:rPr lang="pt-BR"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Faculdade de Medicina de Ribeirão Preto</a:t>
            </a:r>
          </a:p>
          <a:p>
            <a:pPr algn="ctr" fontAlgn="auto">
              <a:spcBef>
                <a:spcPts val="0"/>
              </a:spcBef>
              <a:spcAft>
                <a:spcPts val="0"/>
              </a:spcAft>
              <a:defRPr/>
            </a:pPr>
            <a:r>
              <a:rPr lang="pt-BR"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Departamento de Patologia e Medicina Legal</a:t>
            </a:r>
          </a:p>
        </p:txBody>
      </p:sp>
      <p:pic>
        <p:nvPicPr>
          <p:cNvPr id="23" name="Picture 13" descr="BRASAOcolor_gde"/>
          <p:cNvPicPr preferRelativeResize="0">
            <a:picLocks noChangeArrowheads="1"/>
          </p:cNvPicPr>
          <p:nvPr/>
        </p:nvPicPr>
        <p:blipFill>
          <a:blip r:embed="rId3" cstate="print"/>
          <a:srcRect/>
          <a:stretch>
            <a:fillRect/>
          </a:stretch>
        </p:blipFill>
        <p:spPr bwMode="auto">
          <a:xfrm>
            <a:off x="8278813" y="176213"/>
            <a:ext cx="660400" cy="900112"/>
          </a:xfrm>
          <a:prstGeom prst="rect">
            <a:avLst/>
          </a:prstGeom>
          <a:noFill/>
          <a:ln w="9525">
            <a:noFill/>
            <a:miter lim="800000"/>
            <a:headEnd/>
            <a:tailEnd/>
          </a:ln>
        </p:spPr>
      </p:pic>
      <p:pic>
        <p:nvPicPr>
          <p:cNvPr id="24" name="Picture 10" descr="brasao"/>
          <p:cNvPicPr>
            <a:picLocks noChangeAspect="1" noChangeArrowheads="1"/>
          </p:cNvPicPr>
          <p:nvPr/>
        </p:nvPicPr>
        <p:blipFill>
          <a:blip r:embed="rId4" cstate="print"/>
          <a:srcRect l="10246" t="10274" r="6174" b="11035"/>
          <a:stretch>
            <a:fillRect/>
          </a:stretch>
        </p:blipFill>
        <p:spPr bwMode="auto">
          <a:xfrm>
            <a:off x="168275" y="176213"/>
            <a:ext cx="657225" cy="900112"/>
          </a:xfrm>
          <a:prstGeom prst="rect">
            <a:avLst/>
          </a:prstGeom>
          <a:noFill/>
          <a:ln w="9525">
            <a:noFill/>
            <a:miter lim="800000"/>
            <a:headEnd/>
            <a:tailEnd/>
          </a:ln>
        </p:spPr>
      </p:pic>
      <p:sp>
        <p:nvSpPr>
          <p:cNvPr id="15" name="WordArt 4"/>
          <p:cNvSpPr>
            <a:spLocks noChangeArrowheads="1" noChangeShapeType="1" noTextEdit="1"/>
          </p:cNvSpPr>
          <p:nvPr/>
        </p:nvSpPr>
        <p:spPr bwMode="auto">
          <a:xfrm>
            <a:off x="504031" y="4581128"/>
            <a:ext cx="8135937" cy="648000"/>
          </a:xfrm>
          <a:prstGeom prst="rect">
            <a:avLst/>
          </a:prstGeom>
        </p:spPr>
        <p:txBody>
          <a:bodyPr wrap="none" fromWordArt="1">
            <a:prstTxWarp prst="textPlain">
              <a:avLst>
                <a:gd name="adj" fmla="val 50000"/>
              </a:avLst>
            </a:prstTxWarp>
          </a:bodyPr>
          <a:lstStyle/>
          <a:p>
            <a:pPr algn="ctr">
              <a:defRPr/>
            </a:pPr>
            <a:r>
              <a:rPr lang="pt-BR"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Medicina </a:t>
            </a:r>
            <a:r>
              <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do Homem Primitivo</a:t>
            </a:r>
          </a:p>
        </p:txBody>
      </p:sp>
      <p:sp>
        <p:nvSpPr>
          <p:cNvPr id="17" name="WordArt 4"/>
          <p:cNvSpPr>
            <a:spLocks noChangeArrowheads="1" noChangeShapeType="1" noTextEdit="1"/>
          </p:cNvSpPr>
          <p:nvPr/>
        </p:nvSpPr>
        <p:spPr bwMode="auto">
          <a:xfrm>
            <a:off x="2915816" y="2852936"/>
            <a:ext cx="3312368" cy="648000"/>
          </a:xfrm>
          <a:prstGeom prst="rect">
            <a:avLst/>
          </a:prstGeom>
        </p:spPr>
        <p:txBody>
          <a:bodyPr wrap="none" fromWordArt="1">
            <a:prstTxWarp prst="textPlain">
              <a:avLst>
                <a:gd name="adj" fmla="val 50000"/>
              </a:avLst>
            </a:prstTxWarp>
          </a:bodyPr>
          <a:lstStyle/>
          <a:p>
            <a:pPr algn="ctr">
              <a:defRPr/>
            </a:pPr>
            <a:r>
              <a:rPr lang="pt-BR" sz="3600" i="1"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Big </a:t>
            </a:r>
            <a:r>
              <a:rPr lang="pt-BR" sz="3600" i="1" kern="1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Bang</a:t>
            </a:r>
            <a:endPar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8" name="WordArt 4"/>
          <p:cNvSpPr>
            <a:spLocks noChangeArrowheads="1" noChangeShapeType="1" noTextEdit="1"/>
          </p:cNvSpPr>
          <p:nvPr/>
        </p:nvSpPr>
        <p:spPr bwMode="auto">
          <a:xfrm>
            <a:off x="504031" y="3645024"/>
            <a:ext cx="8135937" cy="648000"/>
          </a:xfrm>
          <a:prstGeom prst="rect">
            <a:avLst/>
          </a:prstGeom>
        </p:spPr>
        <p:txBody>
          <a:bodyPr wrap="none" fromWordArt="1">
            <a:prstTxWarp prst="textPlain">
              <a:avLst>
                <a:gd name="adj" fmla="val 50000"/>
              </a:avLst>
            </a:prstTxWarp>
          </a:bodyPr>
          <a:lstStyle/>
          <a:p>
            <a:pPr algn="ctr">
              <a:defRPr/>
            </a:pPr>
            <a:r>
              <a:rPr lang="pt-BR"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Criacionismo </a:t>
            </a:r>
            <a:r>
              <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 </a:t>
            </a:r>
            <a:r>
              <a:rPr lang="pt-BR"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Evolucionismo</a:t>
            </a:r>
            <a:endPar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par>
                                <p:cTn id="8" presetID="8"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amond(in)">
                                      <p:cBhvr>
                                        <p:cTn id="10" dur="500"/>
                                        <p:tgtEl>
                                          <p:spTgt spid="16"/>
                                        </p:tgtEl>
                                      </p:cBhvr>
                                    </p:animEffect>
                                  </p:childTnLst>
                                </p:cTn>
                              </p:par>
                            </p:childTnLst>
                          </p:cTn>
                        </p:par>
                        <p:par>
                          <p:cTn id="11" fill="hold">
                            <p:stCondLst>
                              <p:cond delay="1000"/>
                            </p:stCondLst>
                            <p:childTnLst>
                              <p:par>
                                <p:cTn id="12" presetID="16" presetClass="entr" presetSubtype="42"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Horizontal)">
                                      <p:cBhvr>
                                        <p:cTn id="14" dur="1000"/>
                                        <p:tgtEl>
                                          <p:spTgt spid="19"/>
                                        </p:tgtEl>
                                      </p:cBhvr>
                                    </p:animEffect>
                                  </p:childTnLst>
                                </p:cTn>
                              </p:par>
                              <p:par>
                                <p:cTn id="15" presetID="8"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amond(in)">
                                      <p:cBhvr>
                                        <p:cTn id="17" dur="1000"/>
                                        <p:tgtEl>
                                          <p:spTgt spid="24"/>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1000"/>
                                        <p:tgtEl>
                                          <p:spTgt spid="23"/>
                                        </p:tgtEl>
                                      </p:cBhvr>
                                    </p:animEffect>
                                  </p:childTnLst>
                                </p:cTn>
                              </p:par>
                            </p:childTnLst>
                          </p:cTn>
                        </p:par>
                        <p:par>
                          <p:cTn id="21" fill="hold">
                            <p:stCondLst>
                              <p:cond delay="2000"/>
                            </p:stCondLst>
                            <p:childTnLst>
                              <p:par>
                                <p:cTn id="22" presetID="3"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21"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4)">
                                      <p:cBhvr>
                                        <p:cTn id="27" dur="500"/>
                                        <p:tgtEl>
                                          <p:spTgt spid="15"/>
                                        </p:tgtEl>
                                      </p:cBhvr>
                                    </p:animEffect>
                                  </p:childTnLst>
                                </p:cTn>
                              </p:par>
                            </p:childTnLst>
                          </p:cTn>
                        </p:par>
                        <p:par>
                          <p:cTn id="28" fill="hold">
                            <p:stCondLst>
                              <p:cond delay="2500"/>
                            </p:stCondLst>
                            <p:childTnLst>
                              <p:par>
                                <p:cTn id="29" presetID="21"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4)">
                                      <p:cBhvr>
                                        <p:cTn id="31" dur="500"/>
                                        <p:tgtEl>
                                          <p:spTgt spid="17"/>
                                        </p:tgtEl>
                                      </p:cBhvr>
                                    </p:animEffect>
                                  </p:childTnLst>
                                </p:cTn>
                              </p:par>
                            </p:childTnLst>
                          </p:cTn>
                        </p:par>
                        <p:par>
                          <p:cTn id="32" fill="hold">
                            <p:stCondLst>
                              <p:cond delay="3000"/>
                            </p:stCondLst>
                            <p:childTnLst>
                              <p:par>
                                <p:cTn id="33" presetID="21" presetClass="entr" presetSubtype="4"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4)">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utoUpdateAnimBg="0"/>
      <p:bldP spid="17" grpId="0" autoUpdateAnimBg="0"/>
      <p:bldP spid="1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9219" name="WordArt 3"/>
          <p:cNvSpPr>
            <a:spLocks noChangeArrowheads="1" noChangeShapeType="1" noTextEdit="1"/>
          </p:cNvSpPr>
          <p:nvPr/>
        </p:nvSpPr>
        <p:spPr bwMode="auto">
          <a:xfrm>
            <a:off x="250825" y="44450"/>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Filogenia dos hominídeos</a:t>
            </a:r>
          </a:p>
        </p:txBody>
      </p:sp>
      <p:pic>
        <p:nvPicPr>
          <p:cNvPr id="9220" name="Picture 2"/>
          <p:cNvPicPr>
            <a:picLocks noChangeAspect="1" noChangeArrowheads="1"/>
          </p:cNvPicPr>
          <p:nvPr/>
        </p:nvPicPr>
        <p:blipFill>
          <a:blip r:embed="rId2" cstate="print"/>
          <a:srcRect l="26422" t="26717" r="45404" b="13818"/>
          <a:stretch>
            <a:fillRect/>
          </a:stretch>
        </p:blipFill>
        <p:spPr bwMode="auto">
          <a:xfrm>
            <a:off x="250825" y="836613"/>
            <a:ext cx="4826000" cy="5727700"/>
          </a:xfrm>
          <a:prstGeom prst="rect">
            <a:avLst/>
          </a:prstGeom>
          <a:noFill/>
          <a:ln w="9525">
            <a:noFill/>
            <a:miter lim="800000"/>
            <a:headEnd/>
            <a:tailEnd/>
          </a:ln>
        </p:spPr>
      </p:pic>
      <p:pic>
        <p:nvPicPr>
          <p:cNvPr id="9221" name="Picture 2"/>
          <p:cNvPicPr>
            <a:picLocks noChangeAspect="1" noChangeArrowheads="1"/>
          </p:cNvPicPr>
          <p:nvPr/>
        </p:nvPicPr>
        <p:blipFill>
          <a:blip r:embed="rId2" cstate="print"/>
          <a:srcRect l="62776" t="42873" r="25409" b="31277"/>
          <a:stretch>
            <a:fillRect/>
          </a:stretch>
        </p:blipFill>
        <p:spPr bwMode="auto">
          <a:xfrm>
            <a:off x="5724525" y="1557338"/>
            <a:ext cx="2592388" cy="3189287"/>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upo 3"/>
          <p:cNvGrpSpPr>
            <a:grpSpLocks/>
          </p:cNvGrpSpPr>
          <p:nvPr/>
        </p:nvGrpSpPr>
        <p:grpSpPr bwMode="auto">
          <a:xfrm>
            <a:off x="0" y="0"/>
            <a:ext cx="9144000" cy="6884988"/>
            <a:chOff x="0" y="0"/>
            <a:chExt cx="10257512" cy="6885640"/>
          </a:xfrm>
        </p:grpSpPr>
        <p:pic>
          <p:nvPicPr>
            <p:cNvPr id="96265" name="Picture 2"/>
            <p:cNvPicPr>
              <a:picLocks noChangeAspect="1" noChangeArrowheads="1"/>
            </p:cNvPicPr>
            <p:nvPr/>
          </p:nvPicPr>
          <p:blipFill>
            <a:blip r:embed="rId2" cstate="print"/>
            <a:srcRect l="32227" t="23186" r="32617" b="14063"/>
            <a:stretch>
              <a:fillRect/>
            </a:stretch>
          </p:blipFill>
          <p:spPr bwMode="auto">
            <a:xfrm>
              <a:off x="0" y="0"/>
              <a:ext cx="5143504" cy="6885640"/>
            </a:xfrm>
            <a:prstGeom prst="rect">
              <a:avLst/>
            </a:prstGeom>
            <a:noFill/>
            <a:ln w="9525">
              <a:noFill/>
              <a:miter lim="800000"/>
              <a:headEnd/>
              <a:tailEnd/>
            </a:ln>
          </p:spPr>
        </p:pic>
        <p:pic>
          <p:nvPicPr>
            <p:cNvPr id="96266" name="Picture 2"/>
            <p:cNvPicPr>
              <a:picLocks noChangeAspect="1" noChangeArrowheads="1"/>
            </p:cNvPicPr>
            <p:nvPr/>
          </p:nvPicPr>
          <p:blipFill>
            <a:blip r:embed="rId2" cstate="print"/>
            <a:srcRect l="32227" t="23186" r="32617" b="14063"/>
            <a:stretch>
              <a:fillRect/>
            </a:stretch>
          </p:blipFill>
          <p:spPr bwMode="auto">
            <a:xfrm flipH="1">
              <a:off x="5114008" y="0"/>
              <a:ext cx="5143504" cy="6885640"/>
            </a:xfrm>
            <a:prstGeom prst="rect">
              <a:avLst/>
            </a:prstGeom>
            <a:noFill/>
            <a:ln w="9525">
              <a:noFill/>
              <a:miter lim="800000"/>
              <a:headEnd/>
              <a:tailEnd/>
            </a:ln>
          </p:spPr>
        </p:pic>
      </p:grpSp>
      <p:sp>
        <p:nvSpPr>
          <p:cNvPr id="96259" name="Retângulo 1"/>
          <p:cNvSpPr>
            <a:spLocks noChangeArrowheads="1"/>
          </p:cNvSpPr>
          <p:nvPr/>
        </p:nvSpPr>
        <p:spPr bwMode="auto">
          <a:xfrm>
            <a:off x="4786313" y="6611938"/>
            <a:ext cx="4357687" cy="246062"/>
          </a:xfrm>
          <a:prstGeom prst="rect">
            <a:avLst/>
          </a:prstGeom>
          <a:noFill/>
          <a:ln w="9525">
            <a:noFill/>
            <a:miter lim="800000"/>
            <a:headEnd/>
            <a:tailEnd/>
          </a:ln>
        </p:spPr>
        <p:txBody>
          <a:bodyPr>
            <a:spAutoFit/>
          </a:bodyPr>
          <a:lstStyle/>
          <a:p>
            <a:r>
              <a:rPr lang="pt-BR" sz="1000">
                <a:solidFill>
                  <a:srgbClr val="FFFFFF"/>
                </a:solidFill>
                <a:latin typeface="Times New Roman" pitchFamily="18" charset="0"/>
                <a:cs typeface="Times New Roman" pitchFamily="18" charset="0"/>
              </a:rPr>
              <a:t>http://www.flickr.com/photos/ferreirafrancisjryahoocom/show/with/2166533711/</a:t>
            </a:r>
          </a:p>
        </p:txBody>
      </p:sp>
      <p:sp>
        <p:nvSpPr>
          <p:cNvPr id="6152" name="Rectangle 8"/>
          <p:cNvSpPr>
            <a:spLocks noChangeArrowheads="1"/>
          </p:cNvSpPr>
          <p:nvPr/>
        </p:nvSpPr>
        <p:spPr bwMode="auto">
          <a:xfrm>
            <a:off x="0" y="0"/>
            <a:ext cx="9144000" cy="6858000"/>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6146" name="Rectangle 2"/>
          <p:cNvSpPr>
            <a:spLocks noGrp="1" noChangeArrowheads="1"/>
          </p:cNvSpPr>
          <p:nvPr>
            <p:ph type="title"/>
          </p:nvPr>
        </p:nvSpPr>
        <p:spPr>
          <a:xfrm>
            <a:off x="2700338" y="107950"/>
            <a:ext cx="3683000" cy="490538"/>
          </a:xfrm>
        </p:spPr>
        <p:txBody>
          <a:bodyPr/>
          <a:lstStyle/>
          <a:p>
            <a:r>
              <a:rPr lang="pt-BR" sz="3600" b="1" smtClean="0">
                <a:solidFill>
                  <a:srgbClr val="663300"/>
                </a:solidFill>
                <a:latin typeface="Times New Roman" pitchFamily="18" charset="0"/>
              </a:rPr>
              <a:t>PSICODRAMA</a:t>
            </a:r>
          </a:p>
        </p:txBody>
      </p:sp>
      <p:sp>
        <p:nvSpPr>
          <p:cNvPr id="6147" name="Rectangle 3"/>
          <p:cNvSpPr>
            <a:spLocks noGrp="1" noChangeArrowheads="1"/>
          </p:cNvSpPr>
          <p:nvPr>
            <p:ph type="body" idx="1"/>
          </p:nvPr>
        </p:nvSpPr>
        <p:spPr>
          <a:xfrm>
            <a:off x="468313" y="908050"/>
            <a:ext cx="8242300" cy="5949950"/>
          </a:xfrm>
        </p:spPr>
        <p:txBody>
          <a:bodyPr/>
          <a:lstStyle/>
          <a:p>
            <a:pPr marL="357188" indent="-357188" algn="just" defTabSz="714375">
              <a:buSzPct val="80000"/>
              <a:buFont typeface="Wingdings" pitchFamily="2" charset="2"/>
              <a:buChar char="v"/>
            </a:pPr>
            <a:r>
              <a:rPr lang="pt-BR" sz="2800" b="1" smtClean="0">
                <a:latin typeface="Times New Roman" pitchFamily="18" charset="0"/>
              </a:rPr>
              <a:t>Jacob Levi Moreno (1890-1974) foi o criador do psicodrama </a:t>
            </a:r>
          </a:p>
          <a:p>
            <a:pPr marL="357188" indent="-357188" algn="just" defTabSz="714375">
              <a:buSzPct val="80000"/>
              <a:buFont typeface="Wingdings" pitchFamily="2" charset="2"/>
              <a:buChar char="v"/>
            </a:pPr>
            <a:r>
              <a:rPr lang="pt-BR" sz="2800" b="1" smtClean="0">
                <a:latin typeface="Times New Roman" pitchFamily="18" charset="0"/>
              </a:rPr>
              <a:t>“Psicodrama é terapia profunda de grupo”. “É o método que atravessa a verdade da alma através da ação”					 </a:t>
            </a:r>
            <a:r>
              <a:rPr lang="pt-BR" sz="2000" b="1" smtClean="0">
                <a:latin typeface="Times New Roman" pitchFamily="18" charset="0"/>
              </a:rPr>
              <a:t>(Moreno, 1999, p.97-98)</a:t>
            </a:r>
          </a:p>
          <a:p>
            <a:pPr marL="357188" indent="-357188" algn="just" defTabSz="714375">
              <a:buSzPct val="80000"/>
              <a:buFont typeface="Wingdings" pitchFamily="2" charset="2"/>
              <a:buNone/>
            </a:pPr>
            <a:r>
              <a:rPr lang="pt-BR" sz="2800" b="1" smtClean="0">
                <a:latin typeface="Times New Roman" pitchFamily="18" charset="0"/>
              </a:rPr>
              <a:t>Para a sua realização são utilizados cinco instrumentos: </a:t>
            </a:r>
          </a:p>
          <a:p>
            <a:pPr marL="357188" indent="-357188" algn="just" defTabSz="714375">
              <a:buClr>
                <a:srgbClr val="9A4D00"/>
              </a:buClr>
              <a:buSzPct val="70000"/>
              <a:buFont typeface="Wingdings" pitchFamily="2" charset="2"/>
              <a:buNone/>
            </a:pPr>
            <a:r>
              <a:rPr lang="pt-BR" sz="2800" b="1" smtClean="0">
                <a:latin typeface="Times New Roman" pitchFamily="18" charset="0"/>
              </a:rPr>
              <a:t> 			</a:t>
            </a:r>
            <a:r>
              <a:rPr lang="pt-BR" sz="1800" smtClean="0">
                <a:latin typeface="Times New Roman" pitchFamily="18" charset="0"/>
                <a:sym typeface="Wingdings" pitchFamily="2" charset="2"/>
              </a:rPr>
              <a:t> </a:t>
            </a:r>
            <a:r>
              <a:rPr lang="pt-BR" sz="2800" b="1" smtClean="0">
                <a:latin typeface="Times New Roman" pitchFamily="18" charset="0"/>
              </a:rPr>
              <a:t>o cenário</a:t>
            </a:r>
          </a:p>
          <a:p>
            <a:pPr marL="357188" indent="-357188" algn="just" defTabSz="714375">
              <a:buClr>
                <a:srgbClr val="9A4D00"/>
              </a:buClr>
              <a:buSzPct val="70000"/>
              <a:buFont typeface="Wingdings" pitchFamily="2" charset="2"/>
              <a:buNone/>
            </a:pPr>
            <a:r>
              <a:rPr lang="pt-BR" sz="2800" b="1" smtClean="0">
                <a:latin typeface="Times New Roman" pitchFamily="18" charset="0"/>
              </a:rPr>
              <a:t> 			</a:t>
            </a:r>
            <a:r>
              <a:rPr lang="pt-BR" sz="1800" smtClean="0">
                <a:latin typeface="Times New Roman" pitchFamily="18" charset="0"/>
                <a:sym typeface="Wingdings" pitchFamily="2" charset="2"/>
              </a:rPr>
              <a:t></a:t>
            </a:r>
            <a:r>
              <a:rPr lang="pt-BR" sz="2800" b="1" smtClean="0">
                <a:latin typeface="Times New Roman" pitchFamily="18" charset="0"/>
              </a:rPr>
              <a:t> o protagonista</a:t>
            </a:r>
          </a:p>
          <a:p>
            <a:pPr marL="357188" indent="-357188" algn="just" defTabSz="714375">
              <a:buClr>
                <a:srgbClr val="9A4D00"/>
              </a:buClr>
              <a:buSzPct val="70000"/>
              <a:buFont typeface="Wingdings" pitchFamily="2" charset="2"/>
              <a:buNone/>
            </a:pPr>
            <a:r>
              <a:rPr lang="pt-BR" sz="2800" b="1" smtClean="0">
                <a:latin typeface="Times New Roman" pitchFamily="18" charset="0"/>
              </a:rPr>
              <a:t>			</a:t>
            </a:r>
            <a:r>
              <a:rPr lang="pt-BR" sz="1800" smtClean="0">
                <a:latin typeface="Times New Roman" pitchFamily="18" charset="0"/>
                <a:sym typeface="Wingdings" pitchFamily="2" charset="2"/>
              </a:rPr>
              <a:t></a:t>
            </a:r>
            <a:r>
              <a:rPr lang="pt-BR" sz="2800" b="1" smtClean="0">
                <a:latin typeface="Times New Roman" pitchFamily="18" charset="0"/>
              </a:rPr>
              <a:t> o diretor terapêutico</a:t>
            </a:r>
          </a:p>
          <a:p>
            <a:pPr marL="357188" indent="-357188" algn="just" defTabSz="714375">
              <a:buClr>
                <a:srgbClr val="9A4D00"/>
              </a:buClr>
              <a:buSzPct val="70000"/>
              <a:buFont typeface="Wingdings" pitchFamily="2" charset="2"/>
              <a:buNone/>
            </a:pPr>
            <a:r>
              <a:rPr lang="pt-BR" sz="2800" b="1" smtClean="0">
                <a:latin typeface="Times New Roman" pitchFamily="18" charset="0"/>
              </a:rPr>
              <a:t>			</a:t>
            </a:r>
            <a:r>
              <a:rPr lang="pt-BR" sz="1800" smtClean="0">
                <a:latin typeface="Times New Roman" pitchFamily="18" charset="0"/>
                <a:sym typeface="Wingdings" pitchFamily="2" charset="2"/>
              </a:rPr>
              <a:t></a:t>
            </a:r>
            <a:r>
              <a:rPr lang="pt-BR" sz="2800" b="1" smtClean="0">
                <a:latin typeface="Times New Roman" pitchFamily="18" charset="0"/>
              </a:rPr>
              <a:t> o ego-auxiliar </a:t>
            </a:r>
          </a:p>
          <a:p>
            <a:pPr marL="357188" indent="-357188" algn="just" defTabSz="714375">
              <a:buClr>
                <a:srgbClr val="9A4D00"/>
              </a:buClr>
              <a:buSzPct val="70000"/>
              <a:buFont typeface="Wingdings" pitchFamily="2" charset="2"/>
              <a:buNone/>
            </a:pPr>
            <a:r>
              <a:rPr lang="pt-BR" sz="2800" b="1" smtClean="0">
                <a:latin typeface="Times New Roman" pitchFamily="18" charset="0"/>
              </a:rPr>
              <a:t> 			</a:t>
            </a:r>
            <a:r>
              <a:rPr lang="pt-BR" sz="1800" smtClean="0">
                <a:latin typeface="Times New Roman" pitchFamily="18" charset="0"/>
                <a:sym typeface="Wingdings" pitchFamily="2" charset="2"/>
              </a:rPr>
              <a:t></a:t>
            </a:r>
            <a:r>
              <a:rPr lang="pt-BR" sz="2800" b="1" smtClean="0">
                <a:latin typeface="Times New Roman" pitchFamily="18" charset="0"/>
              </a:rPr>
              <a:t> e o público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par>
                                <p:cTn id="7" presetID="55" presetClass="entr" presetSubtype="0" fill="hold" grpId="0"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p:cTn id="9" dur="1000" fill="hold"/>
                                        <p:tgtEl>
                                          <p:spTgt spid="6146"/>
                                        </p:tgtEl>
                                        <p:attrNameLst>
                                          <p:attrName>ppt_w</p:attrName>
                                        </p:attrNameLst>
                                      </p:cBhvr>
                                      <p:tavLst>
                                        <p:tav tm="0">
                                          <p:val>
                                            <p:strVal val="#ppt_w*0.70"/>
                                          </p:val>
                                        </p:tav>
                                        <p:tav tm="100000">
                                          <p:val>
                                            <p:strVal val="#ppt_w"/>
                                          </p:val>
                                        </p:tav>
                                      </p:tavLst>
                                    </p:anim>
                                    <p:anim calcmode="lin" valueType="num">
                                      <p:cBhvr>
                                        <p:cTn id="10" dur="1000" fill="hold"/>
                                        <p:tgtEl>
                                          <p:spTgt spid="6146"/>
                                        </p:tgtEl>
                                        <p:attrNameLst>
                                          <p:attrName>ppt_h</p:attrName>
                                        </p:attrNameLst>
                                      </p:cBhvr>
                                      <p:tavLst>
                                        <p:tav tm="0">
                                          <p:val>
                                            <p:strVal val="#ppt_h"/>
                                          </p:val>
                                        </p:tav>
                                        <p:tav tm="100000">
                                          <p:val>
                                            <p:strVal val="#ppt_h"/>
                                          </p:val>
                                        </p:tav>
                                      </p:tavLst>
                                    </p:anim>
                                    <p:animEffect transition="in" filter="fade">
                                      <p:cBhvr>
                                        <p:cTn id="11" dur="1000"/>
                                        <p:tgtEl>
                                          <p:spTgt spid="61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 calcmode="lin" valueType="num">
                                      <p:cBhvr>
                                        <p:cTn id="16" dur="500" fill="hold"/>
                                        <p:tgtEl>
                                          <p:spTgt spid="614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614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614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6147">
                                            <p:txEl>
                                              <p:pRg st="1" end="1"/>
                                            </p:txEl>
                                          </p:spTgt>
                                        </p:tgtEl>
                                        <p:attrNameLst>
                                          <p:attrName>style.visibility</p:attrName>
                                        </p:attrNameLst>
                                      </p:cBhvr>
                                      <p:to>
                                        <p:strVal val="visible"/>
                                      </p:to>
                                    </p:set>
                                    <p:anim calcmode="lin" valueType="num">
                                      <p:cBhvr>
                                        <p:cTn id="24" dur="500" fill="hold"/>
                                        <p:tgtEl>
                                          <p:spTgt spid="61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61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61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6147">
                                            <p:txEl>
                                              <p:pRg st="2" end="2"/>
                                            </p:txEl>
                                          </p:spTgt>
                                        </p:tgtEl>
                                        <p:attrNameLst>
                                          <p:attrName>style.visibility</p:attrName>
                                        </p:attrNameLst>
                                      </p:cBhvr>
                                      <p:to>
                                        <p:strVal val="visible"/>
                                      </p:to>
                                    </p:set>
                                    <p:anim calcmode="lin" valueType="num">
                                      <p:cBhvr>
                                        <p:cTn id="32" dur="500" fill="hold"/>
                                        <p:tgtEl>
                                          <p:spTgt spid="61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61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61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6147">
                                            <p:txEl>
                                              <p:pRg st="3" end="3"/>
                                            </p:txEl>
                                          </p:spTgt>
                                        </p:tgtEl>
                                        <p:attrNameLst>
                                          <p:attrName>style.visibility</p:attrName>
                                        </p:attrNameLst>
                                      </p:cBhvr>
                                      <p:to>
                                        <p:strVal val="visible"/>
                                      </p:to>
                                    </p:set>
                                    <p:anim calcmode="lin" valueType="num">
                                      <p:cBhvr>
                                        <p:cTn id="40" dur="500" fill="hold"/>
                                        <p:tgtEl>
                                          <p:spTgt spid="614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614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614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6147">
                                            <p:txEl>
                                              <p:pRg st="4" end="4"/>
                                            </p:txEl>
                                          </p:spTgt>
                                        </p:tgtEl>
                                        <p:attrNameLst>
                                          <p:attrName>style.visibility</p:attrName>
                                        </p:attrNameLst>
                                      </p:cBhvr>
                                      <p:to>
                                        <p:strVal val="visible"/>
                                      </p:to>
                                    </p:set>
                                    <p:anim calcmode="lin" valueType="num">
                                      <p:cBhvr>
                                        <p:cTn id="48" dur="500" fill="hold"/>
                                        <p:tgtEl>
                                          <p:spTgt spid="614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614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614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9" presetClass="entr" presetSubtype="0" accel="100000" fill="hold" grpId="0" nodeType="clickEffect">
                                  <p:stCondLst>
                                    <p:cond delay="0"/>
                                  </p:stCondLst>
                                  <p:childTnLst>
                                    <p:set>
                                      <p:cBhvr>
                                        <p:cTn id="55" dur="1" fill="hold">
                                          <p:stCondLst>
                                            <p:cond delay="0"/>
                                          </p:stCondLst>
                                        </p:cTn>
                                        <p:tgtEl>
                                          <p:spTgt spid="6147">
                                            <p:txEl>
                                              <p:pRg st="5" end="5"/>
                                            </p:txEl>
                                          </p:spTgt>
                                        </p:tgtEl>
                                        <p:attrNameLst>
                                          <p:attrName>style.visibility</p:attrName>
                                        </p:attrNameLst>
                                      </p:cBhvr>
                                      <p:to>
                                        <p:strVal val="visible"/>
                                      </p:to>
                                    </p:set>
                                    <p:anim calcmode="lin" valueType="num">
                                      <p:cBhvr>
                                        <p:cTn id="56" dur="500" fill="hold"/>
                                        <p:tgtEl>
                                          <p:spTgt spid="614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614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614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39" presetClass="entr" presetSubtype="0" accel="100000" fill="hold" grpId="0" nodeType="clickEffect">
                                  <p:stCondLst>
                                    <p:cond delay="0"/>
                                  </p:stCondLst>
                                  <p:childTnLst>
                                    <p:set>
                                      <p:cBhvr>
                                        <p:cTn id="63" dur="1" fill="hold">
                                          <p:stCondLst>
                                            <p:cond delay="0"/>
                                          </p:stCondLst>
                                        </p:cTn>
                                        <p:tgtEl>
                                          <p:spTgt spid="6147">
                                            <p:txEl>
                                              <p:pRg st="6" end="6"/>
                                            </p:txEl>
                                          </p:spTgt>
                                        </p:tgtEl>
                                        <p:attrNameLst>
                                          <p:attrName>style.visibility</p:attrName>
                                        </p:attrNameLst>
                                      </p:cBhvr>
                                      <p:to>
                                        <p:strVal val="visible"/>
                                      </p:to>
                                    </p:set>
                                    <p:anim calcmode="lin" valueType="num">
                                      <p:cBhvr>
                                        <p:cTn id="64" dur="500" fill="hold"/>
                                        <p:tgtEl>
                                          <p:spTgt spid="614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5" dur="500" fill="hold"/>
                                        <p:tgtEl>
                                          <p:spTgt spid="614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6" dur="500" fill="hold"/>
                                        <p:tgtEl>
                                          <p:spTgt spid="614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7" dur="500" fill="hold"/>
                                        <p:tgtEl>
                                          <p:spTgt spid="61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9" presetClass="entr" presetSubtype="0" accel="100000" fill="hold" grpId="0" nodeType="clickEffect">
                                  <p:stCondLst>
                                    <p:cond delay="0"/>
                                  </p:stCondLst>
                                  <p:childTnLst>
                                    <p:set>
                                      <p:cBhvr>
                                        <p:cTn id="71" dur="1" fill="hold">
                                          <p:stCondLst>
                                            <p:cond delay="0"/>
                                          </p:stCondLst>
                                        </p:cTn>
                                        <p:tgtEl>
                                          <p:spTgt spid="6147">
                                            <p:txEl>
                                              <p:pRg st="7" end="7"/>
                                            </p:txEl>
                                          </p:spTgt>
                                        </p:tgtEl>
                                        <p:attrNameLst>
                                          <p:attrName>style.visibility</p:attrName>
                                        </p:attrNameLst>
                                      </p:cBhvr>
                                      <p:to>
                                        <p:strVal val="visible"/>
                                      </p:to>
                                    </p:set>
                                    <p:anim calcmode="lin" valueType="num">
                                      <p:cBhvr>
                                        <p:cTn id="72" dur="500" fill="hold"/>
                                        <p:tgtEl>
                                          <p:spTgt spid="614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3" dur="500" fill="hold"/>
                                        <p:tgtEl>
                                          <p:spTgt spid="614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4" dur="500" fill="hold"/>
                                        <p:tgtEl>
                                          <p:spTgt spid="614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75" dur="5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18599" t="23387" r="18649" b="14314"/>
          <a:stretch>
            <a:fillRect/>
          </a:stretch>
        </p:blipFill>
        <p:spPr bwMode="auto">
          <a:xfrm>
            <a:off x="0" y="0"/>
            <a:ext cx="9144000" cy="6858000"/>
          </a:xfrm>
          <a:prstGeom prst="rect">
            <a:avLst/>
          </a:prstGeom>
          <a:noFill/>
          <a:ln w="9525">
            <a:noFill/>
            <a:miter lim="800000"/>
            <a:headEnd/>
            <a:tailEnd/>
          </a:ln>
        </p:spPr>
      </p:pic>
      <p:sp>
        <p:nvSpPr>
          <p:cNvPr id="8200" name="Rectangle 8"/>
          <p:cNvSpPr>
            <a:spLocks noChangeArrowheads="1"/>
          </p:cNvSpPr>
          <p:nvPr/>
        </p:nvSpPr>
        <p:spPr bwMode="auto">
          <a:xfrm>
            <a:off x="0" y="0"/>
            <a:ext cx="9180513" cy="6884988"/>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97286" name="Retângulo 1"/>
          <p:cNvSpPr>
            <a:spLocks noChangeArrowheads="1"/>
          </p:cNvSpPr>
          <p:nvPr/>
        </p:nvSpPr>
        <p:spPr bwMode="auto">
          <a:xfrm>
            <a:off x="4786313" y="6611938"/>
            <a:ext cx="4357687" cy="246062"/>
          </a:xfrm>
          <a:prstGeom prst="rect">
            <a:avLst/>
          </a:prstGeom>
          <a:noFill/>
          <a:ln w="9525">
            <a:noFill/>
            <a:miter lim="800000"/>
            <a:headEnd/>
            <a:tailEnd/>
          </a:ln>
        </p:spPr>
        <p:txBody>
          <a:bodyPr>
            <a:spAutoFit/>
          </a:bodyPr>
          <a:lstStyle/>
          <a:p>
            <a:r>
              <a:rPr lang="pt-BR" sz="1000">
                <a:solidFill>
                  <a:srgbClr val="000000"/>
                </a:solidFill>
                <a:latin typeface="Times New Roman" pitchFamily="18" charset="0"/>
                <a:cs typeface="Times New Roman" pitchFamily="18" charset="0"/>
              </a:rPr>
              <a:t>http://www.flickr.com/photos/ferreirafrancisjryahoocom/show/with/2166533711/</a:t>
            </a:r>
          </a:p>
        </p:txBody>
      </p:sp>
      <p:sp>
        <p:nvSpPr>
          <p:cNvPr id="8195" name="Rectangle 3"/>
          <p:cNvSpPr>
            <a:spLocks noGrp="1" noChangeArrowheads="1"/>
          </p:cNvSpPr>
          <p:nvPr>
            <p:ph type="body" idx="1"/>
          </p:nvPr>
        </p:nvSpPr>
        <p:spPr>
          <a:xfrm>
            <a:off x="468313" y="620713"/>
            <a:ext cx="8229600" cy="5976937"/>
          </a:xfrm>
        </p:spPr>
        <p:txBody>
          <a:bodyPr/>
          <a:lstStyle/>
          <a:p>
            <a:pPr marL="0" indent="0" algn="just">
              <a:lnSpc>
                <a:spcPct val="110000"/>
              </a:lnSpc>
              <a:buFontTx/>
              <a:buNone/>
            </a:pPr>
            <a:r>
              <a:rPr lang="pt-BR" b="1" smtClean="0">
                <a:latin typeface="Times New Roman" pitchFamily="18" charset="0"/>
              </a:rPr>
              <a:t>1. </a:t>
            </a:r>
            <a:r>
              <a:rPr lang="pt-BR" smtClean="0">
                <a:latin typeface="Times New Roman" pitchFamily="18" charset="0"/>
              </a:rPr>
              <a:t>Um papel pode ser plenamente estabelecido, não permitindo liberdade ao indivíduo que o adotou - </a:t>
            </a:r>
            <a:r>
              <a:rPr lang="pt-BR" b="1" smtClean="0">
                <a:latin typeface="Times New Roman" pitchFamily="18" charset="0"/>
              </a:rPr>
              <a:t>role-taking</a:t>
            </a:r>
            <a:r>
              <a:rPr lang="pt-BR" smtClean="0">
                <a:latin typeface="Times New Roman" pitchFamily="18" charset="0"/>
              </a:rPr>
              <a:t> -</a:t>
            </a:r>
            <a:endParaRPr lang="pt-BR" b="1" smtClean="0">
              <a:latin typeface="Times New Roman" pitchFamily="18" charset="0"/>
            </a:endParaRPr>
          </a:p>
          <a:p>
            <a:pPr marL="0" indent="0" algn="just">
              <a:lnSpc>
                <a:spcPct val="110000"/>
              </a:lnSpc>
              <a:buFontTx/>
              <a:buNone/>
            </a:pPr>
            <a:r>
              <a:rPr lang="pt-BR" b="1" smtClean="0">
                <a:latin typeface="Times New Roman" pitchFamily="18" charset="0"/>
              </a:rPr>
              <a:t>2.</a:t>
            </a:r>
            <a:r>
              <a:rPr lang="pt-BR" smtClean="0">
                <a:latin typeface="Times New Roman" pitchFamily="18" charset="0"/>
              </a:rPr>
              <a:t> ou aprendido com certo grau de liberdade na sua representação, ou seja, é permitido brincar com o papel para poder aprender com ele - </a:t>
            </a:r>
            <a:r>
              <a:rPr lang="pt-BR" b="1" smtClean="0">
                <a:latin typeface="Times New Roman" pitchFamily="18" charset="0"/>
              </a:rPr>
              <a:t>role-playing</a:t>
            </a:r>
            <a:r>
              <a:rPr lang="pt-BR" smtClean="0">
                <a:latin typeface="Times New Roman" pitchFamily="18" charset="0"/>
              </a:rPr>
              <a:t> - </a:t>
            </a:r>
          </a:p>
          <a:p>
            <a:pPr marL="0" indent="0" algn="just">
              <a:lnSpc>
                <a:spcPct val="110000"/>
              </a:lnSpc>
              <a:buFontTx/>
              <a:buNone/>
            </a:pPr>
            <a:r>
              <a:rPr lang="pt-BR" b="1" smtClean="0">
                <a:latin typeface="Times New Roman" pitchFamily="18" charset="0"/>
              </a:rPr>
              <a:t>3.</a:t>
            </a:r>
            <a:r>
              <a:rPr lang="pt-BR" smtClean="0">
                <a:latin typeface="Times New Roman" pitchFamily="18" charset="0"/>
              </a:rPr>
              <a:t> ou ainda criado a partir do pré-estabelecido, em que o indivíduo coloca as suas características com um alto grau de liberdade - </a:t>
            </a:r>
            <a:r>
              <a:rPr lang="pt-BR" b="1" smtClean="0">
                <a:latin typeface="Times New Roman" pitchFamily="18" charset="0"/>
              </a:rPr>
              <a:t>role-creating -</a:t>
            </a:r>
            <a:r>
              <a:rPr lang="pt-BR" sz="2400" smtClean="0">
                <a:latin typeface="Times New Roman" pitchFamily="18" charset="0"/>
              </a:rPr>
              <a:t> </a:t>
            </a:r>
          </a:p>
          <a:p>
            <a:pPr marL="0" indent="0" algn="r">
              <a:lnSpc>
                <a:spcPct val="110000"/>
              </a:lnSpc>
              <a:buFontTx/>
              <a:buNone/>
            </a:pPr>
            <a:r>
              <a:rPr lang="pt-BR" sz="1600" smtClean="0">
                <a:latin typeface="Times New Roman" pitchFamily="18" charset="0"/>
              </a:rPr>
              <a:t>Moreno, 1975, p.113 </a:t>
            </a:r>
          </a:p>
        </p:txBody>
      </p:sp>
      <p:sp>
        <p:nvSpPr>
          <p:cNvPr id="8197" name="Rectangle 5"/>
          <p:cNvSpPr>
            <a:spLocks noChangeArrowheads="1"/>
          </p:cNvSpPr>
          <p:nvPr/>
        </p:nvSpPr>
        <p:spPr bwMode="auto">
          <a:xfrm>
            <a:off x="2700338" y="0"/>
            <a:ext cx="3683000" cy="490538"/>
          </a:xfrm>
          <a:prstGeom prst="rect">
            <a:avLst/>
          </a:prstGeom>
          <a:noFill/>
          <a:ln w="9525">
            <a:noFill/>
            <a:miter lim="800000"/>
            <a:headEnd/>
            <a:tailEnd/>
          </a:ln>
        </p:spPr>
        <p:txBody>
          <a:bodyPr anchor="ctr"/>
          <a:lstStyle/>
          <a:p>
            <a:pPr algn="ctr"/>
            <a:r>
              <a:rPr lang="pt-BR" sz="3600" b="1">
                <a:solidFill>
                  <a:srgbClr val="663300"/>
                </a:solidFill>
                <a:latin typeface="Times New Roman" pitchFamily="18" charset="0"/>
              </a:rPr>
              <a:t>PAPEL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childTnLst>
                                </p:cTn>
                              </p:par>
                              <p:par>
                                <p:cTn id="7" presetID="4" presetClass="entr" presetSubtype="16" fill="hold" grpId="0" nodeType="withEffect">
                                  <p:stCondLst>
                                    <p:cond delay="0"/>
                                  </p:stCondLst>
                                  <p:childTnLst>
                                    <p:set>
                                      <p:cBhvr>
                                        <p:cTn id="8" dur="1" fill="hold">
                                          <p:stCondLst>
                                            <p:cond delay="0"/>
                                          </p:stCondLst>
                                        </p:cTn>
                                        <p:tgtEl>
                                          <p:spTgt spid="8197"/>
                                        </p:tgtEl>
                                        <p:attrNameLst>
                                          <p:attrName>style.visibility</p:attrName>
                                        </p:attrNameLst>
                                      </p:cBhvr>
                                      <p:to>
                                        <p:strVal val="visible"/>
                                      </p:to>
                                    </p:set>
                                    <p:animEffect transition="in" filter="box(in)">
                                      <p:cBhvr>
                                        <p:cTn id="9" dur="5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 calcmode="lin" valueType="num">
                                      <p:cBhvr>
                                        <p:cTn id="14" dur="5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19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19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195">
                                            <p:txEl>
                                              <p:pRg st="1" end="1"/>
                                            </p:txEl>
                                          </p:spTgt>
                                        </p:tgtEl>
                                        <p:attrNameLst>
                                          <p:attrName>style.visibility</p:attrName>
                                        </p:attrNameLst>
                                      </p:cBhvr>
                                      <p:to>
                                        <p:strVal val="visible"/>
                                      </p:to>
                                    </p:set>
                                    <p:anim calcmode="lin" valueType="num">
                                      <p:cBhvr>
                                        <p:cTn id="21" dur="5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19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19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195">
                                            <p:txEl>
                                              <p:pRg st="2" end="2"/>
                                            </p:txEl>
                                          </p:spTgt>
                                        </p:tgtEl>
                                        <p:attrNameLst>
                                          <p:attrName>style.visibility</p:attrName>
                                        </p:attrNameLst>
                                      </p:cBhvr>
                                      <p:to>
                                        <p:strVal val="visible"/>
                                      </p:to>
                                    </p:set>
                                    <p:anim calcmode="lin" valueType="num">
                                      <p:cBhvr>
                                        <p:cTn id="28" dur="500" fill="hold"/>
                                        <p:tgtEl>
                                          <p:spTgt spid="819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9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9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195">
                                            <p:txEl>
                                              <p:pRg st="3" end="3"/>
                                            </p:txEl>
                                          </p:spTgt>
                                        </p:tgtEl>
                                        <p:attrNameLst>
                                          <p:attrName>style.visibility</p:attrName>
                                        </p:attrNameLst>
                                      </p:cBhvr>
                                      <p:to>
                                        <p:strVal val="visible"/>
                                      </p:to>
                                    </p:set>
                                    <p:anim calcmode="lin" valueType="num">
                                      <p:cBhvr>
                                        <p:cTn id="35" dur="500" fill="hold"/>
                                        <p:tgtEl>
                                          <p:spTgt spid="8195">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195">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19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p:cNvPicPr>
            <a:picLocks noChangeAspect="1" noChangeArrowheads="1"/>
          </p:cNvPicPr>
          <p:nvPr/>
        </p:nvPicPr>
        <p:blipFill>
          <a:blip r:embed="rId2" cstate="print"/>
          <a:srcRect l="19238" t="23633" r="19238" b="14844"/>
          <a:stretch>
            <a:fillRect/>
          </a:stretch>
        </p:blipFill>
        <p:spPr bwMode="auto">
          <a:xfrm>
            <a:off x="0" y="0"/>
            <a:ext cx="9144000" cy="6858000"/>
          </a:xfrm>
          <a:prstGeom prst="rect">
            <a:avLst/>
          </a:prstGeom>
          <a:noFill/>
          <a:ln w="9525">
            <a:noFill/>
            <a:miter lim="800000"/>
            <a:headEnd/>
            <a:tailEnd/>
          </a:ln>
        </p:spPr>
      </p:pic>
      <p:sp>
        <p:nvSpPr>
          <p:cNvPr id="9224" name="Rectangle 8"/>
          <p:cNvSpPr>
            <a:spLocks noChangeArrowheads="1"/>
          </p:cNvSpPr>
          <p:nvPr/>
        </p:nvSpPr>
        <p:spPr bwMode="auto">
          <a:xfrm>
            <a:off x="-14288" y="-15875"/>
            <a:ext cx="9178926" cy="6902450"/>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98310" name="Retângulo 1"/>
          <p:cNvSpPr>
            <a:spLocks noChangeArrowheads="1"/>
          </p:cNvSpPr>
          <p:nvPr/>
        </p:nvSpPr>
        <p:spPr bwMode="auto">
          <a:xfrm>
            <a:off x="3924300" y="6524625"/>
            <a:ext cx="5219700" cy="274638"/>
          </a:xfrm>
          <a:prstGeom prst="rect">
            <a:avLst/>
          </a:prstGeom>
          <a:noFill/>
          <a:ln w="9525">
            <a:noFill/>
            <a:miter lim="800000"/>
            <a:headEnd/>
            <a:tailEnd/>
          </a:ln>
        </p:spPr>
        <p:txBody>
          <a:bodyPr>
            <a:spAutoFit/>
          </a:bodyPr>
          <a:lstStyle/>
          <a:p>
            <a:r>
              <a:rPr lang="pt-BR" sz="1200">
                <a:solidFill>
                  <a:srgbClr val="FFFFFF"/>
                </a:solidFill>
                <a:latin typeface="Times New Roman" pitchFamily="18" charset="0"/>
                <a:cs typeface="Times New Roman" pitchFamily="18" charset="0"/>
              </a:rPr>
              <a:t>http://www.flickr.com/photos/ferreirafrancisjryahoocom/show/with/2166533711/</a:t>
            </a:r>
          </a:p>
        </p:txBody>
      </p:sp>
      <p:sp>
        <p:nvSpPr>
          <p:cNvPr id="9219" name="Rectangle 3"/>
          <p:cNvSpPr>
            <a:spLocks noGrp="1" noChangeArrowheads="1"/>
          </p:cNvSpPr>
          <p:nvPr>
            <p:ph type="body" idx="4294967295"/>
          </p:nvPr>
        </p:nvSpPr>
        <p:spPr>
          <a:xfrm>
            <a:off x="395288" y="1557338"/>
            <a:ext cx="8424862" cy="3384550"/>
          </a:xfrm>
        </p:spPr>
        <p:txBody>
          <a:bodyPr/>
          <a:lstStyle/>
          <a:p>
            <a:pPr marL="0" indent="357188">
              <a:lnSpc>
                <a:spcPct val="80000"/>
              </a:lnSpc>
              <a:buFontTx/>
              <a:buNone/>
            </a:pPr>
            <a:r>
              <a:rPr lang="pt-BR" smtClean="0">
                <a:latin typeface="Times New Roman" pitchFamily="18" charset="0"/>
              </a:rPr>
              <a:t>Do latim , </a:t>
            </a:r>
            <a:r>
              <a:rPr lang="pt-BR" i="1" smtClean="0">
                <a:latin typeface="Times New Roman" pitchFamily="18" charset="0"/>
              </a:rPr>
              <a:t>sua sponte</a:t>
            </a:r>
            <a:r>
              <a:rPr lang="pt-BR" smtClean="0">
                <a:latin typeface="Times New Roman" pitchFamily="18" charset="0"/>
              </a:rPr>
              <a:t>: do interior para o exterior</a:t>
            </a:r>
          </a:p>
          <a:p>
            <a:pPr marL="0" indent="357188">
              <a:lnSpc>
                <a:spcPct val="80000"/>
              </a:lnSpc>
              <a:buFontTx/>
              <a:buNone/>
            </a:pPr>
            <a:endParaRPr lang="pt-BR" smtClean="0">
              <a:latin typeface="Times New Roman" pitchFamily="18" charset="0"/>
            </a:endParaRPr>
          </a:p>
          <a:p>
            <a:pPr marL="0" indent="357188" algn="just">
              <a:lnSpc>
                <a:spcPct val="110000"/>
              </a:lnSpc>
              <a:buFontTx/>
              <a:buNone/>
            </a:pPr>
            <a:r>
              <a:rPr lang="pt-BR" smtClean="0">
                <a:latin typeface="Lucida Calligraphy" pitchFamily="66" charset="0"/>
              </a:rPr>
              <a:t>“</a:t>
            </a:r>
            <a:r>
              <a:rPr lang="pt-BR" b="1" smtClean="0">
                <a:latin typeface="Times New Roman" pitchFamily="18" charset="0"/>
              </a:rPr>
              <a:t>A espontaneidade opera no presente, aqui e agora; propele o indivíduo em direção à resposta adequada a uma situação nova ou a nova resposta a uma situação antiga.”</a:t>
            </a:r>
            <a:r>
              <a:rPr lang="pt-BR" smtClean="0">
                <a:latin typeface="Lucida Calligraphy" pitchFamily="66" charset="0"/>
              </a:rPr>
              <a:t> </a:t>
            </a:r>
            <a:endParaRPr lang="pt-BR" smtClean="0">
              <a:latin typeface="Comic Sans MS" pitchFamily="66" charset="0"/>
            </a:endParaRPr>
          </a:p>
        </p:txBody>
      </p:sp>
      <p:sp>
        <p:nvSpPr>
          <p:cNvPr id="9222" name="Rectangle 6"/>
          <p:cNvSpPr>
            <a:spLocks noChangeArrowheads="1"/>
          </p:cNvSpPr>
          <p:nvPr/>
        </p:nvSpPr>
        <p:spPr bwMode="auto">
          <a:xfrm>
            <a:off x="2268538" y="107950"/>
            <a:ext cx="4608512" cy="490538"/>
          </a:xfrm>
          <a:prstGeom prst="rect">
            <a:avLst/>
          </a:prstGeom>
          <a:noFill/>
          <a:ln w="9525">
            <a:noFill/>
            <a:miter lim="800000"/>
            <a:headEnd/>
            <a:tailEnd/>
          </a:ln>
        </p:spPr>
        <p:txBody>
          <a:bodyPr anchor="ctr"/>
          <a:lstStyle/>
          <a:p>
            <a:pPr algn="ctr"/>
            <a:r>
              <a:rPr lang="pt-BR" sz="3600" b="1">
                <a:solidFill>
                  <a:srgbClr val="663300"/>
                </a:solidFill>
                <a:latin typeface="Times New Roman" pitchFamily="18" charset="0"/>
              </a:rPr>
              <a:t>ESPONTANEIDADE</a:t>
            </a:r>
            <a:endParaRPr lang="pt-BR" sz="4400">
              <a:solidFill>
                <a:srgbClr val="000000"/>
              </a:solidFill>
            </a:endParaRPr>
          </a:p>
        </p:txBody>
      </p:sp>
      <p:sp>
        <p:nvSpPr>
          <p:cNvPr id="9225" name="Text Box 9"/>
          <p:cNvSpPr txBox="1">
            <a:spLocks noChangeArrowheads="1"/>
          </p:cNvSpPr>
          <p:nvPr/>
        </p:nvSpPr>
        <p:spPr bwMode="auto">
          <a:xfrm>
            <a:off x="3203575" y="4868863"/>
            <a:ext cx="5616575" cy="427037"/>
          </a:xfrm>
          <a:prstGeom prst="rect">
            <a:avLst/>
          </a:prstGeom>
          <a:noFill/>
          <a:ln w="9525">
            <a:noFill/>
            <a:miter lim="800000"/>
            <a:headEnd/>
            <a:tailEnd/>
          </a:ln>
        </p:spPr>
        <p:txBody>
          <a:bodyPr>
            <a:spAutoFit/>
          </a:bodyPr>
          <a:lstStyle/>
          <a:p>
            <a:pPr algn="r">
              <a:lnSpc>
                <a:spcPct val="110000"/>
              </a:lnSpc>
              <a:spcBef>
                <a:spcPct val="20000"/>
              </a:spcBef>
            </a:pPr>
            <a:r>
              <a:rPr lang="pt-BR" sz="2000">
                <a:solidFill>
                  <a:srgbClr val="000000"/>
                </a:solidFill>
                <a:latin typeface="Times New Roman" pitchFamily="18" charset="0"/>
              </a:rPr>
              <a:t>Martín, 1986; Moreno, Quem sobreviverá. p.149, 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par>
                                <p:cTn id="7" presetID="17" presetClass="entr" presetSubtype="1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anim calcmode="lin" valueType="num">
                                      <p:cBhvr>
                                        <p:cTn id="9" dur="500" fill="hold"/>
                                        <p:tgtEl>
                                          <p:spTgt spid="9222"/>
                                        </p:tgtEl>
                                        <p:attrNameLst>
                                          <p:attrName>ppt_w</p:attrName>
                                        </p:attrNameLst>
                                      </p:cBhvr>
                                      <p:tavLst>
                                        <p:tav tm="0">
                                          <p:val>
                                            <p:fltVal val="0"/>
                                          </p:val>
                                        </p:tav>
                                        <p:tav tm="100000">
                                          <p:val>
                                            <p:strVal val="#ppt_w"/>
                                          </p:val>
                                        </p:tav>
                                      </p:tavLst>
                                    </p:anim>
                                    <p:anim calcmode="lin" valueType="num">
                                      <p:cBhvr>
                                        <p:cTn id="10" dur="500" fill="hold"/>
                                        <p:tgtEl>
                                          <p:spTgt spid="922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animEffect transition="in" filter="wipe(left)">
                                      <p:cBhvr>
                                        <p:cTn id="15" dur="500"/>
                                        <p:tgtEl>
                                          <p:spTgt spid="921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219">
                                            <p:txEl>
                                              <p:pRg st="2" end="2"/>
                                            </p:txEl>
                                          </p:spTgt>
                                        </p:tgtEl>
                                        <p:attrNameLst>
                                          <p:attrName>style.visibility</p:attrName>
                                        </p:attrNameLst>
                                      </p:cBhvr>
                                      <p:to>
                                        <p:strVal val="visible"/>
                                      </p:to>
                                    </p:set>
                                    <p:animEffect transition="in" filter="wipe(left)">
                                      <p:cBhvr>
                                        <p:cTn id="20" dur="500"/>
                                        <p:tgtEl>
                                          <p:spTgt spid="9219">
                                            <p:txEl>
                                              <p:pRg st="2" end="2"/>
                                            </p:txEl>
                                          </p:spTgt>
                                        </p:tgtEl>
                                      </p:cBhvr>
                                    </p:animEffect>
                                  </p:childTnLst>
                                </p:cTn>
                              </p:par>
                            </p:childTnLst>
                          </p:cTn>
                        </p:par>
                        <p:par>
                          <p:cTn id="21" fill="hold" nodeType="afterGroup">
                            <p:stCondLst>
                              <p:cond delay="500"/>
                            </p:stCondLst>
                            <p:childTnLst>
                              <p:par>
                                <p:cTn id="22" presetID="4" presetClass="entr" presetSubtype="16" fill="hold" grpId="0" nodeType="afterEffect">
                                  <p:stCondLst>
                                    <p:cond delay="0"/>
                                  </p:stCondLst>
                                  <p:childTnLst>
                                    <p:set>
                                      <p:cBhvr>
                                        <p:cTn id="23" dur="1" fill="hold">
                                          <p:stCondLst>
                                            <p:cond delay="0"/>
                                          </p:stCondLst>
                                        </p:cTn>
                                        <p:tgtEl>
                                          <p:spTgt spid="9225"/>
                                        </p:tgtEl>
                                        <p:attrNameLst>
                                          <p:attrName>style.visibility</p:attrName>
                                        </p:attrNameLst>
                                      </p:cBhvr>
                                      <p:to>
                                        <p:strVal val="visible"/>
                                      </p:to>
                                    </p:set>
                                    <p:animEffect transition="in" filter="box(in)">
                                      <p:cBhvr>
                                        <p:cTn id="24"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9222" grpId="0"/>
      <p:bldP spid="922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l="18599" t="22984" r="18649" b="13911"/>
          <a:stretch>
            <a:fillRect/>
          </a:stretch>
        </p:blipFill>
        <p:spPr bwMode="auto">
          <a:xfrm>
            <a:off x="0" y="0"/>
            <a:ext cx="9144000" cy="6896100"/>
          </a:xfrm>
          <a:prstGeom prst="rect">
            <a:avLst/>
          </a:prstGeom>
          <a:noFill/>
          <a:ln w="9525">
            <a:noFill/>
            <a:miter lim="800000"/>
            <a:headEnd/>
            <a:tailEnd/>
          </a:ln>
        </p:spPr>
      </p:pic>
      <p:sp>
        <p:nvSpPr>
          <p:cNvPr id="27654" name="Rectangle 6"/>
          <p:cNvSpPr>
            <a:spLocks noChangeArrowheads="1"/>
          </p:cNvSpPr>
          <p:nvPr/>
        </p:nvSpPr>
        <p:spPr bwMode="auto">
          <a:xfrm>
            <a:off x="0" y="0"/>
            <a:ext cx="9144000" cy="6858000"/>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99334" name="Retângulo 1"/>
          <p:cNvSpPr>
            <a:spLocks noChangeArrowheads="1"/>
          </p:cNvSpPr>
          <p:nvPr/>
        </p:nvSpPr>
        <p:spPr bwMode="auto">
          <a:xfrm>
            <a:off x="3924300" y="6583363"/>
            <a:ext cx="5219700" cy="274637"/>
          </a:xfrm>
          <a:prstGeom prst="rect">
            <a:avLst/>
          </a:prstGeom>
          <a:noFill/>
          <a:ln w="9525">
            <a:noFill/>
            <a:miter lim="800000"/>
            <a:headEnd/>
            <a:tailEnd/>
          </a:ln>
        </p:spPr>
        <p:txBody>
          <a:bodyPr>
            <a:spAutoFit/>
          </a:bodyPr>
          <a:lstStyle/>
          <a:p>
            <a:r>
              <a:rPr lang="pt-BR" sz="1200">
                <a:solidFill>
                  <a:srgbClr val="FFFFFF"/>
                </a:solidFill>
                <a:latin typeface="Times New Roman" pitchFamily="18" charset="0"/>
              </a:rPr>
              <a:t>http://www.flickr.com/photos/ferreirafrancisjryahoocom/show/with/2166533711/</a:t>
            </a:r>
            <a:endParaRPr lang="pt-BR">
              <a:solidFill>
                <a:srgbClr val="000000"/>
              </a:solidFill>
            </a:endParaRPr>
          </a:p>
        </p:txBody>
      </p:sp>
      <p:sp>
        <p:nvSpPr>
          <p:cNvPr id="27651" name="Rectangle 3"/>
          <p:cNvSpPr>
            <a:spLocks noGrp="1" noChangeArrowheads="1"/>
          </p:cNvSpPr>
          <p:nvPr>
            <p:ph type="body" idx="4294967295"/>
          </p:nvPr>
        </p:nvSpPr>
        <p:spPr>
          <a:xfrm>
            <a:off x="395288" y="1557338"/>
            <a:ext cx="8353425" cy="3743325"/>
          </a:xfrm>
        </p:spPr>
        <p:txBody>
          <a:bodyPr/>
          <a:lstStyle/>
          <a:p>
            <a:pPr marL="0" indent="0" algn="just">
              <a:buFontTx/>
              <a:buNone/>
            </a:pPr>
            <a:r>
              <a:rPr lang="pt-BR" sz="3000" b="1" smtClean="0">
                <a:latin typeface="Times New Roman" pitchFamily="18" charset="0"/>
              </a:rPr>
              <a:t>Do latim:  con + servare = guardar, cultura preservada</a:t>
            </a:r>
          </a:p>
          <a:p>
            <a:pPr marL="0" indent="0">
              <a:buFontTx/>
              <a:buNone/>
            </a:pPr>
            <a:endParaRPr lang="pt-BR" sz="2400" smtClean="0">
              <a:latin typeface="Times New Roman" pitchFamily="18" charset="0"/>
            </a:endParaRPr>
          </a:p>
          <a:p>
            <a:pPr marL="0" indent="0" algn="just">
              <a:buFontTx/>
              <a:buNone/>
            </a:pPr>
            <a:r>
              <a:rPr lang="pt-BR" b="1" smtClean="0">
                <a:latin typeface="Times New Roman" pitchFamily="18" charset="0"/>
              </a:rPr>
              <a:t>“Uma conserva cultural é a matriz, tecnológica (livros) ou humana, em que uma idéia criadora é guardada para sua preservação e repetição”</a:t>
            </a:r>
          </a:p>
          <a:p>
            <a:pPr marL="0" indent="0" algn="r">
              <a:buFontTx/>
              <a:buNone/>
            </a:pPr>
            <a:r>
              <a:rPr lang="pt-BR" sz="2000" smtClean="0">
                <a:latin typeface="Times New Roman" pitchFamily="18" charset="0"/>
              </a:rPr>
              <a:t>Moreno, Psicodrama, p. 175.</a:t>
            </a:r>
            <a:r>
              <a:rPr lang="pt-BR" smtClean="0">
                <a:latin typeface="Times New Roman" pitchFamily="18" charset="0"/>
              </a:rPr>
              <a:t> </a:t>
            </a:r>
            <a:endParaRPr lang="pt-BR" sz="1400" smtClean="0">
              <a:latin typeface="Times New Roman" pitchFamily="18" charset="0"/>
            </a:endParaRPr>
          </a:p>
        </p:txBody>
      </p:sp>
      <p:sp>
        <p:nvSpPr>
          <p:cNvPr id="27656" name="Rectangle 8"/>
          <p:cNvSpPr>
            <a:spLocks noChangeArrowheads="1"/>
          </p:cNvSpPr>
          <p:nvPr/>
        </p:nvSpPr>
        <p:spPr bwMode="auto">
          <a:xfrm>
            <a:off x="2397125" y="117475"/>
            <a:ext cx="4319588" cy="490538"/>
          </a:xfrm>
          <a:prstGeom prst="rect">
            <a:avLst/>
          </a:prstGeom>
          <a:noFill/>
          <a:ln w="9525">
            <a:noFill/>
            <a:miter lim="800000"/>
            <a:headEnd/>
            <a:tailEnd/>
          </a:ln>
        </p:spPr>
        <p:txBody>
          <a:bodyPr anchor="ctr"/>
          <a:lstStyle/>
          <a:p>
            <a:pPr algn="ctr"/>
            <a:r>
              <a:rPr lang="pt-BR" sz="2800" b="1">
                <a:solidFill>
                  <a:srgbClr val="663300"/>
                </a:solidFill>
                <a:latin typeface="Times New Roman" pitchFamily="18" charset="0"/>
              </a:rPr>
              <a:t>CONSERVA CULTURAL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childTnLst>
                                </p:cTn>
                              </p:par>
                              <p:par>
                                <p:cTn id="7" presetID="4" presetClass="entr" presetSubtype="32" fill="hold" grpId="0" nodeType="withEffect">
                                  <p:stCondLst>
                                    <p:cond delay="0"/>
                                  </p:stCondLst>
                                  <p:childTnLst>
                                    <p:set>
                                      <p:cBhvr>
                                        <p:cTn id="8" dur="1" fill="hold">
                                          <p:stCondLst>
                                            <p:cond delay="0"/>
                                          </p:stCondLst>
                                        </p:cTn>
                                        <p:tgtEl>
                                          <p:spTgt spid="27656"/>
                                        </p:tgtEl>
                                        <p:attrNameLst>
                                          <p:attrName>style.visibility</p:attrName>
                                        </p:attrNameLst>
                                      </p:cBhvr>
                                      <p:to>
                                        <p:strVal val="visible"/>
                                      </p:to>
                                    </p:set>
                                    <p:animEffect transition="in" filter="box(out)">
                                      <p:cBhvr>
                                        <p:cTn id="9" dur="500"/>
                                        <p:tgtEl>
                                          <p:spTgt spid="276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8" fill="hold" grpId="0" nodeType="clickEffect">
                                  <p:stCondLst>
                                    <p:cond delay="0"/>
                                  </p:stCondLst>
                                  <p:childTnLst>
                                    <p:set>
                                      <p:cBhvr>
                                        <p:cTn id="13" dur="1" fill="hold">
                                          <p:stCondLst>
                                            <p:cond delay="0"/>
                                          </p:stCondLst>
                                        </p:cTn>
                                        <p:tgtEl>
                                          <p:spTgt spid="27651">
                                            <p:txEl>
                                              <p:pRg st="0" end="0"/>
                                            </p:txEl>
                                          </p:spTgt>
                                        </p:tgtEl>
                                        <p:attrNameLst>
                                          <p:attrName>style.visibility</p:attrName>
                                        </p:attrNameLst>
                                      </p:cBhvr>
                                      <p:to>
                                        <p:strVal val="visible"/>
                                      </p:to>
                                    </p:set>
                                    <p:anim calcmode="lin" valueType="num">
                                      <p:cBhvr additive="base">
                                        <p:cTn id="14" dur="10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grpId="0" nodeType="clickEffect">
                                  <p:stCondLst>
                                    <p:cond delay="0"/>
                                  </p:stCondLst>
                                  <p:childTnLst>
                                    <p:set>
                                      <p:cBhvr>
                                        <p:cTn id="19" dur="1" fill="hold">
                                          <p:stCondLst>
                                            <p:cond delay="0"/>
                                          </p:stCondLst>
                                        </p:cTn>
                                        <p:tgtEl>
                                          <p:spTgt spid="27651">
                                            <p:txEl>
                                              <p:pRg st="2" end="2"/>
                                            </p:txEl>
                                          </p:spTgt>
                                        </p:tgtEl>
                                        <p:attrNameLst>
                                          <p:attrName>style.visibility</p:attrName>
                                        </p:attrNameLst>
                                      </p:cBhvr>
                                      <p:to>
                                        <p:strVal val="visible"/>
                                      </p:to>
                                    </p:set>
                                    <p:anim calcmode="lin" valueType="num">
                                      <p:cBhvr additive="base">
                                        <p:cTn id="20" dur="10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8" fill="hold" grpId="0" nodeType="clickEffect">
                                  <p:stCondLst>
                                    <p:cond delay="0"/>
                                  </p:stCondLst>
                                  <p:childTnLst>
                                    <p:set>
                                      <p:cBhvr>
                                        <p:cTn id="25" dur="1" fill="hold">
                                          <p:stCondLst>
                                            <p:cond delay="0"/>
                                          </p:stCondLst>
                                        </p:cTn>
                                        <p:tgtEl>
                                          <p:spTgt spid="27651">
                                            <p:txEl>
                                              <p:pRg st="3" end="3"/>
                                            </p:txEl>
                                          </p:spTgt>
                                        </p:tgtEl>
                                        <p:attrNameLst>
                                          <p:attrName>style.visibility</p:attrName>
                                        </p:attrNameLst>
                                      </p:cBhvr>
                                      <p:to>
                                        <p:strVal val="visible"/>
                                      </p:to>
                                    </p:set>
                                    <p:anim calcmode="lin" valueType="num">
                                      <p:cBhvr additive="base">
                                        <p:cTn id="26" dur="10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9"/>
          <p:cNvPicPr>
            <a:picLocks noChangeAspect="1" noChangeArrowheads="1"/>
          </p:cNvPicPr>
          <p:nvPr/>
        </p:nvPicPr>
        <p:blipFill>
          <a:blip r:embed="rId2" cstate="print"/>
          <a:srcRect l="19238" t="24609" r="19238" b="14844"/>
          <a:stretch>
            <a:fillRect/>
          </a:stretch>
        </p:blipFill>
        <p:spPr bwMode="auto">
          <a:xfrm>
            <a:off x="0" y="0"/>
            <a:ext cx="9144000" cy="6884988"/>
          </a:xfrm>
          <a:prstGeom prst="rect">
            <a:avLst/>
          </a:prstGeom>
          <a:noFill/>
          <a:ln w="9525">
            <a:noFill/>
            <a:miter lim="800000"/>
            <a:headEnd/>
            <a:tailEnd/>
          </a:ln>
        </p:spPr>
      </p:pic>
      <p:sp>
        <p:nvSpPr>
          <p:cNvPr id="13321" name="Rectangle 9"/>
          <p:cNvSpPr>
            <a:spLocks noChangeArrowheads="1"/>
          </p:cNvSpPr>
          <p:nvPr/>
        </p:nvSpPr>
        <p:spPr bwMode="auto">
          <a:xfrm>
            <a:off x="0" y="0"/>
            <a:ext cx="9144000" cy="6858000"/>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100358" name="Retângulo 1"/>
          <p:cNvSpPr>
            <a:spLocks noChangeArrowheads="1"/>
          </p:cNvSpPr>
          <p:nvPr/>
        </p:nvSpPr>
        <p:spPr bwMode="auto">
          <a:xfrm>
            <a:off x="3924300" y="6591300"/>
            <a:ext cx="5219700" cy="274638"/>
          </a:xfrm>
          <a:prstGeom prst="rect">
            <a:avLst/>
          </a:prstGeom>
          <a:noFill/>
          <a:ln w="9525">
            <a:noFill/>
            <a:miter lim="800000"/>
            <a:headEnd/>
            <a:tailEnd/>
          </a:ln>
        </p:spPr>
        <p:txBody>
          <a:bodyPr>
            <a:spAutoFit/>
          </a:bodyPr>
          <a:lstStyle/>
          <a:p>
            <a:r>
              <a:rPr lang="pt-BR" sz="1200">
                <a:solidFill>
                  <a:srgbClr val="FFFFFF"/>
                </a:solidFill>
                <a:latin typeface="Times New Roman" pitchFamily="18" charset="0"/>
              </a:rPr>
              <a:t>http://www.flickr.com/photos/ferreirafrancisjryahoocom/show/with/2166533711/</a:t>
            </a:r>
            <a:endParaRPr lang="pt-BR">
              <a:solidFill>
                <a:srgbClr val="000000"/>
              </a:solidFill>
            </a:endParaRPr>
          </a:p>
        </p:txBody>
      </p:sp>
      <p:sp>
        <p:nvSpPr>
          <p:cNvPr id="100359" name="Rectangle 3"/>
          <p:cNvSpPr>
            <a:spLocks noGrp="1" noChangeArrowheads="1"/>
          </p:cNvSpPr>
          <p:nvPr>
            <p:ph type="body" idx="1"/>
          </p:nvPr>
        </p:nvSpPr>
        <p:spPr>
          <a:xfrm>
            <a:off x="457200" y="2349500"/>
            <a:ext cx="8362950" cy="3887788"/>
          </a:xfrm>
        </p:spPr>
        <p:txBody>
          <a:bodyPr/>
          <a:lstStyle/>
          <a:p>
            <a:pPr>
              <a:lnSpc>
                <a:spcPct val="90000"/>
              </a:lnSpc>
            </a:pPr>
            <a:endParaRPr lang="pt-BR" smtClean="0"/>
          </a:p>
          <a:p>
            <a:pPr>
              <a:lnSpc>
                <a:spcPct val="90000"/>
              </a:lnSpc>
            </a:pPr>
            <a:endParaRPr lang="pt-BR" sz="2400" smtClean="0"/>
          </a:p>
          <a:p>
            <a:pPr>
              <a:lnSpc>
                <a:spcPct val="90000"/>
              </a:lnSpc>
            </a:pPr>
            <a:endParaRPr lang="pt-BR" sz="2800" smtClean="0"/>
          </a:p>
        </p:txBody>
      </p:sp>
      <p:sp>
        <p:nvSpPr>
          <p:cNvPr id="13316" name="Rectangle 4"/>
          <p:cNvSpPr>
            <a:spLocks noChangeArrowheads="1"/>
          </p:cNvSpPr>
          <p:nvPr/>
        </p:nvSpPr>
        <p:spPr bwMode="auto">
          <a:xfrm>
            <a:off x="611188" y="2205038"/>
            <a:ext cx="7916862" cy="3455987"/>
          </a:xfrm>
          <a:prstGeom prst="rect">
            <a:avLst/>
          </a:prstGeom>
          <a:noFill/>
          <a:ln w="9525">
            <a:noFill/>
            <a:miter lim="800000"/>
            <a:headEnd/>
            <a:tailEnd/>
          </a:ln>
        </p:spPr>
        <p:txBody>
          <a:bodyPr/>
          <a:lstStyle/>
          <a:p>
            <a:pPr indent="357188" algn="just">
              <a:lnSpc>
                <a:spcPct val="90000"/>
              </a:lnSpc>
              <a:spcBef>
                <a:spcPct val="20000"/>
              </a:spcBef>
            </a:pPr>
            <a:r>
              <a:rPr lang="pt-BR" sz="3200" b="1">
                <a:solidFill>
                  <a:srgbClr val="000000"/>
                </a:solidFill>
                <a:latin typeface="Times New Roman" pitchFamily="18" charset="0"/>
              </a:rPr>
              <a:t>A capacidade criadora (produto acabado) é ativada pela espontaneidade, que por sua vez,se põe em movimento pelo pré aquecimento (liberação da espontaneidade)</a:t>
            </a:r>
          </a:p>
          <a:p>
            <a:pPr indent="357188" algn="just">
              <a:lnSpc>
                <a:spcPct val="90000"/>
              </a:lnSpc>
              <a:spcBef>
                <a:spcPct val="20000"/>
              </a:spcBef>
            </a:pPr>
            <a:r>
              <a:rPr lang="pt-BR" sz="3200" b="1">
                <a:solidFill>
                  <a:srgbClr val="000000"/>
                </a:solidFill>
                <a:latin typeface="Times New Roman" pitchFamily="18" charset="0"/>
              </a:rPr>
              <a:t>Portanto, a espontaneidade não se transforma na criação, mas atua nela. (catalizador)</a:t>
            </a:r>
          </a:p>
        </p:txBody>
      </p:sp>
      <p:sp>
        <p:nvSpPr>
          <p:cNvPr id="7" name="Rectangle 8"/>
          <p:cNvSpPr>
            <a:spLocks noChangeArrowheads="1"/>
          </p:cNvSpPr>
          <p:nvPr/>
        </p:nvSpPr>
        <p:spPr bwMode="auto">
          <a:xfrm>
            <a:off x="2397125" y="117475"/>
            <a:ext cx="4319588" cy="490538"/>
          </a:xfrm>
          <a:prstGeom prst="rect">
            <a:avLst/>
          </a:prstGeom>
          <a:noFill/>
          <a:ln w="9525">
            <a:noFill/>
            <a:miter lim="800000"/>
            <a:headEnd/>
            <a:tailEnd/>
          </a:ln>
        </p:spPr>
        <p:txBody>
          <a:bodyPr anchor="ctr"/>
          <a:lstStyle/>
          <a:p>
            <a:pPr algn="ctr"/>
            <a:r>
              <a:rPr lang="pt-BR" sz="2800" b="1">
                <a:solidFill>
                  <a:srgbClr val="663300"/>
                </a:solidFill>
                <a:latin typeface="Times New Roman" pitchFamily="18" charset="0"/>
              </a:rPr>
              <a:t>CRIATIVIDADE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21"/>
                                        </p:tgtEl>
                                        <p:attrNameLst>
                                          <p:attrName>style.visibility</p:attrName>
                                        </p:attrNameLst>
                                      </p:cBhvr>
                                      <p:to>
                                        <p:strVal val="visible"/>
                                      </p:to>
                                    </p:set>
                                  </p:childTnLst>
                                </p:cTn>
                              </p:par>
                              <p:par>
                                <p:cTn id="7" presetID="21" presetClass="entr" presetSubtype="8" fill="hold" grpId="0" nodeType="withEffect">
                                  <p:stCondLst>
                                    <p:cond delay="0"/>
                                  </p:stCondLst>
                                  <p:childTnLst>
                                    <p:set>
                                      <p:cBhvr>
                                        <p:cTn id="8" dur="1" fill="hold">
                                          <p:stCondLst>
                                            <p:cond delay="0"/>
                                          </p:stCondLst>
                                        </p:cTn>
                                        <p:tgtEl>
                                          <p:spTgt spid="13316"/>
                                        </p:tgtEl>
                                        <p:attrNameLst>
                                          <p:attrName>style.visibility</p:attrName>
                                        </p:attrNameLst>
                                      </p:cBhvr>
                                      <p:to>
                                        <p:strVal val="visible"/>
                                      </p:to>
                                    </p:set>
                                    <p:animEffect transition="in" filter="wheel(8)">
                                      <p:cBhvr>
                                        <p:cTn id="9" dur="1000"/>
                                        <p:tgtEl>
                                          <p:spTgt spid="1331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E6FF"/>
            </a:gs>
            <a:gs pos="50000">
              <a:srgbClr val="00B0F0"/>
            </a:gs>
            <a:gs pos="100000">
              <a:srgbClr val="000066"/>
            </a:gs>
          </a:gsLst>
          <a:lin ang="2700000" scaled="1"/>
        </a:gradFill>
        <a:effectLst/>
      </p:bgPr>
    </p:bg>
    <p:spTree>
      <p:nvGrpSpPr>
        <p:cNvPr id="1" name=""/>
        <p:cNvGrpSpPr/>
        <p:nvPr/>
      </p:nvGrpSpPr>
      <p:grpSpPr>
        <a:xfrm>
          <a:off x="0" y="0"/>
          <a:ext cx="0" cy="0"/>
          <a:chOff x="0" y="0"/>
          <a:chExt cx="0" cy="0"/>
        </a:xfrm>
      </p:grpSpPr>
      <p:pic>
        <p:nvPicPr>
          <p:cNvPr id="2052" name="Picture 4" descr="carl rogers"/>
          <p:cNvPicPr>
            <a:picLocks noChangeAspect="1" noChangeArrowheads="1"/>
          </p:cNvPicPr>
          <p:nvPr/>
        </p:nvPicPr>
        <p:blipFill>
          <a:blip r:embed="rId2" cstate="print"/>
          <a:srcRect/>
          <a:stretch>
            <a:fillRect/>
          </a:stretch>
        </p:blipFill>
        <p:spPr bwMode="auto">
          <a:xfrm>
            <a:off x="0" y="0"/>
            <a:ext cx="2924175" cy="3789363"/>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2053" name="Text Box 5"/>
          <p:cNvSpPr txBox="1">
            <a:spLocks noChangeArrowheads="1"/>
          </p:cNvSpPr>
          <p:nvPr/>
        </p:nvSpPr>
        <p:spPr bwMode="auto">
          <a:xfrm>
            <a:off x="2897188" y="0"/>
            <a:ext cx="6246812" cy="2751138"/>
          </a:xfrm>
          <a:prstGeom prst="rect">
            <a:avLst/>
          </a:prstGeom>
          <a:noFill/>
          <a:ln w="9525">
            <a:noFill/>
            <a:miter lim="800000"/>
            <a:headEnd/>
            <a:tailEnd/>
          </a:ln>
        </p:spPr>
        <p:txBody>
          <a:bodyPr>
            <a:spAutoFit/>
          </a:bodyPr>
          <a:lstStyle/>
          <a:p>
            <a:pPr algn="ctr">
              <a:lnSpc>
                <a:spcPct val="120000"/>
              </a:lnSpc>
            </a:pPr>
            <a:r>
              <a:rPr lang="pt-BR" sz="2800" b="1">
                <a:solidFill>
                  <a:srgbClr val="000066"/>
                </a:solidFill>
                <a:latin typeface="Times New Roman" pitchFamily="18" charset="0"/>
              </a:rPr>
              <a:t>Carl Ransom Rogers</a:t>
            </a:r>
          </a:p>
          <a:p>
            <a:pPr algn="ctr">
              <a:lnSpc>
                <a:spcPct val="120000"/>
              </a:lnSpc>
            </a:pPr>
            <a:r>
              <a:rPr lang="pt-BR" sz="2000">
                <a:solidFill>
                  <a:srgbClr val="000000"/>
                </a:solidFill>
                <a:latin typeface="Times New Roman" pitchFamily="18" charset="0"/>
              </a:rPr>
              <a:t>(1902, Oak Park, Illinois - 1987, La Jolla, Califórnia,EUA), </a:t>
            </a:r>
          </a:p>
          <a:p>
            <a:pPr algn="ctr">
              <a:lnSpc>
                <a:spcPct val="120000"/>
              </a:lnSpc>
            </a:pPr>
            <a:r>
              <a:rPr lang="pt-BR" sz="2000">
                <a:solidFill>
                  <a:srgbClr val="000000"/>
                </a:solidFill>
                <a:latin typeface="Times New Roman" pitchFamily="18" charset="0"/>
              </a:rPr>
              <a:t>psicopedagogo e pensador</a:t>
            </a:r>
          </a:p>
          <a:p>
            <a:pPr algn="ctr">
              <a:lnSpc>
                <a:spcPct val="120000"/>
              </a:lnSpc>
            </a:pPr>
            <a:endParaRPr lang="pt-BR" sz="1000">
              <a:solidFill>
                <a:srgbClr val="000000"/>
              </a:solidFill>
              <a:latin typeface="Times New Roman" pitchFamily="18" charset="0"/>
            </a:endParaRPr>
          </a:p>
          <a:p>
            <a:pPr>
              <a:lnSpc>
                <a:spcPct val="120000"/>
              </a:lnSpc>
            </a:pPr>
            <a:r>
              <a:rPr lang="pt-BR" sz="2200" b="1">
                <a:solidFill>
                  <a:srgbClr val="000000"/>
                </a:solidFill>
                <a:latin typeface="Times New Roman" pitchFamily="18" charset="0"/>
              </a:rPr>
              <a:t>Orientação não diretiva</a:t>
            </a:r>
          </a:p>
          <a:p>
            <a:pPr>
              <a:lnSpc>
                <a:spcPct val="120000"/>
              </a:lnSpc>
            </a:pPr>
            <a:r>
              <a:rPr lang="pt-BR" sz="2200" b="1">
                <a:solidFill>
                  <a:srgbClr val="000000"/>
                </a:solidFill>
                <a:latin typeface="Times New Roman" pitchFamily="18" charset="0"/>
              </a:rPr>
              <a:t>Abordagem centrada na pessoa</a:t>
            </a:r>
          </a:p>
          <a:p>
            <a:pPr>
              <a:lnSpc>
                <a:spcPct val="120000"/>
              </a:lnSpc>
            </a:pPr>
            <a:r>
              <a:rPr lang="pt-BR" sz="2200" b="1">
                <a:solidFill>
                  <a:srgbClr val="000000"/>
                </a:solidFill>
                <a:latin typeface="Times New Roman" pitchFamily="18" charset="0"/>
              </a:rPr>
              <a:t>Tornar-se pessoa</a:t>
            </a:r>
          </a:p>
        </p:txBody>
      </p:sp>
      <p:sp>
        <p:nvSpPr>
          <p:cNvPr id="2055" name="Text Box 7"/>
          <p:cNvSpPr txBox="1">
            <a:spLocks noChangeArrowheads="1"/>
          </p:cNvSpPr>
          <p:nvPr/>
        </p:nvSpPr>
        <p:spPr bwMode="auto">
          <a:xfrm>
            <a:off x="0" y="4005263"/>
            <a:ext cx="5894388" cy="2554287"/>
          </a:xfrm>
          <a:prstGeom prst="rect">
            <a:avLst/>
          </a:prstGeom>
          <a:noFill/>
          <a:ln w="9525">
            <a:noFill/>
            <a:miter lim="800000"/>
            <a:headEnd/>
            <a:tailEnd/>
          </a:ln>
        </p:spPr>
        <p:txBody>
          <a:bodyPr>
            <a:spAutoFit/>
          </a:bodyPr>
          <a:lstStyle/>
          <a:p>
            <a:pPr marL="88900" algn="just">
              <a:spcBef>
                <a:spcPct val="50000"/>
              </a:spcBef>
            </a:pPr>
            <a:r>
              <a:rPr lang="pt-BR" sz="2800" b="1">
                <a:solidFill>
                  <a:srgbClr val="000066"/>
                </a:solidFill>
                <a:latin typeface="Times New Roman" pitchFamily="18" charset="0"/>
              </a:rPr>
              <a:t>Edward Chad Varah</a:t>
            </a:r>
          </a:p>
          <a:p>
            <a:pPr marL="88900" algn="just">
              <a:spcAft>
                <a:spcPts val="600"/>
              </a:spcAft>
            </a:pPr>
            <a:r>
              <a:rPr lang="pt-BR" sz="2000">
                <a:solidFill>
                  <a:srgbClr val="000000"/>
                </a:solidFill>
                <a:latin typeface="Times New Roman" pitchFamily="18" charset="0"/>
              </a:rPr>
              <a:t>(1911, Barton-upon-Humber, Lincolnshire, Inglaterra - 2007, Basingstoke, Hampshire, Inglaterra) </a:t>
            </a:r>
          </a:p>
          <a:p>
            <a:pPr marL="88900" algn="just"/>
            <a:r>
              <a:rPr lang="pt-BR" sz="2200" b="1">
                <a:solidFill>
                  <a:srgbClr val="000000"/>
                </a:solidFill>
                <a:latin typeface="Times New Roman" pitchFamily="18" charset="0"/>
              </a:rPr>
              <a:t>Sacerdote da igreja Anglicana, fundou “The Samaritans”, organização não-religiosa, oferecendo suporte telefônico para ajudar suicidas e desesperados, em 1953</a:t>
            </a:r>
          </a:p>
        </p:txBody>
      </p:sp>
      <p:pic>
        <p:nvPicPr>
          <p:cNvPr id="2056" name="Picture 8" descr="chad_varah"/>
          <p:cNvPicPr>
            <a:picLocks noChangeAspect="1" noChangeArrowheads="1"/>
          </p:cNvPicPr>
          <p:nvPr/>
        </p:nvPicPr>
        <p:blipFill>
          <a:blip r:embed="rId3" cstate="print"/>
          <a:srcRect b="6386"/>
          <a:stretch>
            <a:fillRect/>
          </a:stretch>
        </p:blipFill>
        <p:spPr bwMode="auto">
          <a:xfrm>
            <a:off x="6234113" y="3041650"/>
            <a:ext cx="2909887" cy="381635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ox(out)">
                                      <p:cBhvr>
                                        <p:cTn id="7" dur="5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ox(in)">
                                      <p:cBhvr>
                                        <p:cTn id="12" dur="500"/>
                                        <p:tgtEl>
                                          <p:spTgt spid="2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box(out)">
                                      <p:cBhvr>
                                        <p:cTn id="17" dur="500"/>
                                        <p:tgtEl>
                                          <p:spTgt spid="2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box(out)">
                                      <p:cBhvr>
                                        <p:cTn id="2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5"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E6FF"/>
            </a:gs>
            <a:gs pos="50000">
              <a:srgbClr val="FFECD9"/>
            </a:gs>
            <a:gs pos="100000">
              <a:srgbClr val="99CCFF"/>
            </a:gs>
          </a:gsLst>
          <a:lin ang="2700000" scaled="1"/>
        </a:gradFill>
        <a:effectLst/>
      </p:bgPr>
    </p:bg>
    <p:spTree>
      <p:nvGrpSpPr>
        <p:cNvPr id="1" name=""/>
        <p:cNvGrpSpPr/>
        <p:nvPr/>
      </p:nvGrpSpPr>
      <p:grpSpPr>
        <a:xfrm>
          <a:off x="0" y="0"/>
          <a:ext cx="0" cy="0"/>
          <a:chOff x="0" y="0"/>
          <a:chExt cx="0" cy="0"/>
        </a:xfrm>
      </p:grpSpPr>
      <p:graphicFrame>
        <p:nvGraphicFramePr>
          <p:cNvPr id="124930" name="Object 2"/>
          <p:cNvGraphicFramePr>
            <a:graphicFrameLocks noChangeAspect="1"/>
          </p:cNvGraphicFramePr>
          <p:nvPr/>
        </p:nvGraphicFramePr>
        <p:xfrm>
          <a:off x="1990725" y="0"/>
          <a:ext cx="5141913" cy="6858000"/>
        </p:xfrm>
        <a:graphic>
          <a:graphicData uri="http://schemas.openxmlformats.org/presentationml/2006/ole">
            <mc:AlternateContent xmlns:mc="http://schemas.openxmlformats.org/markup-compatibility/2006">
              <mc:Choice xmlns:v="urn:schemas-microsoft-com:vml" Requires="v">
                <p:oleObj spid="_x0000_s1027" name="Foto do Photo Editor" r:id="rId3" imgW="16457143" imgH="21942857" progId="">
                  <p:embed/>
                </p:oleObj>
              </mc:Choice>
              <mc:Fallback>
                <p:oleObj name="Foto do Photo Editor" r:id="rId3" imgW="16457143" imgH="21942857" progId="">
                  <p:embed/>
                  <p:pic>
                    <p:nvPicPr>
                      <p:cNvPr id="0" name="Object 2"/>
                      <p:cNvPicPr>
                        <a:picLocks noChangeAspect="1" noChangeArrowheads="1"/>
                      </p:cNvPicPr>
                      <p:nvPr/>
                    </p:nvPicPr>
                    <p:blipFill>
                      <a:blip r:embed="rId4">
                        <a:lum bright="42000" contrast="-54000"/>
                        <a:extLst>
                          <a:ext uri="{28A0092B-C50C-407E-A947-70E740481C1C}">
                            <a14:useLocalDpi xmlns:a14="http://schemas.microsoft.com/office/drawing/2010/main" val="0"/>
                          </a:ext>
                        </a:extLst>
                      </a:blip>
                      <a:srcRect/>
                      <a:stretch>
                        <a:fillRect/>
                      </a:stretch>
                    </p:blipFill>
                    <p:spPr bwMode="auto">
                      <a:xfrm>
                        <a:off x="1990725" y="0"/>
                        <a:ext cx="5141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0" name="Text Box 2"/>
          <p:cNvSpPr txBox="1">
            <a:spLocks noChangeArrowheads="1"/>
          </p:cNvSpPr>
          <p:nvPr/>
        </p:nvSpPr>
        <p:spPr bwMode="auto">
          <a:xfrm>
            <a:off x="574675" y="1339850"/>
            <a:ext cx="7993063" cy="2027238"/>
          </a:xfrm>
          <a:prstGeom prst="rect">
            <a:avLst/>
          </a:prstGeom>
          <a:noFill/>
          <a:ln w="9525">
            <a:noFill/>
            <a:miter lim="800000"/>
            <a:headEnd/>
            <a:tailEnd/>
          </a:ln>
        </p:spPr>
        <p:txBody>
          <a:bodyPr>
            <a:spAutoFit/>
          </a:bodyPr>
          <a:lstStyle/>
          <a:p>
            <a:pPr algn="just">
              <a:lnSpc>
                <a:spcPct val="70000"/>
              </a:lnSpc>
              <a:spcBef>
                <a:spcPct val="20000"/>
              </a:spcBef>
            </a:pPr>
            <a:r>
              <a:rPr lang="pt-BR" sz="2400" b="1">
                <a:solidFill>
                  <a:srgbClr val="000066"/>
                </a:solidFill>
                <a:latin typeface="Times New Roman" pitchFamily="18" charset="0"/>
              </a:rPr>
              <a:t>Consideração positiva incondicional:</a:t>
            </a:r>
            <a:r>
              <a:rPr lang="pt-BR" sz="2400" b="1">
                <a:solidFill>
                  <a:srgbClr val="000000"/>
                </a:solidFill>
                <a:latin typeface="Times New Roman" pitchFamily="18" charset="0"/>
              </a:rPr>
              <a:t> receber a aceitar a pessoa como ela é e expressar uma consideração positiva por ela</a:t>
            </a:r>
          </a:p>
          <a:p>
            <a:pPr algn="just">
              <a:lnSpc>
                <a:spcPct val="70000"/>
              </a:lnSpc>
              <a:spcBef>
                <a:spcPct val="20000"/>
              </a:spcBef>
            </a:pPr>
            <a:r>
              <a:rPr lang="pt-BR" sz="2400" b="1">
                <a:solidFill>
                  <a:srgbClr val="000066"/>
                </a:solidFill>
                <a:latin typeface="Times New Roman" pitchFamily="18" charset="0"/>
              </a:rPr>
              <a:t>Empatia:</a:t>
            </a:r>
            <a:r>
              <a:rPr lang="pt-BR" sz="2400" b="1">
                <a:solidFill>
                  <a:srgbClr val="000000"/>
                </a:solidFill>
                <a:latin typeface="Times New Roman" pitchFamily="18" charset="0"/>
              </a:rPr>
              <a:t> capacidade de se colocar no lugar do outro, ver o mundo através dos olhos dele e procurar sentir como ele sente</a:t>
            </a:r>
          </a:p>
          <a:p>
            <a:pPr algn="just">
              <a:lnSpc>
                <a:spcPct val="70000"/>
              </a:lnSpc>
              <a:spcBef>
                <a:spcPct val="20000"/>
              </a:spcBef>
            </a:pPr>
            <a:r>
              <a:rPr lang="pt-BR" sz="2400" b="1">
                <a:solidFill>
                  <a:srgbClr val="000066"/>
                </a:solidFill>
                <a:latin typeface="Times New Roman" pitchFamily="18" charset="0"/>
              </a:rPr>
              <a:t>Congruência:</a:t>
            </a:r>
            <a:r>
              <a:rPr lang="pt-BR" sz="2400" b="1">
                <a:solidFill>
                  <a:srgbClr val="000000"/>
                </a:solidFill>
                <a:latin typeface="Times New Roman" pitchFamily="18" charset="0"/>
              </a:rPr>
              <a:t>  coerência interna do terapeuta</a:t>
            </a:r>
          </a:p>
        </p:txBody>
      </p:sp>
      <p:sp>
        <p:nvSpPr>
          <p:cNvPr id="12292" name="Text Box 4"/>
          <p:cNvSpPr txBox="1">
            <a:spLocks noChangeArrowheads="1"/>
          </p:cNvSpPr>
          <p:nvPr/>
        </p:nvSpPr>
        <p:spPr bwMode="auto">
          <a:xfrm>
            <a:off x="574675" y="115888"/>
            <a:ext cx="7993063" cy="1249362"/>
          </a:xfrm>
          <a:prstGeom prst="rect">
            <a:avLst/>
          </a:prstGeom>
          <a:noFill/>
          <a:ln w="9525">
            <a:noFill/>
            <a:miter lim="800000"/>
            <a:headEnd/>
            <a:tailEnd/>
          </a:ln>
        </p:spPr>
        <p:txBody>
          <a:bodyPr>
            <a:spAutoFit/>
          </a:bodyPr>
          <a:lstStyle/>
          <a:p>
            <a:pPr>
              <a:lnSpc>
                <a:spcPct val="80000"/>
              </a:lnSpc>
              <a:spcBef>
                <a:spcPct val="50000"/>
              </a:spcBef>
            </a:pPr>
            <a:r>
              <a:rPr lang="pt-BR" sz="3200" b="1">
                <a:solidFill>
                  <a:srgbClr val="000066"/>
                </a:solidFill>
                <a:latin typeface="Times New Roman" pitchFamily="18" charset="0"/>
              </a:rPr>
              <a:t>Orientação não diretiva</a:t>
            </a:r>
          </a:p>
          <a:p>
            <a:pPr>
              <a:lnSpc>
                <a:spcPct val="80000"/>
              </a:lnSpc>
              <a:spcBef>
                <a:spcPct val="50000"/>
              </a:spcBef>
            </a:pPr>
            <a:r>
              <a:rPr lang="pt-BR" sz="2400" b="1">
                <a:solidFill>
                  <a:srgbClr val="000000"/>
                </a:solidFill>
                <a:latin typeface="Times New Roman" pitchFamily="18" charset="0"/>
              </a:rPr>
              <a:t>Pessoa aberta à experiência, vivendo de maneira existencial, tornando-se ela mesma</a:t>
            </a:r>
          </a:p>
        </p:txBody>
      </p:sp>
      <p:sp>
        <p:nvSpPr>
          <p:cNvPr id="12293" name="Text Box 5"/>
          <p:cNvSpPr txBox="1">
            <a:spLocks noChangeArrowheads="1"/>
          </p:cNvSpPr>
          <p:nvPr/>
        </p:nvSpPr>
        <p:spPr bwMode="auto">
          <a:xfrm>
            <a:off x="574675" y="3933825"/>
            <a:ext cx="7921625" cy="2741613"/>
          </a:xfrm>
          <a:prstGeom prst="rect">
            <a:avLst/>
          </a:prstGeom>
          <a:noFill/>
          <a:ln w="9525">
            <a:noFill/>
            <a:miter lim="800000"/>
            <a:headEnd/>
            <a:tailEnd/>
          </a:ln>
        </p:spPr>
        <p:txBody>
          <a:bodyPr>
            <a:spAutoFit/>
          </a:bodyPr>
          <a:lstStyle/>
          <a:p>
            <a:pPr algn="just">
              <a:lnSpc>
                <a:spcPct val="80000"/>
              </a:lnSpc>
              <a:spcBef>
                <a:spcPct val="25000"/>
              </a:spcBef>
            </a:pPr>
            <a:r>
              <a:rPr lang="pt-BR" sz="2400" b="1">
                <a:solidFill>
                  <a:srgbClr val="000000"/>
                </a:solidFill>
                <a:latin typeface="Times New Roman" pitchFamily="18" charset="0"/>
              </a:rPr>
              <a:t>Cada pessoa possui em si mesmo as respostas para as suas inquietações e a habilidade para resolver seus problemas. O sentimento de pena e o determinismo são maneiras de negar a capacidade de realização de cada indivíduo</a:t>
            </a:r>
          </a:p>
          <a:p>
            <a:pPr algn="just">
              <a:lnSpc>
                <a:spcPct val="80000"/>
              </a:lnSpc>
              <a:spcBef>
                <a:spcPct val="25000"/>
              </a:spcBef>
            </a:pPr>
            <a:r>
              <a:rPr lang="pt-BR" sz="3200" b="1">
                <a:solidFill>
                  <a:srgbClr val="000066"/>
                </a:solidFill>
                <a:latin typeface="Times New Roman" pitchFamily="18" charset="0"/>
              </a:rPr>
              <a:t>Tornar-se pessoa</a:t>
            </a:r>
          </a:p>
          <a:p>
            <a:pPr algn="just">
              <a:lnSpc>
                <a:spcPct val="80000"/>
              </a:lnSpc>
              <a:spcBef>
                <a:spcPct val="25000"/>
              </a:spcBef>
            </a:pPr>
            <a:r>
              <a:rPr lang="pt-BR" sz="2400" b="1">
                <a:solidFill>
                  <a:srgbClr val="000000"/>
                </a:solidFill>
                <a:latin typeface="Times New Roman" pitchFamily="18" charset="0"/>
              </a:rPr>
              <a:t>Todos os homens são bons na sua essência, e  todo o aprendizado deveria ser organizado no sentido do indivíduo para o meio, e não o contrário</a:t>
            </a:r>
          </a:p>
        </p:txBody>
      </p:sp>
      <p:sp>
        <p:nvSpPr>
          <p:cNvPr id="12294" name="Text Box 6"/>
          <p:cNvSpPr txBox="1">
            <a:spLocks noChangeArrowheads="1"/>
          </p:cNvSpPr>
          <p:nvPr/>
        </p:nvSpPr>
        <p:spPr bwMode="auto">
          <a:xfrm>
            <a:off x="574675" y="3429000"/>
            <a:ext cx="5976938" cy="579438"/>
          </a:xfrm>
          <a:prstGeom prst="rect">
            <a:avLst/>
          </a:prstGeom>
          <a:noFill/>
          <a:ln w="9525">
            <a:noFill/>
            <a:miter lim="800000"/>
            <a:headEnd/>
            <a:tailEnd/>
          </a:ln>
        </p:spPr>
        <p:txBody>
          <a:bodyPr>
            <a:spAutoFit/>
          </a:bodyPr>
          <a:lstStyle/>
          <a:p>
            <a:pPr>
              <a:spcBef>
                <a:spcPct val="50000"/>
              </a:spcBef>
            </a:pPr>
            <a:r>
              <a:rPr lang="pt-PT" sz="3200" b="1">
                <a:solidFill>
                  <a:srgbClr val="000066"/>
                </a:solidFill>
                <a:latin typeface="Times New Roman" pitchFamily="18" charset="0"/>
              </a:rPr>
              <a:t>Abordagem centrada na pessoa</a:t>
            </a:r>
            <a:r>
              <a:rPr lang="pt-BR" sz="3200" b="1">
                <a:solidFill>
                  <a:srgbClr val="FFFFFF"/>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additive="base">
                                        <p:cTn id="7" dur="500" fill="hold"/>
                                        <p:tgtEl>
                                          <p:spTgt spid="124930"/>
                                        </p:tgtEl>
                                        <p:attrNameLst>
                                          <p:attrName>ppt_x</p:attrName>
                                        </p:attrNameLst>
                                      </p:cBhvr>
                                      <p:tavLst>
                                        <p:tav tm="0">
                                          <p:val>
                                            <p:strVal val="1+#ppt_w/2"/>
                                          </p:val>
                                        </p:tav>
                                        <p:tav tm="100000">
                                          <p:val>
                                            <p:strVal val="#ppt_x"/>
                                          </p:val>
                                        </p:tav>
                                      </p:tavLst>
                                    </p:anim>
                                    <p:anim calcmode="lin" valueType="num">
                                      <p:cBhvr additive="base">
                                        <p:cTn id="8" dur="500" fill="hold"/>
                                        <p:tgtEl>
                                          <p:spTgt spid="1249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iterate type="wd">
                                    <p:tmPct val="10000"/>
                                  </p:iterate>
                                  <p:childTnLst>
                                    <p:set>
                                      <p:cBhvr>
                                        <p:cTn id="12" dur="1" fill="hold">
                                          <p:stCondLst>
                                            <p:cond delay="0"/>
                                          </p:stCondLst>
                                        </p:cTn>
                                        <p:tgtEl>
                                          <p:spTgt spid="12292">
                                            <p:txEl>
                                              <p:pRg st="0" end="0"/>
                                            </p:txEl>
                                          </p:spTgt>
                                        </p:tgtEl>
                                        <p:attrNameLst>
                                          <p:attrName>style.visibility</p:attrName>
                                        </p:attrNameLst>
                                      </p:cBhvr>
                                      <p:to>
                                        <p:strVal val="visible"/>
                                      </p:to>
                                    </p:set>
                                    <p:animEffect transition="in" filter="box(in)">
                                      <p:cBhvr>
                                        <p:cTn id="13" dur="500"/>
                                        <p:tgtEl>
                                          <p:spTgt spid="1229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iterate type="wd">
                                    <p:tmPct val="10000"/>
                                  </p:iterate>
                                  <p:childTnLst>
                                    <p:set>
                                      <p:cBhvr>
                                        <p:cTn id="17" dur="1" fill="hold">
                                          <p:stCondLst>
                                            <p:cond delay="0"/>
                                          </p:stCondLst>
                                        </p:cTn>
                                        <p:tgtEl>
                                          <p:spTgt spid="12292">
                                            <p:txEl>
                                              <p:pRg st="1" end="1"/>
                                            </p:txEl>
                                          </p:spTgt>
                                        </p:tgtEl>
                                        <p:attrNameLst>
                                          <p:attrName>style.visibility</p:attrName>
                                        </p:attrNameLst>
                                      </p:cBhvr>
                                      <p:to>
                                        <p:strVal val="visible"/>
                                      </p:to>
                                    </p:set>
                                    <p:animEffect transition="in" filter="box(in)">
                                      <p:cBhvr>
                                        <p:cTn id="18" dur="500"/>
                                        <p:tgtEl>
                                          <p:spTgt spid="1229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iterate type="wd">
                                    <p:tmPct val="10000"/>
                                  </p:iterate>
                                  <p:childTnLst>
                                    <p:set>
                                      <p:cBhvr>
                                        <p:cTn id="22" dur="1" fill="hold">
                                          <p:stCondLst>
                                            <p:cond delay="0"/>
                                          </p:stCondLst>
                                        </p:cTn>
                                        <p:tgtEl>
                                          <p:spTgt spid="12290">
                                            <p:txEl>
                                              <p:pRg st="0" end="0"/>
                                            </p:txEl>
                                          </p:spTgt>
                                        </p:tgtEl>
                                        <p:attrNameLst>
                                          <p:attrName>style.visibility</p:attrName>
                                        </p:attrNameLst>
                                      </p:cBhvr>
                                      <p:to>
                                        <p:strVal val="visible"/>
                                      </p:to>
                                    </p:set>
                                    <p:animEffect transition="in" filter="blinds(horizontal)">
                                      <p:cBhvr>
                                        <p:cTn id="23" dur="500"/>
                                        <p:tgtEl>
                                          <p:spTgt spid="12290">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iterate type="wd">
                                    <p:tmPct val="10000"/>
                                  </p:iterate>
                                  <p:childTnLst>
                                    <p:set>
                                      <p:cBhvr>
                                        <p:cTn id="27" dur="1" fill="hold">
                                          <p:stCondLst>
                                            <p:cond delay="0"/>
                                          </p:stCondLst>
                                        </p:cTn>
                                        <p:tgtEl>
                                          <p:spTgt spid="12290">
                                            <p:txEl>
                                              <p:pRg st="1" end="1"/>
                                            </p:txEl>
                                          </p:spTgt>
                                        </p:tgtEl>
                                        <p:attrNameLst>
                                          <p:attrName>style.visibility</p:attrName>
                                        </p:attrNameLst>
                                      </p:cBhvr>
                                      <p:to>
                                        <p:strVal val="visible"/>
                                      </p:to>
                                    </p:set>
                                    <p:animEffect transition="in" filter="blinds(horizontal)">
                                      <p:cBhvr>
                                        <p:cTn id="28" dur="500"/>
                                        <p:tgtEl>
                                          <p:spTgt spid="12290">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iterate type="wd">
                                    <p:tmPct val="10000"/>
                                  </p:iterate>
                                  <p:childTnLst>
                                    <p:set>
                                      <p:cBhvr>
                                        <p:cTn id="32" dur="1" fill="hold">
                                          <p:stCondLst>
                                            <p:cond delay="0"/>
                                          </p:stCondLst>
                                        </p:cTn>
                                        <p:tgtEl>
                                          <p:spTgt spid="12290">
                                            <p:txEl>
                                              <p:pRg st="2" end="2"/>
                                            </p:txEl>
                                          </p:spTgt>
                                        </p:tgtEl>
                                        <p:attrNameLst>
                                          <p:attrName>style.visibility</p:attrName>
                                        </p:attrNameLst>
                                      </p:cBhvr>
                                      <p:to>
                                        <p:strVal val="visible"/>
                                      </p:to>
                                    </p:set>
                                    <p:animEffect transition="in" filter="blinds(horizontal)">
                                      <p:cBhvr>
                                        <p:cTn id="33" dur="500"/>
                                        <p:tgtEl>
                                          <p:spTgt spid="12290">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294"/>
                                        </p:tgtEl>
                                        <p:attrNameLst>
                                          <p:attrName>style.visibility</p:attrName>
                                        </p:attrNameLst>
                                      </p:cBhvr>
                                      <p:to>
                                        <p:strVal val="visible"/>
                                      </p:to>
                                    </p:set>
                                    <p:animEffect transition="in" filter="blinds(horizontal)">
                                      <p:cBhvr>
                                        <p:cTn id="38" dur="500"/>
                                        <p:tgtEl>
                                          <p:spTgt spid="122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iterate type="wd">
                                    <p:tmPct val="10000"/>
                                  </p:iterate>
                                  <p:childTnLst>
                                    <p:set>
                                      <p:cBhvr>
                                        <p:cTn id="42" dur="1" fill="hold">
                                          <p:stCondLst>
                                            <p:cond delay="0"/>
                                          </p:stCondLst>
                                        </p:cTn>
                                        <p:tgtEl>
                                          <p:spTgt spid="12293">
                                            <p:txEl>
                                              <p:pRg st="0" end="0"/>
                                            </p:txEl>
                                          </p:spTgt>
                                        </p:tgtEl>
                                        <p:attrNameLst>
                                          <p:attrName>style.visibility</p:attrName>
                                        </p:attrNameLst>
                                      </p:cBhvr>
                                      <p:to>
                                        <p:strVal val="visible"/>
                                      </p:to>
                                    </p:set>
                                    <p:animEffect transition="in" filter="randombar(horizontal)">
                                      <p:cBhvr>
                                        <p:cTn id="43" dur="500"/>
                                        <p:tgtEl>
                                          <p:spTgt spid="12293">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grpId="0" nodeType="clickEffect">
                                  <p:stCondLst>
                                    <p:cond delay="0"/>
                                  </p:stCondLst>
                                  <p:iterate type="wd">
                                    <p:tmPct val="10000"/>
                                  </p:iterate>
                                  <p:childTnLst>
                                    <p:set>
                                      <p:cBhvr>
                                        <p:cTn id="47" dur="1" fill="hold">
                                          <p:stCondLst>
                                            <p:cond delay="0"/>
                                          </p:stCondLst>
                                        </p:cTn>
                                        <p:tgtEl>
                                          <p:spTgt spid="12293">
                                            <p:txEl>
                                              <p:pRg st="1" end="1"/>
                                            </p:txEl>
                                          </p:spTgt>
                                        </p:tgtEl>
                                        <p:attrNameLst>
                                          <p:attrName>style.visibility</p:attrName>
                                        </p:attrNameLst>
                                      </p:cBhvr>
                                      <p:to>
                                        <p:strVal val="visible"/>
                                      </p:to>
                                    </p:set>
                                    <p:animEffect transition="in" filter="randombar(horizontal)">
                                      <p:cBhvr>
                                        <p:cTn id="48" dur="500"/>
                                        <p:tgtEl>
                                          <p:spTgt spid="12293">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iterate type="wd">
                                    <p:tmPct val="10000"/>
                                  </p:iterate>
                                  <p:childTnLst>
                                    <p:set>
                                      <p:cBhvr>
                                        <p:cTn id="52" dur="1" fill="hold">
                                          <p:stCondLst>
                                            <p:cond delay="0"/>
                                          </p:stCondLst>
                                        </p:cTn>
                                        <p:tgtEl>
                                          <p:spTgt spid="12293">
                                            <p:txEl>
                                              <p:pRg st="2" end="2"/>
                                            </p:txEl>
                                          </p:spTgt>
                                        </p:tgtEl>
                                        <p:attrNameLst>
                                          <p:attrName>style.visibility</p:attrName>
                                        </p:attrNameLst>
                                      </p:cBhvr>
                                      <p:to>
                                        <p:strVal val="visible"/>
                                      </p:to>
                                    </p:set>
                                    <p:animEffect transition="in" filter="randombar(horizontal)">
                                      <p:cBhvr>
                                        <p:cTn id="53" dur="5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P spid="12292" grpId="0" build="allAtOnce"/>
      <p:bldP spid="12293" grpId="0" build="p"/>
      <p:bldP spid="1229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428625" y="438150"/>
            <a:ext cx="8286750" cy="6215063"/>
          </a:xfrm>
          <a:prstGeom prst="rect">
            <a:avLst/>
          </a:prstGeom>
          <a:noFill/>
          <a:ln w="9525">
            <a:noFill/>
            <a:miter lim="800000"/>
            <a:headEnd/>
            <a:tailEnd/>
          </a:ln>
        </p:spPr>
      </p:pic>
      <p:sp>
        <p:nvSpPr>
          <p:cNvPr id="3075" name="CaixaDeTexto 2"/>
          <p:cNvSpPr txBox="1">
            <a:spLocks noChangeArrowheads="1"/>
          </p:cNvSpPr>
          <p:nvPr/>
        </p:nvSpPr>
        <p:spPr bwMode="auto">
          <a:xfrm>
            <a:off x="428625" y="425450"/>
            <a:ext cx="8286750" cy="2862263"/>
          </a:xfrm>
          <a:prstGeom prst="rect">
            <a:avLst/>
          </a:prstGeom>
          <a:solidFill>
            <a:schemeClr val="accent1">
              <a:lumMod val="20000"/>
              <a:lumOff val="80000"/>
              <a:alpha val="60000"/>
            </a:schemeClr>
          </a:solidFill>
          <a:ln w="9525">
            <a:noFill/>
            <a:miter lim="800000"/>
            <a:headEnd/>
            <a:tailEnd/>
          </a:ln>
        </p:spPr>
        <p:txBody>
          <a:bodyPr>
            <a:spAutoFit/>
          </a:bodyPr>
          <a:lstStyle/>
          <a:p>
            <a:pPr algn="just">
              <a:defRPr/>
            </a:pPr>
            <a:r>
              <a:rPr lang="pt-BR" sz="2000" dirty="0">
                <a:latin typeface="Times New Roman" pitchFamily="18" charset="0"/>
              </a:rPr>
              <a:t>Viktor Emil Frankl (Viena, 26/03/1905 - 02/09/1997) médico psiquiatra austríaco, fundador da escola da Logoterapia, que explora o sentido existencial do indivíduo e a dimensão espiritual da existência</a:t>
            </a:r>
          </a:p>
          <a:p>
            <a:pPr algn="just">
              <a:defRPr/>
            </a:pPr>
            <a:r>
              <a:rPr lang="pt-BR" sz="2000" dirty="0">
                <a:latin typeface="Times New Roman" pitchFamily="18" charset="0"/>
              </a:rPr>
              <a:t>1942 - Viktor, sua mulher grávida e família, por serem judeus, são deportados para diferentes campos de concentração (Auschwitz, Dachau, Bergen-Belsen) na Segunda Guerra Mundial. Sua mulher, seus pais e irmão morreram no Holocausto nazista. Esta experiência pessoal desumanizadora será marcante em sua obra terapêutica e em seus escritos, tendo sido capaz de manter a liberdade do espírito </a:t>
            </a:r>
          </a:p>
        </p:txBody>
      </p:sp>
      <p:sp>
        <p:nvSpPr>
          <p:cNvPr id="5" name="CaixaDeTexto 4"/>
          <p:cNvSpPr txBox="1">
            <a:spLocks noChangeArrowheads="1"/>
          </p:cNvSpPr>
          <p:nvPr/>
        </p:nvSpPr>
        <p:spPr bwMode="auto">
          <a:xfrm>
            <a:off x="3636963" y="6624638"/>
            <a:ext cx="5143500" cy="247650"/>
          </a:xfrm>
          <a:prstGeom prst="rect">
            <a:avLst/>
          </a:prstGeom>
          <a:noFill/>
          <a:ln w="9525">
            <a:noFill/>
            <a:miter lim="800000"/>
            <a:headEnd/>
            <a:tailEnd/>
          </a:ln>
        </p:spPr>
        <p:txBody>
          <a:bodyPr>
            <a:spAutoFit/>
          </a:bodyPr>
          <a:lstStyle/>
          <a:p>
            <a:pPr algn="r"/>
            <a:r>
              <a:rPr lang="pt-BR" sz="1000">
                <a:solidFill>
                  <a:schemeClr val="bg1"/>
                </a:solidFill>
                <a:latin typeface="Times New Roman" pitchFamily="18" charset="0"/>
                <a:cs typeface="Times New Roman" pitchFamily="18" charset="0"/>
              </a:rPr>
              <a:t>http://http://citadino.blogspot.com.br/2007/10/bergen-belsen-um-campo-de-convalescena.html</a:t>
            </a:r>
          </a:p>
        </p:txBody>
      </p:sp>
      <p:pic>
        <p:nvPicPr>
          <p:cNvPr id="7" name="Picture 2"/>
          <p:cNvPicPr>
            <a:picLocks noChangeAspect="1" noChangeArrowheads="1"/>
          </p:cNvPicPr>
          <p:nvPr/>
        </p:nvPicPr>
        <p:blipFill>
          <a:blip r:embed="rId3" cstate="print"/>
          <a:srcRect/>
          <a:stretch>
            <a:fillRect/>
          </a:stretch>
        </p:blipFill>
        <p:spPr bwMode="auto">
          <a:xfrm>
            <a:off x="433636" y="4087253"/>
            <a:ext cx="2338164" cy="2572582"/>
          </a:xfrm>
          <a:prstGeom prst="rect">
            <a:avLst/>
          </a:prstGeom>
          <a:noFill/>
          <a:ln w="9525">
            <a:noFill/>
            <a:miter lim="800000"/>
            <a:headEnd/>
            <a:tailEnd/>
          </a:ln>
          <a:scene3d>
            <a:camera prst="orthographicFront"/>
            <a:lightRig rig="threePt" dir="t"/>
          </a:scene3d>
          <a:sp3d>
            <a:bevelT prst="slope"/>
          </a:sp3d>
        </p:spPr>
      </p:pic>
      <p:sp>
        <p:nvSpPr>
          <p:cNvPr id="11" name="Retângulo 10"/>
          <p:cNvSpPr/>
          <p:nvPr/>
        </p:nvSpPr>
        <p:spPr>
          <a:xfrm>
            <a:off x="3488209" y="0"/>
            <a:ext cx="2167581" cy="437043"/>
          </a:xfrm>
          <a:prstGeom prst="rect">
            <a:avLst/>
          </a:prstGeom>
        </p:spPr>
        <p:txBody>
          <a:bodyPr>
            <a:spAutoFit/>
          </a:bodyPr>
          <a:lstStyle/>
          <a:p>
            <a:pPr>
              <a:lnSpc>
                <a:spcPct val="80000"/>
              </a:lnSpc>
              <a:spcBef>
                <a:spcPct val="50000"/>
              </a:spcBef>
              <a:defRPr/>
            </a:pPr>
            <a:r>
              <a:rPr lang="pt-B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Logoterapia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wipe(left)">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428625" y="285750"/>
            <a:ext cx="8286750" cy="6215063"/>
          </a:xfrm>
          <a:prstGeom prst="rect">
            <a:avLst/>
          </a:prstGeom>
          <a:noFill/>
          <a:ln w="9525">
            <a:noFill/>
            <a:miter lim="800000"/>
            <a:headEnd/>
            <a:tailEnd/>
          </a:ln>
        </p:spPr>
      </p:pic>
      <p:sp>
        <p:nvSpPr>
          <p:cNvPr id="3075" name="CaixaDeTexto 2"/>
          <p:cNvSpPr txBox="1">
            <a:spLocks noChangeArrowheads="1"/>
          </p:cNvSpPr>
          <p:nvPr/>
        </p:nvSpPr>
        <p:spPr bwMode="auto">
          <a:xfrm>
            <a:off x="428625" y="280988"/>
            <a:ext cx="8286750" cy="1938337"/>
          </a:xfrm>
          <a:prstGeom prst="rect">
            <a:avLst/>
          </a:prstGeom>
          <a:solidFill>
            <a:schemeClr val="accent1">
              <a:lumMod val="20000"/>
              <a:lumOff val="80000"/>
              <a:alpha val="60000"/>
            </a:schemeClr>
          </a:solidFill>
          <a:ln w="9525">
            <a:noFill/>
            <a:miter lim="800000"/>
            <a:headEnd/>
            <a:tailEnd/>
          </a:ln>
        </p:spPr>
        <p:txBody>
          <a:bodyPr>
            <a:spAutoFit/>
          </a:bodyPr>
          <a:lstStyle/>
          <a:p>
            <a:pPr algn="just">
              <a:defRPr/>
            </a:pPr>
            <a:r>
              <a:rPr lang="pt-BR" sz="2000" b="1" dirty="0">
                <a:latin typeface="Times New Roman" pitchFamily="18" charset="0"/>
                <a:cs typeface="Times New Roman" pitchFamily="18" charset="0"/>
              </a:rPr>
              <a:t>Princípios fundamentais da logoterapia: </a:t>
            </a:r>
          </a:p>
          <a:p>
            <a:pPr algn="just">
              <a:buClr>
                <a:srgbClr val="00B0F0"/>
              </a:buClr>
              <a:buSzPct val="50000"/>
              <a:buFont typeface="Wingdings" pitchFamily="2" charset="2"/>
              <a:buChar char="v"/>
              <a:defRPr/>
            </a:pPr>
            <a:r>
              <a:rPr lang="pt-BR" sz="2000" b="1" dirty="0">
                <a:latin typeface="Times New Roman" pitchFamily="18" charset="0"/>
                <a:cs typeface="Times New Roman" pitchFamily="18" charset="0"/>
              </a:rPr>
              <a:t> A liberdade da vontade </a:t>
            </a:r>
          </a:p>
          <a:p>
            <a:pPr marL="174625" indent="-174625" algn="just">
              <a:buClr>
                <a:srgbClr val="00B0F0"/>
              </a:buClr>
              <a:buSzPct val="50000"/>
              <a:buFont typeface="Wingdings" pitchFamily="2" charset="2"/>
              <a:buChar char="v"/>
              <a:defRPr/>
            </a:pPr>
            <a:r>
              <a:rPr lang="pt-BR" sz="2000" b="1" dirty="0">
                <a:latin typeface="Times New Roman" pitchFamily="18" charset="0"/>
                <a:cs typeface="Times New Roman" pitchFamily="18" charset="0"/>
              </a:rPr>
              <a:t>A vontade de sentido - vontade de poder (Nietzsche) e vontade de prazer (Frankl) estudadas pelas psicologias  de  Adler  e  Freud, respectivamente </a:t>
            </a:r>
          </a:p>
          <a:p>
            <a:pPr marL="174625" indent="-174625" algn="just">
              <a:buClr>
                <a:srgbClr val="00B0F0"/>
              </a:buClr>
              <a:buSzPct val="50000"/>
              <a:buFont typeface="Wingdings" pitchFamily="2" charset="2"/>
              <a:buChar char="v"/>
              <a:defRPr/>
            </a:pPr>
            <a:r>
              <a:rPr lang="pt-BR" sz="2000" b="1" dirty="0">
                <a:latin typeface="Times New Roman" pitchFamily="18" charset="0"/>
                <a:cs typeface="Times New Roman" pitchFamily="18" charset="0"/>
              </a:rPr>
              <a:t>O sentido da vida - busca do sentido como uma cura para o sofrimento provocado pelo vazio existencial </a:t>
            </a:r>
          </a:p>
        </p:txBody>
      </p:sp>
      <p:sp>
        <p:nvSpPr>
          <p:cNvPr id="5" name="CaixaDeTexto 4"/>
          <p:cNvSpPr txBox="1">
            <a:spLocks noChangeArrowheads="1"/>
          </p:cNvSpPr>
          <p:nvPr/>
        </p:nvSpPr>
        <p:spPr bwMode="auto">
          <a:xfrm>
            <a:off x="4400550" y="6486525"/>
            <a:ext cx="4395788" cy="246063"/>
          </a:xfrm>
          <a:prstGeom prst="rect">
            <a:avLst/>
          </a:prstGeom>
          <a:noFill/>
          <a:ln w="9525">
            <a:noFill/>
            <a:miter lim="800000"/>
            <a:headEnd/>
            <a:tailEnd/>
          </a:ln>
        </p:spPr>
        <p:txBody>
          <a:bodyPr>
            <a:spAutoFit/>
          </a:bodyPr>
          <a:lstStyle/>
          <a:p>
            <a:r>
              <a:rPr lang="pt-BR" sz="1000">
                <a:solidFill>
                  <a:schemeClr val="bg1"/>
                </a:solidFill>
                <a:latin typeface="Times New Roman" pitchFamily="18" charset="0"/>
                <a:cs typeface="Times New Roman" pitchFamily="18" charset="0"/>
              </a:rPr>
              <a:t>http://juliamorandi.blogspot.com.br/2010/06/liberdade-e-o-oxigenio-da-alma.html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plus(out)">
                                      <p:cBhvr>
                                        <p:cTn id="7" dur="2000"/>
                                        <p:tgtEl>
                                          <p:spTgt spid="2150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strips(upRight)">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2735263"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10243" name="WordArt 3"/>
          <p:cNvSpPr>
            <a:spLocks noChangeArrowheads="1" noChangeShapeType="1" noTextEdit="1"/>
          </p:cNvSpPr>
          <p:nvPr/>
        </p:nvSpPr>
        <p:spPr bwMode="auto">
          <a:xfrm>
            <a:off x="431192" y="44624"/>
            <a:ext cx="8281615" cy="540000"/>
          </a:xfrm>
          <a:prstGeom prst="rect">
            <a:avLst/>
          </a:prstGeom>
        </p:spPr>
        <p:txBody>
          <a:bodyPr wrap="none" fromWordArt="1">
            <a:prstTxWarp prst="textPlain">
              <a:avLst>
                <a:gd name="adj" fmla="val 50000"/>
              </a:avLst>
            </a:prstTxWarp>
          </a:bodyPr>
          <a:lstStyle/>
          <a:p>
            <a:pPr algn="ctr"/>
            <a:r>
              <a:rPr lang="pt-BR" sz="3600" kern="10" dirty="0">
                <a:ln w="9525">
                  <a:solidFill>
                    <a:srgbClr val="000000"/>
                  </a:solidFill>
                  <a:round/>
                  <a:headEnd/>
                  <a:tailEnd/>
                </a:ln>
                <a:solidFill>
                  <a:srgbClr val="5F381B"/>
                </a:solidFill>
                <a:latin typeface="Arial Black"/>
              </a:rPr>
              <a:t>Exemplos dos primatas</a:t>
            </a:r>
          </a:p>
        </p:txBody>
      </p:sp>
      <p:sp>
        <p:nvSpPr>
          <p:cNvPr id="10244" name="WordArt 3"/>
          <p:cNvSpPr>
            <a:spLocks noChangeArrowheads="1" noChangeShapeType="1" noTextEdit="1"/>
          </p:cNvSpPr>
          <p:nvPr/>
        </p:nvSpPr>
        <p:spPr bwMode="auto">
          <a:xfrm>
            <a:off x="990650" y="1168177"/>
            <a:ext cx="1152525"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Lêmures</a:t>
            </a:r>
          </a:p>
        </p:txBody>
      </p:sp>
      <p:sp>
        <p:nvSpPr>
          <p:cNvPr id="10245" name="WordArt 3"/>
          <p:cNvSpPr>
            <a:spLocks noChangeArrowheads="1" noChangeShapeType="1" noTextEdit="1"/>
          </p:cNvSpPr>
          <p:nvPr/>
        </p:nvSpPr>
        <p:spPr bwMode="auto">
          <a:xfrm>
            <a:off x="3636962" y="1168177"/>
            <a:ext cx="935038"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Lóris</a:t>
            </a:r>
          </a:p>
        </p:txBody>
      </p:sp>
      <p:sp>
        <p:nvSpPr>
          <p:cNvPr id="10246" name="WordArt 3"/>
          <p:cNvSpPr>
            <a:spLocks noChangeArrowheads="1" noChangeShapeType="1" noTextEdit="1"/>
          </p:cNvSpPr>
          <p:nvPr/>
        </p:nvSpPr>
        <p:spPr bwMode="auto">
          <a:xfrm>
            <a:off x="5580112" y="1168177"/>
            <a:ext cx="936625"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Társios</a:t>
            </a:r>
          </a:p>
        </p:txBody>
      </p:sp>
      <p:pic>
        <p:nvPicPr>
          <p:cNvPr id="10247" name="Picture 4"/>
          <p:cNvPicPr>
            <a:picLocks noChangeAspect="1" noChangeArrowheads="1"/>
          </p:cNvPicPr>
          <p:nvPr/>
        </p:nvPicPr>
        <p:blipFill>
          <a:blip r:embed="rId2" cstate="print"/>
          <a:srcRect l="23225" t="40199" r="53149" b="28999"/>
          <a:stretch>
            <a:fillRect/>
          </a:stretch>
        </p:blipFill>
        <p:spPr bwMode="auto">
          <a:xfrm>
            <a:off x="414362" y="1484313"/>
            <a:ext cx="2357438" cy="1728787"/>
          </a:xfrm>
          <a:prstGeom prst="rect">
            <a:avLst/>
          </a:prstGeom>
          <a:noFill/>
          <a:ln w="9525">
            <a:noFill/>
            <a:miter lim="800000"/>
            <a:headEnd/>
            <a:tailEnd/>
          </a:ln>
        </p:spPr>
      </p:pic>
      <p:pic>
        <p:nvPicPr>
          <p:cNvPr id="10248" name="Picture 5"/>
          <p:cNvPicPr>
            <a:picLocks noChangeAspect="1" noChangeArrowheads="1"/>
          </p:cNvPicPr>
          <p:nvPr/>
        </p:nvPicPr>
        <p:blipFill>
          <a:blip r:embed="rId3" cstate="print"/>
          <a:srcRect l="25000" t="36000" r="59450" b="30400"/>
          <a:stretch>
            <a:fillRect/>
          </a:stretch>
        </p:blipFill>
        <p:spPr bwMode="auto">
          <a:xfrm>
            <a:off x="5388017" y="1484313"/>
            <a:ext cx="1422400" cy="1728787"/>
          </a:xfrm>
          <a:prstGeom prst="rect">
            <a:avLst/>
          </a:prstGeom>
          <a:noFill/>
          <a:ln w="9525">
            <a:noFill/>
            <a:miter lim="800000"/>
            <a:headEnd/>
            <a:tailEnd/>
          </a:ln>
        </p:spPr>
      </p:pic>
      <p:pic>
        <p:nvPicPr>
          <p:cNvPr id="10249" name="Picture 5"/>
          <p:cNvPicPr>
            <a:picLocks noChangeAspect="1" noChangeArrowheads="1"/>
          </p:cNvPicPr>
          <p:nvPr/>
        </p:nvPicPr>
        <p:blipFill>
          <a:blip r:embed="rId3" cstate="print"/>
          <a:srcRect l="42325" t="34753" r="43732" b="30246"/>
          <a:stretch>
            <a:fillRect/>
          </a:stretch>
        </p:blipFill>
        <p:spPr bwMode="auto">
          <a:xfrm>
            <a:off x="7218412" y="1484313"/>
            <a:ext cx="1223963" cy="1728787"/>
          </a:xfrm>
          <a:prstGeom prst="rect">
            <a:avLst/>
          </a:prstGeom>
          <a:noFill/>
          <a:ln w="9525">
            <a:noFill/>
            <a:miter lim="800000"/>
            <a:headEnd/>
            <a:tailEnd/>
          </a:ln>
        </p:spPr>
      </p:pic>
      <p:pic>
        <p:nvPicPr>
          <p:cNvPr id="10250" name="Picture 5"/>
          <p:cNvPicPr>
            <a:picLocks noChangeAspect="1" noChangeArrowheads="1"/>
          </p:cNvPicPr>
          <p:nvPr/>
        </p:nvPicPr>
        <p:blipFill>
          <a:blip r:embed="rId3" cstate="print"/>
          <a:srcRect l="57681" t="35300" r="23421" b="38800"/>
          <a:stretch>
            <a:fillRect/>
          </a:stretch>
        </p:blipFill>
        <p:spPr bwMode="auto">
          <a:xfrm>
            <a:off x="414362" y="3933825"/>
            <a:ext cx="2243138" cy="1727200"/>
          </a:xfrm>
          <a:prstGeom prst="rect">
            <a:avLst/>
          </a:prstGeom>
          <a:noFill/>
          <a:ln w="9525">
            <a:noFill/>
            <a:miter lim="800000"/>
            <a:headEnd/>
            <a:tailEnd/>
          </a:ln>
        </p:spPr>
      </p:pic>
      <p:sp>
        <p:nvSpPr>
          <p:cNvPr id="10251" name="WordArt 3"/>
          <p:cNvSpPr>
            <a:spLocks noChangeArrowheads="1" noChangeShapeType="1" noTextEdit="1"/>
          </p:cNvSpPr>
          <p:nvPr/>
        </p:nvSpPr>
        <p:spPr bwMode="auto">
          <a:xfrm>
            <a:off x="631850" y="3619500"/>
            <a:ext cx="1638300"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Orangotango</a:t>
            </a:r>
          </a:p>
        </p:txBody>
      </p:sp>
      <p:sp>
        <p:nvSpPr>
          <p:cNvPr id="10252" name="WordArt 3"/>
          <p:cNvSpPr>
            <a:spLocks noChangeArrowheads="1" noChangeShapeType="1" noTextEdit="1"/>
          </p:cNvSpPr>
          <p:nvPr/>
        </p:nvSpPr>
        <p:spPr bwMode="auto">
          <a:xfrm>
            <a:off x="7361287" y="1168177"/>
            <a:ext cx="936625" cy="288925"/>
          </a:xfrm>
          <a:prstGeom prst="rect">
            <a:avLst/>
          </a:prstGeom>
        </p:spPr>
        <p:txBody>
          <a:bodyPr wrap="none" fromWordArt="1">
            <a:prstTxWarp prst="textPlain">
              <a:avLst>
                <a:gd name="adj" fmla="val 50000"/>
              </a:avLst>
            </a:prstTxWarp>
          </a:bodyPr>
          <a:lstStyle/>
          <a:p>
            <a:r>
              <a:rPr lang="pt-BR" sz="3600" kern="10">
                <a:ln w="9525">
                  <a:noFill/>
                  <a:round/>
                  <a:headEnd/>
                  <a:tailEnd/>
                </a:ln>
                <a:latin typeface="Times New Roman"/>
                <a:cs typeface="Times New Roman"/>
              </a:rPr>
              <a:t>Gibão</a:t>
            </a:r>
          </a:p>
        </p:txBody>
      </p:sp>
      <p:pic>
        <p:nvPicPr>
          <p:cNvPr id="10253" name="Picture 15"/>
          <p:cNvPicPr>
            <a:picLocks noChangeAspect="1" noChangeArrowheads="1"/>
          </p:cNvPicPr>
          <p:nvPr/>
        </p:nvPicPr>
        <p:blipFill>
          <a:blip r:embed="rId4" cstate="print"/>
          <a:srcRect l="25000" t="35277" r="61563" b="28867"/>
          <a:stretch>
            <a:fillRect/>
          </a:stretch>
        </p:blipFill>
        <p:spPr bwMode="auto">
          <a:xfrm>
            <a:off x="3003054" y="3933825"/>
            <a:ext cx="1150937" cy="1727200"/>
          </a:xfrm>
          <a:prstGeom prst="rect">
            <a:avLst/>
          </a:prstGeom>
          <a:noFill/>
          <a:ln w="9525">
            <a:noFill/>
            <a:miter lim="800000"/>
            <a:headEnd/>
            <a:tailEnd/>
          </a:ln>
        </p:spPr>
      </p:pic>
      <p:pic>
        <p:nvPicPr>
          <p:cNvPr id="10254" name="Picture 15"/>
          <p:cNvPicPr>
            <a:picLocks noChangeAspect="1" noChangeArrowheads="1"/>
          </p:cNvPicPr>
          <p:nvPr/>
        </p:nvPicPr>
        <p:blipFill>
          <a:blip r:embed="rId4" cstate="print"/>
          <a:srcRect l="62405" t="35432" r="23813" b="28867"/>
          <a:stretch>
            <a:fillRect/>
          </a:stretch>
        </p:blipFill>
        <p:spPr bwMode="auto">
          <a:xfrm>
            <a:off x="6712000" y="3933825"/>
            <a:ext cx="1730375" cy="2519363"/>
          </a:xfrm>
          <a:prstGeom prst="rect">
            <a:avLst/>
          </a:prstGeom>
          <a:noFill/>
          <a:ln w="9525">
            <a:noFill/>
            <a:miter lim="800000"/>
            <a:headEnd/>
            <a:tailEnd/>
          </a:ln>
        </p:spPr>
      </p:pic>
      <p:pic>
        <p:nvPicPr>
          <p:cNvPr id="10255" name="Picture 15"/>
          <p:cNvPicPr>
            <a:picLocks noChangeAspect="1" noChangeArrowheads="1"/>
          </p:cNvPicPr>
          <p:nvPr/>
        </p:nvPicPr>
        <p:blipFill>
          <a:blip r:embed="rId4" cstate="print"/>
          <a:srcRect l="41125" t="34856" r="40125" b="34311"/>
          <a:stretch>
            <a:fillRect/>
          </a:stretch>
        </p:blipFill>
        <p:spPr bwMode="auto">
          <a:xfrm>
            <a:off x="4499545" y="3933825"/>
            <a:ext cx="1866900" cy="1727200"/>
          </a:xfrm>
          <a:prstGeom prst="rect">
            <a:avLst/>
          </a:prstGeom>
          <a:noFill/>
          <a:ln w="9525">
            <a:noFill/>
            <a:miter lim="800000"/>
            <a:headEnd/>
            <a:tailEnd/>
          </a:ln>
        </p:spPr>
      </p:pic>
      <p:sp>
        <p:nvSpPr>
          <p:cNvPr id="10256" name="WordArt 3"/>
          <p:cNvSpPr>
            <a:spLocks noChangeArrowheads="1" noChangeShapeType="1" noTextEdit="1"/>
          </p:cNvSpPr>
          <p:nvPr/>
        </p:nvSpPr>
        <p:spPr bwMode="auto">
          <a:xfrm>
            <a:off x="4716463" y="3619500"/>
            <a:ext cx="1223962" cy="288925"/>
          </a:xfrm>
          <a:prstGeom prst="rect">
            <a:avLst/>
          </a:prstGeom>
        </p:spPr>
        <p:txBody>
          <a:bodyPr wrap="none" fromWordArt="1">
            <a:prstTxWarp prst="textPlain">
              <a:avLst>
                <a:gd name="adj" fmla="val 50000"/>
              </a:avLst>
            </a:prstTxWarp>
          </a:bodyPr>
          <a:lstStyle/>
          <a:p>
            <a:r>
              <a:rPr lang="pt-BR" sz="3600" kern="10">
                <a:ln w="9525">
                  <a:noFill/>
                  <a:round/>
                  <a:headEnd/>
                  <a:tailEnd/>
                </a:ln>
                <a:latin typeface="Times New Roman"/>
                <a:cs typeface="Times New Roman"/>
              </a:rPr>
              <a:t>Chipanzé</a:t>
            </a:r>
          </a:p>
        </p:txBody>
      </p:sp>
      <p:sp>
        <p:nvSpPr>
          <p:cNvPr id="10257" name="WordArt 3"/>
          <p:cNvSpPr>
            <a:spLocks noChangeArrowheads="1" noChangeShapeType="1" noTextEdit="1"/>
          </p:cNvSpPr>
          <p:nvPr/>
        </p:nvSpPr>
        <p:spPr bwMode="auto">
          <a:xfrm>
            <a:off x="3150815" y="3619500"/>
            <a:ext cx="792163"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Gorila</a:t>
            </a:r>
          </a:p>
        </p:txBody>
      </p:sp>
      <p:sp>
        <p:nvSpPr>
          <p:cNvPr id="10258" name="WordArt 3"/>
          <p:cNvSpPr>
            <a:spLocks noChangeArrowheads="1" noChangeShapeType="1" noTextEdit="1"/>
          </p:cNvSpPr>
          <p:nvPr/>
        </p:nvSpPr>
        <p:spPr bwMode="auto">
          <a:xfrm>
            <a:off x="7145387" y="3619500"/>
            <a:ext cx="900113" cy="288925"/>
          </a:xfrm>
          <a:prstGeom prst="rect">
            <a:avLst/>
          </a:prstGeom>
        </p:spPr>
        <p:txBody>
          <a:bodyPr wrap="none" fromWordArt="1">
            <a:prstTxWarp prst="textPlain">
              <a:avLst>
                <a:gd name="adj" fmla="val 50000"/>
              </a:avLst>
            </a:prstTxWarp>
          </a:bodyPr>
          <a:lstStyle/>
          <a:p>
            <a:r>
              <a:rPr lang="pt-BR" sz="3600" kern="10" dirty="0">
                <a:ln w="9525">
                  <a:noFill/>
                  <a:round/>
                  <a:headEnd/>
                  <a:tailEnd/>
                </a:ln>
                <a:latin typeface="Times New Roman"/>
                <a:cs typeface="Times New Roman"/>
              </a:rPr>
              <a:t>Homem</a:t>
            </a:r>
          </a:p>
        </p:txBody>
      </p:sp>
      <p:pic>
        <p:nvPicPr>
          <p:cNvPr id="10259" name="Picture 17" descr="Lóris-delgado-vermelho."/>
          <p:cNvPicPr>
            <a:picLocks noChangeAspect="1" noChangeArrowheads="1"/>
          </p:cNvPicPr>
          <p:nvPr/>
        </p:nvPicPr>
        <p:blipFill>
          <a:blip r:embed="rId5" cstate="print"/>
          <a:srcRect l="6873" t="4109" r="7219"/>
          <a:stretch>
            <a:fillRect/>
          </a:stretch>
        </p:blipFill>
        <p:spPr bwMode="auto">
          <a:xfrm>
            <a:off x="3179796" y="1522413"/>
            <a:ext cx="1800225" cy="1681162"/>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ixaDeTexto 1"/>
          <p:cNvSpPr txBox="1">
            <a:spLocks noChangeArrowheads="1"/>
          </p:cNvSpPr>
          <p:nvPr/>
        </p:nvSpPr>
        <p:spPr bwMode="auto">
          <a:xfrm>
            <a:off x="0" y="212725"/>
            <a:ext cx="6727825" cy="2586038"/>
          </a:xfrm>
          <a:prstGeom prst="rect">
            <a:avLst/>
          </a:prstGeom>
          <a:noFill/>
          <a:ln w="9525">
            <a:noFill/>
            <a:miter lim="800000"/>
            <a:headEnd/>
            <a:tailEnd/>
          </a:ln>
        </p:spPr>
        <p:txBody>
          <a:bodyPr>
            <a:spAutoFit/>
          </a:bodyPr>
          <a:lstStyle/>
          <a:p>
            <a:r>
              <a:rPr lang="pt-BR" sz="5400" smtClean="0">
                <a:solidFill>
                  <a:srgbClr val="FFFFFF"/>
                </a:solidFill>
                <a:latin typeface="Monotype Corsiva" pitchFamily="66" charset="0"/>
              </a:rPr>
              <a:t>“Aqueles que têm um porque para viver, apesar da adversidade, resistirão”</a:t>
            </a:r>
          </a:p>
        </p:txBody>
      </p:sp>
      <p:sp>
        <p:nvSpPr>
          <p:cNvPr id="23555" name="CaixaDeTexto 2"/>
          <p:cNvSpPr txBox="1">
            <a:spLocks noChangeArrowheads="1"/>
          </p:cNvSpPr>
          <p:nvPr/>
        </p:nvSpPr>
        <p:spPr bwMode="auto">
          <a:xfrm>
            <a:off x="6343650" y="2773363"/>
            <a:ext cx="2462213" cy="461962"/>
          </a:xfrm>
          <a:prstGeom prst="rect">
            <a:avLst/>
          </a:prstGeom>
          <a:noFill/>
          <a:ln w="9525">
            <a:noFill/>
            <a:miter lim="800000"/>
            <a:headEnd/>
            <a:tailEnd/>
          </a:ln>
        </p:spPr>
        <p:txBody>
          <a:bodyPr>
            <a:spAutoFit/>
          </a:bodyPr>
          <a:lstStyle/>
          <a:p>
            <a:pPr algn="just">
              <a:buClr>
                <a:srgbClr val="00B0F0"/>
              </a:buClr>
              <a:buSzPct val="60000"/>
            </a:pPr>
            <a:r>
              <a:rPr lang="es-ES" sz="2400" smtClean="0">
                <a:solidFill>
                  <a:srgbClr val="FFFFFF"/>
                </a:solidFill>
                <a:latin typeface="Monotype Corsiva" pitchFamily="66" charset="0"/>
              </a:rPr>
              <a:t>Friederich Nietszche</a:t>
            </a:r>
            <a:endParaRPr lang="pt-BR" sz="2800" smtClean="0">
              <a:solidFill>
                <a:srgbClr val="FFFFFF"/>
              </a:solidFill>
              <a:latin typeface="Times New Roman" pitchFamily="18" charset="0"/>
            </a:endParaRPr>
          </a:p>
        </p:txBody>
      </p:sp>
      <p:sp>
        <p:nvSpPr>
          <p:cNvPr id="4" name="CaixaDeTexto 2"/>
          <p:cNvSpPr txBox="1">
            <a:spLocks noChangeArrowheads="1"/>
          </p:cNvSpPr>
          <p:nvPr/>
        </p:nvSpPr>
        <p:spPr bwMode="auto">
          <a:xfrm>
            <a:off x="303213" y="6161088"/>
            <a:ext cx="2571750" cy="461962"/>
          </a:xfrm>
          <a:prstGeom prst="rect">
            <a:avLst/>
          </a:prstGeom>
          <a:noFill/>
          <a:ln w="9525">
            <a:noFill/>
            <a:miter lim="800000"/>
            <a:headEnd/>
            <a:tailEnd/>
          </a:ln>
        </p:spPr>
        <p:txBody>
          <a:bodyPr>
            <a:spAutoFit/>
          </a:bodyPr>
          <a:lstStyle/>
          <a:p>
            <a:pPr algn="just">
              <a:buClr>
                <a:srgbClr val="00B0F0"/>
              </a:buClr>
              <a:buSzPct val="60000"/>
            </a:pPr>
            <a:r>
              <a:rPr lang="pt-BR" sz="2400" smtClean="0">
                <a:solidFill>
                  <a:srgbClr val="FFFFFF"/>
                </a:solidFill>
                <a:latin typeface="Monotype Corsiva" pitchFamily="66" charset="0"/>
              </a:rPr>
              <a:t>Viktor Emil Frankl</a:t>
            </a:r>
          </a:p>
        </p:txBody>
      </p:sp>
      <p:sp>
        <p:nvSpPr>
          <p:cNvPr id="5" name="CaixaDeTexto 1"/>
          <p:cNvSpPr txBox="1">
            <a:spLocks noChangeArrowheads="1"/>
          </p:cNvSpPr>
          <p:nvPr/>
        </p:nvSpPr>
        <p:spPr bwMode="auto">
          <a:xfrm>
            <a:off x="2776538" y="4222750"/>
            <a:ext cx="6192837" cy="1754188"/>
          </a:xfrm>
          <a:prstGeom prst="rect">
            <a:avLst/>
          </a:prstGeom>
          <a:noFill/>
          <a:ln w="9525">
            <a:noFill/>
            <a:miter lim="800000"/>
            <a:headEnd/>
            <a:tailEnd/>
          </a:ln>
        </p:spPr>
        <p:txBody>
          <a:bodyPr>
            <a:spAutoFit/>
          </a:bodyPr>
          <a:lstStyle/>
          <a:p>
            <a:r>
              <a:rPr lang="pt-BR" sz="5400" smtClean="0">
                <a:solidFill>
                  <a:srgbClr val="FFFFFF"/>
                </a:solidFill>
                <a:latin typeface="Monotype Corsiva" pitchFamily="66" charset="0"/>
              </a:rPr>
              <a:t>“Quem tem um porque,</a:t>
            </a:r>
          </a:p>
          <a:p>
            <a:r>
              <a:rPr lang="pt-BR" sz="5400" smtClean="0">
                <a:solidFill>
                  <a:srgbClr val="FFFFFF"/>
                </a:solidFill>
                <a:latin typeface="Monotype Corsiva" pitchFamily="66" charset="0"/>
              </a:rPr>
              <a:t>enfrenta qualquer como”</a:t>
            </a:r>
          </a:p>
        </p:txBody>
      </p:sp>
      <p:pic>
        <p:nvPicPr>
          <p:cNvPr id="6" name="Picture 2"/>
          <p:cNvPicPr>
            <a:picLocks noChangeAspect="1" noChangeArrowheads="1"/>
          </p:cNvPicPr>
          <p:nvPr/>
        </p:nvPicPr>
        <p:blipFill>
          <a:blip r:embed="rId3" cstate="print"/>
          <a:srcRect/>
          <a:stretch>
            <a:fillRect/>
          </a:stretch>
        </p:blipFill>
        <p:spPr bwMode="auto">
          <a:xfrm>
            <a:off x="371475" y="3568700"/>
            <a:ext cx="2357438" cy="2592388"/>
          </a:xfrm>
          <a:prstGeom prst="rect">
            <a:avLst/>
          </a:prstGeom>
          <a:noFill/>
          <a:ln w="9525">
            <a:noFill/>
            <a:miter lim="800000"/>
            <a:headEnd/>
            <a:tailEnd/>
          </a:ln>
        </p:spPr>
      </p:pic>
      <p:pic>
        <p:nvPicPr>
          <p:cNvPr id="23557" name="Picture 5" descr="http://img.desmotivaciones.es/201109/images5_267.jpg"/>
          <p:cNvPicPr>
            <a:picLocks noChangeAspect="1" noChangeArrowheads="1"/>
          </p:cNvPicPr>
          <p:nvPr/>
        </p:nvPicPr>
        <p:blipFill>
          <a:blip r:embed="rId4" cstate="print"/>
          <a:srcRect l="7158" t="5016" r="7216" b="16521"/>
          <a:stretch>
            <a:fillRect/>
          </a:stretch>
        </p:blipFill>
        <p:spPr bwMode="auto">
          <a:xfrm>
            <a:off x="6651625" y="217488"/>
            <a:ext cx="2033588" cy="25638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out)">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 calcmode="lin" valueType="num">
                                      <p:cBhvr>
                                        <p:cTn id="12" dur="1000" fill="hold"/>
                                        <p:tgtEl>
                                          <p:spTgt spid="23557"/>
                                        </p:tgtEl>
                                        <p:attrNameLst>
                                          <p:attrName>ppt_w</p:attrName>
                                        </p:attrNameLst>
                                      </p:cBhvr>
                                      <p:tavLst>
                                        <p:tav tm="0">
                                          <p:val>
                                            <p:strVal val="#ppt_w*0.70"/>
                                          </p:val>
                                        </p:tav>
                                        <p:tav tm="100000">
                                          <p:val>
                                            <p:strVal val="#ppt_w"/>
                                          </p:val>
                                        </p:tav>
                                      </p:tavLst>
                                    </p:anim>
                                    <p:anim calcmode="lin" valueType="num">
                                      <p:cBhvr>
                                        <p:cTn id="13" dur="1000" fill="hold"/>
                                        <p:tgtEl>
                                          <p:spTgt spid="23557"/>
                                        </p:tgtEl>
                                        <p:attrNameLst>
                                          <p:attrName>ppt_h</p:attrName>
                                        </p:attrNameLst>
                                      </p:cBhvr>
                                      <p:tavLst>
                                        <p:tav tm="0">
                                          <p:val>
                                            <p:strVal val="#ppt_h"/>
                                          </p:val>
                                        </p:tav>
                                        <p:tav tm="100000">
                                          <p:val>
                                            <p:strVal val="#ppt_h"/>
                                          </p:val>
                                        </p:tav>
                                      </p:tavLst>
                                    </p:anim>
                                    <p:animEffect transition="in" filter="fade">
                                      <p:cBhvr>
                                        <p:cTn id="14" dur="1000"/>
                                        <p:tgtEl>
                                          <p:spTgt spid="2355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3555"/>
                                        </p:tgtEl>
                                        <p:attrNameLst>
                                          <p:attrName>style.visibility</p:attrName>
                                        </p:attrNameLst>
                                      </p:cBhvr>
                                      <p:to>
                                        <p:strVal val="visible"/>
                                      </p:to>
                                    </p:set>
                                    <p:animEffect transition="in" filter="box(out)">
                                      <p:cBhvr>
                                        <p:cTn id="18" dur="500"/>
                                        <p:tgtEl>
                                          <p:spTgt spid="2355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ou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autoUpdateAnimBg="0"/>
      <p:bldP spid="4" grpId="0" autoUpdateAnimBg="0"/>
      <p:bldP spid="5"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50000">
              <a:srgbClr val="99CCFF"/>
            </a:gs>
            <a:gs pos="100000">
              <a:srgbClr val="FFDF85"/>
            </a:gs>
          </a:gsLst>
          <a:lin ang="8100000" scaled="1"/>
          <a:tileRect/>
        </a:gradFill>
        <a:effectLst/>
      </p:bgPr>
    </p:bg>
    <p:spTree>
      <p:nvGrpSpPr>
        <p:cNvPr id="1" name=""/>
        <p:cNvGrpSpPr/>
        <p:nvPr/>
      </p:nvGrpSpPr>
      <p:grpSpPr>
        <a:xfrm>
          <a:off x="0" y="0"/>
          <a:ext cx="0" cy="0"/>
          <a:chOff x="0" y="0"/>
          <a:chExt cx="0" cy="0"/>
        </a:xfrm>
      </p:grpSpPr>
      <p:pic>
        <p:nvPicPr>
          <p:cNvPr id="181250" name="Picture 2" descr="zali_sukru_fidan"/>
          <p:cNvPicPr>
            <a:picLocks noChangeAspect="1" noChangeArrowheads="1"/>
          </p:cNvPicPr>
          <p:nvPr/>
        </p:nvPicPr>
        <p:blipFill>
          <a:blip r:embed="rId2" cstate="print"/>
          <a:srcRect/>
          <a:stretch>
            <a:fillRect/>
          </a:stretch>
        </p:blipFill>
        <p:spPr bwMode="auto">
          <a:xfrm>
            <a:off x="927696" y="836712"/>
            <a:ext cx="7288608" cy="5710384"/>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71684" name="WordArt 4"/>
          <p:cNvSpPr>
            <a:spLocks noChangeArrowheads="1" noChangeShapeType="1" noTextEdit="1"/>
          </p:cNvSpPr>
          <p:nvPr/>
        </p:nvSpPr>
        <p:spPr bwMode="auto">
          <a:xfrm>
            <a:off x="899592" y="116632"/>
            <a:ext cx="7344816" cy="647700"/>
          </a:xfrm>
          <a:prstGeom prst="rect">
            <a:avLst/>
          </a:prstGeom>
        </p:spPr>
        <p:txBody>
          <a:bodyPr wrap="none" fromWordArt="1">
            <a:prstTxWarp prst="textPlain">
              <a:avLst>
                <a:gd name="adj" fmla="val 50000"/>
              </a:avLst>
            </a:prstTxWarp>
          </a:bodyPr>
          <a:lstStyle/>
          <a:p>
            <a:pPr algn="ctr"/>
            <a:r>
              <a:rPr lang="pt-BR" sz="3600" b="1" kern="10" dirty="0">
                <a:ln w="18415" cmpd="sng">
                  <a:solidFill>
                    <a:srgbClr val="800000"/>
                  </a:solidFill>
                  <a:prstDash val="solid"/>
                </a:ln>
                <a:solidFill>
                  <a:srgbClr val="800000"/>
                </a:solidFill>
                <a:latin typeface="Times New Roman" pitchFamily="18" charset="0"/>
                <a:cs typeface="Times New Roman" pitchFamily="18" charset="0"/>
              </a:rPr>
              <a:t>Você sabe ouvir um pedido de socorro?</a:t>
            </a:r>
          </a:p>
        </p:txBody>
      </p:sp>
      <p:sp>
        <p:nvSpPr>
          <p:cNvPr id="103428" name="Text Box 3"/>
          <p:cNvSpPr txBox="1">
            <a:spLocks noChangeArrowheads="1"/>
          </p:cNvSpPr>
          <p:nvPr/>
        </p:nvSpPr>
        <p:spPr bwMode="auto">
          <a:xfrm>
            <a:off x="3347864" y="6021288"/>
            <a:ext cx="4752528" cy="461962"/>
          </a:xfrm>
          <a:prstGeom prst="rect">
            <a:avLst/>
          </a:prstGeom>
          <a:noFill/>
          <a:ln w="9525">
            <a:noFill/>
            <a:miter lim="800000"/>
            <a:headEnd/>
            <a:tailEnd/>
          </a:ln>
        </p:spPr>
        <p:txBody>
          <a:bodyPr wrap="square">
            <a:spAutoFit/>
          </a:bodyPr>
          <a:lstStyle/>
          <a:p>
            <a:pPr algn="ctr"/>
            <a:r>
              <a:rPr lang="pt-BR" sz="1200" b="1" i="1" dirty="0" err="1">
                <a:solidFill>
                  <a:srgbClr val="824100"/>
                </a:solidFill>
                <a:latin typeface="Times New Roman" pitchFamily="18" charset="0"/>
                <a:cs typeface="Times New Roman" pitchFamily="18" charset="0"/>
              </a:rPr>
              <a:t>Cartoon</a:t>
            </a:r>
            <a:r>
              <a:rPr lang="pt-BR" sz="1200" b="1" i="1" dirty="0">
                <a:solidFill>
                  <a:srgbClr val="824100"/>
                </a:solidFill>
                <a:latin typeface="Times New Roman" pitchFamily="18" charset="0"/>
                <a:cs typeface="Times New Roman" pitchFamily="18" charset="0"/>
              </a:rPr>
              <a:t> </a:t>
            </a:r>
            <a:r>
              <a:rPr lang="pt-BR" sz="1200" b="1" i="1" dirty="0" err="1">
                <a:solidFill>
                  <a:srgbClr val="824100"/>
                </a:solidFill>
                <a:latin typeface="Times New Roman" pitchFamily="18" charset="0"/>
                <a:cs typeface="Times New Roman" pitchFamily="18" charset="0"/>
              </a:rPr>
              <a:t>Classics</a:t>
            </a:r>
            <a:endParaRPr lang="pt-BR" sz="1200" b="1" i="1" dirty="0">
              <a:solidFill>
                <a:srgbClr val="824100"/>
              </a:solidFill>
              <a:latin typeface="Times New Roman" pitchFamily="18" charset="0"/>
              <a:cs typeface="Times New Roman" pitchFamily="18" charset="0"/>
            </a:endParaRPr>
          </a:p>
          <a:p>
            <a:pPr algn="ctr"/>
            <a:r>
              <a:rPr lang="pt-BR" sz="1200" b="1" dirty="0">
                <a:solidFill>
                  <a:srgbClr val="824100"/>
                </a:solidFill>
                <a:latin typeface="Times New Roman" pitchFamily="18" charset="0"/>
                <a:cs typeface="Times New Roman" pitchFamily="18" charset="0"/>
              </a:rPr>
              <a:t>(</a:t>
            </a:r>
            <a:r>
              <a:rPr lang="pt-BR" sz="1200" b="1" i="1" dirty="0">
                <a:solidFill>
                  <a:srgbClr val="824100"/>
                </a:solidFill>
                <a:latin typeface="Times New Roman" pitchFamily="18" charset="0"/>
                <a:cs typeface="Times New Roman" pitchFamily="18" charset="0"/>
              </a:rPr>
              <a:t>http://www.scribd.com/doc/2167821/Cartoon-Classics-Otimas-charges</a:t>
            </a:r>
            <a:r>
              <a:rPr lang="pt-BR" sz="1200" b="1" dirty="0">
                <a:solidFill>
                  <a:srgbClr val="824100"/>
                </a:solidFill>
                <a:latin typeface="Times New Roman" pitchFamily="18" charset="0"/>
                <a:cs typeface="Times New Roman" pitchFamily="18" charset="0"/>
              </a:rPr>
              <a:t>)</a:t>
            </a:r>
            <a:endParaRPr lang="pt-BR" sz="24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wheel(4)">
                                      <p:cBhvr>
                                        <p:cTn id="7" dur="2000"/>
                                        <p:tgtEl>
                                          <p:spTgt spid="181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slide(fromTop)">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7DBED"/>
            </a:gs>
            <a:gs pos="50000">
              <a:srgbClr val="F1E0CF"/>
            </a:gs>
            <a:gs pos="100000">
              <a:srgbClr val="D9E88C"/>
            </a:gs>
          </a:gsLst>
          <a:lin ang="2700000" scaled="1"/>
        </a:gradFill>
        <a:effectLst/>
      </p:bgPr>
    </p:bg>
    <p:spTree>
      <p:nvGrpSpPr>
        <p:cNvPr id="1" name=""/>
        <p:cNvGrpSpPr/>
        <p:nvPr/>
      </p:nvGrpSpPr>
      <p:grpSpPr>
        <a:xfrm>
          <a:off x="0" y="0"/>
          <a:ext cx="0" cy="0"/>
          <a:chOff x="0" y="0"/>
          <a:chExt cx="0" cy="0"/>
        </a:xfrm>
      </p:grpSpPr>
      <p:pic>
        <p:nvPicPr>
          <p:cNvPr id="9" name="Picture 4" descr="http://najornada.files.wordpress.com/2009/08/a-criacao-de-adao-michelangelo.jpg"/>
          <p:cNvPicPr>
            <a:picLocks noChangeAspect="1" noChangeArrowheads="1"/>
          </p:cNvPicPr>
          <p:nvPr/>
        </p:nvPicPr>
        <p:blipFill>
          <a:blip r:embed="rId2" cstate="print"/>
          <a:srcRect t="8437"/>
          <a:stretch>
            <a:fillRect/>
          </a:stretch>
        </p:blipFill>
        <p:spPr bwMode="auto">
          <a:xfrm>
            <a:off x="3999123" y="0"/>
            <a:ext cx="5144877" cy="3459296"/>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pic>
        <p:nvPicPr>
          <p:cNvPr id="131074" name="Picture 2" descr="criação"/>
          <p:cNvPicPr>
            <a:picLocks noChangeAspect="1" noChangeArrowheads="1"/>
          </p:cNvPicPr>
          <p:nvPr/>
        </p:nvPicPr>
        <p:blipFill>
          <a:blip r:embed="rId3" cstate="print"/>
          <a:srcRect/>
          <a:stretch>
            <a:fillRect/>
          </a:stretch>
        </p:blipFill>
        <p:spPr bwMode="auto">
          <a:xfrm>
            <a:off x="3995738" y="3448280"/>
            <a:ext cx="5148262" cy="340972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31076" name="Text Box 4"/>
          <p:cNvSpPr txBox="1">
            <a:spLocks noChangeArrowheads="1"/>
          </p:cNvSpPr>
          <p:nvPr/>
        </p:nvSpPr>
        <p:spPr bwMode="auto">
          <a:xfrm>
            <a:off x="0" y="5203825"/>
            <a:ext cx="3995738" cy="1692275"/>
          </a:xfrm>
          <a:prstGeom prst="rect">
            <a:avLst/>
          </a:prstGeom>
          <a:noFill/>
          <a:ln w="9525">
            <a:noFill/>
            <a:miter lim="800000"/>
            <a:headEnd/>
            <a:tailEnd/>
          </a:ln>
        </p:spPr>
        <p:txBody>
          <a:bodyPr>
            <a:spAutoFit/>
          </a:bodyPr>
          <a:lstStyle/>
          <a:p>
            <a:pPr algn="ctr">
              <a:spcBef>
                <a:spcPct val="50000"/>
              </a:spcBef>
            </a:pPr>
            <a:r>
              <a:rPr lang="pt-BR" sz="2800" b="1" i="1">
                <a:solidFill>
                  <a:srgbClr val="333399"/>
                </a:solidFill>
                <a:latin typeface="Times New Roman" pitchFamily="18" charset="0"/>
              </a:rPr>
              <a:t>“A arte da vida consiste em fazer da vida uma obra de arte”</a:t>
            </a:r>
          </a:p>
          <a:p>
            <a:pPr algn="r">
              <a:spcBef>
                <a:spcPct val="50000"/>
              </a:spcBef>
            </a:pPr>
            <a:r>
              <a:rPr lang="pt-BR" sz="1400" b="1" i="1">
                <a:solidFill>
                  <a:srgbClr val="333399"/>
                </a:solidFill>
                <a:latin typeface="Times New Roman" pitchFamily="18" charset="0"/>
              </a:rPr>
              <a:t>(Mahatma Gandhi)</a:t>
            </a:r>
          </a:p>
        </p:txBody>
      </p:sp>
      <p:pic>
        <p:nvPicPr>
          <p:cNvPr id="131077" name="Picture 5" descr="Yin-Yang-Harmony-Posters Rick Faist"/>
          <p:cNvPicPr>
            <a:picLocks noChangeAspect="1" noChangeArrowheads="1"/>
          </p:cNvPicPr>
          <p:nvPr/>
        </p:nvPicPr>
        <p:blipFill>
          <a:blip r:embed="rId4" cstate="print"/>
          <a:srcRect/>
          <a:stretch>
            <a:fillRect/>
          </a:stretch>
        </p:blipFill>
        <p:spPr bwMode="auto">
          <a:xfrm>
            <a:off x="0" y="0"/>
            <a:ext cx="4029075" cy="5051425"/>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31078" name="Text Box 6"/>
          <p:cNvSpPr txBox="1">
            <a:spLocks noChangeArrowheads="1"/>
          </p:cNvSpPr>
          <p:nvPr/>
        </p:nvSpPr>
        <p:spPr bwMode="auto">
          <a:xfrm>
            <a:off x="1371600" y="4743450"/>
            <a:ext cx="2705100" cy="336550"/>
          </a:xfrm>
          <a:prstGeom prst="rect">
            <a:avLst/>
          </a:prstGeom>
          <a:noFill/>
          <a:ln w="9525">
            <a:noFill/>
            <a:miter lim="800000"/>
            <a:headEnd/>
            <a:tailEnd/>
          </a:ln>
        </p:spPr>
        <p:txBody>
          <a:bodyPr>
            <a:spAutoFit/>
          </a:bodyPr>
          <a:lstStyle/>
          <a:p>
            <a:pPr algn="r">
              <a:spcBef>
                <a:spcPct val="50000"/>
              </a:spcBef>
            </a:pPr>
            <a:r>
              <a:rPr lang="pt-BR" sz="1600">
                <a:solidFill>
                  <a:srgbClr val="FFFFFF"/>
                </a:solidFill>
                <a:latin typeface="Times New Roman" pitchFamily="18" charset="0"/>
              </a:rPr>
              <a:t>Yin-Yang Harmony Rick Faist</a:t>
            </a:r>
          </a:p>
        </p:txBody>
      </p:sp>
      <p:sp>
        <p:nvSpPr>
          <p:cNvPr id="131079" name="Text Box 7"/>
          <p:cNvSpPr txBox="1">
            <a:spLocks noChangeArrowheads="1"/>
          </p:cNvSpPr>
          <p:nvPr/>
        </p:nvSpPr>
        <p:spPr bwMode="auto">
          <a:xfrm>
            <a:off x="7200900" y="6540500"/>
            <a:ext cx="1943100" cy="336550"/>
          </a:xfrm>
          <a:prstGeom prst="rect">
            <a:avLst/>
          </a:prstGeom>
          <a:noFill/>
          <a:ln w="9525">
            <a:noFill/>
            <a:miter lim="800000"/>
            <a:headEnd/>
            <a:tailEnd/>
          </a:ln>
        </p:spPr>
        <p:txBody>
          <a:bodyPr>
            <a:spAutoFit/>
          </a:bodyPr>
          <a:lstStyle/>
          <a:p>
            <a:pPr algn="r">
              <a:spcBef>
                <a:spcPct val="50000"/>
              </a:spcBef>
            </a:pPr>
            <a:r>
              <a:rPr lang="pt-BR" sz="1600">
                <a:solidFill>
                  <a:srgbClr val="000099"/>
                </a:solidFill>
                <a:latin typeface="Times New Roman" pitchFamily="18" charset="0"/>
              </a:rPr>
              <a:t>Autor desconhecido</a:t>
            </a:r>
          </a:p>
        </p:txBody>
      </p:sp>
      <p:sp>
        <p:nvSpPr>
          <p:cNvPr id="131080" name="Text Box 8"/>
          <p:cNvSpPr txBox="1">
            <a:spLocks noChangeArrowheads="1"/>
          </p:cNvSpPr>
          <p:nvPr/>
        </p:nvSpPr>
        <p:spPr bwMode="auto">
          <a:xfrm>
            <a:off x="5734050" y="2990850"/>
            <a:ext cx="3429000" cy="366713"/>
          </a:xfrm>
          <a:prstGeom prst="rect">
            <a:avLst/>
          </a:prstGeom>
          <a:noFill/>
          <a:ln w="9525">
            <a:noFill/>
            <a:miter lim="800000"/>
            <a:headEnd/>
            <a:tailEnd/>
          </a:ln>
        </p:spPr>
        <p:txBody>
          <a:bodyPr>
            <a:spAutoFit/>
          </a:bodyPr>
          <a:lstStyle/>
          <a:p>
            <a:pPr algn="r">
              <a:spcBef>
                <a:spcPct val="50000"/>
              </a:spcBef>
            </a:pPr>
            <a:r>
              <a:rPr lang="pt-BR" sz="1600">
                <a:solidFill>
                  <a:srgbClr val="000000"/>
                </a:solidFill>
                <a:latin typeface="Times New Roman" pitchFamily="18" charset="0"/>
              </a:rPr>
              <a:t>A Criação de Adão -</a:t>
            </a:r>
            <a:r>
              <a:rPr lang="pt-BR">
                <a:solidFill>
                  <a:srgbClr val="000000"/>
                </a:solidFill>
              </a:rPr>
              <a:t> </a:t>
            </a:r>
            <a:r>
              <a:rPr lang="pt-BR" sz="1600">
                <a:solidFill>
                  <a:srgbClr val="000000"/>
                </a:solidFill>
                <a:latin typeface="Times New Roman" pitchFamily="18" charset="0"/>
              </a:rPr>
              <a:t>Michelangelo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wheel(8)">
                                      <p:cBhvr>
                                        <p:cTn id="7" dur="2000"/>
                                        <p:tgtEl>
                                          <p:spTgt spid="13107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1078"/>
                                        </p:tgtEl>
                                        <p:attrNameLst>
                                          <p:attrName>style.visibility</p:attrName>
                                        </p:attrNameLst>
                                      </p:cBhvr>
                                      <p:to>
                                        <p:strVal val="visible"/>
                                      </p:to>
                                    </p:set>
                                    <p:animEffect transition="in" filter="slide(fromBottom)">
                                      <p:cBhvr>
                                        <p:cTn id="10" dur="500"/>
                                        <p:tgtEl>
                                          <p:spTgt spid="13107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131080"/>
                                        </p:tgtEl>
                                        <p:attrNameLst>
                                          <p:attrName>style.visibility</p:attrName>
                                        </p:attrNameLst>
                                      </p:cBhvr>
                                      <p:to>
                                        <p:strVal val="visible"/>
                                      </p:to>
                                    </p:set>
                                    <p:animEffect transition="in" filter="wedge">
                                      <p:cBhvr>
                                        <p:cTn id="18" dur="2000"/>
                                        <p:tgtEl>
                                          <p:spTgt spid="13108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31074"/>
                                        </p:tgtEl>
                                        <p:attrNameLst>
                                          <p:attrName>style.visibility</p:attrName>
                                        </p:attrNameLst>
                                      </p:cBhvr>
                                      <p:to>
                                        <p:strVal val="visible"/>
                                      </p:to>
                                    </p:set>
                                    <p:animEffect transition="in" filter="diamond(in)">
                                      <p:cBhvr>
                                        <p:cTn id="23" dur="2000"/>
                                        <p:tgtEl>
                                          <p:spTgt spid="131074"/>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31079"/>
                                        </p:tgtEl>
                                        <p:attrNameLst>
                                          <p:attrName>style.visibility</p:attrName>
                                        </p:attrNameLst>
                                      </p:cBhvr>
                                      <p:to>
                                        <p:strVal val="visible"/>
                                      </p:to>
                                    </p:set>
                                    <p:animEffect transition="in" filter="diamond(in)">
                                      <p:cBhvr>
                                        <p:cTn id="26" dur="2000"/>
                                        <p:tgtEl>
                                          <p:spTgt spid="13107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1076"/>
                                        </p:tgtEl>
                                        <p:attrNameLst>
                                          <p:attrName>style.visibility</p:attrName>
                                        </p:attrNameLst>
                                      </p:cBhvr>
                                      <p:to>
                                        <p:strVal val="visible"/>
                                      </p:to>
                                    </p:set>
                                    <p:animEffect transition="in" filter="circle(in)">
                                      <p:cBhvr>
                                        <p:cTn id="31" dur="2000"/>
                                        <p:tgtEl>
                                          <p:spTgt spid="13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P spid="131078" grpId="0"/>
      <p:bldP spid="131079" grpId="0"/>
      <p:bldP spid="13108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ardillas">
            <a:hlinkClick r:id="rId2" action="ppaction://hlinksldjump"/>
          </p:cNvPr>
          <p:cNvPicPr>
            <a:picLocks noChangeAspect="1" noChangeArrowheads="1"/>
          </p:cNvPicPr>
          <p:nvPr/>
        </p:nvPicPr>
        <p:blipFill>
          <a:blip r:embed="rId3" cstate="print"/>
          <a:srcRect/>
          <a:stretch>
            <a:fillRect/>
          </a:stretch>
        </p:blipFill>
        <p:spPr bwMode="auto">
          <a:xfrm>
            <a:off x="0" y="0"/>
            <a:ext cx="9144000" cy="6869113"/>
          </a:xfrm>
          <a:prstGeom prst="rect">
            <a:avLst/>
          </a:prstGeom>
          <a:noFill/>
          <a:ln w="9525">
            <a:noFill/>
            <a:miter lim="800000"/>
            <a:headEnd/>
            <a:tailEnd/>
          </a:ln>
        </p:spPr>
      </p:pic>
      <p:sp>
        <p:nvSpPr>
          <p:cNvPr id="13" name="Rectangle 7"/>
          <p:cNvSpPr>
            <a:spLocks noChangeArrowheads="1"/>
          </p:cNvSpPr>
          <p:nvPr/>
        </p:nvSpPr>
        <p:spPr bwMode="auto">
          <a:xfrm>
            <a:off x="1327150" y="6491288"/>
            <a:ext cx="1828800" cy="366712"/>
          </a:xfrm>
          <a:prstGeom prst="rect">
            <a:avLst/>
          </a:prstGeom>
          <a:noFill/>
          <a:ln w="9525">
            <a:noFill/>
            <a:miter lim="800000"/>
            <a:headEnd/>
            <a:tailEnd/>
          </a:ln>
        </p:spPr>
        <p:txBody>
          <a:bodyPr wrap="none">
            <a:spAutoFit/>
          </a:bodyPr>
          <a:lstStyle/>
          <a:p>
            <a:r>
              <a:rPr lang="fr-FR" b="1">
                <a:latin typeface="Times New Roman" pitchFamily="18" charset="0"/>
              </a:rPr>
              <a:t>Octavio Ocampo</a:t>
            </a:r>
          </a:p>
        </p:txBody>
      </p:sp>
      <p:sp>
        <p:nvSpPr>
          <p:cNvPr id="10" name="WordArt 8"/>
          <p:cNvSpPr>
            <a:spLocks noChangeArrowheads="1" noChangeShapeType="1" noTextEdit="1"/>
          </p:cNvSpPr>
          <p:nvPr/>
        </p:nvSpPr>
        <p:spPr bwMode="auto">
          <a:xfrm>
            <a:off x="6167438" y="6510338"/>
            <a:ext cx="2938462" cy="319087"/>
          </a:xfrm>
          <a:prstGeom prst="rect">
            <a:avLst/>
          </a:prstGeom>
        </p:spPr>
        <p:txBody>
          <a:bodyPr wrap="none" fromWordArt="1">
            <a:prstTxWarp prst="textPlain">
              <a:avLst>
                <a:gd name="adj" fmla="val 50000"/>
              </a:avLst>
            </a:prstTxWarp>
          </a:bodyPr>
          <a:lstStyle/>
          <a:p>
            <a:pPr algn="ctr"/>
            <a:r>
              <a:rPr lang="pt-BR" sz="36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egsoares@fmrp.usp.br</a:t>
            </a:r>
          </a:p>
        </p:txBody>
      </p:sp>
      <p:sp>
        <p:nvSpPr>
          <p:cNvPr id="11" name="WordArt 9"/>
          <p:cNvSpPr>
            <a:spLocks noChangeArrowheads="1" noChangeShapeType="1" noTextEdit="1"/>
          </p:cNvSpPr>
          <p:nvPr/>
        </p:nvSpPr>
        <p:spPr bwMode="auto">
          <a:xfrm rot="-435684">
            <a:off x="6091238" y="695325"/>
            <a:ext cx="2359025" cy="977900"/>
          </a:xfrm>
          <a:prstGeom prst="rect">
            <a:avLst/>
          </a:prstGeom>
        </p:spPr>
        <p:txBody>
          <a:bodyPr wrap="none" fromWordArt="1">
            <a:prstTxWarp prst="textWave2">
              <a:avLst>
                <a:gd name="adj1" fmla="val 12500"/>
                <a:gd name="adj2" fmla="val 0"/>
              </a:avLst>
            </a:prstTxWarp>
          </a:bodyPr>
          <a:lstStyle/>
          <a:p>
            <a:pPr algn="ctr"/>
            <a:r>
              <a:rPr lang="pt-BR" sz="3600" kern="10">
                <a:ln w="18415">
                  <a:solidFill>
                    <a:srgbClr val="663300"/>
                  </a:solidFill>
                  <a:round/>
                  <a:headEnd/>
                  <a:tailEnd/>
                </a:ln>
                <a:solidFill>
                  <a:srgbClr val="663300"/>
                </a:solidFill>
                <a:effectLst>
                  <a:outerShdw algn="tl" rotWithShape="0">
                    <a:srgbClr val="000000">
                      <a:alpha val="70000"/>
                    </a:srgbClr>
                  </a:outerShdw>
                </a:effectLst>
                <a:latin typeface="Times New Roman"/>
                <a:cs typeface="Times New Roman"/>
              </a:rPr>
              <a:t>Obrigado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3" presetID="21"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8)">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ppt_w</p:attrName>
                                        </p:attrNameLst>
                                      </p:cBhvr>
                                      <p:tavLst>
                                        <p:tav tm="0" fmla="#ppt_w*sin(2.5*pi*$)">
                                          <p:val>
                                            <p:fltVal val="0"/>
                                          </p:val>
                                        </p:tav>
                                        <p:tav tm="100000">
                                          <p:val>
                                            <p:fltVal val="1"/>
                                          </p:val>
                                        </p:tav>
                                      </p:tavLst>
                                    </p:anim>
                                    <p:anim calcmode="lin" valueType="num">
                                      <p:cBhvr>
                                        <p:cTn id="2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iterate type="lt">
                                    <p:tmPct val="10000"/>
                                  </p:iterate>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WordArt 3"/>
          <p:cNvSpPr>
            <a:spLocks noChangeArrowheads="1" noChangeShapeType="1" noTextEdit="1"/>
          </p:cNvSpPr>
          <p:nvPr/>
        </p:nvSpPr>
        <p:spPr bwMode="auto">
          <a:xfrm>
            <a:off x="395536" y="1340768"/>
            <a:ext cx="3816424" cy="4464496"/>
          </a:xfrm>
          <a:prstGeom prst="rect">
            <a:avLst/>
          </a:prstGeom>
        </p:spPr>
        <p:txBody>
          <a:bodyPr wrap="none" fromWordArt="1">
            <a:prstTxWarp prst="textPlain">
              <a:avLst>
                <a:gd name="adj" fmla="val 50000"/>
              </a:avLst>
            </a:prstTxWarp>
          </a:bodyPr>
          <a:lstStyle/>
          <a:p>
            <a:pPr>
              <a:defRPr/>
            </a:pPr>
            <a:r>
              <a:rPr lang="pt-BR" sz="3600" dirty="0">
                <a:latin typeface="Times New Roman" pitchFamily="18" charset="0"/>
                <a:cs typeface="Times New Roman" pitchFamily="18" charset="0"/>
              </a:rPr>
              <a:t>CLASSIFICAÇÃO DO HOMEM</a:t>
            </a: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REINO : </a:t>
            </a:r>
            <a:r>
              <a:rPr lang="pt-BR" sz="3600" dirty="0" err="1">
                <a:latin typeface="Times New Roman" pitchFamily="18" charset="0"/>
                <a:cs typeface="Times New Roman" pitchFamily="18" charset="0"/>
              </a:rPr>
              <a:t>Animalia</a:t>
            </a:r>
            <a:endParaRPr lang="pt-BR" sz="3600" dirty="0">
              <a:latin typeface="Times New Roman" pitchFamily="18" charset="0"/>
              <a:cs typeface="Times New Roman" pitchFamily="18" charset="0"/>
            </a:endParaRP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FILO :</a:t>
            </a:r>
            <a:r>
              <a:rPr lang="pt-BR" sz="3600" dirty="0" err="1">
                <a:latin typeface="Times New Roman" pitchFamily="18" charset="0"/>
                <a:cs typeface="Times New Roman" pitchFamily="18" charset="0"/>
              </a:rPr>
              <a:t>Chordata</a:t>
            </a:r>
            <a:endParaRPr lang="pt-BR" sz="3600" dirty="0">
              <a:latin typeface="Times New Roman" pitchFamily="18" charset="0"/>
              <a:cs typeface="Times New Roman" pitchFamily="18" charset="0"/>
            </a:endParaRP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CLASSE : </a:t>
            </a:r>
            <a:r>
              <a:rPr lang="pt-BR" sz="3600" dirty="0" err="1">
                <a:latin typeface="Times New Roman" pitchFamily="18" charset="0"/>
                <a:cs typeface="Times New Roman" pitchFamily="18" charset="0"/>
              </a:rPr>
              <a:t>Mammalia</a:t>
            </a:r>
            <a:endParaRPr lang="pt-BR" sz="3600" dirty="0">
              <a:latin typeface="Times New Roman" pitchFamily="18" charset="0"/>
              <a:cs typeface="Times New Roman" pitchFamily="18" charset="0"/>
            </a:endParaRP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ORDEM : Primata</a:t>
            </a: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FAMÍLIA :</a:t>
            </a:r>
            <a:r>
              <a:rPr lang="pt-BR" sz="3600" dirty="0" err="1">
                <a:latin typeface="Times New Roman" pitchFamily="18" charset="0"/>
                <a:cs typeface="Times New Roman" pitchFamily="18" charset="0"/>
              </a:rPr>
              <a:t>Hominidae</a:t>
            </a:r>
            <a:endParaRPr lang="pt-BR" sz="3600" dirty="0">
              <a:latin typeface="Times New Roman" pitchFamily="18" charset="0"/>
              <a:cs typeface="Times New Roman" pitchFamily="18" charset="0"/>
            </a:endParaRP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GÊNERO : Homo</a:t>
            </a:r>
          </a:p>
          <a:p>
            <a:pPr>
              <a:buClr>
                <a:srgbClr val="542A00"/>
              </a:buClr>
              <a:buSzPct val="60000"/>
              <a:buFont typeface="Wingdings" pitchFamily="2" charset="2"/>
              <a:buChar char="v"/>
              <a:defRPr/>
            </a:pPr>
            <a:r>
              <a:rPr lang="pt-BR" sz="3600" dirty="0">
                <a:latin typeface="Times New Roman" pitchFamily="18" charset="0"/>
                <a:cs typeface="Times New Roman" pitchFamily="18" charset="0"/>
              </a:rPr>
              <a:t> ESPÉCIE : </a:t>
            </a:r>
            <a:r>
              <a:rPr lang="pt-BR" sz="3600" i="1" dirty="0">
                <a:latin typeface="Times New Roman" pitchFamily="18" charset="0"/>
                <a:cs typeface="Times New Roman" pitchFamily="18" charset="0"/>
              </a:rPr>
              <a:t>Homo sapiens</a:t>
            </a:r>
            <a:endParaRPr lang="pt-BR" sz="3600" kern="10" dirty="0">
              <a:ln w="9525">
                <a:solidFill>
                  <a:srgbClr val="000000"/>
                </a:solidFill>
                <a:round/>
                <a:headEnd/>
                <a:tailEnd/>
              </a:ln>
              <a:solidFill>
                <a:srgbClr val="5F381B"/>
              </a:solidFill>
              <a:latin typeface="Times New Roman" pitchFamily="18" charset="0"/>
              <a:cs typeface="Times New Roman" pitchFamily="18" charset="0"/>
            </a:endParaRPr>
          </a:p>
        </p:txBody>
      </p:sp>
      <p:sp>
        <p:nvSpPr>
          <p:cNvPr id="11267"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pic>
        <p:nvPicPr>
          <p:cNvPr id="11268" name="Picture 2"/>
          <p:cNvPicPr>
            <a:picLocks noChangeAspect="1" noChangeArrowheads="1"/>
          </p:cNvPicPr>
          <p:nvPr/>
        </p:nvPicPr>
        <p:blipFill>
          <a:blip r:embed="rId2" cstate="print"/>
          <a:srcRect l="56892" t="29134" r="22632" b="27467"/>
          <a:stretch>
            <a:fillRect/>
          </a:stretch>
        </p:blipFill>
        <p:spPr bwMode="auto">
          <a:xfrm>
            <a:off x="4572000" y="1196975"/>
            <a:ext cx="3744913" cy="4464050"/>
          </a:xfrm>
          <a:prstGeom prst="rect">
            <a:avLst/>
          </a:prstGeom>
          <a:noFill/>
          <a:ln w="9525">
            <a:noFill/>
            <a:miter lim="800000"/>
            <a:headEnd/>
            <a:tailEnd/>
          </a:ln>
        </p:spPr>
      </p:pic>
      <p:sp>
        <p:nvSpPr>
          <p:cNvPr id="11269" name="WordArt 3"/>
          <p:cNvSpPr>
            <a:spLocks noChangeArrowheads="1" noChangeShapeType="1" noTextEdit="1"/>
          </p:cNvSpPr>
          <p:nvPr/>
        </p:nvSpPr>
        <p:spPr bwMode="auto">
          <a:xfrm>
            <a:off x="250825" y="260350"/>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Interpretação científica da evolução humana</a:t>
            </a: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12291" name="WordArt 3"/>
          <p:cNvSpPr>
            <a:spLocks noChangeArrowheads="1" noChangeShapeType="1" noTextEdit="1"/>
          </p:cNvSpPr>
          <p:nvPr/>
        </p:nvSpPr>
        <p:spPr bwMode="auto">
          <a:xfrm>
            <a:off x="250825" y="44450"/>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Características dos primatas</a:t>
            </a:r>
          </a:p>
        </p:txBody>
      </p:sp>
      <p:sp>
        <p:nvSpPr>
          <p:cNvPr id="5" name="Text Box 7"/>
          <p:cNvSpPr txBox="1">
            <a:spLocks noChangeArrowheads="1"/>
          </p:cNvSpPr>
          <p:nvPr/>
        </p:nvSpPr>
        <p:spPr bwMode="auto">
          <a:xfrm>
            <a:off x="251520" y="620688"/>
            <a:ext cx="8640960" cy="5678478"/>
          </a:xfrm>
          <a:prstGeom prst="rect">
            <a:avLst/>
          </a:prstGeom>
          <a:noFill/>
          <a:ln w="9525">
            <a:noFill/>
            <a:miter lim="800000"/>
            <a:headEnd/>
            <a:tailEnd/>
          </a:ln>
        </p:spPr>
        <p:txBody>
          <a:bodyPr wrap="square">
            <a:spAutoFit/>
          </a:bodyPr>
          <a:lstStyle/>
          <a:p>
            <a:pPr algn="just">
              <a:defRPr/>
            </a:pPr>
            <a:r>
              <a:rPr lang="pt-BR" sz="2000" b="1" kern="10" dirty="0" smtClean="0">
                <a:ln w="9525">
                  <a:noFill/>
                  <a:round/>
                  <a:headEnd/>
                  <a:tailEnd/>
                </a:ln>
                <a:latin typeface="Times New Roman"/>
                <a:cs typeface="Times New Roman"/>
              </a:rPr>
              <a:t>•</a:t>
            </a:r>
            <a:r>
              <a:rPr lang="pt-BR" sz="2000" dirty="0" smtClean="0">
                <a:latin typeface="Times New Roman" pitchFamily="18" charset="0"/>
              </a:rPr>
              <a:t>  </a:t>
            </a:r>
            <a:r>
              <a:rPr lang="pt-BR" sz="2000" b="1" kern="10" dirty="0" smtClean="0">
                <a:ln w="9525">
                  <a:noFill/>
                  <a:round/>
                  <a:headEnd/>
                  <a:tailEnd/>
                </a:ln>
                <a:latin typeface="Times New Roman"/>
                <a:cs typeface="Times New Roman"/>
              </a:rPr>
              <a:t>Cinco dedos nas patas </a:t>
            </a:r>
          </a:p>
          <a:p>
            <a:pPr marL="266700" indent="-266700" algn="just">
              <a:defRPr/>
            </a:pPr>
            <a:r>
              <a:rPr lang="pt-BR" sz="2000" b="1" kern="10" dirty="0" smtClean="0">
                <a:ln w="9525">
                  <a:noFill/>
                  <a:round/>
                  <a:headEnd/>
                  <a:tailEnd/>
                </a:ln>
                <a:latin typeface="Times New Roman"/>
                <a:cs typeface="Times New Roman"/>
              </a:rPr>
              <a:t>    </a:t>
            </a:r>
            <a:r>
              <a:rPr lang="pt-BR" sz="1900" b="1" kern="10" dirty="0" smtClean="0">
                <a:ln w="9525">
                  <a:noFill/>
                  <a:round/>
                  <a:headEnd/>
                  <a:tailEnd/>
                </a:ln>
                <a:latin typeface="Times New Roman"/>
                <a:cs typeface="Times New Roman"/>
              </a:rPr>
              <a:t>– antes do surgimento da postura ereta, mãos e pés são genericamente chamados patas</a:t>
            </a:r>
          </a:p>
          <a:p>
            <a:pPr marL="266700" indent="-266700" algn="just">
              <a:defRPr/>
            </a:pPr>
            <a:r>
              <a:rPr lang="pt-BR" sz="1900" b="1" kern="10" dirty="0" smtClean="0">
                <a:ln w="9525">
                  <a:noFill/>
                  <a:round/>
                  <a:headEnd/>
                  <a:tailEnd/>
                </a:ln>
                <a:latin typeface="Times New Roman"/>
                <a:cs typeface="Times New Roman"/>
              </a:rPr>
              <a:t>• Polegar disposto em ângulo de 90° em relação aos demais dedos (polegar opositor)</a:t>
            </a:r>
          </a:p>
          <a:p>
            <a:pPr marL="266700" indent="-266700" algn="just">
              <a:defRPr/>
            </a:pPr>
            <a:r>
              <a:rPr lang="pt-BR" sz="1900" b="1" kern="10" dirty="0" smtClean="0">
                <a:ln w="9525">
                  <a:noFill/>
                  <a:round/>
                  <a:headEnd/>
                  <a:tailEnd/>
                </a:ln>
                <a:latin typeface="Times New Roman"/>
                <a:cs typeface="Times New Roman"/>
              </a:rPr>
              <a:t>    – permitindo a esses animais segurarem objetos e agarrarem-se firmemente aos galhos das árvores;</a:t>
            </a:r>
          </a:p>
          <a:p>
            <a:pPr marL="266700" indent="-266700" algn="just">
              <a:defRPr/>
            </a:pPr>
            <a:r>
              <a:rPr lang="pt-BR" sz="1900" b="1" kern="10" dirty="0" smtClean="0">
                <a:ln w="9525">
                  <a:noFill/>
                  <a:round/>
                  <a:headEnd/>
                  <a:tailEnd/>
                </a:ln>
                <a:latin typeface="Times New Roman"/>
                <a:cs typeface="Times New Roman"/>
              </a:rPr>
              <a:t>• Grande mobilidade dos membros posteriores e anteriores em relação ao tronco</a:t>
            </a:r>
          </a:p>
          <a:p>
            <a:pPr marL="266700" indent="-266700" algn="just">
              <a:defRPr/>
            </a:pPr>
            <a:r>
              <a:rPr lang="pt-BR" sz="1900" b="1" kern="10" dirty="0" smtClean="0">
                <a:ln w="9525">
                  <a:noFill/>
                  <a:round/>
                  <a:headEnd/>
                  <a:tailEnd/>
                </a:ln>
                <a:latin typeface="Times New Roman"/>
                <a:cs typeface="Times New Roman"/>
              </a:rPr>
              <a:t>    – conferindo ampla gama de movimentos, o que possibilitou aos primatas pular de galho em galho;</a:t>
            </a:r>
          </a:p>
          <a:p>
            <a:pPr marL="266700" indent="-266700" algn="just">
              <a:buFont typeface="Arial" pitchFamily="34" charset="0"/>
              <a:buChar char="•"/>
              <a:defRPr/>
            </a:pPr>
            <a:r>
              <a:rPr lang="pt-BR" sz="1900" b="1" kern="10" dirty="0" smtClean="0">
                <a:ln w="9525">
                  <a:noFill/>
                  <a:round/>
                  <a:headEnd/>
                  <a:tailEnd/>
                </a:ln>
                <a:latin typeface="Times New Roman"/>
                <a:cs typeface="Times New Roman"/>
              </a:rPr>
              <a:t>Visão tridimensional (binocular ou estereoscópica)</a:t>
            </a:r>
          </a:p>
          <a:p>
            <a:pPr marL="266700" indent="-266700" algn="just">
              <a:defRPr/>
            </a:pPr>
            <a:r>
              <a:rPr lang="pt-BR" sz="1900" b="1" kern="10" dirty="0" smtClean="0">
                <a:ln w="9525">
                  <a:noFill/>
                  <a:round/>
                  <a:headEnd/>
                  <a:tailEnd/>
                </a:ln>
                <a:latin typeface="Times New Roman"/>
                <a:cs typeface="Times New Roman"/>
              </a:rPr>
              <a:t>    – que lhes proporcionou a noção de profundidade, fundamental para a vida nas árvores, pois um erro de percepção pode provocar uma queda e até mesmo a morte</a:t>
            </a:r>
          </a:p>
          <a:p>
            <a:pPr marL="266700" indent="-266700" algn="just">
              <a:buFont typeface="Arial" pitchFamily="34" charset="0"/>
              <a:buChar char="•"/>
              <a:defRPr/>
            </a:pPr>
            <a:r>
              <a:rPr lang="pt-BR" sz="1900" b="1" kern="10" dirty="0" smtClean="0">
                <a:ln w="9525">
                  <a:noFill/>
                  <a:round/>
                  <a:headEnd/>
                  <a:tailEnd/>
                </a:ln>
                <a:latin typeface="Times New Roman"/>
                <a:cs typeface="Times New Roman"/>
              </a:rPr>
              <a:t> Comportamento social, com intenso cuidado com a prole, principalmente nos primeiros anos de vida</a:t>
            </a:r>
          </a:p>
          <a:p>
            <a:pPr marL="266700" indent="-266700" algn="just">
              <a:defRPr/>
            </a:pPr>
            <a:r>
              <a:rPr lang="pt-BR" sz="1900" b="1" kern="10" dirty="0" smtClean="0">
                <a:ln w="9525">
                  <a:noFill/>
                  <a:round/>
                  <a:headEnd/>
                  <a:tailEnd/>
                </a:ln>
                <a:latin typeface="Times New Roman"/>
                <a:cs typeface="Times New Roman"/>
              </a:rPr>
              <a:t>    – a complexidade do comportamento social que surgiu no grupo dos primatas foi um importante fator em sua evolução, pois relaciona-se com o desenvolvimento do encéfalo</a:t>
            </a:r>
            <a:endParaRPr lang="pt-BR" sz="1900" dirty="0">
              <a:latin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13315"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sp>
        <p:nvSpPr>
          <p:cNvPr id="7" name="Text Box 7"/>
          <p:cNvSpPr txBox="1">
            <a:spLocks noChangeArrowheads="1"/>
          </p:cNvSpPr>
          <p:nvPr/>
        </p:nvSpPr>
        <p:spPr bwMode="auto">
          <a:xfrm>
            <a:off x="5435600" y="1844675"/>
            <a:ext cx="3457575" cy="2554288"/>
          </a:xfrm>
          <a:prstGeom prst="rect">
            <a:avLst/>
          </a:prstGeom>
          <a:noFill/>
          <a:ln w="9525">
            <a:noFill/>
            <a:miter lim="800000"/>
            <a:headEnd/>
            <a:tailEnd/>
          </a:ln>
        </p:spPr>
        <p:txBody>
          <a:bodyPr>
            <a:spAutoFit/>
          </a:bodyPr>
          <a:lstStyle/>
          <a:p>
            <a:pPr algn="just">
              <a:buFont typeface="Arial" pitchFamily="34" charset="0"/>
              <a:buChar char="•"/>
              <a:defRPr/>
            </a:pPr>
            <a:r>
              <a:rPr lang="pt-BR" sz="2000" dirty="0">
                <a:latin typeface="Times New Roman" pitchFamily="18" charset="0"/>
              </a:rPr>
              <a:t> Postura bípede</a:t>
            </a:r>
          </a:p>
          <a:p>
            <a:pPr marL="268288" indent="-268288" algn="just">
              <a:buFont typeface="Wingdings" pitchFamily="2" charset="2"/>
              <a:buChar char="ü"/>
              <a:defRPr/>
            </a:pPr>
            <a:r>
              <a:rPr lang="pt-BR" sz="2000" dirty="0">
                <a:latin typeface="Times New Roman" pitchFamily="18" charset="0"/>
              </a:rPr>
              <a:t> Movimentação entre as árvores da savana.</a:t>
            </a:r>
          </a:p>
          <a:p>
            <a:pPr marL="268288" indent="-268288" algn="just">
              <a:buFont typeface="Wingdings" pitchFamily="2" charset="2"/>
              <a:buChar char="ü"/>
              <a:defRPr/>
            </a:pPr>
            <a:r>
              <a:rPr lang="pt-BR" sz="2000" dirty="0">
                <a:latin typeface="Times New Roman" pitchFamily="18" charset="0"/>
              </a:rPr>
              <a:t> Possibilidade de carregar objetos.</a:t>
            </a:r>
          </a:p>
          <a:p>
            <a:pPr marL="268288" indent="-268288" algn="just">
              <a:buFont typeface="Wingdings" pitchFamily="2" charset="2"/>
              <a:buChar char="ü"/>
              <a:defRPr/>
            </a:pPr>
            <a:r>
              <a:rPr lang="pt-BR" sz="2000" dirty="0">
                <a:latin typeface="Times New Roman" pitchFamily="18" charset="0"/>
              </a:rPr>
              <a:t> Capacidade de enxergar os predadores / presas por cima da vegetação.</a:t>
            </a:r>
          </a:p>
        </p:txBody>
      </p:sp>
      <p:pic>
        <p:nvPicPr>
          <p:cNvPr id="13317" name="Picture 2"/>
          <p:cNvPicPr>
            <a:picLocks noChangeAspect="1" noChangeArrowheads="1"/>
          </p:cNvPicPr>
          <p:nvPr/>
        </p:nvPicPr>
        <p:blipFill>
          <a:blip r:embed="rId2" cstate="print"/>
          <a:srcRect l="56839" t="69540" r="24693" b="11697"/>
          <a:stretch>
            <a:fillRect/>
          </a:stretch>
        </p:blipFill>
        <p:spPr bwMode="auto">
          <a:xfrm>
            <a:off x="1235075" y="5157788"/>
            <a:ext cx="2976563" cy="1700212"/>
          </a:xfrm>
          <a:prstGeom prst="rect">
            <a:avLst/>
          </a:prstGeom>
          <a:noFill/>
          <a:ln w="9525">
            <a:noFill/>
            <a:miter lim="800000"/>
            <a:headEnd/>
            <a:tailEnd/>
          </a:ln>
        </p:spPr>
      </p:pic>
      <p:pic>
        <p:nvPicPr>
          <p:cNvPr id="13318" name="Picture 2"/>
          <p:cNvPicPr>
            <a:picLocks noChangeAspect="1" noChangeArrowheads="1"/>
          </p:cNvPicPr>
          <p:nvPr/>
        </p:nvPicPr>
        <p:blipFill>
          <a:blip r:embed="rId2" cstate="print"/>
          <a:srcRect l="21957" t="26688" r="47017" b="18385"/>
          <a:stretch>
            <a:fillRect/>
          </a:stretch>
        </p:blipFill>
        <p:spPr bwMode="auto">
          <a:xfrm>
            <a:off x="323850" y="554038"/>
            <a:ext cx="5111750" cy="46037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pic>
        <p:nvPicPr>
          <p:cNvPr id="14339" name="Picture 2"/>
          <p:cNvPicPr>
            <a:picLocks noChangeAspect="1" noChangeArrowheads="1"/>
          </p:cNvPicPr>
          <p:nvPr/>
        </p:nvPicPr>
        <p:blipFill>
          <a:blip r:embed="rId2" cstate="print"/>
          <a:srcRect l="24538" t="51997" r="60727" b="30061"/>
          <a:stretch>
            <a:fillRect/>
          </a:stretch>
        </p:blipFill>
        <p:spPr bwMode="auto">
          <a:xfrm>
            <a:off x="755650" y="3429000"/>
            <a:ext cx="3468688" cy="2376488"/>
          </a:xfrm>
          <a:prstGeom prst="rect">
            <a:avLst/>
          </a:prstGeom>
          <a:noFill/>
          <a:ln w="9525">
            <a:noFill/>
            <a:miter lim="800000"/>
            <a:headEnd/>
            <a:tailEnd/>
          </a:ln>
        </p:spPr>
      </p:pic>
      <p:sp>
        <p:nvSpPr>
          <p:cNvPr id="14340" name="WordArt 3"/>
          <p:cNvSpPr>
            <a:spLocks noChangeArrowheads="1" noChangeShapeType="1" noTextEdit="1"/>
          </p:cNvSpPr>
          <p:nvPr/>
        </p:nvSpPr>
        <p:spPr bwMode="auto">
          <a:xfrm>
            <a:off x="2339975" y="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14341" name="Picture 2"/>
          <p:cNvPicPr>
            <a:picLocks noChangeAspect="1" noChangeArrowheads="1"/>
          </p:cNvPicPr>
          <p:nvPr/>
        </p:nvPicPr>
        <p:blipFill>
          <a:blip r:embed="rId2" cstate="print"/>
          <a:srcRect l="40663" t="52492" r="43913" b="26323"/>
          <a:stretch>
            <a:fillRect/>
          </a:stretch>
        </p:blipFill>
        <p:spPr bwMode="auto">
          <a:xfrm>
            <a:off x="755650" y="765175"/>
            <a:ext cx="3446463" cy="2663825"/>
          </a:xfrm>
          <a:prstGeom prst="rect">
            <a:avLst/>
          </a:prstGeom>
          <a:noFill/>
          <a:ln w="9525">
            <a:noFill/>
            <a:miter lim="800000"/>
            <a:headEnd/>
            <a:tailEnd/>
          </a:ln>
        </p:spPr>
      </p:pic>
      <p:sp>
        <p:nvSpPr>
          <p:cNvPr id="14342" name="Text Box 7"/>
          <p:cNvSpPr txBox="1">
            <a:spLocks noChangeArrowheads="1"/>
          </p:cNvSpPr>
          <p:nvPr/>
        </p:nvSpPr>
        <p:spPr bwMode="auto">
          <a:xfrm>
            <a:off x="4572000" y="1557338"/>
            <a:ext cx="2952750" cy="708025"/>
          </a:xfrm>
          <a:prstGeom prst="rect">
            <a:avLst/>
          </a:prstGeom>
          <a:noFill/>
          <a:ln w="9525">
            <a:noFill/>
            <a:miter lim="800000"/>
            <a:headEnd/>
            <a:tailEnd/>
          </a:ln>
        </p:spPr>
        <p:txBody>
          <a:bodyPr>
            <a:spAutoFit/>
          </a:bodyPr>
          <a:lstStyle/>
          <a:p>
            <a:pPr algn="just"/>
            <a:r>
              <a:rPr lang="pt-BR" sz="2000">
                <a:latin typeface="Times New Roman" pitchFamily="18" charset="0"/>
              </a:rPr>
              <a:t>Ardipithecus ramidus</a:t>
            </a:r>
          </a:p>
          <a:p>
            <a:pPr algn="just"/>
            <a:r>
              <a:rPr lang="pt-BR" sz="2000">
                <a:latin typeface="Times New Roman" pitchFamily="18" charset="0"/>
              </a:rPr>
              <a:t>(5,8 – 5,2 milhões de anos)</a:t>
            </a:r>
          </a:p>
        </p:txBody>
      </p:sp>
      <p:sp>
        <p:nvSpPr>
          <p:cNvPr id="14343" name="Text Box 7"/>
          <p:cNvSpPr txBox="1">
            <a:spLocks noChangeArrowheads="1"/>
          </p:cNvSpPr>
          <p:nvPr/>
        </p:nvSpPr>
        <p:spPr bwMode="auto">
          <a:xfrm>
            <a:off x="4572000" y="3644900"/>
            <a:ext cx="4321175" cy="1631950"/>
          </a:xfrm>
          <a:prstGeom prst="rect">
            <a:avLst/>
          </a:prstGeom>
          <a:noFill/>
          <a:ln w="9525">
            <a:noFill/>
            <a:miter lim="800000"/>
            <a:headEnd/>
            <a:tailEnd/>
          </a:ln>
        </p:spPr>
        <p:txBody>
          <a:bodyPr>
            <a:spAutoFit/>
          </a:bodyPr>
          <a:lstStyle/>
          <a:p>
            <a:pPr algn="just">
              <a:buFont typeface="Wingdings" pitchFamily="2" charset="2"/>
              <a:buChar char="§"/>
            </a:pPr>
            <a:r>
              <a:rPr lang="pt-BR" sz="2000">
                <a:latin typeface="Times New Roman" pitchFamily="18" charset="0"/>
              </a:rPr>
              <a:t>Ardipithecus (Ramapithecus) ramidus</a:t>
            </a:r>
          </a:p>
          <a:p>
            <a:pPr algn="just"/>
            <a:endParaRPr lang="pt-BR" sz="2000">
              <a:latin typeface="Times New Roman" pitchFamily="18" charset="0"/>
            </a:endParaRPr>
          </a:p>
          <a:p>
            <a:pPr algn="just">
              <a:buFont typeface="Wingdings" pitchFamily="2" charset="2"/>
              <a:buChar char="ü"/>
            </a:pPr>
            <a:r>
              <a:rPr lang="pt-BR" sz="2000">
                <a:latin typeface="Times New Roman" pitchFamily="18" charset="0"/>
              </a:rPr>
              <a:t> Leste africano – Etiópia (4,5 m.a.a.)</a:t>
            </a:r>
          </a:p>
          <a:p>
            <a:pPr algn="just">
              <a:buFont typeface="Wingdings" pitchFamily="2" charset="2"/>
              <a:buChar char="ü"/>
            </a:pPr>
            <a:r>
              <a:rPr lang="pt-BR" sz="2000">
                <a:latin typeface="Times New Roman" pitchFamily="18" charset="0"/>
              </a:rPr>
              <a:t> Dieta: folhas tenras, frutas</a:t>
            </a:r>
          </a:p>
          <a:p>
            <a:pPr algn="just">
              <a:buFont typeface="Wingdings" pitchFamily="2" charset="2"/>
              <a:buChar char="ü"/>
            </a:pPr>
            <a:r>
              <a:rPr lang="pt-BR" sz="2000">
                <a:latin typeface="Times New Roman" pitchFamily="18" charset="0"/>
              </a:rPr>
              <a:t> Caninos começam a regredir</a:t>
            </a:r>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60363" y="4791075"/>
            <a:ext cx="8423275" cy="1754188"/>
          </a:xfrm>
          <a:prstGeom prst="rect">
            <a:avLst/>
          </a:prstGeom>
          <a:noFill/>
          <a:ln w="9525" algn="ctr">
            <a:noFill/>
            <a:miter lim="800000"/>
            <a:headEnd/>
            <a:tailEnd/>
          </a:ln>
        </p:spPr>
        <p:txBody>
          <a:bodyPr anchor="ctr">
            <a:spAutoFit/>
          </a:bodyPr>
          <a:lstStyle/>
          <a:p>
            <a:pPr algn="just"/>
            <a:r>
              <a:rPr lang="pt-BR" dirty="0">
                <a:latin typeface="Times New Roman" pitchFamily="18" charset="0"/>
                <a:cs typeface="Times New Roman" pitchFamily="18" charset="0"/>
              </a:rPr>
              <a:t>O </a:t>
            </a:r>
            <a:r>
              <a:rPr lang="pt-BR" b="1" dirty="0" err="1">
                <a:latin typeface="Times New Roman" pitchFamily="18" charset="0"/>
                <a:cs typeface="Times New Roman" pitchFamily="18" charset="0"/>
              </a:rPr>
              <a:t>Australopiteco</a:t>
            </a:r>
            <a:r>
              <a:rPr lang="pt-BR" dirty="0">
                <a:latin typeface="Times New Roman" pitchFamily="18" charset="0"/>
                <a:cs typeface="Times New Roman" pitchFamily="18" charset="0"/>
              </a:rPr>
              <a:t> é considerado o ancestral mais antigo do ser humano. Viveu na África há aproximadamente 3 milhões de anos. O volume de seu crânio era de cerca de 500 cm³, um pouco maior que o dos atuais macacos. A sua forma de linguagem não era mais elaborada do que a de um chimpanzé. Tendo aparecido pelas primeiras vezes no sul de África, as suas principais características físicas englobam a baixa altura (não ultrapassava os 1,40 metros), </a:t>
            </a:r>
            <a:r>
              <a:rPr lang="pt-BR" dirty="0" err="1">
                <a:latin typeface="Times New Roman" pitchFamily="18" charset="0"/>
                <a:cs typeface="Times New Roman" pitchFamily="18" charset="0"/>
              </a:rPr>
              <a:t>bipedismo</a:t>
            </a:r>
            <a:r>
              <a:rPr lang="pt-BR" dirty="0">
                <a:latin typeface="Times New Roman" pitchFamily="18" charset="0"/>
                <a:cs typeface="Times New Roman" pitchFamily="18" charset="0"/>
              </a:rPr>
              <a:t>, fronte baixa e maxilares bastante salientes.</a:t>
            </a:r>
          </a:p>
        </p:txBody>
      </p:sp>
      <p:pic>
        <p:nvPicPr>
          <p:cNvPr id="15363" name="Picture 2" descr="Grupo de homens parecido com macacos"/>
          <p:cNvPicPr>
            <a:picLocks noChangeAspect="1" noChangeArrowheads="1"/>
          </p:cNvPicPr>
          <p:nvPr/>
        </p:nvPicPr>
        <p:blipFill>
          <a:blip r:embed="rId2" cstate="print"/>
          <a:srcRect/>
          <a:stretch>
            <a:fillRect/>
          </a:stretch>
        </p:blipFill>
        <p:spPr bwMode="auto">
          <a:xfrm>
            <a:off x="1476375" y="817563"/>
            <a:ext cx="5256213" cy="3943350"/>
          </a:xfrm>
          <a:prstGeom prst="rect">
            <a:avLst/>
          </a:prstGeom>
          <a:noFill/>
          <a:ln w="9525">
            <a:noFill/>
            <a:miter lim="800000"/>
            <a:headEnd/>
            <a:tailEnd/>
          </a:ln>
        </p:spPr>
      </p:pic>
      <p:sp>
        <p:nvSpPr>
          <p:cNvPr id="15364" name="Text Box 6"/>
          <p:cNvSpPr txBox="1">
            <a:spLocks noChangeArrowheads="1"/>
          </p:cNvSpPr>
          <p:nvPr/>
        </p:nvSpPr>
        <p:spPr bwMode="auto">
          <a:xfrm>
            <a:off x="3297238" y="6510338"/>
            <a:ext cx="5522912" cy="246062"/>
          </a:xfrm>
          <a:prstGeom prst="rect">
            <a:avLst/>
          </a:prstGeom>
          <a:noFill/>
          <a:ln w="9525" algn="ctr">
            <a:noFill/>
            <a:miter lim="800000"/>
            <a:headEnd/>
            <a:tailEnd/>
          </a:ln>
        </p:spPr>
        <p:txBody>
          <a:bodyPr wrap="none" anchor="ctr">
            <a:spAutoFit/>
          </a:bodyPr>
          <a:lstStyle/>
          <a:p>
            <a:r>
              <a:rPr lang="pt-BR" sz="1000">
                <a:latin typeface="Times New Roman" pitchFamily="18" charset="0"/>
              </a:rPr>
              <a:t>www.historiadigital.org/historia-geral/pre-historia/5-etapas-da-longa-e-permanente-evolucao-humana/</a:t>
            </a:r>
          </a:p>
        </p:txBody>
      </p:sp>
      <p:sp>
        <p:nvSpPr>
          <p:cNvPr id="15365"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pic>
        <p:nvPicPr>
          <p:cNvPr id="16387" name="Picture 2"/>
          <p:cNvPicPr>
            <a:picLocks noChangeAspect="1" noChangeArrowheads="1"/>
          </p:cNvPicPr>
          <p:nvPr/>
        </p:nvPicPr>
        <p:blipFill>
          <a:blip r:embed="rId2" cstate="print"/>
          <a:srcRect l="55730" t="35579" r="26263" b="20959"/>
          <a:stretch>
            <a:fillRect/>
          </a:stretch>
        </p:blipFill>
        <p:spPr bwMode="auto">
          <a:xfrm>
            <a:off x="5003800" y="800100"/>
            <a:ext cx="3871913" cy="5257800"/>
          </a:xfrm>
          <a:prstGeom prst="rect">
            <a:avLst/>
          </a:prstGeom>
          <a:noFill/>
          <a:ln w="9525">
            <a:noFill/>
            <a:miter lim="800000"/>
            <a:headEnd/>
            <a:tailEnd/>
          </a:ln>
        </p:spPr>
      </p:pic>
      <p:sp>
        <p:nvSpPr>
          <p:cNvPr id="5" name="Text Box 7"/>
          <p:cNvSpPr txBox="1">
            <a:spLocks noChangeArrowheads="1"/>
          </p:cNvSpPr>
          <p:nvPr/>
        </p:nvSpPr>
        <p:spPr bwMode="auto">
          <a:xfrm>
            <a:off x="179388" y="2151063"/>
            <a:ext cx="4176712" cy="3416300"/>
          </a:xfrm>
          <a:prstGeom prst="rect">
            <a:avLst/>
          </a:prstGeom>
          <a:noFill/>
          <a:ln w="9525">
            <a:noFill/>
            <a:miter lim="800000"/>
            <a:headEnd/>
            <a:tailEnd/>
          </a:ln>
        </p:spPr>
        <p:txBody>
          <a:bodyPr>
            <a:spAutoFit/>
          </a:bodyPr>
          <a:lstStyle/>
          <a:p>
            <a:pPr algn="just">
              <a:buFont typeface="Wingdings" pitchFamily="2" charset="2"/>
              <a:buChar char="§"/>
              <a:defRPr/>
            </a:pPr>
            <a:r>
              <a:rPr lang="pt-BR" sz="2400" b="1" dirty="0">
                <a:latin typeface="Times New Roman" pitchFamily="18" charset="0"/>
              </a:rPr>
              <a:t> </a:t>
            </a:r>
            <a:r>
              <a:rPr lang="pt-BR" sz="2400" b="1" dirty="0" err="1">
                <a:latin typeface="Times New Roman" pitchFamily="18" charset="0"/>
              </a:rPr>
              <a:t>Australopithecus</a:t>
            </a:r>
            <a:r>
              <a:rPr lang="pt-BR" sz="2400" b="1" dirty="0">
                <a:latin typeface="Times New Roman" pitchFamily="18" charset="0"/>
              </a:rPr>
              <a:t> </a:t>
            </a:r>
            <a:r>
              <a:rPr lang="pt-BR" sz="2400" b="1" dirty="0" err="1">
                <a:latin typeface="Times New Roman" pitchFamily="18" charset="0"/>
              </a:rPr>
              <a:t>afarensis</a:t>
            </a:r>
            <a:endParaRPr lang="pt-BR" sz="2400" b="1" dirty="0">
              <a:latin typeface="Times New Roman" pitchFamily="18" charset="0"/>
            </a:endParaRPr>
          </a:p>
          <a:p>
            <a:pPr algn="just">
              <a:defRPr/>
            </a:pPr>
            <a:endParaRPr lang="pt-BR" sz="2400" b="1" dirty="0">
              <a:latin typeface="Times New Roman" pitchFamily="18" charset="0"/>
            </a:endParaRPr>
          </a:p>
          <a:p>
            <a:pPr marL="176213" indent="-176213" algn="just">
              <a:buFont typeface="Wingdings" pitchFamily="2" charset="2"/>
              <a:buChar char="ü"/>
              <a:defRPr/>
            </a:pPr>
            <a:r>
              <a:rPr lang="pt-BR" sz="2400" b="1" dirty="0">
                <a:latin typeface="Times New Roman" pitchFamily="18" charset="0"/>
              </a:rPr>
              <a:t> Viviam na África.</a:t>
            </a:r>
          </a:p>
          <a:p>
            <a:pPr marL="176213" indent="-176213" algn="just">
              <a:buFont typeface="Wingdings" pitchFamily="2" charset="2"/>
              <a:buChar char="ü"/>
              <a:defRPr/>
            </a:pPr>
            <a:r>
              <a:rPr lang="pt-BR" sz="2400" b="1" dirty="0">
                <a:latin typeface="Times New Roman" pitchFamily="18" charset="0"/>
              </a:rPr>
              <a:t> Baixa estatura (machos 1,50m e fêmeas 1,10m).</a:t>
            </a:r>
          </a:p>
          <a:p>
            <a:pPr marL="176213" indent="-176213" algn="just">
              <a:buFont typeface="Wingdings" pitchFamily="2" charset="2"/>
              <a:buChar char="ü"/>
              <a:defRPr/>
            </a:pPr>
            <a:r>
              <a:rPr lang="pt-BR" sz="2400" b="1" dirty="0">
                <a:latin typeface="Times New Roman" pitchFamily="18" charset="0"/>
              </a:rPr>
              <a:t> Pesavam entre 30 e 40 Kg.</a:t>
            </a:r>
          </a:p>
          <a:p>
            <a:pPr marL="176213" indent="-176213" algn="just">
              <a:buFont typeface="Wingdings" pitchFamily="2" charset="2"/>
              <a:buChar char="ü"/>
              <a:defRPr/>
            </a:pPr>
            <a:r>
              <a:rPr lang="pt-BR" sz="2400" b="1" dirty="0">
                <a:latin typeface="Times New Roman" pitchFamily="18" charset="0"/>
              </a:rPr>
              <a:t> Crânio com pequeno volume (380 a 450 cm</a:t>
            </a:r>
            <a:r>
              <a:rPr lang="pt-BR" sz="2400" b="1" baseline="30000" dirty="0">
                <a:latin typeface="Times New Roman" pitchFamily="18" charset="0"/>
              </a:rPr>
              <a:t>3</a:t>
            </a:r>
            <a:r>
              <a:rPr lang="pt-BR" sz="2400" b="1" dirty="0">
                <a:latin typeface="Times New Roman" pitchFamily="18" charset="0"/>
              </a:rPr>
              <a:t>)</a:t>
            </a:r>
          </a:p>
          <a:p>
            <a:pPr marL="176213" indent="-176213" algn="just">
              <a:buFont typeface="Wingdings" pitchFamily="2" charset="2"/>
              <a:buChar char="ü"/>
              <a:defRPr/>
            </a:pPr>
            <a:r>
              <a:rPr lang="pt-BR" sz="2400" b="1" dirty="0">
                <a:latin typeface="Times New Roman" pitchFamily="18" charset="0"/>
              </a:rPr>
              <a:t> Fóssil mais conhecido: Lucy</a:t>
            </a:r>
          </a:p>
        </p:txBody>
      </p:sp>
      <p:sp>
        <p:nvSpPr>
          <p:cNvPr id="16389"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5" name="Text Box 7"/>
          <p:cNvSpPr txBox="1">
            <a:spLocks noChangeArrowheads="1"/>
          </p:cNvSpPr>
          <p:nvPr/>
        </p:nvSpPr>
        <p:spPr bwMode="auto">
          <a:xfrm>
            <a:off x="179388" y="2151063"/>
            <a:ext cx="4392612" cy="3416300"/>
          </a:xfrm>
          <a:prstGeom prst="rect">
            <a:avLst/>
          </a:prstGeom>
          <a:noFill/>
          <a:ln w="9525">
            <a:noFill/>
            <a:miter lim="800000"/>
            <a:headEnd/>
            <a:tailEnd/>
          </a:ln>
        </p:spPr>
        <p:txBody>
          <a:bodyPr>
            <a:spAutoFit/>
          </a:bodyPr>
          <a:lstStyle/>
          <a:p>
            <a:pPr algn="just">
              <a:buFont typeface="Wingdings" pitchFamily="2" charset="2"/>
              <a:buChar char="§"/>
              <a:defRPr/>
            </a:pPr>
            <a:r>
              <a:rPr lang="pt-BR" sz="2400" b="1" dirty="0">
                <a:latin typeface="Times New Roman" pitchFamily="18" charset="0"/>
              </a:rPr>
              <a:t> </a:t>
            </a:r>
            <a:r>
              <a:rPr lang="pt-BR" sz="2400" b="1" dirty="0" err="1">
                <a:latin typeface="Times New Roman" pitchFamily="18" charset="0"/>
              </a:rPr>
              <a:t>Australopithecus</a:t>
            </a:r>
            <a:r>
              <a:rPr lang="pt-BR" sz="2400" b="1" dirty="0">
                <a:latin typeface="Times New Roman" pitchFamily="18" charset="0"/>
              </a:rPr>
              <a:t> </a:t>
            </a:r>
            <a:r>
              <a:rPr lang="pt-BR" sz="2400" b="1" dirty="0" err="1">
                <a:latin typeface="Times New Roman" pitchFamily="18" charset="0"/>
              </a:rPr>
              <a:t>africanus</a:t>
            </a:r>
            <a:endParaRPr lang="pt-BR" sz="2400" b="1" dirty="0">
              <a:latin typeface="Times New Roman" pitchFamily="18" charset="0"/>
            </a:endParaRPr>
          </a:p>
          <a:p>
            <a:pPr algn="just">
              <a:buFont typeface="Wingdings" pitchFamily="2" charset="2"/>
              <a:buChar char="§"/>
              <a:defRPr/>
            </a:pPr>
            <a:endParaRPr lang="pt-BR" sz="2400" b="1" dirty="0">
              <a:latin typeface="Times New Roman" pitchFamily="18" charset="0"/>
            </a:endParaRPr>
          </a:p>
          <a:p>
            <a:pPr algn="just">
              <a:buFont typeface="Wingdings" pitchFamily="2" charset="2"/>
              <a:buChar char="ü"/>
              <a:defRPr/>
            </a:pPr>
            <a:r>
              <a:rPr lang="pt-BR" sz="2400" b="1" dirty="0">
                <a:latin typeface="Times New Roman" pitchFamily="18" charset="0"/>
              </a:rPr>
              <a:t> Viviam na África.</a:t>
            </a:r>
          </a:p>
          <a:p>
            <a:pPr algn="just">
              <a:buFont typeface="Wingdings" pitchFamily="2" charset="2"/>
              <a:buChar char="ü"/>
              <a:defRPr/>
            </a:pPr>
            <a:r>
              <a:rPr lang="pt-BR" sz="2400" b="1" dirty="0">
                <a:latin typeface="Times New Roman" pitchFamily="18" charset="0"/>
              </a:rPr>
              <a:t> Massa de cerca de 40kg.</a:t>
            </a:r>
          </a:p>
          <a:p>
            <a:pPr algn="just">
              <a:buFont typeface="Wingdings" pitchFamily="2" charset="2"/>
              <a:buChar char="ü"/>
              <a:defRPr/>
            </a:pPr>
            <a:r>
              <a:rPr lang="pt-BR" sz="2400" b="1" dirty="0">
                <a:latin typeface="Times New Roman" pitchFamily="18" charset="0"/>
              </a:rPr>
              <a:t> Volume do crânio de 440 cm</a:t>
            </a:r>
            <a:r>
              <a:rPr lang="pt-BR" sz="2400" b="1" baseline="30000" dirty="0">
                <a:latin typeface="Times New Roman" pitchFamily="18" charset="0"/>
              </a:rPr>
              <a:t>3</a:t>
            </a:r>
            <a:r>
              <a:rPr lang="pt-BR" sz="2400" b="1" dirty="0">
                <a:latin typeface="Times New Roman" pitchFamily="18" charset="0"/>
              </a:rPr>
              <a:t>.</a:t>
            </a:r>
          </a:p>
          <a:p>
            <a:pPr algn="just">
              <a:buFont typeface="Wingdings" pitchFamily="2" charset="2"/>
              <a:buChar char="ü"/>
              <a:defRPr/>
            </a:pPr>
            <a:r>
              <a:rPr lang="pt-BR" sz="2400" b="1" dirty="0">
                <a:latin typeface="Times New Roman" pitchFamily="18" charset="0"/>
              </a:rPr>
              <a:t> Postura ereta.</a:t>
            </a:r>
          </a:p>
          <a:p>
            <a:pPr marL="176213" indent="-176213" algn="just">
              <a:buFont typeface="Wingdings" pitchFamily="2" charset="2"/>
              <a:buChar char="ü"/>
              <a:defRPr/>
            </a:pPr>
            <a:r>
              <a:rPr lang="pt-BR" sz="2400" b="1" dirty="0">
                <a:latin typeface="Times New Roman" pitchFamily="18" charset="0"/>
              </a:rPr>
              <a:t> O primeiro fóssil encontrado foi de uma criança de aproximadamente 6 anos.</a:t>
            </a:r>
          </a:p>
        </p:txBody>
      </p:sp>
      <p:sp>
        <p:nvSpPr>
          <p:cNvPr id="17412"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17413" name="Picture 2"/>
          <p:cNvPicPr>
            <a:picLocks noChangeAspect="1" noChangeArrowheads="1"/>
          </p:cNvPicPr>
          <p:nvPr/>
        </p:nvPicPr>
        <p:blipFill>
          <a:blip r:embed="rId2" cstate="print"/>
          <a:srcRect l="59375" t="34167" r="25781" b="22568"/>
          <a:stretch>
            <a:fillRect/>
          </a:stretch>
        </p:blipFill>
        <p:spPr bwMode="auto">
          <a:xfrm>
            <a:off x="5508625" y="1203325"/>
            <a:ext cx="2714625" cy="44513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18435" name="Text Box 7"/>
          <p:cNvSpPr txBox="1">
            <a:spLocks noChangeArrowheads="1"/>
          </p:cNvSpPr>
          <p:nvPr/>
        </p:nvSpPr>
        <p:spPr bwMode="auto">
          <a:xfrm>
            <a:off x="179388" y="2151063"/>
            <a:ext cx="4392612" cy="2678112"/>
          </a:xfrm>
          <a:prstGeom prst="rect">
            <a:avLst/>
          </a:prstGeom>
          <a:noFill/>
          <a:ln w="9525">
            <a:noFill/>
            <a:miter lim="800000"/>
            <a:headEnd/>
            <a:tailEnd/>
          </a:ln>
        </p:spPr>
        <p:txBody>
          <a:bodyPr>
            <a:spAutoFit/>
          </a:bodyPr>
          <a:lstStyle/>
          <a:p>
            <a:pPr algn="just">
              <a:buFont typeface="Wingdings" pitchFamily="2" charset="2"/>
              <a:buChar char="§"/>
            </a:pPr>
            <a:r>
              <a:rPr lang="pt-BR" sz="2400" b="1">
                <a:latin typeface="Times New Roman" pitchFamily="18" charset="0"/>
              </a:rPr>
              <a:t> Australopithecus robustus</a:t>
            </a:r>
          </a:p>
          <a:p>
            <a:pPr algn="just"/>
            <a:endParaRPr lang="pt-BR" sz="2400" b="1">
              <a:latin typeface="Times New Roman" pitchFamily="18" charset="0"/>
            </a:endParaRPr>
          </a:p>
          <a:p>
            <a:pPr algn="just">
              <a:buFont typeface="Wingdings" pitchFamily="2" charset="2"/>
              <a:buChar char="ü"/>
            </a:pPr>
            <a:r>
              <a:rPr lang="pt-BR" sz="2400" b="1">
                <a:latin typeface="Times New Roman" pitchFamily="18" charset="0"/>
              </a:rPr>
              <a:t> Viviam na África.</a:t>
            </a:r>
          </a:p>
          <a:p>
            <a:pPr algn="just">
              <a:buFont typeface="Wingdings" pitchFamily="2" charset="2"/>
              <a:buChar char="ü"/>
            </a:pPr>
            <a:r>
              <a:rPr lang="pt-BR" sz="2400" b="1">
                <a:latin typeface="Times New Roman" pitchFamily="18" charset="0"/>
              </a:rPr>
              <a:t> Maior que os demais.</a:t>
            </a:r>
          </a:p>
          <a:p>
            <a:pPr algn="just">
              <a:buFont typeface="Wingdings" pitchFamily="2" charset="2"/>
              <a:buChar char="ü"/>
            </a:pPr>
            <a:r>
              <a:rPr lang="pt-BR" sz="2400" b="1">
                <a:latin typeface="Times New Roman" pitchFamily="18" charset="0"/>
              </a:rPr>
              <a:t> Massa de 40 kg.</a:t>
            </a:r>
          </a:p>
          <a:p>
            <a:pPr algn="just">
              <a:buFont typeface="Wingdings" pitchFamily="2" charset="2"/>
              <a:buChar char="ü"/>
            </a:pPr>
            <a:r>
              <a:rPr lang="pt-BR" sz="2400" b="1">
                <a:latin typeface="Times New Roman" pitchFamily="18" charset="0"/>
              </a:rPr>
              <a:t> Mandíbula proeminente</a:t>
            </a:r>
          </a:p>
          <a:p>
            <a:pPr algn="just">
              <a:buFont typeface="Wingdings" pitchFamily="2" charset="2"/>
              <a:buChar char="ü"/>
            </a:pPr>
            <a:r>
              <a:rPr lang="pt-BR" sz="2400" b="1">
                <a:latin typeface="Times New Roman" pitchFamily="18" charset="0"/>
              </a:rPr>
              <a:t> Volume do crânio 500 cm3.</a:t>
            </a:r>
          </a:p>
        </p:txBody>
      </p:sp>
      <p:sp>
        <p:nvSpPr>
          <p:cNvPr id="18436"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18437" name="Picture 2"/>
          <p:cNvPicPr>
            <a:picLocks noChangeAspect="1" noChangeArrowheads="1"/>
          </p:cNvPicPr>
          <p:nvPr/>
        </p:nvPicPr>
        <p:blipFill>
          <a:blip r:embed="rId2" cstate="print"/>
          <a:srcRect l="62405" t="60283" r="25781" b="18716"/>
          <a:stretch>
            <a:fillRect/>
          </a:stretch>
        </p:blipFill>
        <p:spPr bwMode="auto">
          <a:xfrm>
            <a:off x="5219700" y="3429000"/>
            <a:ext cx="2592388" cy="2592388"/>
          </a:xfrm>
          <a:prstGeom prst="rect">
            <a:avLst/>
          </a:prstGeom>
          <a:noFill/>
          <a:ln w="9525">
            <a:noFill/>
            <a:miter lim="800000"/>
            <a:headEnd/>
            <a:tailEnd/>
          </a:ln>
        </p:spPr>
      </p:pic>
      <p:pic>
        <p:nvPicPr>
          <p:cNvPr id="18438" name="Picture 2"/>
          <p:cNvPicPr>
            <a:picLocks noChangeAspect="1" noChangeArrowheads="1"/>
          </p:cNvPicPr>
          <p:nvPr/>
        </p:nvPicPr>
        <p:blipFill>
          <a:blip r:embed="rId2" cstate="print"/>
          <a:srcRect l="53374" t="35083" r="25781" b="42517"/>
          <a:stretch>
            <a:fillRect/>
          </a:stretch>
        </p:blipFill>
        <p:spPr bwMode="auto">
          <a:xfrm>
            <a:off x="4648200" y="981075"/>
            <a:ext cx="3811588" cy="23034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essaseoutras.com.br/wp-content/uploads/2011/07/big-bang.jpg"/>
          <p:cNvPicPr>
            <a:picLocks noChangeAspect="1" noChangeArrowheads="1"/>
          </p:cNvPicPr>
          <p:nvPr/>
        </p:nvPicPr>
        <p:blipFill>
          <a:blip r:embed="rId2" cstate="print"/>
          <a:srcRect l="2247" t="2247" r="1124" b="1124"/>
          <a:stretch>
            <a:fillRect/>
          </a:stretch>
        </p:blipFill>
        <p:spPr bwMode="auto">
          <a:xfrm>
            <a:off x="1475656" y="332656"/>
            <a:ext cx="6192688" cy="619268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054" name="WordArt 6"/>
          <p:cNvSpPr>
            <a:spLocks noChangeArrowheads="1" noChangeShapeType="1" noTextEdit="1"/>
          </p:cNvSpPr>
          <p:nvPr/>
        </p:nvSpPr>
        <p:spPr bwMode="auto">
          <a:xfrm>
            <a:off x="6805016" y="5973441"/>
            <a:ext cx="2015456" cy="427037"/>
          </a:xfrm>
          <a:prstGeom prst="rect">
            <a:avLst/>
          </a:prstGeom>
        </p:spPr>
        <p:txBody>
          <a:bodyPr wrap="none" fromWordArt="1">
            <a:prstTxWarp prst="textPlain">
              <a:avLst>
                <a:gd name="adj" fmla="val 50000"/>
              </a:avLst>
            </a:prstTxWarp>
          </a:bodyPr>
          <a:lstStyle/>
          <a:p>
            <a:pPr algn="ctr"/>
            <a:r>
              <a:rPr lang="pt-BR" sz="2800" kern="10" dirty="0">
                <a:ln w="9525">
                  <a:solidFill>
                    <a:srgbClr val="663300"/>
                  </a:solidFill>
                  <a:round/>
                  <a:headEnd/>
                  <a:tailEnd/>
                </a:ln>
                <a:solidFill>
                  <a:srgbClr val="663300"/>
                </a:solidFill>
                <a:latin typeface="Times New Roman"/>
                <a:cs typeface="Times New Roman"/>
              </a:rPr>
              <a:t>Edson Garcia Soares</a:t>
            </a:r>
          </a:p>
        </p:txBody>
      </p:sp>
      <p:sp>
        <p:nvSpPr>
          <p:cNvPr id="2055" name="WordArt 7"/>
          <p:cNvSpPr>
            <a:spLocks noChangeArrowheads="1" noChangeShapeType="1" noTextEdit="1"/>
          </p:cNvSpPr>
          <p:nvPr/>
        </p:nvSpPr>
        <p:spPr bwMode="auto">
          <a:xfrm>
            <a:off x="7344692" y="6477273"/>
            <a:ext cx="936104" cy="192087"/>
          </a:xfrm>
          <a:prstGeom prst="rect">
            <a:avLst/>
          </a:prstGeom>
        </p:spPr>
        <p:txBody>
          <a:bodyPr wrap="none" fromWordArt="1">
            <a:prstTxWarp prst="textPlain">
              <a:avLst>
                <a:gd name="adj" fmla="val 50000"/>
              </a:avLst>
            </a:prstTxWarp>
          </a:bodyPr>
          <a:lstStyle/>
          <a:p>
            <a:pPr algn="ctr"/>
            <a:r>
              <a:rPr lang="pt-BR" sz="2800" kern="10" dirty="0">
                <a:ln w="9525">
                  <a:solidFill>
                    <a:srgbClr val="663300"/>
                  </a:solidFill>
                  <a:round/>
                  <a:headEnd/>
                  <a:tailEnd/>
                </a:ln>
                <a:solidFill>
                  <a:srgbClr val="663300"/>
                </a:solidFill>
                <a:latin typeface="Times New Roman"/>
                <a:cs typeface="Times New Roman"/>
              </a:rPr>
              <a:t>FMRP/USP</a:t>
            </a:r>
          </a:p>
        </p:txBody>
      </p:sp>
      <p:sp>
        <p:nvSpPr>
          <p:cNvPr id="9" name="WordArt 8"/>
          <p:cNvSpPr>
            <a:spLocks noChangeArrowheads="1" noChangeShapeType="1" noTextEdit="1"/>
          </p:cNvSpPr>
          <p:nvPr/>
        </p:nvSpPr>
        <p:spPr bwMode="auto">
          <a:xfrm>
            <a:off x="1547664" y="116632"/>
            <a:ext cx="5832623" cy="805582"/>
          </a:xfrm>
          <a:prstGeom prst="rect">
            <a:avLst/>
          </a:prstGeom>
        </p:spPr>
        <p:txBody>
          <a:bodyPr wrap="none" fromWordArt="1">
            <a:prstTxWarp prst="textPlain">
              <a:avLst>
                <a:gd name="adj" fmla="val 50000"/>
              </a:avLst>
            </a:prstTxWarp>
          </a:bodyPr>
          <a:lstStyle/>
          <a:p>
            <a:pPr algn="ctr"/>
            <a:r>
              <a:rPr lang="pt-BR" sz="3600" b="1" kern="10" dirty="0">
                <a:ln w="9525">
                  <a:solidFill>
                    <a:srgbClr val="000000"/>
                  </a:solidFill>
                  <a:round/>
                  <a:headEnd/>
                  <a:tailEnd/>
                </a:ln>
                <a:solidFill>
                  <a:srgbClr val="996633"/>
                </a:solidFill>
                <a:latin typeface="Bookman Old Style"/>
              </a:rPr>
              <a:t>Universidade de São Paulo</a:t>
            </a:r>
          </a:p>
          <a:p>
            <a:pPr algn="ctr"/>
            <a:r>
              <a:rPr lang="pt-BR" sz="3600" b="1" kern="10" dirty="0">
                <a:ln w="9525">
                  <a:solidFill>
                    <a:srgbClr val="000000"/>
                  </a:solidFill>
                  <a:round/>
                  <a:headEnd/>
                  <a:tailEnd/>
                </a:ln>
                <a:solidFill>
                  <a:srgbClr val="996633"/>
                </a:solidFill>
                <a:latin typeface="Bookman Old Style"/>
              </a:rPr>
              <a:t>Faculdade de Medicina de Ribeirão Preto</a:t>
            </a:r>
          </a:p>
          <a:p>
            <a:pPr algn="ctr"/>
            <a:r>
              <a:rPr lang="pt-BR" sz="3600" b="1" kern="10" dirty="0">
                <a:ln w="9525">
                  <a:solidFill>
                    <a:srgbClr val="000000"/>
                  </a:solidFill>
                  <a:round/>
                  <a:headEnd/>
                  <a:tailEnd/>
                </a:ln>
                <a:solidFill>
                  <a:srgbClr val="996633"/>
                </a:solidFill>
                <a:latin typeface="Bookman Old Style"/>
              </a:rPr>
              <a:t>Departamento de Patologia e Medicina Legal</a:t>
            </a:r>
          </a:p>
        </p:txBody>
      </p:sp>
      <p:pic>
        <p:nvPicPr>
          <p:cNvPr id="10" name="Picture 13" descr="BRASAOcolor_gde"/>
          <p:cNvPicPr preferRelativeResize="0">
            <a:picLocks noChangeArrowheads="1"/>
          </p:cNvPicPr>
          <p:nvPr/>
        </p:nvPicPr>
        <p:blipFill>
          <a:blip r:embed="rId3" cstate="print"/>
          <a:srcRect/>
          <a:stretch>
            <a:fillRect/>
          </a:stretch>
        </p:blipFill>
        <p:spPr bwMode="auto">
          <a:xfrm>
            <a:off x="8278813" y="176213"/>
            <a:ext cx="660400" cy="900112"/>
          </a:xfrm>
          <a:prstGeom prst="rect">
            <a:avLst/>
          </a:prstGeom>
          <a:noFill/>
          <a:ln w="9525">
            <a:noFill/>
            <a:miter lim="800000"/>
            <a:headEnd/>
            <a:tailEnd/>
          </a:ln>
        </p:spPr>
      </p:pic>
      <p:pic>
        <p:nvPicPr>
          <p:cNvPr id="11" name="Picture 10" descr="brasao"/>
          <p:cNvPicPr>
            <a:picLocks noChangeAspect="1" noChangeArrowheads="1"/>
          </p:cNvPicPr>
          <p:nvPr/>
        </p:nvPicPr>
        <p:blipFill>
          <a:blip r:embed="rId4" cstate="print"/>
          <a:srcRect l="10246" t="10274" r="6174" b="11035"/>
          <a:stretch>
            <a:fillRect/>
          </a:stretch>
        </p:blipFill>
        <p:spPr bwMode="auto">
          <a:xfrm>
            <a:off x="168275" y="176213"/>
            <a:ext cx="657225" cy="900112"/>
          </a:xfrm>
          <a:prstGeom prst="rect">
            <a:avLst/>
          </a:prstGeom>
          <a:noFill/>
          <a:ln w="9525">
            <a:noFill/>
            <a:miter lim="800000"/>
            <a:headEnd/>
            <a:tailEnd/>
          </a:ln>
        </p:spPr>
      </p:pic>
      <p:sp>
        <p:nvSpPr>
          <p:cNvPr id="12" name="WordArt 26"/>
          <p:cNvSpPr>
            <a:spLocks noChangeArrowheads="1" noChangeShapeType="1" noTextEdit="1"/>
          </p:cNvSpPr>
          <p:nvPr/>
        </p:nvSpPr>
        <p:spPr bwMode="auto">
          <a:xfrm>
            <a:off x="1475656" y="980728"/>
            <a:ext cx="5976665" cy="596900"/>
          </a:xfrm>
          <a:prstGeom prst="rect">
            <a:avLst/>
          </a:prstGeom>
        </p:spPr>
        <p:txBody>
          <a:bodyPr wrap="none" fromWordArt="1">
            <a:prstTxWarp prst="textPlain">
              <a:avLst>
                <a:gd name="adj" fmla="val 50000"/>
              </a:avLst>
            </a:prstTxWarp>
          </a:bodyPr>
          <a:lstStyle/>
          <a:p>
            <a:pPr algn="ctr"/>
            <a:r>
              <a:rPr lang="pt-BR" sz="3600" b="1" kern="10" dirty="0">
                <a:ln w="9525">
                  <a:solidFill>
                    <a:srgbClr val="000000"/>
                  </a:solidFill>
                  <a:round/>
                  <a:headEnd/>
                  <a:tailEnd/>
                </a:ln>
                <a:solidFill>
                  <a:srgbClr val="996633"/>
                </a:solidFill>
                <a:latin typeface="Times New Roman"/>
                <a:cs typeface="Times New Roman"/>
              </a:rPr>
              <a:t>Formação Humanística II</a:t>
            </a:r>
          </a:p>
        </p:txBody>
      </p:sp>
      <p:sp>
        <p:nvSpPr>
          <p:cNvPr id="14" name="Text Box 14"/>
          <p:cNvSpPr txBox="1">
            <a:spLocks noChangeArrowheads="1"/>
          </p:cNvSpPr>
          <p:nvPr/>
        </p:nvSpPr>
        <p:spPr bwMode="auto">
          <a:xfrm>
            <a:off x="3726954" y="6495147"/>
            <a:ext cx="1651992" cy="246221"/>
          </a:xfrm>
          <a:prstGeom prst="rect">
            <a:avLst/>
          </a:prstGeom>
          <a:noFill/>
          <a:ln w="9525" algn="ctr">
            <a:noFill/>
            <a:miter lim="800000"/>
            <a:headEnd/>
            <a:tailEnd/>
          </a:ln>
        </p:spPr>
        <p:txBody>
          <a:bodyPr wrap="square" anchor="ctr">
            <a:spAutoFit/>
          </a:bodyPr>
          <a:lstStyle/>
          <a:p>
            <a:r>
              <a:rPr lang="pt-BR" sz="1000" dirty="0" err="1" smtClean="0">
                <a:latin typeface="Times New Roman" pitchFamily="18" charset="0"/>
              </a:rPr>
              <a:t>essaseoutras</a:t>
            </a:r>
            <a:r>
              <a:rPr lang="pt-BR" sz="1000" dirty="0" smtClean="0">
                <a:latin typeface="Times New Roman" pitchFamily="18" charset="0"/>
              </a:rPr>
              <a:t>.</a:t>
            </a:r>
            <a:r>
              <a:rPr lang="pt-BR" sz="1000" dirty="0" err="1" smtClean="0">
                <a:latin typeface="Times New Roman" pitchFamily="18" charset="0"/>
              </a:rPr>
              <a:t>xpg</a:t>
            </a:r>
            <a:r>
              <a:rPr lang="pt-BR" sz="1000" dirty="0" smtClean="0">
                <a:latin typeface="Times New Roman" pitchFamily="18" charset="0"/>
              </a:rPr>
              <a:t>.uol.com.</a:t>
            </a:r>
            <a:r>
              <a:rPr lang="pt-BR" sz="1000" dirty="0" err="1" smtClean="0">
                <a:latin typeface="Times New Roman" pitchFamily="18" charset="0"/>
              </a:rPr>
              <a:t>br</a:t>
            </a:r>
            <a:endParaRPr lang="pt-BR" sz="1000" dirty="0">
              <a:latin typeface="Times New Roman" pitchFamily="18" charset="0"/>
            </a:endParaRPr>
          </a:p>
        </p:txBody>
      </p:sp>
      <p:sp>
        <p:nvSpPr>
          <p:cNvPr id="13" name="WordArt 26"/>
          <p:cNvSpPr>
            <a:spLocks noChangeArrowheads="1" noChangeShapeType="1" noTextEdit="1"/>
          </p:cNvSpPr>
          <p:nvPr/>
        </p:nvSpPr>
        <p:spPr bwMode="auto">
          <a:xfrm>
            <a:off x="251520" y="5877272"/>
            <a:ext cx="2411760" cy="650749"/>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pt-BR" sz="28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lang="pt-BR" sz="2800" i="1"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Big </a:t>
            </a:r>
            <a:r>
              <a:rPr lang="pt-BR" sz="2800" i="1" kern="1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Bang</a:t>
            </a:r>
            <a:endParaRPr lang="pt-BR" sz="2800" i="1"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par>
                          <p:cTn id="17" fill="hold">
                            <p:stCondLst>
                              <p:cond delay="1500"/>
                            </p:stCondLst>
                            <p:childTnLst>
                              <p:par>
                                <p:cTn id="18" presetID="16" presetClass="entr" presetSubtype="4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Horizontal)">
                                      <p:cBhvr>
                                        <p:cTn id="20" dur="500"/>
                                        <p:tgtEl>
                                          <p:spTgt spid="12"/>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2054"/>
                                        </p:tgtEl>
                                        <p:attrNameLst>
                                          <p:attrName>style.visibility</p:attrName>
                                        </p:attrNameLst>
                                      </p:cBhvr>
                                      <p:to>
                                        <p:strVal val="visible"/>
                                      </p:to>
                                    </p:set>
                                    <p:anim calcmode="lin" valueType="num">
                                      <p:cBhvr additive="base">
                                        <p:cTn id="24" dur="500" fill="hold"/>
                                        <p:tgtEl>
                                          <p:spTgt spid="2054"/>
                                        </p:tgtEl>
                                        <p:attrNameLst>
                                          <p:attrName>ppt_x</p:attrName>
                                        </p:attrNameLst>
                                      </p:cBhvr>
                                      <p:tavLst>
                                        <p:tav tm="0">
                                          <p:val>
                                            <p:strVal val="#ppt_x"/>
                                          </p:val>
                                        </p:tav>
                                        <p:tav tm="100000">
                                          <p:val>
                                            <p:strVal val="#ppt_x"/>
                                          </p:val>
                                        </p:tav>
                                      </p:tavLst>
                                    </p:anim>
                                    <p:anim calcmode="lin" valueType="num">
                                      <p:cBhvr additive="base">
                                        <p:cTn id="25" dur="500" fill="hold"/>
                                        <p:tgtEl>
                                          <p:spTgt spid="205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2055"/>
                                        </p:tgtEl>
                                        <p:attrNameLst>
                                          <p:attrName>style.visibility</p:attrName>
                                        </p:attrNameLst>
                                      </p:cBhvr>
                                      <p:to>
                                        <p:strVal val="visible"/>
                                      </p:to>
                                    </p:set>
                                    <p:anim calcmode="lin" valueType="num">
                                      <p:cBhvr additive="base">
                                        <p:cTn id="29" dur="500" fill="hold"/>
                                        <p:tgtEl>
                                          <p:spTgt spid="2055"/>
                                        </p:tgtEl>
                                        <p:attrNameLst>
                                          <p:attrName>ppt_x</p:attrName>
                                        </p:attrNameLst>
                                      </p:cBhvr>
                                      <p:tavLst>
                                        <p:tav tm="0">
                                          <p:val>
                                            <p:strVal val="#ppt_x"/>
                                          </p:val>
                                        </p:tav>
                                        <p:tav tm="100000">
                                          <p:val>
                                            <p:strVal val="#ppt_x"/>
                                          </p:val>
                                        </p:tav>
                                      </p:tavLst>
                                    </p:anim>
                                    <p:anim calcmode="lin" valueType="num">
                                      <p:cBhvr additive="base">
                                        <p:cTn id="30" dur="500" fill="hold"/>
                                        <p:tgtEl>
                                          <p:spTgt spid="205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6" presetClass="entr" presetSubtype="4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Horizontal)">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P spid="2055" grpId="0" autoUpdateAnimBg="0"/>
      <p:bldP spid="9" grpId="0" autoUpdateAnimBg="0"/>
      <p:bldP spid="12" grpId="0" autoUpdateAnimBg="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60363" y="4659313"/>
            <a:ext cx="8423275" cy="2030412"/>
          </a:xfrm>
          <a:prstGeom prst="rect">
            <a:avLst/>
          </a:prstGeom>
          <a:noFill/>
          <a:ln w="9525" algn="ctr">
            <a:noFill/>
            <a:miter lim="800000"/>
            <a:headEnd/>
            <a:tailEnd/>
          </a:ln>
        </p:spPr>
        <p:txBody>
          <a:bodyPr anchor="ctr">
            <a:spAutoFit/>
          </a:bodyPr>
          <a:lstStyle/>
          <a:p>
            <a:pPr algn="just"/>
            <a:r>
              <a:rPr lang="pt-BR">
                <a:solidFill>
                  <a:srgbClr val="333333"/>
                </a:solidFill>
                <a:latin typeface="Times New Roman" pitchFamily="18" charset="0"/>
                <a:cs typeface="Times New Roman" pitchFamily="18" charset="0"/>
              </a:rPr>
              <a:t>O </a:t>
            </a:r>
            <a:r>
              <a:rPr lang="pt-BR" b="1">
                <a:solidFill>
                  <a:srgbClr val="333333"/>
                </a:solidFill>
                <a:latin typeface="Times New Roman" pitchFamily="18" charset="0"/>
                <a:cs typeface="Times New Roman" pitchFamily="18" charset="0"/>
              </a:rPr>
              <a:t>Homo Habilis</a:t>
            </a:r>
            <a:r>
              <a:rPr lang="pt-BR">
                <a:solidFill>
                  <a:srgbClr val="333333"/>
                </a:solidFill>
                <a:latin typeface="Times New Roman" pitchFamily="18" charset="0"/>
                <a:cs typeface="Times New Roman" pitchFamily="18" charset="0"/>
              </a:rPr>
              <a:t> inventou as primeiras ferramentas de pedras e ossos e viveu há aproximadamente 2 milhões de anos. O volume de seu crânio era de 800 cm³ – o dobro do crânio do chimpanzé. Levava uma vida nômade nas savanas do leste da África, alimentando-se de carne, obtida através da caça, além de frutos e outros vegetais. Há indícios de que tinha um tipo de linguagem rudimentar. A sua altura seria de aproximadamente 1,27 cm, com um peso de, aproximadamente 45 kg. As fêmeas podiam ser menores.</a:t>
            </a:r>
          </a:p>
        </p:txBody>
      </p:sp>
      <p:pic>
        <p:nvPicPr>
          <p:cNvPr id="19459" name="Picture 2" descr="Homem parecido com macaco segurando um pedaço de madeira"/>
          <p:cNvPicPr>
            <a:picLocks noChangeAspect="1" noChangeArrowheads="1"/>
          </p:cNvPicPr>
          <p:nvPr/>
        </p:nvPicPr>
        <p:blipFill>
          <a:blip r:embed="rId2" cstate="print"/>
          <a:srcRect/>
          <a:stretch>
            <a:fillRect/>
          </a:stretch>
        </p:blipFill>
        <p:spPr bwMode="auto">
          <a:xfrm>
            <a:off x="179388" y="0"/>
            <a:ext cx="3121025" cy="4681538"/>
          </a:xfrm>
          <a:prstGeom prst="rect">
            <a:avLst/>
          </a:prstGeom>
          <a:noFill/>
          <a:ln w="9525">
            <a:noFill/>
            <a:miter lim="800000"/>
            <a:headEnd/>
            <a:tailEnd/>
          </a:ln>
        </p:spPr>
      </p:pic>
      <p:sp>
        <p:nvSpPr>
          <p:cNvPr id="19460" name="Text Box 6"/>
          <p:cNvSpPr txBox="1">
            <a:spLocks noChangeArrowheads="1"/>
          </p:cNvSpPr>
          <p:nvPr/>
        </p:nvSpPr>
        <p:spPr bwMode="auto">
          <a:xfrm>
            <a:off x="3297238" y="6510338"/>
            <a:ext cx="5522912" cy="246062"/>
          </a:xfrm>
          <a:prstGeom prst="rect">
            <a:avLst/>
          </a:prstGeom>
          <a:noFill/>
          <a:ln w="9525" algn="ctr">
            <a:noFill/>
            <a:miter lim="800000"/>
            <a:headEnd/>
            <a:tailEnd/>
          </a:ln>
        </p:spPr>
        <p:txBody>
          <a:bodyPr wrap="none" anchor="ctr">
            <a:spAutoFit/>
          </a:bodyPr>
          <a:lstStyle/>
          <a:p>
            <a:r>
              <a:rPr lang="pt-BR" sz="1000">
                <a:latin typeface="Times New Roman" pitchFamily="18" charset="0"/>
              </a:rPr>
              <a:t>www.historiadigital.org/historia-geral/pre-historia/5-etapas-da-longa-e-permanente-evolucao-humana/</a:t>
            </a:r>
          </a:p>
        </p:txBody>
      </p:sp>
      <p:sp>
        <p:nvSpPr>
          <p:cNvPr id="19461" name="Text Box 7"/>
          <p:cNvSpPr txBox="1">
            <a:spLocks noChangeArrowheads="1"/>
          </p:cNvSpPr>
          <p:nvPr/>
        </p:nvSpPr>
        <p:spPr bwMode="auto">
          <a:xfrm>
            <a:off x="5003800" y="3933825"/>
            <a:ext cx="3708400" cy="769938"/>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pic>
        <p:nvPicPr>
          <p:cNvPr id="19462" name="Picture 2"/>
          <p:cNvPicPr>
            <a:picLocks noChangeAspect="1" noChangeArrowheads="1"/>
          </p:cNvPicPr>
          <p:nvPr/>
        </p:nvPicPr>
        <p:blipFill>
          <a:blip r:embed="rId3" cstate="print"/>
          <a:srcRect l="63333" t="61852" r="26146" b="12201"/>
          <a:stretch>
            <a:fillRect/>
          </a:stretch>
        </p:blipFill>
        <p:spPr bwMode="auto">
          <a:xfrm>
            <a:off x="7019925" y="1768475"/>
            <a:ext cx="1196975" cy="1660525"/>
          </a:xfrm>
          <a:prstGeom prst="rect">
            <a:avLst/>
          </a:prstGeom>
          <a:noFill/>
          <a:ln w="9525">
            <a:noFill/>
            <a:miter lim="800000"/>
            <a:headEnd/>
            <a:tailEnd/>
          </a:ln>
        </p:spPr>
      </p:pic>
      <p:pic>
        <p:nvPicPr>
          <p:cNvPr id="19463" name="Picture 2"/>
          <p:cNvPicPr>
            <a:picLocks noChangeAspect="1" noChangeArrowheads="1"/>
          </p:cNvPicPr>
          <p:nvPr/>
        </p:nvPicPr>
        <p:blipFill>
          <a:blip r:embed="rId3" cstate="print"/>
          <a:srcRect l="57713" t="35300" r="25723" b="39700"/>
          <a:stretch>
            <a:fillRect/>
          </a:stretch>
        </p:blipFill>
        <p:spPr bwMode="auto">
          <a:xfrm>
            <a:off x="3419475" y="1754188"/>
            <a:ext cx="1971675" cy="1674812"/>
          </a:xfrm>
          <a:prstGeom prst="rect">
            <a:avLst/>
          </a:prstGeom>
          <a:noFill/>
          <a:ln w="9525">
            <a:noFill/>
            <a:miter lim="800000"/>
            <a:headEnd/>
            <a:tailEnd/>
          </a:ln>
        </p:spPr>
      </p:pic>
      <p:pic>
        <p:nvPicPr>
          <p:cNvPr id="19464" name="Picture 2"/>
          <p:cNvPicPr>
            <a:picLocks noChangeAspect="1" noChangeArrowheads="1"/>
          </p:cNvPicPr>
          <p:nvPr/>
        </p:nvPicPr>
        <p:blipFill>
          <a:blip r:embed="rId3" cstate="print"/>
          <a:srcRect l="47818" t="62015" r="38536" b="12201"/>
          <a:stretch>
            <a:fillRect/>
          </a:stretch>
        </p:blipFill>
        <p:spPr bwMode="auto">
          <a:xfrm>
            <a:off x="5219700" y="1778000"/>
            <a:ext cx="1554163" cy="1651000"/>
          </a:xfrm>
          <a:prstGeom prst="rect">
            <a:avLst/>
          </a:prstGeom>
          <a:noFill/>
          <a:ln w="9525">
            <a:noFill/>
            <a:miter lim="800000"/>
            <a:headEnd/>
            <a:tailEnd/>
          </a:ln>
        </p:spPr>
      </p:pic>
      <p:sp>
        <p:nvSpPr>
          <p:cNvPr id="19465" name="WordArt 3"/>
          <p:cNvSpPr>
            <a:spLocks noChangeArrowheads="1" noChangeShapeType="1" noTextEdit="1"/>
          </p:cNvSpPr>
          <p:nvPr/>
        </p:nvSpPr>
        <p:spPr bwMode="auto">
          <a:xfrm>
            <a:off x="4211638" y="260350"/>
            <a:ext cx="4068762"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60363" y="4092575"/>
            <a:ext cx="8423275" cy="2863850"/>
          </a:xfrm>
          <a:prstGeom prst="rect">
            <a:avLst/>
          </a:prstGeom>
          <a:noFill/>
          <a:ln w="9525" algn="ctr">
            <a:noFill/>
            <a:miter lim="800000"/>
            <a:headEnd/>
            <a:tailEnd/>
          </a:ln>
        </p:spPr>
        <p:txBody>
          <a:bodyPr anchor="ctr">
            <a:spAutoFit/>
          </a:bodyPr>
          <a:lstStyle/>
          <a:p>
            <a:pPr algn="just"/>
            <a:r>
              <a:rPr lang="pt-BR" b="1">
                <a:solidFill>
                  <a:srgbClr val="333333"/>
                </a:solidFill>
                <a:latin typeface="Times New Roman" pitchFamily="18" charset="0"/>
                <a:cs typeface="Times New Roman" pitchFamily="18" charset="0"/>
              </a:rPr>
              <a:t>Homo Erectus</a:t>
            </a:r>
            <a:r>
              <a:rPr lang="pt-BR">
                <a:solidFill>
                  <a:srgbClr val="333333"/>
                </a:solidFill>
                <a:latin typeface="Times New Roman" pitchFamily="18" charset="0"/>
                <a:cs typeface="Times New Roman" pitchFamily="18" charset="0"/>
              </a:rPr>
              <a:t> viveu há aproximadamente 1 milhão de anos. Sabia utilizar alguns instrumentos feitos de pedra e era um hábil caçador. Morava em cabanas ou grutas, usava roupas de peles de animais. O volume de seu crânio era de 1.100 cm³, o que equivale ao dobro do crânio dos macacos atuais. O Homo habilis e todos os Australopitecos foram encontrados somente na África, mas o Homo Erectus aparece localizado em áreas geográficas mais alargadas, como a Ásia, Europa e África. Existem provas que levam a concluir que manipulavam o fogo, apresentando de igual modo utensílios de pedra mais sofisticados. Não suportaram a era glacial (Pleistoceno). Teriam originado o homem de Neandertal.  Presumivelmente, ancestral também do Homo sapiens.</a:t>
            </a:r>
          </a:p>
          <a:p>
            <a:pPr algn="just"/>
            <a:endParaRPr lang="pt-BR">
              <a:solidFill>
                <a:srgbClr val="333333"/>
              </a:solidFill>
              <a:latin typeface="Times New Roman" pitchFamily="18" charset="0"/>
              <a:cs typeface="Times New Roman" pitchFamily="18" charset="0"/>
            </a:endParaRPr>
          </a:p>
        </p:txBody>
      </p:sp>
      <p:pic>
        <p:nvPicPr>
          <p:cNvPr id="20483" name="Picture 2" descr="Homens esquentando comida no fogo"/>
          <p:cNvPicPr>
            <a:picLocks noChangeAspect="1" noChangeArrowheads="1"/>
          </p:cNvPicPr>
          <p:nvPr/>
        </p:nvPicPr>
        <p:blipFill>
          <a:blip r:embed="rId2" cstate="print"/>
          <a:srcRect/>
          <a:stretch>
            <a:fillRect/>
          </a:stretch>
        </p:blipFill>
        <p:spPr bwMode="auto">
          <a:xfrm>
            <a:off x="323850" y="188913"/>
            <a:ext cx="2552700" cy="3830637"/>
          </a:xfrm>
          <a:prstGeom prst="rect">
            <a:avLst/>
          </a:prstGeom>
          <a:noFill/>
          <a:ln w="9525">
            <a:noFill/>
            <a:miter lim="800000"/>
            <a:headEnd/>
            <a:tailEnd/>
          </a:ln>
        </p:spPr>
      </p:pic>
      <p:sp>
        <p:nvSpPr>
          <p:cNvPr id="20484" name="Text Box 6"/>
          <p:cNvSpPr txBox="1">
            <a:spLocks noChangeArrowheads="1"/>
          </p:cNvSpPr>
          <p:nvPr/>
        </p:nvSpPr>
        <p:spPr bwMode="auto">
          <a:xfrm>
            <a:off x="3379788" y="6605588"/>
            <a:ext cx="5522912" cy="246062"/>
          </a:xfrm>
          <a:prstGeom prst="rect">
            <a:avLst/>
          </a:prstGeom>
          <a:noFill/>
          <a:ln w="9525" algn="ctr">
            <a:noFill/>
            <a:miter lim="800000"/>
            <a:headEnd/>
            <a:tailEnd/>
          </a:ln>
        </p:spPr>
        <p:txBody>
          <a:bodyPr wrap="none" anchor="ctr">
            <a:spAutoFit/>
          </a:bodyPr>
          <a:lstStyle/>
          <a:p>
            <a:r>
              <a:rPr lang="pt-BR" sz="1000">
                <a:latin typeface="Times New Roman" pitchFamily="18" charset="0"/>
              </a:rPr>
              <a:t>www.historiadigital.org/historia-geral/pre-historia/5-etapas-da-longa-e-permanente-evolucao-humana/</a:t>
            </a:r>
          </a:p>
        </p:txBody>
      </p:sp>
      <p:sp>
        <p:nvSpPr>
          <p:cNvPr id="20485" name="Text Box 7"/>
          <p:cNvSpPr txBox="1">
            <a:spLocks noChangeArrowheads="1"/>
          </p:cNvSpPr>
          <p:nvPr/>
        </p:nvSpPr>
        <p:spPr bwMode="auto">
          <a:xfrm>
            <a:off x="4572000" y="2659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pic>
        <p:nvPicPr>
          <p:cNvPr id="20486" name="Picture 2"/>
          <p:cNvPicPr>
            <a:picLocks noChangeAspect="1" noChangeArrowheads="1"/>
          </p:cNvPicPr>
          <p:nvPr/>
        </p:nvPicPr>
        <p:blipFill>
          <a:blip r:embed="rId3" cstate="print"/>
          <a:srcRect l="60437" t="60632" r="25781" b="15556"/>
          <a:stretch>
            <a:fillRect/>
          </a:stretch>
        </p:blipFill>
        <p:spPr bwMode="auto">
          <a:xfrm>
            <a:off x="6011863" y="260350"/>
            <a:ext cx="2520950" cy="2449513"/>
          </a:xfrm>
          <a:prstGeom prst="rect">
            <a:avLst/>
          </a:prstGeom>
          <a:noFill/>
          <a:ln w="9525">
            <a:noFill/>
            <a:miter lim="800000"/>
            <a:headEnd/>
            <a:tailEnd/>
          </a:ln>
        </p:spPr>
      </p:pic>
      <p:pic>
        <p:nvPicPr>
          <p:cNvPr id="20487" name="Picture 2"/>
          <p:cNvPicPr>
            <a:picLocks noChangeAspect="1" noChangeArrowheads="1"/>
          </p:cNvPicPr>
          <p:nvPr/>
        </p:nvPicPr>
        <p:blipFill>
          <a:blip r:embed="rId3" cstate="print"/>
          <a:srcRect l="57916" t="36296" r="25781" b="40372"/>
          <a:stretch>
            <a:fillRect/>
          </a:stretch>
        </p:blipFill>
        <p:spPr bwMode="auto">
          <a:xfrm>
            <a:off x="3081338" y="260350"/>
            <a:ext cx="2981325" cy="24003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21507"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Homo erectus</a:t>
            </a:r>
          </a:p>
        </p:txBody>
      </p:sp>
      <p:pic>
        <p:nvPicPr>
          <p:cNvPr id="21508" name="Picture 2"/>
          <p:cNvPicPr>
            <a:picLocks noChangeAspect="1" noChangeArrowheads="1"/>
          </p:cNvPicPr>
          <p:nvPr/>
        </p:nvPicPr>
        <p:blipFill>
          <a:blip r:embed="rId2" cstate="print"/>
          <a:srcRect l="25000" t="33333" r="23026" b="28867"/>
          <a:stretch>
            <a:fillRect/>
          </a:stretch>
        </p:blipFill>
        <p:spPr bwMode="auto">
          <a:xfrm>
            <a:off x="0" y="1484313"/>
            <a:ext cx="9144000" cy="38893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5" name="Text Box 7"/>
          <p:cNvSpPr txBox="1">
            <a:spLocks noChangeArrowheads="1"/>
          </p:cNvSpPr>
          <p:nvPr/>
        </p:nvSpPr>
        <p:spPr bwMode="auto">
          <a:xfrm>
            <a:off x="179388" y="533400"/>
            <a:ext cx="5329237" cy="6370638"/>
          </a:xfrm>
          <a:prstGeom prst="rect">
            <a:avLst/>
          </a:prstGeom>
          <a:noFill/>
          <a:ln w="9525">
            <a:noFill/>
            <a:miter lim="800000"/>
            <a:headEnd/>
            <a:tailEnd/>
          </a:ln>
        </p:spPr>
        <p:txBody>
          <a:bodyPr>
            <a:spAutoFit/>
          </a:bodyPr>
          <a:lstStyle/>
          <a:p>
            <a:pPr algn="just">
              <a:defRPr/>
            </a:pPr>
            <a:r>
              <a:rPr lang="pt-BR" sz="2400" b="1" dirty="0">
                <a:latin typeface="Times New Roman" pitchFamily="18" charset="0"/>
              </a:rPr>
              <a:t> Homo sapiens </a:t>
            </a:r>
            <a:r>
              <a:rPr lang="pt-BR" sz="2400" b="1" dirty="0" err="1">
                <a:latin typeface="Times New Roman" pitchFamily="18" charset="0"/>
              </a:rPr>
              <a:t>neanderthalensis</a:t>
            </a:r>
            <a:endParaRPr lang="pt-BR" sz="2400" b="1" dirty="0">
              <a:latin typeface="Times New Roman" pitchFamily="18" charset="0"/>
            </a:endParaRPr>
          </a:p>
          <a:p>
            <a:pPr algn="just">
              <a:defRPr/>
            </a:pPr>
            <a:r>
              <a:rPr lang="pt-BR" sz="2400" b="1" dirty="0">
                <a:latin typeface="Times New Roman" pitchFamily="18" charset="0"/>
              </a:rPr>
              <a:t>ou Homo </a:t>
            </a:r>
            <a:r>
              <a:rPr lang="pt-BR" sz="2400" b="1" dirty="0" err="1">
                <a:latin typeface="Times New Roman" pitchFamily="18" charset="0"/>
              </a:rPr>
              <a:t>neanderthalensis</a:t>
            </a:r>
            <a:endParaRPr lang="pt-BR" sz="2400" b="1" dirty="0">
              <a:latin typeface="Times New Roman" pitchFamily="18" charset="0"/>
            </a:endParaRPr>
          </a:p>
          <a:p>
            <a:pPr algn="just">
              <a:buFont typeface="Wingdings" pitchFamily="2" charset="2"/>
              <a:buChar char="§"/>
              <a:defRPr/>
            </a:pPr>
            <a:endParaRPr lang="pt-BR" sz="2400" b="1" dirty="0">
              <a:latin typeface="Times New Roman" pitchFamily="18" charset="0"/>
            </a:endParaRPr>
          </a:p>
          <a:p>
            <a:pPr algn="just">
              <a:buFont typeface="Wingdings" pitchFamily="2" charset="2"/>
              <a:buChar char="ü"/>
              <a:defRPr/>
            </a:pPr>
            <a:r>
              <a:rPr lang="pt-BR" sz="2400" b="1" dirty="0">
                <a:latin typeface="Times New Roman" pitchFamily="18" charset="0"/>
              </a:rPr>
              <a:t> Volume do crânio 1450 cm</a:t>
            </a:r>
            <a:r>
              <a:rPr lang="pt-BR" sz="2400" b="1" baseline="30000" dirty="0">
                <a:latin typeface="Times New Roman" pitchFamily="18" charset="0"/>
              </a:rPr>
              <a:t>3</a:t>
            </a:r>
            <a:r>
              <a:rPr lang="pt-BR" sz="2400" b="1" dirty="0">
                <a:latin typeface="Times New Roman" pitchFamily="18" charset="0"/>
              </a:rPr>
              <a:t>.</a:t>
            </a:r>
          </a:p>
          <a:p>
            <a:pPr algn="just">
              <a:buFont typeface="Wingdings" pitchFamily="2" charset="2"/>
              <a:buChar char="ü"/>
              <a:defRPr/>
            </a:pPr>
            <a:r>
              <a:rPr lang="pt-BR" sz="2400" b="1" dirty="0">
                <a:latin typeface="Times New Roman" pitchFamily="18" charset="0"/>
              </a:rPr>
              <a:t> Postura moderna.</a:t>
            </a:r>
          </a:p>
          <a:p>
            <a:pPr algn="just">
              <a:buFont typeface="Wingdings" pitchFamily="2" charset="2"/>
              <a:buChar char="ü"/>
              <a:defRPr/>
            </a:pPr>
            <a:r>
              <a:rPr lang="pt-BR" sz="2400" b="1" dirty="0">
                <a:latin typeface="Times New Roman" pitchFamily="18" charset="0"/>
              </a:rPr>
              <a:t> Queixo pequeno.</a:t>
            </a:r>
          </a:p>
          <a:p>
            <a:pPr algn="just">
              <a:buFont typeface="Wingdings" pitchFamily="2" charset="2"/>
              <a:buChar char="ü"/>
              <a:defRPr/>
            </a:pPr>
            <a:r>
              <a:rPr lang="pt-BR" sz="2400" b="1" dirty="0">
                <a:latin typeface="Times New Roman" pitchFamily="18" charset="0"/>
              </a:rPr>
              <a:t> Testa pequena.</a:t>
            </a:r>
          </a:p>
          <a:p>
            <a:pPr algn="just">
              <a:buFont typeface="Wingdings" pitchFamily="2" charset="2"/>
              <a:buChar char="ü"/>
              <a:defRPr/>
            </a:pPr>
            <a:r>
              <a:rPr lang="pt-BR" sz="2400" b="1" dirty="0">
                <a:latin typeface="Times New Roman" pitchFamily="18" charset="0"/>
              </a:rPr>
              <a:t> Cérebro um pouco maior.</a:t>
            </a:r>
          </a:p>
          <a:p>
            <a:pPr marL="180975" indent="-180975" algn="just">
              <a:buFont typeface="Wingdings" pitchFamily="2" charset="2"/>
              <a:buChar char="ü"/>
              <a:defRPr/>
            </a:pPr>
            <a:r>
              <a:rPr lang="pt-BR" sz="2400" b="1" dirty="0">
                <a:latin typeface="Times New Roman" pitchFamily="18" charset="0"/>
              </a:rPr>
              <a:t> Baixo, forte e hábil construtor de ferramentas.</a:t>
            </a:r>
          </a:p>
          <a:p>
            <a:pPr marL="180975" indent="-180975" algn="just">
              <a:buFont typeface="Wingdings" pitchFamily="2" charset="2"/>
              <a:buChar char="ü"/>
              <a:defRPr/>
            </a:pPr>
            <a:r>
              <a:rPr lang="pt-BR" sz="2400" b="1" dirty="0">
                <a:latin typeface="Times New Roman" pitchFamily="18" charset="0"/>
              </a:rPr>
              <a:t> Formavam grupo de caça.</a:t>
            </a:r>
          </a:p>
          <a:p>
            <a:pPr marL="180975" indent="-180975" algn="just">
              <a:buFont typeface="Wingdings" pitchFamily="2" charset="2"/>
              <a:buChar char="ü"/>
              <a:defRPr/>
            </a:pPr>
            <a:r>
              <a:rPr lang="pt-BR" sz="2400" b="1" dirty="0">
                <a:latin typeface="Times New Roman" pitchFamily="18" charset="0"/>
              </a:rPr>
              <a:t>tinha preocupações espirituais e noção da morte. </a:t>
            </a:r>
          </a:p>
          <a:p>
            <a:pPr marL="180975" indent="-180975" algn="just">
              <a:buFont typeface="Wingdings" pitchFamily="2" charset="2"/>
              <a:buChar char="ü"/>
              <a:defRPr/>
            </a:pPr>
            <a:r>
              <a:rPr lang="pt-BR" sz="2400" b="1" dirty="0">
                <a:latin typeface="Times New Roman" pitchFamily="18" charset="0"/>
              </a:rPr>
              <a:t>Enterravam os mortos.</a:t>
            </a:r>
          </a:p>
          <a:p>
            <a:pPr marL="180975" indent="-180975" algn="just">
              <a:buFont typeface="Wingdings" pitchFamily="2" charset="2"/>
              <a:buChar char="ü"/>
              <a:defRPr/>
            </a:pPr>
            <a:r>
              <a:rPr lang="pt-BR" sz="2400" b="1" dirty="0">
                <a:latin typeface="Times New Roman" pitchFamily="18" charset="0"/>
              </a:rPr>
              <a:t> Teorias para o desaparecimento: extintos por condições climáticas e/ou conflitos com outras populações</a:t>
            </a:r>
          </a:p>
        </p:txBody>
      </p:sp>
      <p:sp>
        <p:nvSpPr>
          <p:cNvPr id="22532"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22533" name="Picture 2"/>
          <p:cNvPicPr>
            <a:picLocks noChangeAspect="1" noChangeArrowheads="1"/>
          </p:cNvPicPr>
          <p:nvPr/>
        </p:nvPicPr>
        <p:blipFill>
          <a:blip r:embed="rId2" cstate="print"/>
          <a:srcRect l="55624" t="35451" r="25938" b="37500"/>
          <a:stretch>
            <a:fillRect/>
          </a:stretch>
        </p:blipFill>
        <p:spPr bwMode="auto">
          <a:xfrm>
            <a:off x="5867400" y="3716338"/>
            <a:ext cx="2879725" cy="2376487"/>
          </a:xfrm>
          <a:prstGeom prst="rect">
            <a:avLst/>
          </a:prstGeom>
          <a:noFill/>
          <a:ln w="9525">
            <a:noFill/>
            <a:miter lim="800000"/>
            <a:headEnd/>
            <a:tailEnd/>
          </a:ln>
        </p:spPr>
      </p:pic>
      <p:pic>
        <p:nvPicPr>
          <p:cNvPr id="22534" name="Picture 2" descr="Homem fabricando ferramentas de pedra"/>
          <p:cNvPicPr>
            <a:picLocks noChangeAspect="1" noChangeArrowheads="1"/>
          </p:cNvPicPr>
          <p:nvPr/>
        </p:nvPicPr>
        <p:blipFill>
          <a:blip r:embed="rId3" cstate="print"/>
          <a:srcRect/>
          <a:stretch>
            <a:fillRect/>
          </a:stretch>
        </p:blipFill>
        <p:spPr bwMode="auto">
          <a:xfrm>
            <a:off x="5364163" y="908050"/>
            <a:ext cx="3455987" cy="2305050"/>
          </a:xfrm>
          <a:prstGeom prst="rect">
            <a:avLst/>
          </a:prstGeom>
          <a:noFill/>
          <a:ln w="9525">
            <a:noFill/>
            <a:miter lim="800000"/>
            <a:headEnd/>
            <a:tailEnd/>
          </a:ln>
        </p:spPr>
      </p:pic>
      <p:sp>
        <p:nvSpPr>
          <p:cNvPr id="22535" name="Text Box 6"/>
          <p:cNvSpPr txBox="1">
            <a:spLocks noChangeArrowheads="1"/>
          </p:cNvSpPr>
          <p:nvPr/>
        </p:nvSpPr>
        <p:spPr bwMode="auto">
          <a:xfrm>
            <a:off x="5435600" y="3244850"/>
            <a:ext cx="3435350" cy="400050"/>
          </a:xfrm>
          <a:prstGeom prst="rect">
            <a:avLst/>
          </a:prstGeom>
          <a:noFill/>
          <a:ln w="9525" algn="ctr">
            <a:noFill/>
            <a:miter lim="800000"/>
            <a:headEnd/>
            <a:tailEnd/>
          </a:ln>
        </p:spPr>
        <p:txBody>
          <a:bodyPr anchor="ctr">
            <a:spAutoFit/>
          </a:bodyPr>
          <a:lstStyle/>
          <a:p>
            <a:r>
              <a:rPr lang="pt-BR" sz="1000">
                <a:latin typeface="Times New Roman" pitchFamily="18" charset="0"/>
              </a:rPr>
              <a:t>www.historiadigital.org/historia-geral/pre-historia/5-etapas-da-longa-e-permanente-evolucao-humana/</a:t>
            </a:r>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5" name="Text Box 7"/>
          <p:cNvSpPr txBox="1">
            <a:spLocks noChangeArrowheads="1"/>
          </p:cNvSpPr>
          <p:nvPr/>
        </p:nvSpPr>
        <p:spPr bwMode="auto">
          <a:xfrm>
            <a:off x="0" y="549275"/>
            <a:ext cx="5219700" cy="6503988"/>
          </a:xfrm>
          <a:prstGeom prst="rect">
            <a:avLst/>
          </a:prstGeom>
          <a:noFill/>
          <a:ln w="9525">
            <a:noFill/>
            <a:miter lim="800000"/>
            <a:headEnd/>
            <a:tailEnd/>
          </a:ln>
        </p:spPr>
        <p:txBody>
          <a:bodyPr>
            <a:spAutoFit/>
          </a:bodyPr>
          <a:lstStyle/>
          <a:p>
            <a:pPr algn="just">
              <a:lnSpc>
                <a:spcPts val="2500"/>
              </a:lnSpc>
              <a:buFont typeface="Wingdings" pitchFamily="2" charset="2"/>
              <a:buChar char="§"/>
              <a:defRPr/>
            </a:pPr>
            <a:r>
              <a:rPr lang="pt-BR" sz="2400" b="1" dirty="0">
                <a:latin typeface="Times New Roman" pitchFamily="18" charset="0"/>
              </a:rPr>
              <a:t> Homo sapiens </a:t>
            </a:r>
            <a:r>
              <a:rPr lang="pt-BR" sz="2400" b="1" dirty="0" err="1">
                <a:latin typeface="Times New Roman" pitchFamily="18" charset="0"/>
              </a:rPr>
              <a:t>sapiens</a:t>
            </a:r>
            <a:endParaRPr lang="pt-BR" sz="2400" b="1" dirty="0">
              <a:latin typeface="Times New Roman" pitchFamily="18" charset="0"/>
            </a:endParaRPr>
          </a:p>
          <a:p>
            <a:pPr algn="just">
              <a:lnSpc>
                <a:spcPts val="2500"/>
              </a:lnSpc>
              <a:buFont typeface="Wingdings" pitchFamily="2" charset="2"/>
              <a:buChar char="§"/>
              <a:defRPr/>
            </a:pPr>
            <a:endParaRPr lang="pt-BR" sz="1400" b="1" dirty="0">
              <a:latin typeface="Times New Roman" pitchFamily="18" charset="0"/>
            </a:endParaRPr>
          </a:p>
          <a:p>
            <a:pPr marL="265113" indent="-265113" algn="just">
              <a:lnSpc>
                <a:spcPts val="2500"/>
              </a:lnSpc>
              <a:buFont typeface="Wingdings" pitchFamily="2" charset="2"/>
              <a:buChar char="ü"/>
              <a:defRPr/>
            </a:pPr>
            <a:r>
              <a:rPr lang="pt-BR" sz="2400" b="1" dirty="0">
                <a:latin typeface="Times New Roman" pitchFamily="18" charset="0"/>
              </a:rPr>
              <a:t> Mais altos e mais ágeis que os anteriores</a:t>
            </a:r>
          </a:p>
          <a:p>
            <a:pPr marL="265113" indent="-265113" algn="just">
              <a:lnSpc>
                <a:spcPts val="2500"/>
              </a:lnSpc>
              <a:buFont typeface="Wingdings" pitchFamily="2" charset="2"/>
              <a:buChar char="ü"/>
              <a:defRPr/>
            </a:pPr>
            <a:r>
              <a:rPr lang="pt-BR" sz="2400" b="1" dirty="0">
                <a:latin typeface="Times New Roman" pitchFamily="18" charset="0"/>
              </a:rPr>
              <a:t> Surgem a 40 mil anos, durante a última glaciação</a:t>
            </a:r>
          </a:p>
          <a:p>
            <a:pPr marL="265113" indent="-265113" algn="just">
              <a:lnSpc>
                <a:spcPts val="2500"/>
              </a:lnSpc>
              <a:buFont typeface="Wingdings" pitchFamily="2" charset="2"/>
              <a:buChar char="ü"/>
              <a:defRPr/>
            </a:pPr>
            <a:r>
              <a:rPr lang="pt-BR" sz="2400" b="1" dirty="0">
                <a:latin typeface="Times New Roman" pitchFamily="18" charset="0"/>
              </a:rPr>
              <a:t> Europa – Homem de Cro-Magnon que coexiste com os </a:t>
            </a:r>
            <a:r>
              <a:rPr lang="pt-BR" sz="2400" b="1" dirty="0" err="1">
                <a:latin typeface="Times New Roman" pitchFamily="18" charset="0"/>
              </a:rPr>
              <a:t>neandertais</a:t>
            </a:r>
            <a:r>
              <a:rPr lang="pt-BR" sz="2400" b="1" dirty="0">
                <a:latin typeface="Times New Roman" pitchFamily="18" charset="0"/>
              </a:rPr>
              <a:t> por 10 mil anos</a:t>
            </a:r>
          </a:p>
          <a:p>
            <a:pPr marL="265113" indent="-265113" algn="just">
              <a:lnSpc>
                <a:spcPts val="2500"/>
              </a:lnSpc>
              <a:buFont typeface="Wingdings" pitchFamily="2" charset="2"/>
              <a:buChar char="ü"/>
              <a:defRPr/>
            </a:pPr>
            <a:r>
              <a:rPr lang="pt-BR" sz="2400" b="1" dirty="0">
                <a:latin typeface="Times New Roman" pitchFamily="18" charset="0"/>
              </a:rPr>
              <a:t> Fim dos </a:t>
            </a:r>
            <a:r>
              <a:rPr lang="pt-BR" sz="2400" b="1" dirty="0" err="1">
                <a:latin typeface="Times New Roman" pitchFamily="18" charset="0"/>
              </a:rPr>
              <a:t>neandertais</a:t>
            </a:r>
            <a:r>
              <a:rPr lang="pt-BR" sz="2400" b="1" dirty="0">
                <a:latin typeface="Times New Roman" pitchFamily="18" charset="0"/>
              </a:rPr>
              <a:t> – auge da última glaciação, 30 mil anos</a:t>
            </a:r>
          </a:p>
          <a:p>
            <a:pPr marL="265113" indent="-265113" algn="just">
              <a:lnSpc>
                <a:spcPts val="1300"/>
              </a:lnSpc>
              <a:defRPr/>
            </a:pPr>
            <a:r>
              <a:rPr lang="pt-BR" sz="1400" b="1" dirty="0">
                <a:latin typeface="Times New Roman" pitchFamily="18" charset="0"/>
              </a:rPr>
              <a:t> </a:t>
            </a:r>
          </a:p>
          <a:p>
            <a:pPr marL="265113" indent="-265113" algn="just">
              <a:lnSpc>
                <a:spcPts val="2500"/>
              </a:lnSpc>
              <a:defRPr/>
            </a:pPr>
            <a:r>
              <a:rPr lang="pt-BR" sz="2400" b="1" dirty="0">
                <a:latin typeface="Times New Roman" pitchFamily="18" charset="0"/>
              </a:rPr>
              <a:t>Vantagens evolutivas:</a:t>
            </a:r>
          </a:p>
          <a:p>
            <a:pPr marL="265113" indent="-265113" algn="just">
              <a:lnSpc>
                <a:spcPts val="2500"/>
              </a:lnSpc>
              <a:buFont typeface="Wingdings" pitchFamily="2" charset="2"/>
              <a:buChar char="ü"/>
              <a:defRPr/>
            </a:pPr>
            <a:r>
              <a:rPr lang="pt-BR" sz="2400" b="1" dirty="0">
                <a:latin typeface="Times New Roman" pitchFamily="18" charset="0"/>
              </a:rPr>
              <a:t>fabricação e uso de ferramentas, como instrumentos de pedra</a:t>
            </a:r>
          </a:p>
          <a:p>
            <a:pPr marL="265113" indent="-265113" algn="just">
              <a:lnSpc>
                <a:spcPts val="2500"/>
              </a:lnSpc>
              <a:buFont typeface="Wingdings" pitchFamily="2" charset="2"/>
              <a:buChar char="ü"/>
              <a:defRPr/>
            </a:pPr>
            <a:r>
              <a:rPr lang="pt-BR" sz="2400" b="1" dirty="0">
                <a:latin typeface="Times New Roman" pitchFamily="18" charset="0"/>
              </a:rPr>
              <a:t> linguagem, com abstração de ideias</a:t>
            </a:r>
          </a:p>
          <a:p>
            <a:pPr marL="265113" indent="-265113" algn="just">
              <a:lnSpc>
                <a:spcPts val="2500"/>
              </a:lnSpc>
              <a:buFont typeface="Wingdings" pitchFamily="2" charset="2"/>
              <a:buChar char="ü"/>
              <a:defRPr/>
            </a:pPr>
            <a:r>
              <a:rPr lang="pt-BR" sz="2400" b="1" dirty="0">
                <a:latin typeface="Times New Roman" pitchFamily="18" charset="0"/>
              </a:rPr>
              <a:t> construção de habitações</a:t>
            </a:r>
          </a:p>
          <a:p>
            <a:pPr marL="265113" indent="-265113" algn="just">
              <a:lnSpc>
                <a:spcPts val="2500"/>
              </a:lnSpc>
              <a:buFont typeface="Wingdings" pitchFamily="2" charset="2"/>
              <a:buChar char="ü"/>
              <a:defRPr/>
            </a:pPr>
            <a:r>
              <a:rPr lang="pt-BR" sz="2400" b="1" dirty="0">
                <a:latin typeface="Times New Roman" pitchFamily="18" charset="0"/>
              </a:rPr>
              <a:t> organização social na forma de tribos</a:t>
            </a:r>
          </a:p>
          <a:p>
            <a:pPr marL="265113" indent="-265113" algn="just">
              <a:lnSpc>
                <a:spcPts val="2500"/>
              </a:lnSpc>
              <a:buFont typeface="Wingdings" pitchFamily="2" charset="2"/>
              <a:buChar char="ü"/>
              <a:defRPr/>
            </a:pPr>
            <a:r>
              <a:rPr lang="pt-BR" sz="2400" b="1" dirty="0">
                <a:latin typeface="Times New Roman" pitchFamily="18" charset="0"/>
              </a:rPr>
              <a:t> desenvolvimento de rituais e arte</a:t>
            </a:r>
          </a:p>
        </p:txBody>
      </p:sp>
      <p:sp>
        <p:nvSpPr>
          <p:cNvPr id="23556"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23557" name="Picture 2"/>
          <p:cNvPicPr>
            <a:picLocks noChangeAspect="1" noChangeArrowheads="1"/>
          </p:cNvPicPr>
          <p:nvPr/>
        </p:nvPicPr>
        <p:blipFill>
          <a:blip r:embed="rId2" cstate="print"/>
          <a:srcRect l="55624" t="35555" r="26094" b="31667"/>
          <a:stretch>
            <a:fillRect/>
          </a:stretch>
        </p:blipFill>
        <p:spPr bwMode="auto">
          <a:xfrm>
            <a:off x="5292725" y="1743075"/>
            <a:ext cx="3343275" cy="3371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347864" y="6550223"/>
            <a:ext cx="5616624" cy="307777"/>
          </a:xfrm>
          <a:prstGeom prst="rect">
            <a:avLst/>
          </a:prstGeom>
          <a:noFill/>
        </p:spPr>
        <p:txBody>
          <a:bodyPr wrap="square" rtlCol="0">
            <a:spAutoFit/>
          </a:bodyPr>
          <a:lstStyle/>
          <a:p>
            <a:r>
              <a:rPr lang="pt-BR" sz="1400" dirty="0" smtClean="0">
                <a:latin typeface="Times New Roman" pitchFamily="18" charset="0"/>
                <a:cs typeface="Times New Roman" pitchFamily="18" charset="0"/>
              </a:rPr>
              <a:t>Soares, EG. Disparando </a:t>
            </a:r>
            <a:r>
              <a:rPr lang="pt-BR" sz="1400" dirty="0" err="1" smtClean="0">
                <a:latin typeface="Times New Roman" pitchFamily="18" charset="0"/>
                <a:cs typeface="Times New Roman" pitchFamily="18" charset="0"/>
              </a:rPr>
              <a:t>Poemeus</a:t>
            </a:r>
            <a:r>
              <a:rPr lang="pt-BR" sz="1400" dirty="0" smtClean="0">
                <a:latin typeface="Times New Roman" pitchFamily="18" charset="0"/>
                <a:cs typeface="Times New Roman" pitchFamily="18" charset="0"/>
              </a:rPr>
              <a:t>, </a:t>
            </a:r>
            <a:r>
              <a:rPr lang="pt-BR" sz="1400" dirty="0" err="1" smtClean="0">
                <a:latin typeface="Times New Roman" pitchFamily="18" charset="0"/>
                <a:cs typeface="Times New Roman" pitchFamily="18" charset="0"/>
              </a:rPr>
              <a:t>Funpec</a:t>
            </a:r>
            <a:r>
              <a:rPr lang="pt-BR" sz="1400" dirty="0" smtClean="0">
                <a:latin typeface="Times New Roman" pitchFamily="18" charset="0"/>
                <a:cs typeface="Times New Roman" pitchFamily="18" charset="0"/>
              </a:rPr>
              <a:t> Ed. Ribeirão Preto. </a:t>
            </a:r>
            <a:r>
              <a:rPr lang="pt-BR" sz="1200" dirty="0" smtClean="0">
                <a:latin typeface="Times New Roman" pitchFamily="18" charset="0"/>
                <a:cs typeface="Times New Roman" pitchFamily="18" charset="0"/>
              </a:rPr>
              <a:t>p. 76-80, 2013</a:t>
            </a:r>
            <a:endParaRPr lang="pt-BR" sz="1400" dirty="0">
              <a:latin typeface="Times New Roman" pitchFamily="18" charset="0"/>
              <a:cs typeface="Times New Roman" pitchFamily="18" charset="0"/>
            </a:endParaRPr>
          </a:p>
        </p:txBody>
      </p:sp>
      <p:sp>
        <p:nvSpPr>
          <p:cNvPr id="6" name="CaixaDeTexto 5"/>
          <p:cNvSpPr txBox="1"/>
          <p:nvPr/>
        </p:nvSpPr>
        <p:spPr>
          <a:xfrm>
            <a:off x="-180528" y="3007080"/>
            <a:ext cx="2880320" cy="3914918"/>
          </a:xfrm>
          <a:prstGeom prst="rect">
            <a:avLst/>
          </a:prstGeom>
          <a:noFill/>
        </p:spPr>
        <p:txBody>
          <a:bodyPr wrap="square" rtlCol="0">
            <a:spAutoFit/>
          </a:bodyPr>
          <a:lstStyle/>
          <a:p>
            <a:pPr algn="ctr">
              <a:lnSpc>
                <a:spcPct val="115000"/>
              </a:lnSpc>
              <a:spcAft>
                <a:spcPts val="0"/>
              </a:spcAft>
            </a:pPr>
            <a:r>
              <a:rPr lang="pt-BR" sz="1600" b="1" dirty="0" smtClean="0">
                <a:latin typeface="Times New Roman"/>
                <a:ea typeface="Calibri"/>
                <a:cs typeface="Times New Roman"/>
              </a:rPr>
              <a:t>Em busca do </a:t>
            </a:r>
            <a:r>
              <a:rPr lang="pt-BR" sz="1600" b="1" i="1" dirty="0" smtClean="0">
                <a:latin typeface="Times New Roman"/>
                <a:ea typeface="Calibri"/>
                <a:cs typeface="Times New Roman"/>
              </a:rPr>
              <a:t>Homo </a:t>
            </a:r>
            <a:r>
              <a:rPr lang="pt-BR" sz="1600" b="1" i="1" dirty="0" err="1" smtClean="0">
                <a:latin typeface="Times New Roman"/>
                <a:ea typeface="Calibri"/>
                <a:cs typeface="Times New Roman"/>
              </a:rPr>
              <a:t>ethicus</a:t>
            </a:r>
            <a:endParaRPr lang="pt-BR" sz="1600" b="1" i="1" dirty="0" smtClean="0">
              <a:latin typeface="Times New Roman"/>
              <a:ea typeface="Calibri"/>
              <a:cs typeface="Times New Roman"/>
            </a:endParaRPr>
          </a:p>
          <a:p>
            <a:pPr algn="ctr">
              <a:lnSpc>
                <a:spcPct val="115000"/>
              </a:lnSpc>
              <a:spcAft>
                <a:spcPts val="0"/>
              </a:spcAft>
            </a:pPr>
            <a:endParaRPr lang="pt-BR" sz="200" b="1" i="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de </a:t>
            </a:r>
            <a:r>
              <a:rPr lang="pt-BR" sz="1400" b="1" i="1" dirty="0" smtClean="0">
                <a:latin typeface="Times New Roman"/>
                <a:ea typeface="Calibri"/>
                <a:cs typeface="Times New Roman"/>
              </a:rPr>
              <a:t>sapiens</a:t>
            </a:r>
            <a:r>
              <a:rPr lang="pt-BR" sz="1400" b="1" dirty="0" smtClean="0">
                <a:latin typeface="Times New Roman"/>
                <a:ea typeface="Calibri"/>
                <a:cs typeface="Times New Roman"/>
              </a:rPr>
              <a:t> eu me aborreço</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farto de sua arrogância</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cansado da inoperância</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por ele não tenho apreço</a:t>
            </a:r>
            <a:endParaRPr lang="pt-BR" sz="1400" b="1" dirty="0" smtClean="0">
              <a:latin typeface="Calibri"/>
              <a:ea typeface="Calibri"/>
              <a:cs typeface="Times New Roman"/>
            </a:endParaRPr>
          </a:p>
          <a:p>
            <a:pPr algn="ctr">
              <a:lnSpc>
                <a:spcPct val="115000"/>
              </a:lnSpc>
              <a:spcAft>
                <a:spcPts val="0"/>
              </a:spcAft>
            </a:pPr>
            <a:endParaRPr lang="pt-BR" sz="800" b="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tem orgulho por tão pouco</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com valores distorcidos</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frequentemente obtidos</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de bajulador ou louco</a:t>
            </a:r>
            <a:endParaRPr lang="pt-BR" sz="1400" b="1" dirty="0" smtClean="0">
              <a:latin typeface="Calibri"/>
              <a:ea typeface="Calibri"/>
              <a:cs typeface="Times New Roman"/>
            </a:endParaRPr>
          </a:p>
          <a:p>
            <a:pPr algn="ctr" fontAlgn="auto">
              <a:lnSpc>
                <a:spcPct val="115000"/>
              </a:lnSpc>
              <a:spcBef>
                <a:spcPts val="0"/>
              </a:spcBef>
              <a:spcAft>
                <a:spcPts val="0"/>
              </a:spcAft>
              <a:defRPr/>
            </a:pPr>
            <a:endParaRPr lang="pt-BR" sz="800" b="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você sabe por que </a:t>
            </a:r>
            <a:r>
              <a:rPr lang="pt-BR" sz="1400" b="1" i="1" dirty="0" smtClean="0">
                <a:latin typeface="Times New Roman"/>
                <a:ea typeface="Calibri"/>
                <a:cs typeface="Times New Roman"/>
              </a:rPr>
              <a:t>sapiens</a:t>
            </a:r>
            <a:r>
              <a:rPr lang="pt-BR" sz="1400" b="1" dirty="0" smtClean="0">
                <a:latin typeface="Times New Roman"/>
                <a:ea typeface="Calibri"/>
                <a:cs typeface="Times New Roman"/>
              </a:rPr>
              <a:t>?</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porque sabe sacanear,</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ludibriar, enganar</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a quem seja menos </a:t>
            </a:r>
            <a:r>
              <a:rPr lang="pt-BR" sz="1400" b="1" i="1" dirty="0" smtClean="0">
                <a:latin typeface="Times New Roman"/>
                <a:ea typeface="Calibri"/>
                <a:cs typeface="Times New Roman"/>
              </a:rPr>
              <a:t>sapiens</a:t>
            </a:r>
            <a:endParaRPr lang="pt-BR" sz="1400" b="1" dirty="0" smtClean="0">
              <a:latin typeface="Calibri"/>
              <a:ea typeface="Calibri"/>
              <a:cs typeface="Times New Roman"/>
            </a:endParaRPr>
          </a:p>
          <a:p>
            <a:pPr indent="450215" algn="ctr">
              <a:lnSpc>
                <a:spcPct val="115000"/>
              </a:lnSpc>
              <a:spcAft>
                <a:spcPts val="0"/>
              </a:spcAft>
            </a:pPr>
            <a:endParaRPr lang="pt-BR" sz="1400" dirty="0">
              <a:latin typeface="Calibri"/>
              <a:ea typeface="Calibri"/>
              <a:cs typeface="Times New Roman"/>
            </a:endParaRPr>
          </a:p>
        </p:txBody>
      </p:sp>
      <p:sp>
        <p:nvSpPr>
          <p:cNvPr id="7" name="CaixaDeTexto 6"/>
          <p:cNvSpPr txBox="1"/>
          <p:nvPr/>
        </p:nvSpPr>
        <p:spPr>
          <a:xfrm>
            <a:off x="2195736" y="3168402"/>
            <a:ext cx="2628292" cy="3490186"/>
          </a:xfrm>
          <a:prstGeom prst="rect">
            <a:avLst/>
          </a:prstGeom>
          <a:noFill/>
        </p:spPr>
        <p:txBody>
          <a:bodyPr wrap="square" rtlCol="0">
            <a:spAutoFit/>
          </a:bodyPr>
          <a:lstStyle/>
          <a:p>
            <a:pPr algn="ctr">
              <a:lnSpc>
                <a:spcPct val="115000"/>
              </a:lnSpc>
              <a:spcAft>
                <a:spcPts val="0"/>
              </a:spcAft>
            </a:pPr>
            <a:r>
              <a:rPr lang="pt-BR" sz="1400" b="1" dirty="0" smtClean="0">
                <a:latin typeface="Times New Roman"/>
                <a:ea typeface="Calibri"/>
                <a:cs typeface="Times New Roman"/>
              </a:rPr>
              <a:t>em desenfreada gana</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de sempre mais possuir</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não aprende a dividir</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uma ganância insana</a:t>
            </a:r>
            <a:endParaRPr lang="pt-BR" sz="1400" b="1" dirty="0" smtClean="0">
              <a:latin typeface="Calibri"/>
              <a:ea typeface="Calibri"/>
              <a:cs typeface="Times New Roman"/>
            </a:endParaRPr>
          </a:p>
          <a:p>
            <a:pPr algn="ctr" fontAlgn="auto">
              <a:lnSpc>
                <a:spcPct val="115000"/>
              </a:lnSpc>
              <a:spcBef>
                <a:spcPts val="0"/>
              </a:spcBef>
              <a:spcAft>
                <a:spcPts val="0"/>
              </a:spcAft>
              <a:defRPr/>
            </a:pPr>
            <a:endParaRPr lang="pt-BR" sz="800" b="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ao honesto tapeando</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busca só levar vantagem</a:t>
            </a:r>
          </a:p>
          <a:p>
            <a:pPr algn="ctr">
              <a:lnSpc>
                <a:spcPct val="115000"/>
              </a:lnSpc>
              <a:spcAft>
                <a:spcPts val="0"/>
              </a:spcAft>
            </a:pPr>
            <a:r>
              <a:rPr lang="pt-BR" sz="1400" b="1" dirty="0" smtClean="0">
                <a:latin typeface="Times New Roman"/>
                <a:ea typeface="Calibri"/>
                <a:cs typeface="Times New Roman"/>
              </a:rPr>
              <a:t>gosta de uma vadiagem</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corrompendo e roubando</a:t>
            </a:r>
            <a:endParaRPr lang="pt-BR" sz="1400" b="1" dirty="0" smtClean="0">
              <a:latin typeface="Calibri"/>
              <a:ea typeface="Calibri"/>
              <a:cs typeface="Times New Roman"/>
            </a:endParaRPr>
          </a:p>
          <a:p>
            <a:pPr algn="ctr">
              <a:lnSpc>
                <a:spcPct val="115000"/>
              </a:lnSpc>
              <a:spcBef>
                <a:spcPts val="0"/>
              </a:spcBef>
              <a:spcAft>
                <a:spcPts val="0"/>
              </a:spcAft>
            </a:pPr>
            <a:endParaRPr lang="pt-BR" sz="800" b="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pelos fins valem os meios</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mesmo sendo nebulosos</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corruptos e gulosos</a:t>
            </a:r>
          </a:p>
          <a:p>
            <a:pPr algn="ctr">
              <a:lnSpc>
                <a:spcPct val="115000"/>
              </a:lnSpc>
              <a:spcAft>
                <a:spcPts val="0"/>
              </a:spcAft>
            </a:pPr>
            <a:r>
              <a:rPr lang="pt-BR" sz="1400" b="1" dirty="0" smtClean="0">
                <a:latin typeface="Times New Roman"/>
                <a:ea typeface="Calibri"/>
                <a:cs typeface="Times New Roman"/>
              </a:rPr>
              <a:t>sempre com seus bolsos cheios</a:t>
            </a:r>
          </a:p>
          <a:p>
            <a:pPr algn="ctr">
              <a:lnSpc>
                <a:spcPct val="115000"/>
              </a:lnSpc>
              <a:spcBef>
                <a:spcPts val="0"/>
              </a:spcBef>
              <a:spcAft>
                <a:spcPts val="0"/>
              </a:spcAft>
            </a:pPr>
            <a:endParaRPr lang="pt-BR" sz="800" b="1" dirty="0" smtClean="0">
              <a:latin typeface="Times New Roman"/>
              <a:ea typeface="Calibri"/>
              <a:cs typeface="Times New Roman"/>
            </a:endParaRPr>
          </a:p>
        </p:txBody>
      </p:sp>
      <p:sp>
        <p:nvSpPr>
          <p:cNvPr id="9" name="CaixaDeTexto 8"/>
          <p:cNvSpPr txBox="1"/>
          <p:nvPr/>
        </p:nvSpPr>
        <p:spPr>
          <a:xfrm>
            <a:off x="4572000" y="692696"/>
            <a:ext cx="2448272" cy="5861605"/>
          </a:xfrm>
          <a:prstGeom prst="rect">
            <a:avLst/>
          </a:prstGeom>
          <a:noFill/>
        </p:spPr>
        <p:txBody>
          <a:bodyPr wrap="square" rtlCol="0">
            <a:spAutoFit/>
          </a:bodyPr>
          <a:lstStyle/>
          <a:p>
            <a:pPr algn="ctr">
              <a:lnSpc>
                <a:spcPct val="115000"/>
              </a:lnSpc>
              <a:spcAft>
                <a:spcPts val="0"/>
              </a:spcAft>
            </a:pPr>
            <a:r>
              <a:rPr lang="pt-BR" sz="1400" b="1" dirty="0" smtClean="0">
                <a:latin typeface="Times New Roman"/>
                <a:ea typeface="Calibri"/>
                <a:cs typeface="Times New Roman"/>
              </a:rPr>
              <a:t>seu sorriso é engessado</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com um esgar pré-montado</a:t>
            </a:r>
            <a:endParaRPr lang="pt-BR" sz="1400" b="1" dirty="0" smtClean="0">
              <a:latin typeface="Calibri"/>
              <a:ea typeface="Calibri"/>
              <a:cs typeface="Times New Roman"/>
            </a:endParaRPr>
          </a:p>
          <a:p>
            <a:pPr algn="ctr">
              <a:lnSpc>
                <a:spcPct val="115000"/>
              </a:lnSpc>
              <a:spcAft>
                <a:spcPts val="0"/>
              </a:spcAft>
            </a:pPr>
            <a:r>
              <a:rPr lang="pt-BR" sz="1400" b="1" dirty="0" smtClean="0">
                <a:latin typeface="Times New Roman"/>
                <a:ea typeface="Calibri"/>
                <a:cs typeface="Times New Roman"/>
              </a:rPr>
              <a:t>bajulando o abastado</a:t>
            </a:r>
            <a:endParaRPr lang="pt-BR" sz="1400" b="1" dirty="0" smtClean="0">
              <a:latin typeface="Calibri"/>
              <a:ea typeface="Calibri"/>
              <a:cs typeface="Times New Roman"/>
            </a:endParaRPr>
          </a:p>
          <a:p>
            <a:pPr algn="ctr">
              <a:lnSpc>
                <a:spcPct val="115000"/>
              </a:lnSpc>
              <a:spcBef>
                <a:spcPts val="0"/>
              </a:spcBef>
              <a:spcAft>
                <a:spcPts val="0"/>
              </a:spcAft>
            </a:pPr>
            <a:r>
              <a:rPr lang="pt-BR" sz="1400" b="1" dirty="0" smtClean="0">
                <a:latin typeface="Times New Roman"/>
                <a:ea typeface="Calibri"/>
                <a:cs typeface="Times New Roman"/>
              </a:rPr>
              <a:t>despreza o pobre coitado</a:t>
            </a:r>
            <a:endParaRPr lang="pt-BR" sz="800" b="1" dirty="0" smtClean="0">
              <a:latin typeface="Times New Roman"/>
              <a:ea typeface="Calibri"/>
              <a:cs typeface="Times New Roman"/>
            </a:endParaRPr>
          </a:p>
          <a:p>
            <a:pPr algn="ctr" fontAlgn="auto">
              <a:lnSpc>
                <a:spcPct val="115000"/>
              </a:lnSpc>
              <a:spcBef>
                <a:spcPts val="0"/>
              </a:spcBef>
              <a:spcAft>
                <a:spcPts val="0"/>
              </a:spcAft>
              <a:defRPr/>
            </a:pPr>
            <a:endParaRPr lang="pt-BR" sz="800" b="1" dirty="0" smtClean="0">
              <a:latin typeface="Times New Roman"/>
              <a:ea typeface="Calibri"/>
              <a:cs typeface="Times New Roman"/>
            </a:endParaRPr>
          </a:p>
          <a:p>
            <a:pPr lvl="0" algn="ctr" fontAlgn="auto">
              <a:lnSpc>
                <a:spcPct val="115000"/>
              </a:lnSpc>
              <a:spcBef>
                <a:spcPts val="0"/>
              </a:spcBef>
              <a:spcAft>
                <a:spcPts val="0"/>
              </a:spcAft>
              <a:defRPr/>
            </a:pPr>
            <a:r>
              <a:rPr lang="pt-BR" sz="1400" b="1" dirty="0" smtClean="0">
                <a:solidFill>
                  <a:srgbClr val="000000"/>
                </a:solidFill>
                <a:latin typeface="Times New Roman"/>
                <a:ea typeface="Calibri"/>
                <a:cs typeface="Times New Roman"/>
              </a:rPr>
              <a:t>mentirosos e safados</a:t>
            </a:r>
          </a:p>
          <a:p>
            <a:pPr lvl="0" algn="ctr" fontAlgn="auto">
              <a:lnSpc>
                <a:spcPct val="115000"/>
              </a:lnSpc>
              <a:spcBef>
                <a:spcPts val="0"/>
              </a:spcBef>
              <a:spcAft>
                <a:spcPts val="0"/>
              </a:spcAft>
              <a:defRPr/>
            </a:pPr>
            <a:r>
              <a:rPr lang="pt-BR" sz="1400" b="1" dirty="0" smtClean="0">
                <a:solidFill>
                  <a:srgbClr val="000000"/>
                </a:solidFill>
                <a:latin typeface="Times New Roman"/>
                <a:ea typeface="Calibri"/>
                <a:cs typeface="Times New Roman"/>
              </a:rPr>
              <a:t>formam grupos perigosos</a:t>
            </a:r>
          </a:p>
          <a:p>
            <a:pPr lvl="0" algn="ctr" fontAlgn="auto">
              <a:lnSpc>
                <a:spcPct val="115000"/>
              </a:lnSpc>
              <a:spcBef>
                <a:spcPts val="0"/>
              </a:spcBef>
              <a:spcAft>
                <a:spcPts val="0"/>
              </a:spcAft>
              <a:defRPr/>
            </a:pPr>
            <a:r>
              <a:rPr lang="pt-BR" sz="1400" b="1" dirty="0" smtClean="0">
                <a:solidFill>
                  <a:srgbClr val="000000"/>
                </a:solidFill>
                <a:latin typeface="Times New Roman"/>
                <a:ea typeface="Calibri"/>
                <a:cs typeface="Times New Roman"/>
              </a:rPr>
              <a:t>juntos enquanto rendosos</a:t>
            </a:r>
          </a:p>
          <a:p>
            <a:pPr lvl="0" algn="ctr" fontAlgn="auto">
              <a:lnSpc>
                <a:spcPct val="115000"/>
              </a:lnSpc>
              <a:spcBef>
                <a:spcPts val="0"/>
              </a:spcBef>
              <a:spcAft>
                <a:spcPts val="0"/>
              </a:spcAft>
              <a:defRPr/>
            </a:pPr>
            <a:r>
              <a:rPr lang="pt-BR" sz="1400" b="1" dirty="0" smtClean="0">
                <a:solidFill>
                  <a:srgbClr val="000000"/>
                </a:solidFill>
                <a:latin typeface="Times New Roman"/>
                <a:ea typeface="Calibri"/>
                <a:cs typeface="Times New Roman"/>
              </a:rPr>
              <a:t>na sacanagem montados</a:t>
            </a:r>
            <a:endParaRPr lang="pt-BR" sz="800" b="1" dirty="0" smtClean="0">
              <a:latin typeface="Times New Roman"/>
              <a:ea typeface="Calibri"/>
              <a:cs typeface="Times New Roman"/>
            </a:endParaRPr>
          </a:p>
          <a:p>
            <a:pPr algn="ctr">
              <a:lnSpc>
                <a:spcPct val="115000"/>
              </a:lnSpc>
              <a:spcAft>
                <a:spcPts val="0"/>
              </a:spcAft>
            </a:pPr>
            <a:endParaRPr lang="pt-BR" sz="800" b="1" dirty="0" smtClean="0">
              <a:latin typeface="Times New Roman"/>
              <a:ea typeface="Calibri"/>
              <a:cs typeface="Times New Roman"/>
            </a:endParaRPr>
          </a:p>
          <a:p>
            <a:pPr algn="ctr">
              <a:lnSpc>
                <a:spcPct val="115000"/>
              </a:lnSpc>
              <a:spcAft>
                <a:spcPts val="0"/>
              </a:spcAft>
            </a:pPr>
            <a:r>
              <a:rPr lang="pt-BR" sz="1400" b="1" dirty="0" smtClean="0">
                <a:latin typeface="Times New Roman"/>
                <a:ea typeface="Calibri"/>
                <a:cs typeface="Times New Roman"/>
              </a:rPr>
              <a:t>busco algo diferente</a:t>
            </a:r>
          </a:p>
          <a:p>
            <a:pPr algn="ctr">
              <a:lnSpc>
                <a:spcPct val="115000"/>
              </a:lnSpc>
              <a:spcAft>
                <a:spcPts val="0"/>
              </a:spcAft>
            </a:pPr>
            <a:r>
              <a:rPr lang="pt-BR" sz="1400" b="1" dirty="0" smtClean="0">
                <a:latin typeface="Times New Roman"/>
                <a:ea typeface="Calibri"/>
                <a:cs typeface="Times New Roman"/>
              </a:rPr>
              <a:t>que chore com sentimento</a:t>
            </a:r>
          </a:p>
          <a:p>
            <a:pPr algn="ctr">
              <a:lnSpc>
                <a:spcPct val="115000"/>
              </a:lnSpc>
              <a:spcAft>
                <a:spcPts val="0"/>
              </a:spcAft>
            </a:pPr>
            <a:r>
              <a:rPr lang="pt-BR" sz="1400" b="1" dirty="0" smtClean="0">
                <a:latin typeface="Times New Roman"/>
                <a:ea typeface="Calibri"/>
                <a:cs typeface="Times New Roman"/>
              </a:rPr>
              <a:t>vendo o outro em sofrimento</a:t>
            </a:r>
          </a:p>
          <a:p>
            <a:pPr algn="ctr">
              <a:lnSpc>
                <a:spcPct val="115000"/>
              </a:lnSpc>
              <a:spcAft>
                <a:spcPts val="0"/>
              </a:spcAft>
            </a:pPr>
            <a:r>
              <a:rPr lang="pt-BR" sz="1400" b="1" dirty="0" smtClean="0">
                <a:latin typeface="Times New Roman"/>
                <a:ea typeface="Calibri"/>
                <a:cs typeface="Times New Roman"/>
              </a:rPr>
              <a:t>que eu possa chamar de gente</a:t>
            </a:r>
          </a:p>
          <a:p>
            <a:pPr algn="ctr">
              <a:lnSpc>
                <a:spcPct val="115000"/>
              </a:lnSpc>
              <a:spcAft>
                <a:spcPts val="0"/>
              </a:spcAft>
            </a:pPr>
            <a:r>
              <a:rPr lang="pt-BR" sz="800" b="1" dirty="0" smtClean="0">
                <a:latin typeface="Times New Roman"/>
                <a:ea typeface="Calibri"/>
                <a:cs typeface="Times New Roman"/>
              </a:rPr>
              <a:t> </a:t>
            </a:r>
          </a:p>
          <a:p>
            <a:pPr algn="ctr">
              <a:lnSpc>
                <a:spcPct val="115000"/>
              </a:lnSpc>
              <a:spcAft>
                <a:spcPts val="0"/>
              </a:spcAft>
            </a:pPr>
            <a:r>
              <a:rPr lang="pt-BR" sz="1400" b="1" dirty="0" smtClean="0">
                <a:latin typeface="Times New Roman"/>
                <a:ea typeface="Calibri"/>
                <a:cs typeface="Times New Roman"/>
              </a:rPr>
              <a:t>se o momento é de alegria</a:t>
            </a:r>
          </a:p>
          <a:p>
            <a:pPr algn="ctr">
              <a:lnSpc>
                <a:spcPct val="115000"/>
              </a:lnSpc>
              <a:spcAft>
                <a:spcPts val="0"/>
              </a:spcAft>
            </a:pPr>
            <a:r>
              <a:rPr lang="pt-BR" sz="1400" b="1" dirty="0" smtClean="0">
                <a:latin typeface="Times New Roman"/>
                <a:ea typeface="Calibri"/>
                <a:cs typeface="Times New Roman"/>
              </a:rPr>
              <a:t>solto seja seu sorriso</a:t>
            </a:r>
          </a:p>
          <a:p>
            <a:pPr algn="ctr">
              <a:lnSpc>
                <a:spcPct val="115000"/>
              </a:lnSpc>
              <a:spcAft>
                <a:spcPts val="0"/>
              </a:spcAft>
            </a:pPr>
            <a:r>
              <a:rPr lang="pt-BR" sz="1400" b="1" dirty="0" smtClean="0">
                <a:latin typeface="Times New Roman"/>
                <a:ea typeface="Calibri"/>
                <a:cs typeface="Times New Roman"/>
              </a:rPr>
              <a:t>lindo qual o paraíso</a:t>
            </a:r>
          </a:p>
          <a:p>
            <a:pPr algn="ctr">
              <a:lnSpc>
                <a:spcPct val="115000"/>
              </a:lnSpc>
              <a:spcAft>
                <a:spcPts val="0"/>
              </a:spcAft>
            </a:pPr>
            <a:r>
              <a:rPr lang="pt-BR" sz="1400" b="1" dirty="0" smtClean="0">
                <a:latin typeface="Times New Roman"/>
                <a:ea typeface="Calibri"/>
                <a:cs typeface="Times New Roman"/>
              </a:rPr>
              <a:t>como um dia de folia</a:t>
            </a:r>
          </a:p>
          <a:p>
            <a:pPr algn="ctr">
              <a:lnSpc>
                <a:spcPct val="115000"/>
              </a:lnSpc>
              <a:spcAft>
                <a:spcPts val="0"/>
              </a:spcAft>
            </a:pPr>
            <a:r>
              <a:rPr lang="pt-BR" sz="800" b="1" dirty="0" smtClean="0">
                <a:latin typeface="Times New Roman"/>
                <a:ea typeface="Calibri"/>
                <a:cs typeface="Times New Roman"/>
              </a:rPr>
              <a:t> </a:t>
            </a:r>
          </a:p>
          <a:p>
            <a:pPr algn="ctr">
              <a:lnSpc>
                <a:spcPct val="115000"/>
              </a:lnSpc>
              <a:spcAft>
                <a:spcPts val="0"/>
              </a:spcAft>
            </a:pPr>
            <a:r>
              <a:rPr lang="pt-BR" sz="1400" b="1" dirty="0" smtClean="0">
                <a:latin typeface="Times New Roman"/>
                <a:ea typeface="Calibri"/>
                <a:cs typeface="Times New Roman"/>
              </a:rPr>
              <a:t>que seu olhar tenha o brilho</a:t>
            </a:r>
          </a:p>
          <a:p>
            <a:pPr algn="ctr">
              <a:lnSpc>
                <a:spcPct val="115000"/>
              </a:lnSpc>
              <a:spcAft>
                <a:spcPts val="0"/>
              </a:spcAft>
            </a:pPr>
            <a:r>
              <a:rPr lang="pt-BR" sz="1400" b="1" dirty="0" smtClean="0">
                <a:latin typeface="Times New Roman"/>
                <a:ea typeface="Calibri"/>
                <a:cs typeface="Times New Roman"/>
              </a:rPr>
              <a:t>de quem sabe ser feliz</a:t>
            </a:r>
          </a:p>
          <a:p>
            <a:pPr algn="ctr">
              <a:lnSpc>
                <a:spcPct val="115000"/>
              </a:lnSpc>
              <a:spcAft>
                <a:spcPts val="0"/>
              </a:spcAft>
            </a:pPr>
            <a:r>
              <a:rPr lang="pt-BR" sz="1400" b="1" dirty="0" smtClean="0">
                <a:latin typeface="Times New Roman"/>
                <a:ea typeface="Calibri"/>
                <a:cs typeface="Times New Roman"/>
              </a:rPr>
              <a:t>do caminhante que diz</a:t>
            </a:r>
          </a:p>
          <a:p>
            <a:pPr algn="ctr">
              <a:lnSpc>
                <a:spcPct val="115000"/>
              </a:lnSpc>
              <a:spcAft>
                <a:spcPts val="0"/>
              </a:spcAft>
            </a:pPr>
            <a:r>
              <a:rPr lang="pt-BR" sz="1400" b="1" dirty="0" smtClean="0">
                <a:latin typeface="Times New Roman"/>
                <a:ea typeface="Calibri"/>
                <a:cs typeface="Times New Roman"/>
              </a:rPr>
              <a:t>andar sempre sobre os trilhos</a:t>
            </a:r>
          </a:p>
          <a:p>
            <a:pPr algn="ctr">
              <a:lnSpc>
                <a:spcPct val="115000"/>
              </a:lnSpc>
              <a:spcAft>
                <a:spcPts val="0"/>
              </a:spcAft>
            </a:pPr>
            <a:r>
              <a:rPr lang="pt-BR" sz="800" b="1" dirty="0" smtClean="0">
                <a:latin typeface="Times New Roman"/>
                <a:ea typeface="Calibri"/>
                <a:cs typeface="Times New Roman"/>
              </a:rPr>
              <a:t> </a:t>
            </a:r>
          </a:p>
        </p:txBody>
      </p:sp>
      <p:sp>
        <p:nvSpPr>
          <p:cNvPr id="10" name="CaixaDeTexto 9"/>
          <p:cNvSpPr txBox="1"/>
          <p:nvPr/>
        </p:nvSpPr>
        <p:spPr>
          <a:xfrm>
            <a:off x="6760815" y="692696"/>
            <a:ext cx="2448272" cy="5720027"/>
          </a:xfrm>
          <a:prstGeom prst="rect">
            <a:avLst/>
          </a:prstGeom>
          <a:noFill/>
        </p:spPr>
        <p:txBody>
          <a:bodyPr wrap="square" rtlCol="0">
            <a:spAutoFit/>
          </a:bodyPr>
          <a:lstStyle/>
          <a:p>
            <a:pPr algn="ctr">
              <a:lnSpc>
                <a:spcPct val="115000"/>
              </a:lnSpc>
              <a:spcAft>
                <a:spcPts val="0"/>
              </a:spcAft>
            </a:pPr>
            <a:r>
              <a:rPr lang="pt-BR" sz="1400" b="1" dirty="0" smtClean="0">
                <a:latin typeface="Times New Roman"/>
                <a:ea typeface="Calibri"/>
                <a:cs typeface="Times New Roman"/>
              </a:rPr>
              <a:t>sabendo ser seletivo</a:t>
            </a:r>
          </a:p>
          <a:p>
            <a:pPr algn="ctr">
              <a:lnSpc>
                <a:spcPct val="115000"/>
              </a:lnSpc>
              <a:spcAft>
                <a:spcPts val="0"/>
              </a:spcAft>
            </a:pPr>
            <a:r>
              <a:rPr lang="pt-BR" sz="1400" b="1" dirty="0" smtClean="0">
                <a:latin typeface="Times New Roman"/>
                <a:ea typeface="Calibri"/>
                <a:cs typeface="Times New Roman"/>
              </a:rPr>
              <a:t>perdoando os defeitos</a:t>
            </a:r>
          </a:p>
          <a:p>
            <a:pPr algn="ctr">
              <a:lnSpc>
                <a:spcPct val="115000"/>
              </a:lnSpc>
              <a:spcAft>
                <a:spcPts val="0"/>
              </a:spcAft>
            </a:pPr>
            <a:r>
              <a:rPr lang="pt-BR" sz="1400" b="1" dirty="0" smtClean="0">
                <a:latin typeface="Times New Roman"/>
                <a:ea typeface="Calibri"/>
                <a:cs typeface="Times New Roman"/>
              </a:rPr>
              <a:t>sem demonstrar preconceitos</a:t>
            </a:r>
          </a:p>
          <a:p>
            <a:pPr algn="ctr">
              <a:lnSpc>
                <a:spcPct val="115000"/>
              </a:lnSpc>
              <a:spcAft>
                <a:spcPts val="0"/>
              </a:spcAft>
            </a:pPr>
            <a:r>
              <a:rPr lang="pt-BR" sz="1400" b="1" dirty="0" smtClean="0">
                <a:latin typeface="Times New Roman"/>
                <a:ea typeface="Calibri"/>
                <a:cs typeface="Times New Roman"/>
              </a:rPr>
              <a:t>desviando do nocivo</a:t>
            </a:r>
            <a:endParaRPr lang="pt-BR" sz="1400" dirty="0" smtClean="0">
              <a:latin typeface="Calibri"/>
              <a:ea typeface="Calibri"/>
              <a:cs typeface="Times New Roman"/>
            </a:endParaRPr>
          </a:p>
          <a:p>
            <a:pPr algn="ctr" fontAlgn="auto">
              <a:lnSpc>
                <a:spcPct val="115000"/>
              </a:lnSpc>
              <a:spcBef>
                <a:spcPts val="0"/>
              </a:spcBef>
              <a:spcAft>
                <a:spcPts val="0"/>
              </a:spcAft>
              <a:defRPr/>
            </a:pPr>
            <a:endParaRPr lang="pt-BR" sz="800" b="1" dirty="0" smtClean="0">
              <a:latin typeface="Times New Roman"/>
              <a:ea typeface="Calibri"/>
              <a:cs typeface="Times New Roman"/>
            </a:endParaRPr>
          </a:p>
          <a:p>
            <a:pPr algn="ctr" fontAlgn="auto">
              <a:lnSpc>
                <a:spcPct val="115000"/>
              </a:lnSpc>
              <a:spcBef>
                <a:spcPts val="0"/>
              </a:spcBef>
              <a:spcAft>
                <a:spcPts val="0"/>
              </a:spcAft>
              <a:defRPr/>
            </a:pPr>
            <a:r>
              <a:rPr lang="pt-BR" sz="1400" b="1" dirty="0" smtClean="0">
                <a:latin typeface="Times New Roman"/>
                <a:ea typeface="Calibri"/>
                <a:cs typeface="Times New Roman"/>
              </a:rPr>
              <a:t>compadecido, sem pena</a:t>
            </a:r>
          </a:p>
          <a:p>
            <a:pPr algn="ctr" fontAlgn="auto">
              <a:lnSpc>
                <a:spcPct val="115000"/>
              </a:lnSpc>
              <a:spcBef>
                <a:spcPts val="0"/>
              </a:spcBef>
              <a:spcAft>
                <a:spcPts val="0"/>
              </a:spcAft>
              <a:defRPr/>
            </a:pPr>
            <a:r>
              <a:rPr lang="pt-BR" sz="1400" b="1" dirty="0" smtClean="0">
                <a:latin typeface="Times New Roman"/>
                <a:ea typeface="Calibri"/>
                <a:cs typeface="Times New Roman"/>
              </a:rPr>
              <a:t>luta sem destruição</a:t>
            </a:r>
          </a:p>
          <a:p>
            <a:pPr algn="ctr" fontAlgn="auto">
              <a:lnSpc>
                <a:spcPct val="115000"/>
              </a:lnSpc>
              <a:spcBef>
                <a:spcPts val="0"/>
              </a:spcBef>
              <a:spcAft>
                <a:spcPts val="0"/>
              </a:spcAft>
              <a:defRPr/>
            </a:pPr>
            <a:r>
              <a:rPr lang="pt-BR" sz="1400" b="1" dirty="0" smtClean="0">
                <a:latin typeface="Times New Roman"/>
                <a:ea typeface="Calibri"/>
                <a:cs typeface="Times New Roman"/>
              </a:rPr>
              <a:t>racional com emoção</a:t>
            </a:r>
          </a:p>
          <a:p>
            <a:pPr algn="ctr" fontAlgn="auto">
              <a:lnSpc>
                <a:spcPct val="115000"/>
              </a:lnSpc>
              <a:spcBef>
                <a:spcPts val="0"/>
              </a:spcBef>
              <a:spcAft>
                <a:spcPts val="0"/>
              </a:spcAft>
              <a:defRPr/>
            </a:pPr>
            <a:r>
              <a:rPr lang="pt-BR" sz="1400" b="1" dirty="0" smtClean="0">
                <a:latin typeface="Times New Roman"/>
                <a:ea typeface="Calibri"/>
                <a:cs typeface="Times New Roman"/>
              </a:rPr>
              <a:t>nunca fugindo da cena</a:t>
            </a:r>
          </a:p>
          <a:p>
            <a:pPr algn="ctr" fontAlgn="auto">
              <a:lnSpc>
                <a:spcPct val="115000"/>
              </a:lnSpc>
              <a:spcBef>
                <a:spcPts val="0"/>
              </a:spcBef>
              <a:spcAft>
                <a:spcPts val="0"/>
              </a:spcAft>
              <a:defRPr/>
            </a:pPr>
            <a:r>
              <a:rPr lang="pt-BR" sz="800" b="1" dirty="0" smtClean="0">
                <a:latin typeface="Times New Roman"/>
                <a:ea typeface="Calibri"/>
                <a:cs typeface="Times New Roman"/>
              </a:rPr>
              <a:t> </a:t>
            </a:r>
          </a:p>
          <a:p>
            <a:pPr algn="ctr" fontAlgn="auto">
              <a:lnSpc>
                <a:spcPct val="115000"/>
              </a:lnSpc>
              <a:spcBef>
                <a:spcPts val="0"/>
              </a:spcBef>
              <a:spcAft>
                <a:spcPts val="0"/>
              </a:spcAft>
              <a:defRPr/>
            </a:pPr>
            <a:r>
              <a:rPr lang="pt-BR" sz="1400" b="1" dirty="0" smtClean="0">
                <a:latin typeface="Times New Roman"/>
                <a:ea typeface="Calibri"/>
                <a:cs typeface="Times New Roman"/>
              </a:rPr>
              <a:t>sabendo pedir perdão</a:t>
            </a:r>
          </a:p>
          <a:p>
            <a:pPr algn="ctr" fontAlgn="auto">
              <a:lnSpc>
                <a:spcPct val="115000"/>
              </a:lnSpc>
              <a:spcBef>
                <a:spcPts val="0"/>
              </a:spcBef>
              <a:spcAft>
                <a:spcPts val="0"/>
              </a:spcAft>
              <a:defRPr/>
            </a:pPr>
            <a:r>
              <a:rPr lang="pt-BR" sz="1400" b="1" dirty="0" smtClean="0">
                <a:latin typeface="Times New Roman"/>
                <a:ea typeface="Calibri"/>
                <a:cs typeface="Times New Roman"/>
              </a:rPr>
              <a:t>sua regra é perdoar</a:t>
            </a:r>
          </a:p>
          <a:p>
            <a:pPr algn="ctr" fontAlgn="auto">
              <a:lnSpc>
                <a:spcPct val="115000"/>
              </a:lnSpc>
              <a:spcBef>
                <a:spcPts val="0"/>
              </a:spcBef>
              <a:spcAft>
                <a:spcPts val="0"/>
              </a:spcAft>
              <a:defRPr/>
            </a:pPr>
            <a:r>
              <a:rPr lang="pt-BR" sz="1400" b="1" dirty="0" smtClean="0">
                <a:latin typeface="Times New Roman"/>
                <a:ea typeface="Calibri"/>
                <a:cs typeface="Times New Roman"/>
              </a:rPr>
              <a:t>procurando ajudar</a:t>
            </a:r>
          </a:p>
          <a:p>
            <a:pPr algn="ctr" fontAlgn="auto">
              <a:lnSpc>
                <a:spcPct val="115000"/>
              </a:lnSpc>
              <a:spcBef>
                <a:spcPts val="0"/>
              </a:spcBef>
              <a:spcAft>
                <a:spcPts val="0"/>
              </a:spcAft>
              <a:defRPr/>
            </a:pPr>
            <a:r>
              <a:rPr lang="pt-BR" sz="1400" b="1" dirty="0" smtClean="0">
                <a:latin typeface="Times New Roman"/>
                <a:ea typeface="Calibri"/>
                <a:cs typeface="Times New Roman"/>
              </a:rPr>
              <a:t>sempre estendendo a mão</a:t>
            </a:r>
          </a:p>
          <a:p>
            <a:pPr algn="ctr" fontAlgn="auto">
              <a:lnSpc>
                <a:spcPct val="115000"/>
              </a:lnSpc>
              <a:spcBef>
                <a:spcPts val="0"/>
              </a:spcBef>
              <a:spcAft>
                <a:spcPts val="0"/>
              </a:spcAft>
              <a:defRPr/>
            </a:pPr>
            <a:r>
              <a:rPr lang="pt-BR" sz="800" b="1" dirty="0" smtClean="0">
                <a:latin typeface="Times New Roman"/>
                <a:ea typeface="Calibri"/>
                <a:cs typeface="Times New Roman"/>
              </a:rPr>
              <a:t> </a:t>
            </a:r>
          </a:p>
          <a:p>
            <a:pPr algn="ctr" fontAlgn="auto">
              <a:lnSpc>
                <a:spcPct val="115000"/>
              </a:lnSpc>
              <a:spcBef>
                <a:spcPts val="0"/>
              </a:spcBef>
              <a:spcAft>
                <a:spcPts val="0"/>
              </a:spcAft>
              <a:defRPr/>
            </a:pPr>
            <a:r>
              <a:rPr lang="pt-BR" sz="1400" b="1" dirty="0" smtClean="0">
                <a:latin typeface="Times New Roman"/>
                <a:ea typeface="Calibri"/>
                <a:cs typeface="Times New Roman"/>
              </a:rPr>
              <a:t>se sua paixão carrega</a:t>
            </a:r>
          </a:p>
          <a:p>
            <a:pPr algn="ctr" fontAlgn="auto">
              <a:lnSpc>
                <a:spcPct val="115000"/>
              </a:lnSpc>
              <a:spcBef>
                <a:spcPts val="0"/>
              </a:spcBef>
              <a:spcAft>
                <a:spcPts val="0"/>
              </a:spcAft>
              <a:defRPr/>
            </a:pPr>
            <a:r>
              <a:rPr lang="pt-BR" sz="1400" b="1" dirty="0" smtClean="0">
                <a:latin typeface="Times New Roman"/>
                <a:ea typeface="Calibri"/>
                <a:cs typeface="Times New Roman"/>
              </a:rPr>
              <a:t>emotivo e racional</a:t>
            </a:r>
          </a:p>
          <a:p>
            <a:pPr algn="ctr" fontAlgn="auto">
              <a:lnSpc>
                <a:spcPct val="115000"/>
              </a:lnSpc>
              <a:spcBef>
                <a:spcPts val="0"/>
              </a:spcBef>
              <a:spcAft>
                <a:spcPts val="0"/>
              </a:spcAft>
              <a:defRPr/>
            </a:pPr>
            <a:r>
              <a:rPr lang="pt-BR" sz="1400" b="1" dirty="0" smtClean="0">
                <a:latin typeface="Times New Roman"/>
                <a:ea typeface="Calibri"/>
                <a:cs typeface="Times New Roman"/>
              </a:rPr>
              <a:t>no amor incondicional</a:t>
            </a:r>
          </a:p>
          <a:p>
            <a:pPr algn="ctr" fontAlgn="auto">
              <a:lnSpc>
                <a:spcPct val="115000"/>
              </a:lnSpc>
              <a:spcBef>
                <a:spcPts val="0"/>
              </a:spcBef>
              <a:spcAft>
                <a:spcPts val="0"/>
              </a:spcAft>
              <a:defRPr/>
            </a:pPr>
            <a:r>
              <a:rPr lang="pt-BR" sz="1400" b="1" dirty="0" smtClean="0">
                <a:latin typeface="Times New Roman"/>
                <a:ea typeface="Calibri"/>
                <a:cs typeface="Times New Roman"/>
              </a:rPr>
              <a:t>não tem posse sua entrega</a:t>
            </a:r>
          </a:p>
          <a:p>
            <a:pPr algn="ctr" fontAlgn="auto">
              <a:lnSpc>
                <a:spcPct val="115000"/>
              </a:lnSpc>
              <a:spcBef>
                <a:spcPts val="0"/>
              </a:spcBef>
              <a:spcAft>
                <a:spcPts val="0"/>
              </a:spcAft>
              <a:defRPr/>
            </a:pPr>
            <a:r>
              <a:rPr lang="pt-BR" sz="800" b="1" dirty="0" smtClean="0">
                <a:latin typeface="Times New Roman"/>
                <a:ea typeface="Calibri"/>
                <a:cs typeface="Times New Roman"/>
              </a:rPr>
              <a:t> </a:t>
            </a:r>
          </a:p>
          <a:p>
            <a:pPr algn="ctr" fontAlgn="auto">
              <a:lnSpc>
                <a:spcPct val="115000"/>
              </a:lnSpc>
              <a:spcBef>
                <a:spcPts val="0"/>
              </a:spcBef>
              <a:spcAft>
                <a:spcPts val="0"/>
              </a:spcAft>
              <a:defRPr/>
            </a:pPr>
            <a:r>
              <a:rPr lang="pt-BR" sz="1400" b="1" dirty="0" smtClean="0">
                <a:latin typeface="Times New Roman"/>
                <a:ea typeface="Calibri"/>
                <a:cs typeface="Times New Roman"/>
              </a:rPr>
              <a:t>sabe que a dignidade</a:t>
            </a:r>
          </a:p>
          <a:p>
            <a:pPr algn="ctr" fontAlgn="auto">
              <a:lnSpc>
                <a:spcPct val="115000"/>
              </a:lnSpc>
              <a:spcBef>
                <a:spcPts val="0"/>
              </a:spcBef>
              <a:spcAft>
                <a:spcPts val="0"/>
              </a:spcAft>
              <a:defRPr/>
            </a:pPr>
            <a:r>
              <a:rPr lang="pt-BR" sz="1400" b="1" dirty="0" smtClean="0">
                <a:latin typeface="Times New Roman"/>
                <a:ea typeface="Calibri"/>
                <a:cs typeface="Times New Roman"/>
              </a:rPr>
              <a:t>não se ganha, se conquista</a:t>
            </a:r>
          </a:p>
          <a:p>
            <a:pPr algn="ctr" fontAlgn="auto">
              <a:lnSpc>
                <a:spcPct val="115000"/>
              </a:lnSpc>
              <a:spcBef>
                <a:spcPts val="0"/>
              </a:spcBef>
              <a:spcAft>
                <a:spcPts val="0"/>
              </a:spcAft>
              <a:defRPr/>
            </a:pPr>
            <a:r>
              <a:rPr lang="pt-BR" sz="1400" b="1" dirty="0" smtClean="0">
                <a:latin typeface="Times New Roman"/>
                <a:ea typeface="Calibri"/>
                <a:cs typeface="Times New Roman"/>
              </a:rPr>
              <a:t>nunca perdendo de vista</a:t>
            </a:r>
          </a:p>
          <a:p>
            <a:pPr algn="ctr" fontAlgn="auto">
              <a:lnSpc>
                <a:spcPct val="115000"/>
              </a:lnSpc>
              <a:spcBef>
                <a:spcPts val="0"/>
              </a:spcBef>
              <a:spcAft>
                <a:spcPts val="0"/>
              </a:spcAft>
              <a:defRPr/>
            </a:pPr>
            <a:r>
              <a:rPr lang="pt-BR" sz="1400" b="1" dirty="0" smtClean="0">
                <a:latin typeface="Times New Roman"/>
                <a:ea typeface="Calibri"/>
                <a:cs typeface="Times New Roman"/>
              </a:rPr>
              <a:t>a sua </a:t>
            </a:r>
            <a:r>
              <a:rPr lang="pt-BR" sz="1400" b="1" dirty="0" err="1" smtClean="0">
                <a:latin typeface="Times New Roman"/>
                <a:ea typeface="Calibri"/>
                <a:cs typeface="Times New Roman"/>
              </a:rPr>
              <a:t>eticidade</a:t>
            </a:r>
            <a:endParaRPr lang="pt-BR" sz="1400" b="1" dirty="0" smtClean="0">
              <a:latin typeface="Times New Roman"/>
              <a:ea typeface="Calibri"/>
              <a:cs typeface="Times New Roman"/>
            </a:endParaRPr>
          </a:p>
        </p:txBody>
      </p:sp>
      <p:grpSp>
        <p:nvGrpSpPr>
          <p:cNvPr id="12" name="Grupo 11"/>
          <p:cNvGrpSpPr/>
          <p:nvPr/>
        </p:nvGrpSpPr>
        <p:grpSpPr>
          <a:xfrm>
            <a:off x="1331640" y="260648"/>
            <a:ext cx="2088232" cy="2736304"/>
            <a:chOff x="1331640" y="260648"/>
            <a:chExt cx="2088232" cy="2736304"/>
          </a:xfrm>
        </p:grpSpPr>
        <p:pic>
          <p:nvPicPr>
            <p:cNvPr id="4" name="Imagem 3" descr="C:\Users\EGS\Documents\Edson\Disparando Poemeus\disparando poemeus - CAPA.jpg"/>
            <p:cNvPicPr/>
            <p:nvPr/>
          </p:nvPicPr>
          <p:blipFill>
            <a:blip r:embed="rId2" cstate="print"/>
            <a:srcRect/>
            <a:stretch>
              <a:fillRect/>
            </a:stretch>
          </p:blipFill>
          <p:spPr bwMode="auto">
            <a:xfrm>
              <a:off x="1331640" y="260648"/>
              <a:ext cx="2088232" cy="2736304"/>
            </a:xfrm>
            <a:prstGeom prst="rect">
              <a:avLst/>
            </a:prstGeom>
            <a:noFill/>
            <a:ln w="9525">
              <a:noFill/>
              <a:miter lim="800000"/>
              <a:headEnd/>
              <a:tailEnd/>
            </a:ln>
          </p:spPr>
        </p:pic>
        <p:pic>
          <p:nvPicPr>
            <p:cNvPr id="131074" name="Picture 2" descr="http://estrelabinaria.com/wp-content/uploads/2014/12/Os-Diamantes-de-Ophir.jpg"/>
            <p:cNvPicPr>
              <a:picLocks noChangeAspect="1" noChangeArrowheads="1"/>
            </p:cNvPicPr>
            <p:nvPr/>
          </p:nvPicPr>
          <p:blipFill>
            <a:blip r:embed="rId3" cstate="print"/>
            <a:srcRect l="38276" t="88199" r="36723"/>
            <a:stretch>
              <a:fillRect/>
            </a:stretch>
          </p:blipFill>
          <p:spPr bwMode="auto">
            <a:xfrm>
              <a:off x="2267744" y="2646437"/>
              <a:ext cx="540568" cy="337220"/>
            </a:xfrm>
            <a:prstGeom prst="rect">
              <a:avLst/>
            </a:prstGeom>
            <a:noFill/>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24579"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24580" name="Picture 2"/>
          <p:cNvPicPr>
            <a:picLocks noChangeAspect="1" noChangeArrowheads="1"/>
          </p:cNvPicPr>
          <p:nvPr/>
        </p:nvPicPr>
        <p:blipFill>
          <a:blip r:embed="rId2" cstate="print"/>
          <a:srcRect l="22638" t="14433" r="21249" b="11111"/>
          <a:stretch>
            <a:fillRect/>
          </a:stretch>
        </p:blipFill>
        <p:spPr bwMode="auto">
          <a:xfrm>
            <a:off x="971550" y="741363"/>
            <a:ext cx="7200900" cy="53752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5435600" y="6088063"/>
            <a:ext cx="3708400" cy="769937"/>
          </a:xfrm>
          <a:prstGeom prst="rect">
            <a:avLst/>
          </a:prstGeom>
          <a:noFill/>
          <a:ln w="9525">
            <a:noFill/>
            <a:miter lim="800000"/>
            <a:headEnd/>
            <a:tailEnd/>
          </a:ln>
        </p:spPr>
        <p:txBody>
          <a:bodyPr>
            <a:spAutoFit/>
          </a:bodyPr>
          <a:lstStyle/>
          <a:p>
            <a:pPr algn="ctr"/>
            <a:r>
              <a:rPr lang="pt-BR" sz="1100" dirty="0">
                <a:latin typeface="Times New Roman" pitchFamily="18" charset="0"/>
              </a:rPr>
              <a:t>Universidade Estadual do Ceará – </a:t>
            </a:r>
            <a:r>
              <a:rPr lang="pt-BR" sz="1100" dirty="0" smtClean="0">
                <a:latin typeface="Times New Roman" pitchFamily="18" charset="0"/>
              </a:rPr>
              <a:t>UECE</a:t>
            </a:r>
            <a:endParaRPr lang="pt-BR" sz="1100" dirty="0">
              <a:latin typeface="Times New Roman" pitchFamily="18" charset="0"/>
            </a:endParaRPr>
          </a:p>
          <a:p>
            <a:pPr algn="ctr"/>
            <a:r>
              <a:rPr lang="pt-BR" sz="1100" dirty="0">
                <a:latin typeface="Times New Roman" pitchFamily="18" charset="0"/>
              </a:rPr>
              <a:t>Faculdade de Educação, Ciências e Letras de </a:t>
            </a:r>
            <a:r>
              <a:rPr lang="pt-BR" sz="1100" dirty="0" err="1">
                <a:latin typeface="Times New Roman" pitchFamily="18" charset="0"/>
              </a:rPr>
              <a:t>Iguatu</a:t>
            </a:r>
            <a:r>
              <a:rPr lang="pt-BR" sz="1100" dirty="0">
                <a:latin typeface="Times New Roman" pitchFamily="18" charset="0"/>
              </a:rPr>
              <a:t> – FECLI</a:t>
            </a:r>
          </a:p>
          <a:p>
            <a:pPr algn="ctr"/>
            <a:r>
              <a:rPr lang="pt-BR" sz="1100" dirty="0">
                <a:latin typeface="Times New Roman" pitchFamily="18" charset="0"/>
              </a:rPr>
              <a:t>Curso de Ciências Biológicas Disciplina: Biologia Evolutiva</a:t>
            </a:r>
          </a:p>
          <a:p>
            <a:pPr algn="ctr"/>
            <a:r>
              <a:rPr lang="pt-BR" sz="1100" dirty="0">
                <a:latin typeface="Times New Roman" pitchFamily="18" charset="0"/>
              </a:rPr>
              <a:t>Prof.: Ricardo Rodrigues</a:t>
            </a:r>
          </a:p>
        </p:txBody>
      </p:sp>
      <p:sp>
        <p:nvSpPr>
          <p:cNvPr id="25603" name="WordArt 3"/>
          <p:cNvSpPr>
            <a:spLocks noChangeArrowheads="1" noChangeShapeType="1" noTextEdit="1"/>
          </p:cNvSpPr>
          <p:nvPr/>
        </p:nvSpPr>
        <p:spPr bwMode="auto">
          <a:xfrm>
            <a:off x="233997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hominídeos</a:t>
            </a:r>
          </a:p>
        </p:txBody>
      </p:sp>
      <p:pic>
        <p:nvPicPr>
          <p:cNvPr id="25604" name="Picture 2"/>
          <p:cNvPicPr>
            <a:picLocks noChangeAspect="1" noChangeArrowheads="1"/>
          </p:cNvPicPr>
          <p:nvPr/>
        </p:nvPicPr>
        <p:blipFill>
          <a:blip r:embed="rId2" cstate="print"/>
          <a:srcRect l="38782" t="69299" r="36018" b="23701"/>
          <a:stretch>
            <a:fillRect/>
          </a:stretch>
        </p:blipFill>
        <p:spPr bwMode="auto">
          <a:xfrm>
            <a:off x="2051050" y="4797425"/>
            <a:ext cx="4608513" cy="719138"/>
          </a:xfrm>
          <a:prstGeom prst="rect">
            <a:avLst/>
          </a:prstGeom>
          <a:noFill/>
          <a:ln w="9525">
            <a:noFill/>
            <a:miter lim="800000"/>
            <a:headEnd/>
            <a:tailEnd/>
          </a:ln>
        </p:spPr>
      </p:pic>
      <p:sp>
        <p:nvSpPr>
          <p:cNvPr id="25605" name="Text Box 7"/>
          <p:cNvSpPr txBox="1">
            <a:spLocks noChangeArrowheads="1"/>
          </p:cNvSpPr>
          <p:nvPr/>
        </p:nvSpPr>
        <p:spPr bwMode="auto">
          <a:xfrm>
            <a:off x="468313" y="1196975"/>
            <a:ext cx="8207375" cy="3138488"/>
          </a:xfrm>
          <a:prstGeom prst="rect">
            <a:avLst/>
          </a:prstGeom>
          <a:noFill/>
          <a:ln w="9525">
            <a:noFill/>
            <a:miter lim="800000"/>
            <a:headEnd/>
            <a:tailEnd/>
          </a:ln>
        </p:spPr>
        <p:txBody>
          <a:bodyPr>
            <a:spAutoFit/>
          </a:bodyPr>
          <a:lstStyle/>
          <a:p>
            <a:pPr algn="just">
              <a:spcBef>
                <a:spcPts val="1200"/>
              </a:spcBef>
              <a:buFont typeface="Wingdings" pitchFamily="2" charset="2"/>
              <a:buChar char="§"/>
            </a:pPr>
            <a:r>
              <a:rPr lang="pt-BR" sz="2400" b="1">
                <a:latin typeface="Times New Roman" pitchFamily="18" charset="0"/>
              </a:rPr>
              <a:t> Referências bibliográficas</a:t>
            </a:r>
          </a:p>
          <a:p>
            <a:pPr algn="just">
              <a:spcBef>
                <a:spcPts val="1200"/>
              </a:spcBef>
            </a:pPr>
            <a:r>
              <a:rPr lang="pt-BR" sz="2400" b="1">
                <a:latin typeface="Times New Roman" pitchFamily="18" charset="0"/>
              </a:rPr>
              <a:t>CURTIS, H. Biologia. 2.ed. Rio de Janeiro: Guanabara Koogan, 1977.</a:t>
            </a:r>
          </a:p>
          <a:p>
            <a:pPr algn="just">
              <a:spcBef>
                <a:spcPts val="1200"/>
              </a:spcBef>
            </a:pPr>
            <a:r>
              <a:rPr lang="pt-BR" sz="2400" b="1">
                <a:latin typeface="Times New Roman" pitchFamily="18" charset="0"/>
              </a:rPr>
              <a:t>FUTUYMA, D. J. Biologia Evolutiva. 2. ed. Ribeirão Preto: SBG, 1997.</a:t>
            </a:r>
          </a:p>
          <a:p>
            <a:pPr algn="just">
              <a:spcBef>
                <a:spcPts val="1200"/>
              </a:spcBef>
            </a:pPr>
            <a:r>
              <a:rPr lang="pt-BR" sz="2400" b="1">
                <a:latin typeface="Times New Roman" pitchFamily="18" charset="0"/>
              </a:rPr>
              <a:t>PURVES, W. K. et al. Vida : a ciência da biologia. 6. ed. Porto Alegre: Artmed, 2002</a:t>
            </a:r>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00013" y="116632"/>
          <a:ext cx="8928485" cy="6432376"/>
        </p:xfrm>
        <a:graphic>
          <a:graphicData uri="http://schemas.openxmlformats.org/drawingml/2006/table">
            <a:tbl>
              <a:tblPr>
                <a:tableStyleId>{9DCAF9ED-07DC-4A11-8D7F-57B35C25682E}</a:tableStyleId>
              </a:tblPr>
              <a:tblGrid>
                <a:gridCol w="1087611">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631164">
                  <a:extLst>
                    <a:ext uri="{9D8B030D-6E8A-4147-A177-3AD203B41FA5}">
                      <a16:colId xmlns:a16="http://schemas.microsoft.com/office/drawing/2014/main" val="20002"/>
                    </a:ext>
                  </a:extLst>
                </a:gridCol>
                <a:gridCol w="1517842">
                  <a:extLst>
                    <a:ext uri="{9D8B030D-6E8A-4147-A177-3AD203B41FA5}">
                      <a16:colId xmlns:a16="http://schemas.microsoft.com/office/drawing/2014/main" val="20003"/>
                    </a:ext>
                  </a:extLst>
                </a:gridCol>
                <a:gridCol w="1604131">
                  <a:extLst>
                    <a:ext uri="{9D8B030D-6E8A-4147-A177-3AD203B41FA5}">
                      <a16:colId xmlns:a16="http://schemas.microsoft.com/office/drawing/2014/main" val="20004"/>
                    </a:ext>
                  </a:extLst>
                </a:gridCol>
                <a:gridCol w="1431553">
                  <a:extLst>
                    <a:ext uri="{9D8B030D-6E8A-4147-A177-3AD203B41FA5}">
                      <a16:colId xmlns:a16="http://schemas.microsoft.com/office/drawing/2014/main" val="20005"/>
                    </a:ext>
                  </a:extLst>
                </a:gridCol>
              </a:tblGrid>
              <a:tr h="545601">
                <a:tc gridSpan="6">
                  <a:txBody>
                    <a:bodyPr/>
                    <a:lstStyle/>
                    <a:p>
                      <a:pPr algn="ctr"/>
                      <a:r>
                        <a:rPr lang="pt-BR" sz="2400" b="1" dirty="0">
                          <a:solidFill>
                            <a:schemeClr val="tx1"/>
                          </a:solidFill>
                          <a:latin typeface="Times New Roman" pitchFamily="18" charset="0"/>
                          <a:cs typeface="Times New Roman" pitchFamily="18" charset="0"/>
                        </a:rPr>
                        <a:t>A vida na Terra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39702">
                <a:tc>
                  <a:txBody>
                    <a:bodyPr/>
                    <a:lstStyle/>
                    <a:p>
                      <a:pPr algn="ctr"/>
                      <a:r>
                        <a:rPr lang="pt-BR" sz="2000" b="1" dirty="0">
                          <a:solidFill>
                            <a:schemeClr val="tx1"/>
                          </a:solidFill>
                          <a:latin typeface="Times New Roman" pitchFamily="18" charset="0"/>
                          <a:cs typeface="Times New Roman" pitchFamily="18" charset="0"/>
                        </a:rPr>
                        <a:t>Era</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smtClean="0">
                          <a:solidFill>
                            <a:srgbClr val="582C00"/>
                          </a:solidFill>
                          <a:latin typeface="Times New Roman" pitchFamily="18" charset="0"/>
                          <a:cs typeface="Times New Roman" pitchFamily="18" charset="0"/>
                        </a:rPr>
                        <a:t>Primitiva</a:t>
                      </a:r>
                      <a:endParaRPr lang="pt-BR" sz="2000" b="1"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smtClean="0">
                          <a:solidFill>
                            <a:srgbClr val="582C00"/>
                          </a:solidFill>
                          <a:latin typeface="Times New Roman" pitchFamily="18" charset="0"/>
                          <a:cs typeface="Times New Roman" pitchFamily="18" charset="0"/>
                        </a:rPr>
                        <a:t>Primária</a:t>
                      </a:r>
                      <a:endParaRPr lang="pt-BR" sz="2000" b="1"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smtClean="0">
                          <a:solidFill>
                            <a:srgbClr val="582C00"/>
                          </a:solidFill>
                          <a:latin typeface="Times New Roman" pitchFamily="18" charset="0"/>
                          <a:cs typeface="Times New Roman" pitchFamily="18" charset="0"/>
                        </a:rPr>
                        <a:t>Secundária</a:t>
                      </a:r>
                      <a:endParaRPr lang="pt-BR" sz="2000" b="1"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smtClean="0">
                          <a:solidFill>
                            <a:srgbClr val="582C00"/>
                          </a:solidFill>
                          <a:latin typeface="Times New Roman" pitchFamily="18" charset="0"/>
                          <a:cs typeface="Times New Roman" pitchFamily="18" charset="0"/>
                        </a:rPr>
                        <a:t>Terciária</a:t>
                      </a:r>
                      <a:endParaRPr lang="pt-BR" sz="2000" b="1"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err="1" smtClean="0">
                          <a:solidFill>
                            <a:srgbClr val="582C00"/>
                          </a:solidFill>
                          <a:latin typeface="Times New Roman" pitchFamily="18" charset="0"/>
                          <a:cs typeface="Times New Roman" pitchFamily="18" charset="0"/>
                        </a:rPr>
                        <a:t>Quartenária</a:t>
                      </a:r>
                      <a:endParaRPr lang="pt-BR" sz="2000" b="1" dirty="0">
                        <a:solidFill>
                          <a:srgbClr val="582C00"/>
                        </a:solidFill>
                        <a:latin typeface="Times New Roman" pitchFamily="18" charset="0"/>
                        <a:cs typeface="Times New Roman" pitchFamily="18" charset="0"/>
                      </a:endParaRP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0399">
                <a:tc>
                  <a:txBody>
                    <a:bodyPr/>
                    <a:lstStyle/>
                    <a:p>
                      <a:pPr algn="ctr"/>
                      <a:r>
                        <a:rPr lang="pt-BR" sz="2000" b="1" dirty="0">
                          <a:solidFill>
                            <a:schemeClr val="tx1"/>
                          </a:solidFill>
                          <a:latin typeface="Times New Roman" pitchFamily="18" charset="0"/>
                          <a:cs typeface="Times New Roman" pitchFamily="18" charset="0"/>
                        </a:rPr>
                        <a:t>Duração</a:t>
                      </a: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a:solidFill>
                            <a:srgbClr val="582C00"/>
                          </a:solidFill>
                          <a:latin typeface="Times New Roman" pitchFamily="18" charset="0"/>
                          <a:cs typeface="Times New Roman" pitchFamily="18" charset="0"/>
                        </a:rPr>
                        <a:t>Mais de um bilhão de anos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a:solidFill>
                            <a:srgbClr val="582C00"/>
                          </a:solidFill>
                          <a:latin typeface="Times New Roman" pitchFamily="18" charset="0"/>
                          <a:cs typeface="Times New Roman" pitchFamily="18" charset="0"/>
                        </a:rPr>
                        <a:t>300 milhões de anos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a:solidFill>
                            <a:srgbClr val="582C00"/>
                          </a:solidFill>
                          <a:latin typeface="Times New Roman" pitchFamily="18" charset="0"/>
                          <a:cs typeface="Times New Roman" pitchFamily="18" charset="0"/>
                        </a:rPr>
                        <a:t>150 milhões de anos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a:solidFill>
                            <a:srgbClr val="582C00"/>
                          </a:solidFill>
                          <a:latin typeface="Times New Roman" pitchFamily="18" charset="0"/>
                          <a:cs typeface="Times New Roman" pitchFamily="18" charset="0"/>
                        </a:rPr>
                        <a:t>50 milhões de anos</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b="1" dirty="0">
                          <a:solidFill>
                            <a:srgbClr val="582C00"/>
                          </a:solidFill>
                          <a:latin typeface="Times New Roman" pitchFamily="18" charset="0"/>
                          <a:cs typeface="Times New Roman" pitchFamily="18" charset="0"/>
                        </a:rPr>
                        <a:t>Um milhão de anos</a:t>
                      </a: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26674">
                <a:tc>
                  <a:txBody>
                    <a:bodyPr/>
                    <a:lstStyle/>
                    <a:p>
                      <a:pPr algn="ctr"/>
                      <a:r>
                        <a:rPr lang="pt-BR" sz="2000" b="1" dirty="0" err="1" smtClean="0">
                          <a:solidFill>
                            <a:schemeClr val="tx1"/>
                          </a:solidFill>
                          <a:latin typeface="Times New Roman" pitchFamily="18" charset="0"/>
                          <a:cs typeface="Times New Roman" pitchFamily="18" charset="0"/>
                        </a:rPr>
                        <a:t>Caract</a:t>
                      </a:r>
                      <a:r>
                        <a:rPr lang="pt-BR" sz="2000" b="1" u="sng" dirty="0" err="1" smtClean="0">
                          <a:solidFill>
                            <a:schemeClr val="tx1"/>
                          </a:solidFill>
                          <a:latin typeface="Times New Roman" pitchFamily="18" charset="0"/>
                          <a:cs typeface="Times New Roman" pitchFamily="18" charset="0"/>
                        </a:rPr>
                        <a:t>e</a:t>
                      </a:r>
                      <a:endParaRPr lang="pt-BR" sz="2000" b="1" u="sng" dirty="0" smtClean="0">
                        <a:solidFill>
                          <a:schemeClr val="tx1"/>
                        </a:solidFill>
                        <a:latin typeface="Times New Roman" pitchFamily="18" charset="0"/>
                        <a:cs typeface="Times New Roman" pitchFamily="18" charset="0"/>
                      </a:endParaRPr>
                    </a:p>
                    <a:p>
                      <a:pPr algn="ctr"/>
                      <a:r>
                        <a:rPr lang="pt-BR" sz="2000" b="1" dirty="0" err="1" smtClean="0">
                          <a:solidFill>
                            <a:schemeClr val="tx1"/>
                          </a:solidFill>
                          <a:latin typeface="Times New Roman" pitchFamily="18" charset="0"/>
                          <a:cs typeface="Times New Roman" pitchFamily="18" charset="0"/>
                        </a:rPr>
                        <a:t>rí</a:t>
                      </a:r>
                      <a:r>
                        <a:rPr lang="pt-BR" sz="2000" b="1" u="none" dirty="0" err="1" smtClean="0">
                          <a:solidFill>
                            <a:schemeClr val="tx1"/>
                          </a:solidFill>
                          <a:latin typeface="Times New Roman" pitchFamily="18" charset="0"/>
                          <a:cs typeface="Times New Roman" pitchFamily="18" charset="0"/>
                        </a:rPr>
                        <a:t>s</a:t>
                      </a:r>
                      <a:r>
                        <a:rPr lang="pt-BR" sz="2000" b="1" dirty="0" err="1" smtClean="0">
                          <a:solidFill>
                            <a:schemeClr val="tx1"/>
                          </a:solidFill>
                          <a:latin typeface="Times New Roman" pitchFamily="18" charset="0"/>
                          <a:cs typeface="Times New Roman" pitchFamily="18" charset="0"/>
                        </a:rPr>
                        <a:t>ticas</a:t>
                      </a:r>
                      <a:endParaRPr lang="pt-BR" sz="2000" b="1" dirty="0">
                        <a:solidFill>
                          <a:schemeClr val="tx1"/>
                        </a:solidFill>
                        <a:latin typeface="Times New Roman" pitchFamily="18" charset="0"/>
                        <a:cs typeface="Times New Roman" pitchFamily="18" charset="0"/>
                      </a:endParaRPr>
                    </a:p>
                  </a:txBody>
                  <a:tcPr marL="0" marR="0" marT="0"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dirty="0" smtClean="0">
                          <a:solidFill>
                            <a:srgbClr val="582C00"/>
                          </a:solidFill>
                          <a:latin typeface="Times New Roman" pitchFamily="18" charset="0"/>
                          <a:cs typeface="Times New Roman" pitchFamily="18" charset="0"/>
                        </a:rPr>
                        <a:t>Intenso </a:t>
                      </a:r>
                      <a:r>
                        <a:rPr lang="pt-BR" sz="2000" dirty="0">
                          <a:solidFill>
                            <a:srgbClr val="582C00"/>
                          </a:solidFill>
                          <a:latin typeface="Times New Roman" pitchFamily="18" charset="0"/>
                          <a:cs typeface="Times New Roman" pitchFamily="18" charset="0"/>
                        </a:rPr>
                        <a:t>vulcanismo;</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Formação dos oceanos</a:t>
                      </a:r>
                      <a:r>
                        <a:rPr lang="pt-BR" sz="2000" dirty="0" smtClean="0">
                          <a:solidFill>
                            <a:srgbClr val="582C00"/>
                          </a:solidFill>
                          <a:latin typeface="Times New Roman" pitchFamily="18" charset="0"/>
                          <a:cs typeface="Times New Roman" pitchFamily="18" charset="0"/>
                        </a:rPr>
                        <a:t>,</a:t>
                      </a:r>
                    </a:p>
                    <a:p>
                      <a:pPr algn="ctr"/>
                      <a:r>
                        <a:rPr lang="pt-BR" sz="2000" dirty="0">
                          <a:solidFill>
                            <a:srgbClr val="582C00"/>
                          </a:solidFill>
                          <a:latin typeface="Times New Roman" pitchFamily="18" charset="0"/>
                          <a:cs typeface="Times New Roman" pitchFamily="18" charset="0"/>
                        </a:rPr>
                        <a:t> lagos e rios;</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Cadeias de montanha;</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Primeiras formas de vida (</a:t>
                      </a:r>
                      <a:r>
                        <a:rPr lang="pt-BR" sz="2000" dirty="0" smtClean="0">
                          <a:solidFill>
                            <a:srgbClr val="582C00"/>
                          </a:solidFill>
                          <a:latin typeface="Times New Roman" pitchFamily="18" charset="0"/>
                          <a:cs typeface="Times New Roman" pitchFamily="18" charset="0"/>
                        </a:rPr>
                        <a:t>algas,bactérias)</a:t>
                      </a:r>
                      <a:endParaRPr lang="pt-BR" sz="2000"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dirty="0" smtClean="0">
                          <a:solidFill>
                            <a:srgbClr val="582C00"/>
                          </a:solidFill>
                          <a:latin typeface="Times New Roman" pitchFamily="18" charset="0"/>
                          <a:cs typeface="Times New Roman" pitchFamily="18" charset="0"/>
                        </a:rPr>
                        <a:t>Aparecimento </a:t>
                      </a:r>
                      <a:r>
                        <a:rPr lang="pt-BR" sz="2000" dirty="0">
                          <a:solidFill>
                            <a:srgbClr val="582C00"/>
                          </a:solidFill>
                          <a:latin typeface="Times New Roman" pitchFamily="18" charset="0"/>
                          <a:cs typeface="Times New Roman" pitchFamily="18" charset="0"/>
                        </a:rPr>
                        <a:t>de florestas pantanosas e grande quantidade de plantas pelos continentes;</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Surgimento de </a:t>
                      </a:r>
                      <a:r>
                        <a:rPr lang="pt-BR" sz="2000" dirty="0" smtClean="0">
                          <a:solidFill>
                            <a:srgbClr val="582C00"/>
                          </a:solidFill>
                          <a:latin typeface="Times New Roman" pitchFamily="18" charset="0"/>
                          <a:cs typeface="Times New Roman" pitchFamily="18" charset="0"/>
                        </a:rPr>
                        <a:t>insetos,</a:t>
                      </a:r>
                    </a:p>
                    <a:p>
                      <a:pPr algn="ctr"/>
                      <a:r>
                        <a:rPr lang="pt-BR" sz="2000" dirty="0" smtClean="0">
                          <a:solidFill>
                            <a:srgbClr val="582C00"/>
                          </a:solidFill>
                          <a:latin typeface="Times New Roman" pitchFamily="18" charset="0"/>
                          <a:cs typeface="Times New Roman" pitchFamily="18" charset="0"/>
                        </a:rPr>
                        <a:t>peixes</a:t>
                      </a:r>
                      <a:r>
                        <a:rPr lang="pt-BR" sz="2000" dirty="0">
                          <a:solidFill>
                            <a:srgbClr val="582C00"/>
                          </a:solidFill>
                          <a:latin typeface="Times New Roman" pitchFamily="18" charset="0"/>
                          <a:cs typeface="Times New Roman" pitchFamily="18" charset="0"/>
                        </a:rPr>
                        <a:t>, répteis </a:t>
                      </a:r>
                      <a:r>
                        <a:rPr lang="pt-BR" sz="2000" dirty="0" smtClean="0">
                          <a:solidFill>
                            <a:srgbClr val="582C00"/>
                          </a:solidFill>
                          <a:latin typeface="Times New Roman" pitchFamily="18" charset="0"/>
                          <a:cs typeface="Times New Roman" pitchFamily="18" charset="0"/>
                        </a:rPr>
                        <a:t>e anfíbios</a:t>
                      </a:r>
                      <a:r>
                        <a:rPr lang="pt-BR" sz="2000" dirty="0">
                          <a:solidFill>
                            <a:srgbClr val="582C00"/>
                          </a:solidFill>
                          <a:latin typeface="Times New Roman" pitchFamily="18" charset="0"/>
                          <a:cs typeface="Times New Roman" pitchFamily="18" charset="0"/>
                        </a:rPr>
                        <a:t>;</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Fósseis de </a:t>
                      </a:r>
                      <a:r>
                        <a:rPr lang="pt-BR" sz="2000" dirty="0" smtClean="0">
                          <a:solidFill>
                            <a:srgbClr val="582C00"/>
                          </a:solidFill>
                          <a:latin typeface="Times New Roman" pitchFamily="18" charset="0"/>
                          <a:cs typeface="Times New Roman" pitchFamily="18" charset="0"/>
                        </a:rPr>
                        <a:t>animais</a:t>
                      </a:r>
                      <a:endParaRPr lang="pt-BR" sz="2000"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dirty="0" smtClean="0">
                          <a:solidFill>
                            <a:srgbClr val="582C00"/>
                          </a:solidFill>
                          <a:latin typeface="Times New Roman" pitchFamily="18" charset="0"/>
                          <a:cs typeface="Times New Roman" pitchFamily="18" charset="0"/>
                        </a:rPr>
                        <a:t>Plantas </a:t>
                      </a:r>
                      <a:r>
                        <a:rPr lang="pt-BR" sz="2000" dirty="0">
                          <a:solidFill>
                            <a:srgbClr val="582C00"/>
                          </a:solidFill>
                          <a:latin typeface="Times New Roman" pitchFamily="18" charset="0"/>
                          <a:cs typeface="Times New Roman" pitchFamily="18" charset="0"/>
                        </a:rPr>
                        <a:t>floridas e frutíferas;</a:t>
                      </a:r>
                      <a:br>
                        <a:rPr lang="pt-BR" sz="2000" dirty="0">
                          <a:solidFill>
                            <a:srgbClr val="582C00"/>
                          </a:solidFill>
                          <a:latin typeface="Times New Roman" pitchFamily="18" charset="0"/>
                          <a:cs typeface="Times New Roman" pitchFamily="18" charset="0"/>
                        </a:rPr>
                      </a:br>
                      <a:r>
                        <a:rPr lang="pt-BR" sz="2000" dirty="0" smtClean="0">
                          <a:solidFill>
                            <a:srgbClr val="582C00"/>
                          </a:solidFill>
                          <a:latin typeface="Times New Roman" pitchFamily="18" charset="0"/>
                          <a:cs typeface="Times New Roman" pitchFamily="18" charset="0"/>
                        </a:rPr>
                        <a:t>Plantas</a:t>
                      </a:r>
                    </a:p>
                    <a:p>
                      <a:pPr algn="ctr"/>
                      <a:r>
                        <a:rPr lang="pt-BR" sz="2000" dirty="0">
                          <a:solidFill>
                            <a:srgbClr val="582C00"/>
                          </a:solidFill>
                          <a:latin typeface="Times New Roman" pitchFamily="18" charset="0"/>
                          <a:cs typeface="Times New Roman" pitchFamily="18" charset="0"/>
                        </a:rPr>
                        <a:t> coníferas;</a:t>
                      </a:r>
                      <a:br>
                        <a:rPr lang="pt-BR" sz="2000" dirty="0">
                          <a:solidFill>
                            <a:srgbClr val="582C00"/>
                          </a:solidFill>
                          <a:latin typeface="Times New Roman" pitchFamily="18" charset="0"/>
                          <a:cs typeface="Times New Roman" pitchFamily="18" charset="0"/>
                        </a:rPr>
                      </a:br>
                      <a:r>
                        <a:rPr lang="pt-BR" sz="2000" dirty="0" smtClean="0">
                          <a:solidFill>
                            <a:srgbClr val="582C00"/>
                          </a:solidFill>
                          <a:latin typeface="Times New Roman" pitchFamily="18" charset="0"/>
                          <a:cs typeface="Times New Roman" pitchFamily="18" charset="0"/>
                        </a:rPr>
                        <a:t>Primeiras</a:t>
                      </a:r>
                      <a:r>
                        <a:rPr lang="pt-BR" sz="2000" dirty="0">
                          <a:solidFill>
                            <a:srgbClr val="582C00"/>
                          </a:solidFill>
                          <a:latin typeface="Times New Roman" pitchFamily="18" charset="0"/>
                          <a:cs typeface="Times New Roman" pitchFamily="18" charset="0"/>
                        </a:rPr>
                        <a:t> </a:t>
                      </a:r>
                      <a:r>
                        <a:rPr lang="pt-BR" sz="2000" dirty="0" smtClean="0">
                          <a:solidFill>
                            <a:srgbClr val="582C00"/>
                          </a:solidFill>
                          <a:latin typeface="Times New Roman" pitchFamily="18" charset="0"/>
                          <a:cs typeface="Times New Roman" pitchFamily="18" charset="0"/>
                        </a:rPr>
                        <a:t>aves</a:t>
                      </a:r>
                      <a:r>
                        <a:rPr lang="pt-BR" sz="2000" dirty="0">
                          <a:solidFill>
                            <a:srgbClr val="582C00"/>
                          </a:solidFill>
                          <a:latin typeface="Times New Roman" pitchFamily="18" charset="0"/>
                          <a:cs typeface="Times New Roman" pitchFamily="18" charset="0"/>
                        </a:rPr>
                        <a:t/>
                      </a:r>
                      <a:br>
                        <a:rPr lang="pt-BR" sz="2000" dirty="0">
                          <a:solidFill>
                            <a:srgbClr val="582C00"/>
                          </a:solidFill>
                          <a:latin typeface="Times New Roman" pitchFamily="18" charset="0"/>
                          <a:cs typeface="Times New Roman" pitchFamily="18" charset="0"/>
                        </a:rPr>
                      </a:br>
                      <a:r>
                        <a:rPr lang="pt-BR" sz="2000" dirty="0" smtClean="0">
                          <a:solidFill>
                            <a:srgbClr val="582C00"/>
                          </a:solidFill>
                          <a:latin typeface="Times New Roman" pitchFamily="18" charset="0"/>
                          <a:cs typeface="Times New Roman" pitchFamily="18" charset="0"/>
                        </a:rPr>
                        <a:t>Primeiros</a:t>
                      </a:r>
                    </a:p>
                    <a:p>
                      <a:pPr algn="ctr"/>
                      <a:r>
                        <a:rPr lang="pt-BR" sz="2000" dirty="0" smtClean="0">
                          <a:solidFill>
                            <a:srgbClr val="582C00"/>
                          </a:solidFill>
                          <a:latin typeface="Times New Roman" pitchFamily="18" charset="0"/>
                          <a:cs typeface="Times New Roman" pitchFamily="18" charset="0"/>
                        </a:rPr>
                        <a:t>mamíferos</a:t>
                      </a:r>
                      <a:r>
                        <a:rPr lang="pt-BR" sz="2000" dirty="0">
                          <a:solidFill>
                            <a:srgbClr val="582C00"/>
                          </a:solidFill>
                          <a:latin typeface="Times New Roman" pitchFamily="18" charset="0"/>
                          <a:cs typeface="Times New Roman" pitchFamily="18" charset="0"/>
                        </a:rPr>
                        <a:t>;</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Répteis gigantes </a:t>
                      </a:r>
                      <a:r>
                        <a:rPr lang="pt-BR" sz="2000" dirty="0" smtClean="0">
                          <a:solidFill>
                            <a:srgbClr val="582C00"/>
                          </a:solidFill>
                          <a:latin typeface="Times New Roman" pitchFamily="18" charset="0"/>
                          <a:cs typeface="Times New Roman" pitchFamily="18" charset="0"/>
                        </a:rPr>
                        <a:t>(dinossauros)</a:t>
                      </a:r>
                      <a:endParaRPr lang="pt-BR" sz="2000" dirty="0">
                        <a:solidFill>
                          <a:srgbClr val="582C00"/>
                        </a:solidFill>
                        <a:latin typeface="Times New Roman" pitchFamily="18" charset="0"/>
                        <a:cs typeface="Times New Roman"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2000" dirty="0" smtClean="0">
                          <a:solidFill>
                            <a:srgbClr val="582C00"/>
                          </a:solidFill>
                          <a:latin typeface="Times New Roman" pitchFamily="18" charset="0"/>
                          <a:cs typeface="Times New Roman" pitchFamily="18" charset="0"/>
                        </a:rPr>
                        <a:t>Formação </a:t>
                      </a:r>
                      <a:r>
                        <a:rPr lang="pt-BR" sz="2000" dirty="0">
                          <a:solidFill>
                            <a:srgbClr val="582C00"/>
                          </a:solidFill>
                          <a:latin typeface="Times New Roman" pitchFamily="18" charset="0"/>
                          <a:cs typeface="Times New Roman" pitchFamily="18" charset="0"/>
                        </a:rPr>
                        <a:t>de cadeias de montanhas rochosas;</a:t>
                      </a:r>
                      <a:br>
                        <a:rPr lang="pt-BR" sz="2000" dirty="0">
                          <a:solidFill>
                            <a:srgbClr val="582C00"/>
                          </a:solidFill>
                          <a:latin typeface="Times New Roman" pitchFamily="18" charset="0"/>
                          <a:cs typeface="Times New Roman" pitchFamily="18" charset="0"/>
                        </a:rPr>
                      </a:br>
                      <a:r>
                        <a:rPr lang="pt-BR" sz="2000" dirty="0" err="1" smtClean="0">
                          <a:solidFill>
                            <a:srgbClr val="582C00"/>
                          </a:solidFill>
                          <a:latin typeface="Times New Roman" pitchFamily="18" charset="0"/>
                          <a:cs typeface="Times New Roman" pitchFamily="18" charset="0"/>
                        </a:rPr>
                        <a:t>Desenvolvi-mento</a:t>
                      </a:r>
                      <a:r>
                        <a:rPr lang="pt-BR" sz="2000" dirty="0" smtClean="0">
                          <a:solidFill>
                            <a:srgbClr val="582C00"/>
                          </a:solidFill>
                          <a:latin typeface="Times New Roman" pitchFamily="18" charset="0"/>
                          <a:cs typeface="Times New Roman" pitchFamily="18" charset="0"/>
                        </a:rPr>
                        <a:t> </a:t>
                      </a:r>
                      <a:r>
                        <a:rPr lang="pt-BR" sz="2000" dirty="0">
                          <a:solidFill>
                            <a:srgbClr val="582C00"/>
                          </a:solidFill>
                          <a:latin typeface="Times New Roman" pitchFamily="18" charset="0"/>
                          <a:cs typeface="Times New Roman" pitchFamily="18" charset="0"/>
                        </a:rPr>
                        <a:t>dos primatas;</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Desenvolvimento dos símios </a:t>
                      </a:r>
                      <a:endParaRPr lang="pt-BR" sz="2000" dirty="0" smtClean="0">
                        <a:solidFill>
                          <a:srgbClr val="582C00"/>
                        </a:solidFill>
                        <a:latin typeface="Times New Roman" pitchFamily="18" charset="0"/>
                        <a:cs typeface="Times New Roman" pitchFamily="18" charset="0"/>
                      </a:endParaRPr>
                    </a:p>
                    <a:p>
                      <a:pPr algn="ctr"/>
                      <a:r>
                        <a:rPr lang="pt-BR" sz="2000" dirty="0" smtClean="0">
                          <a:solidFill>
                            <a:srgbClr val="582C00"/>
                          </a:solidFill>
                          <a:latin typeface="Times New Roman" pitchFamily="18" charset="0"/>
                          <a:cs typeface="Times New Roman" pitchFamily="18" charset="0"/>
                        </a:rPr>
                        <a:t>(</a:t>
                      </a:r>
                      <a:r>
                        <a:rPr lang="pt-BR" sz="2000" dirty="0">
                          <a:solidFill>
                            <a:srgbClr val="582C00"/>
                          </a:solidFill>
                          <a:latin typeface="Times New Roman" pitchFamily="18" charset="0"/>
                          <a:cs typeface="Times New Roman" pitchFamily="18" charset="0"/>
                        </a:rPr>
                        <a:t>macacos);</a:t>
                      </a:r>
                      <a:br>
                        <a:rPr lang="pt-BR" sz="2000" dirty="0">
                          <a:solidFill>
                            <a:srgbClr val="582C00"/>
                          </a:solidFill>
                          <a:latin typeface="Times New Roman" pitchFamily="18" charset="0"/>
                          <a:cs typeface="Times New Roman" pitchFamily="18" charset="0"/>
                        </a:rPr>
                      </a:br>
                      <a:r>
                        <a:rPr lang="pt-BR" sz="2000" dirty="0">
                          <a:solidFill>
                            <a:srgbClr val="582C00"/>
                          </a:solidFill>
                          <a:latin typeface="Times New Roman" pitchFamily="18" charset="0"/>
                          <a:cs typeface="Times New Roman" pitchFamily="18" charset="0"/>
                        </a:rPr>
                        <a:t>Aparecem os hominídeos (</a:t>
                      </a:r>
                      <a:r>
                        <a:rPr lang="pt-BR" sz="2000" dirty="0" err="1" smtClean="0">
                          <a:solidFill>
                            <a:srgbClr val="582C00"/>
                          </a:solidFill>
                          <a:latin typeface="Times New Roman" pitchFamily="18" charset="0"/>
                          <a:cs typeface="Times New Roman" pitchFamily="18" charset="0"/>
                        </a:rPr>
                        <a:t>Australopi-thecus</a:t>
                      </a:r>
                      <a:r>
                        <a:rPr lang="pt-BR" sz="2000" dirty="0">
                          <a:solidFill>
                            <a:srgbClr val="582C00"/>
                          </a:solidFill>
                          <a:latin typeface="Times New Roman" pitchFamily="18" charset="0"/>
                          <a:cs typeface="Times New Roman" pitchFamily="18" charset="0"/>
                        </a:rPr>
                        <a:t>)</a:t>
                      </a: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1900" dirty="0" smtClean="0">
                          <a:solidFill>
                            <a:srgbClr val="582C00"/>
                          </a:solidFill>
                          <a:latin typeface="Times New Roman" pitchFamily="18" charset="0"/>
                          <a:cs typeface="Times New Roman" pitchFamily="18" charset="0"/>
                        </a:rPr>
                        <a:t>Aparecimento </a:t>
                      </a:r>
                      <a:r>
                        <a:rPr lang="pt-BR" sz="1900" dirty="0">
                          <a:solidFill>
                            <a:srgbClr val="582C00"/>
                          </a:solidFill>
                          <a:latin typeface="Times New Roman" pitchFamily="18" charset="0"/>
                          <a:cs typeface="Times New Roman" pitchFamily="18" charset="0"/>
                        </a:rPr>
                        <a:t>do Homo sapiens;</a:t>
                      </a:r>
                      <a:br>
                        <a:rPr lang="pt-BR" sz="1900" dirty="0">
                          <a:solidFill>
                            <a:srgbClr val="582C00"/>
                          </a:solidFill>
                          <a:latin typeface="Times New Roman" pitchFamily="18" charset="0"/>
                          <a:cs typeface="Times New Roman" pitchFamily="18" charset="0"/>
                        </a:rPr>
                      </a:br>
                      <a:r>
                        <a:rPr lang="pt-BR" sz="1900" dirty="0">
                          <a:solidFill>
                            <a:srgbClr val="582C00"/>
                          </a:solidFill>
                          <a:latin typeface="Times New Roman" pitchFamily="18" charset="0"/>
                          <a:cs typeface="Times New Roman" pitchFamily="18" charset="0"/>
                        </a:rPr>
                        <a:t>Período em que </a:t>
                      </a:r>
                      <a:r>
                        <a:rPr lang="pt-BR" sz="1900" dirty="0" smtClean="0">
                          <a:solidFill>
                            <a:srgbClr val="582C00"/>
                          </a:solidFill>
                          <a:latin typeface="Times New Roman" pitchFamily="18" charset="0"/>
                          <a:cs typeface="Times New Roman" pitchFamily="18" charset="0"/>
                        </a:rPr>
                        <a:t>vivemos</a:t>
                      </a:r>
                      <a:endParaRPr lang="pt-BR" sz="1900" dirty="0">
                        <a:solidFill>
                          <a:srgbClr val="582C00"/>
                        </a:solidFill>
                        <a:latin typeface="Times New Roman" pitchFamily="18" charset="0"/>
                        <a:cs typeface="Times New Roman" pitchFamily="18" charset="0"/>
                      </a:endParaRP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11" name="Grupo 10"/>
          <p:cNvGrpSpPr/>
          <p:nvPr/>
        </p:nvGrpSpPr>
        <p:grpSpPr>
          <a:xfrm>
            <a:off x="126206" y="533611"/>
            <a:ext cx="8891588" cy="5790778"/>
            <a:chOff x="126206" y="533611"/>
            <a:chExt cx="8891588" cy="5790778"/>
          </a:xfrm>
        </p:grpSpPr>
        <p:cxnSp>
          <p:nvCxnSpPr>
            <p:cNvPr id="5" name="Conector reto 4"/>
            <p:cNvCxnSpPr/>
            <p:nvPr/>
          </p:nvCxnSpPr>
          <p:spPr>
            <a:xfrm>
              <a:off x="126206" y="533611"/>
              <a:ext cx="8891588" cy="0"/>
            </a:xfrm>
            <a:prstGeom prst="line">
              <a:avLst/>
            </a:prstGeom>
            <a:ln>
              <a:solidFill>
                <a:srgbClr val="542A00"/>
              </a:solidFill>
            </a:ln>
            <a:effectLst/>
          </p:spPr>
          <p:style>
            <a:lnRef idx="2">
              <a:schemeClr val="dk1"/>
            </a:lnRef>
            <a:fillRef idx="0">
              <a:schemeClr val="dk1"/>
            </a:fillRef>
            <a:effectRef idx="1">
              <a:schemeClr val="dk1"/>
            </a:effectRef>
            <a:fontRef idx="minor">
              <a:schemeClr val="tx1"/>
            </a:fontRef>
          </p:style>
        </p:cxnSp>
        <p:cxnSp>
          <p:nvCxnSpPr>
            <p:cNvPr id="8" name="Conector reto 7"/>
            <p:cNvCxnSpPr/>
            <p:nvPr/>
          </p:nvCxnSpPr>
          <p:spPr>
            <a:xfrm>
              <a:off x="126206" y="1105694"/>
              <a:ext cx="8891588" cy="0"/>
            </a:xfrm>
            <a:prstGeom prst="line">
              <a:avLst/>
            </a:prstGeom>
            <a:ln>
              <a:solidFill>
                <a:srgbClr val="542A00"/>
              </a:solidFill>
            </a:ln>
            <a:effectLst/>
          </p:spPr>
          <p:style>
            <a:lnRef idx="2">
              <a:schemeClr val="dk1"/>
            </a:lnRef>
            <a:fillRef idx="0">
              <a:schemeClr val="dk1"/>
            </a:fillRef>
            <a:effectRef idx="1">
              <a:schemeClr val="dk1"/>
            </a:effectRef>
            <a:fontRef idx="minor">
              <a:schemeClr val="tx1"/>
            </a:fontRef>
          </p:style>
        </p:cxnSp>
        <p:cxnSp>
          <p:nvCxnSpPr>
            <p:cNvPr id="9" name="Conector reto 8"/>
            <p:cNvCxnSpPr/>
            <p:nvPr/>
          </p:nvCxnSpPr>
          <p:spPr>
            <a:xfrm>
              <a:off x="126206" y="1763924"/>
              <a:ext cx="8891588" cy="0"/>
            </a:xfrm>
            <a:prstGeom prst="line">
              <a:avLst/>
            </a:prstGeom>
            <a:ln>
              <a:solidFill>
                <a:srgbClr val="542A00"/>
              </a:solidFill>
            </a:ln>
            <a:effectLst/>
          </p:spPr>
          <p:style>
            <a:lnRef idx="2">
              <a:schemeClr val="dk1"/>
            </a:lnRef>
            <a:fillRef idx="0">
              <a:schemeClr val="dk1"/>
            </a:fillRef>
            <a:effectRef idx="1">
              <a:schemeClr val="dk1"/>
            </a:effectRef>
            <a:fontRef idx="minor">
              <a:schemeClr val="tx1"/>
            </a:fontRef>
          </p:style>
        </p:cxnSp>
        <p:cxnSp>
          <p:nvCxnSpPr>
            <p:cNvPr id="10" name="Conector reto 9"/>
            <p:cNvCxnSpPr/>
            <p:nvPr/>
          </p:nvCxnSpPr>
          <p:spPr>
            <a:xfrm>
              <a:off x="126206" y="6324389"/>
              <a:ext cx="8891588" cy="0"/>
            </a:xfrm>
            <a:prstGeom prst="line">
              <a:avLst/>
            </a:prstGeom>
            <a:ln>
              <a:solidFill>
                <a:srgbClr val="542A00"/>
              </a:solidFill>
            </a:ln>
            <a:effectLst/>
          </p:spPr>
          <p:style>
            <a:lnRef idx="2">
              <a:schemeClr val="dk1"/>
            </a:lnRef>
            <a:fillRef idx="0">
              <a:schemeClr val="dk1"/>
            </a:fillRef>
            <a:effectRef idx="1">
              <a:schemeClr val="dk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ângulo 27"/>
          <p:cNvSpPr/>
          <p:nvPr/>
        </p:nvSpPr>
        <p:spPr>
          <a:xfrm>
            <a:off x="755650" y="3635375"/>
            <a:ext cx="1800225" cy="290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7651" name="WordArt 3"/>
          <p:cNvSpPr>
            <a:spLocks noChangeArrowheads="1" noChangeShapeType="1" noTextEdit="1"/>
          </p:cNvSpPr>
          <p:nvPr/>
        </p:nvSpPr>
        <p:spPr bwMode="auto">
          <a:xfrm>
            <a:off x="250825" y="61913"/>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Interpretação científica da evolução humana</a:t>
            </a:r>
          </a:p>
        </p:txBody>
      </p:sp>
      <p:sp>
        <p:nvSpPr>
          <p:cNvPr id="11" name="WordArt 3"/>
          <p:cNvSpPr>
            <a:spLocks noChangeArrowheads="1" noChangeShapeType="1" noTextEdit="1"/>
          </p:cNvSpPr>
          <p:nvPr/>
        </p:nvSpPr>
        <p:spPr bwMode="auto">
          <a:xfrm>
            <a:off x="1296144" y="1052736"/>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Ardipithecus: </a:t>
            </a:r>
            <a:r>
              <a:rPr lang="pt-BR" sz="3600" dirty="0"/>
              <a:t>5,3 – 3,8 milhões de anos</a:t>
            </a:r>
            <a:endParaRPr lang="pt-BR" sz="3600" kern="10" dirty="0">
              <a:ln w="9525">
                <a:solidFill>
                  <a:srgbClr val="000000"/>
                </a:solidFill>
                <a:round/>
                <a:headEnd/>
                <a:tailEnd/>
              </a:ln>
              <a:solidFill>
                <a:srgbClr val="5F381B"/>
              </a:solidFill>
              <a:latin typeface="Arial Black"/>
            </a:endParaRPr>
          </a:p>
        </p:txBody>
      </p:sp>
      <p:sp>
        <p:nvSpPr>
          <p:cNvPr id="13" name="WordArt 3"/>
          <p:cNvSpPr>
            <a:spLocks noChangeArrowheads="1" noChangeShapeType="1" noTextEdit="1"/>
          </p:cNvSpPr>
          <p:nvPr/>
        </p:nvSpPr>
        <p:spPr bwMode="auto">
          <a:xfrm>
            <a:off x="1296144" y="1455981"/>
            <a:ext cx="6660232" cy="288032"/>
          </a:xfrm>
          <a:prstGeom prst="rect">
            <a:avLst/>
          </a:prstGeom>
        </p:spPr>
        <p:txBody>
          <a:bodyPr wrap="none" fromWordArt="1">
            <a:prstTxWarp prst="textPlain">
              <a:avLst>
                <a:gd name="adj" fmla="val 50000"/>
              </a:avLst>
            </a:prstTxWarp>
          </a:bodyPr>
          <a:lstStyle/>
          <a:p>
            <a:pPr algn="ctr">
              <a:defRPr/>
            </a:pPr>
            <a:r>
              <a:rPr lang="pt-BR" sz="3600" kern="10" dirty="0" err="1">
                <a:ln w="9525">
                  <a:solidFill>
                    <a:srgbClr val="000000"/>
                  </a:solidFill>
                  <a:round/>
                  <a:headEnd/>
                  <a:tailEnd/>
                </a:ln>
                <a:solidFill>
                  <a:srgbClr val="5F381B"/>
                </a:solidFill>
                <a:latin typeface="Arial Black"/>
              </a:rPr>
              <a:t>Australopithecus</a:t>
            </a:r>
            <a:r>
              <a:rPr lang="pt-BR" sz="3600" kern="10" dirty="0">
                <a:ln w="9525">
                  <a:solidFill>
                    <a:srgbClr val="000000"/>
                  </a:solidFill>
                  <a:round/>
                  <a:headEnd/>
                  <a:tailEnd/>
                </a:ln>
                <a:solidFill>
                  <a:srgbClr val="5F381B"/>
                </a:solidFill>
                <a:latin typeface="Arial Black"/>
              </a:rPr>
              <a:t> : </a:t>
            </a:r>
            <a:r>
              <a:rPr lang="pt-BR" sz="3600" dirty="0"/>
              <a:t>4,2 – 1,4 milhões de anos</a:t>
            </a:r>
            <a:endParaRPr lang="pt-BR" sz="3600" kern="10" dirty="0">
              <a:ln w="9525">
                <a:solidFill>
                  <a:srgbClr val="000000"/>
                </a:solidFill>
                <a:round/>
                <a:headEnd/>
                <a:tailEnd/>
              </a:ln>
              <a:solidFill>
                <a:srgbClr val="5F381B"/>
              </a:solidFill>
              <a:latin typeface="Arial Black"/>
            </a:endParaRPr>
          </a:p>
        </p:txBody>
      </p:sp>
      <p:sp>
        <p:nvSpPr>
          <p:cNvPr id="15" name="WordArt 3"/>
          <p:cNvSpPr>
            <a:spLocks noChangeArrowheads="1" noChangeShapeType="1" noTextEdit="1"/>
          </p:cNvSpPr>
          <p:nvPr/>
        </p:nvSpPr>
        <p:spPr bwMode="auto">
          <a:xfrm>
            <a:off x="1296144" y="1859226"/>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Homo </a:t>
            </a:r>
            <a:r>
              <a:rPr lang="pt-BR" sz="3600" kern="10" dirty="0" err="1">
                <a:ln w="9525">
                  <a:solidFill>
                    <a:srgbClr val="000000"/>
                  </a:solidFill>
                  <a:round/>
                  <a:headEnd/>
                  <a:tailEnd/>
                </a:ln>
                <a:solidFill>
                  <a:srgbClr val="5F381B"/>
                </a:solidFill>
                <a:latin typeface="Arial Black"/>
              </a:rPr>
              <a:t>habilis</a:t>
            </a:r>
            <a:r>
              <a:rPr lang="pt-BR" sz="3600" kern="10" dirty="0">
                <a:ln w="9525">
                  <a:solidFill>
                    <a:srgbClr val="000000"/>
                  </a:solidFill>
                  <a:round/>
                  <a:headEnd/>
                  <a:tailEnd/>
                </a:ln>
                <a:solidFill>
                  <a:srgbClr val="5F381B"/>
                </a:solidFill>
                <a:latin typeface="Arial Black"/>
              </a:rPr>
              <a:t>: </a:t>
            </a:r>
            <a:r>
              <a:rPr lang="pt-BR" sz="3600" dirty="0"/>
              <a:t>2 – 1,5 milhão de anos </a:t>
            </a:r>
            <a:endParaRPr lang="pt-BR" sz="3600" kern="10" dirty="0">
              <a:ln w="9525">
                <a:solidFill>
                  <a:srgbClr val="000000"/>
                </a:solidFill>
                <a:round/>
                <a:headEnd/>
                <a:tailEnd/>
              </a:ln>
              <a:solidFill>
                <a:srgbClr val="5F381B"/>
              </a:solidFill>
              <a:latin typeface="Arial Black"/>
            </a:endParaRPr>
          </a:p>
        </p:txBody>
      </p:sp>
      <p:sp>
        <p:nvSpPr>
          <p:cNvPr id="16" name="WordArt 3"/>
          <p:cNvSpPr>
            <a:spLocks noChangeArrowheads="1" noChangeShapeType="1" noTextEdit="1"/>
          </p:cNvSpPr>
          <p:nvPr/>
        </p:nvSpPr>
        <p:spPr bwMode="auto">
          <a:xfrm>
            <a:off x="1296144" y="2262471"/>
            <a:ext cx="6768000"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Homo </a:t>
            </a:r>
            <a:r>
              <a:rPr lang="pt-BR" sz="3600" kern="10" dirty="0" err="1">
                <a:ln w="9525">
                  <a:solidFill>
                    <a:srgbClr val="000000"/>
                  </a:solidFill>
                  <a:round/>
                  <a:headEnd/>
                  <a:tailEnd/>
                </a:ln>
                <a:solidFill>
                  <a:srgbClr val="5F381B"/>
                </a:solidFill>
                <a:latin typeface="Arial Black"/>
              </a:rPr>
              <a:t>erectus</a:t>
            </a:r>
            <a:r>
              <a:rPr lang="pt-BR" sz="3600" kern="10" dirty="0">
                <a:ln w="9525">
                  <a:solidFill>
                    <a:srgbClr val="000000"/>
                  </a:solidFill>
                  <a:round/>
                  <a:headEnd/>
                  <a:tailEnd/>
                </a:ln>
                <a:solidFill>
                  <a:srgbClr val="5F381B"/>
                </a:solidFill>
                <a:latin typeface="Arial Black"/>
              </a:rPr>
              <a:t>: </a:t>
            </a:r>
            <a:r>
              <a:rPr lang="pt-BR" sz="3600" dirty="0"/>
              <a:t>1,5 milhão – 300 mil anos </a:t>
            </a:r>
            <a:endParaRPr lang="pt-BR" sz="3600" kern="10" dirty="0">
              <a:ln w="9525">
                <a:solidFill>
                  <a:srgbClr val="000000"/>
                </a:solidFill>
                <a:round/>
                <a:headEnd/>
                <a:tailEnd/>
              </a:ln>
              <a:solidFill>
                <a:srgbClr val="5F381B"/>
              </a:solidFill>
              <a:latin typeface="Arial Black"/>
            </a:endParaRPr>
          </a:p>
        </p:txBody>
      </p:sp>
      <p:sp>
        <p:nvSpPr>
          <p:cNvPr id="18" name="WordArt 3"/>
          <p:cNvSpPr>
            <a:spLocks noChangeArrowheads="1" noChangeShapeType="1" noTextEdit="1"/>
          </p:cNvSpPr>
          <p:nvPr/>
        </p:nvSpPr>
        <p:spPr bwMode="auto">
          <a:xfrm>
            <a:off x="1296144" y="2665716"/>
            <a:ext cx="6768000"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Homo sapiens </a:t>
            </a:r>
            <a:r>
              <a:rPr lang="pt-BR" sz="3600" kern="10" dirty="0" err="1">
                <a:ln w="9525">
                  <a:solidFill>
                    <a:srgbClr val="000000"/>
                  </a:solidFill>
                  <a:round/>
                  <a:headEnd/>
                  <a:tailEnd/>
                </a:ln>
                <a:solidFill>
                  <a:srgbClr val="5F381B"/>
                </a:solidFill>
                <a:latin typeface="Arial Black"/>
              </a:rPr>
              <a:t>neandertalensis</a:t>
            </a:r>
            <a:r>
              <a:rPr lang="pt-BR" sz="3600" kern="10" dirty="0">
                <a:ln w="9525">
                  <a:solidFill>
                    <a:srgbClr val="000000"/>
                  </a:solidFill>
                  <a:round/>
                  <a:headEnd/>
                  <a:tailEnd/>
                </a:ln>
                <a:solidFill>
                  <a:srgbClr val="5F381B"/>
                </a:solidFill>
                <a:latin typeface="Arial Black"/>
              </a:rPr>
              <a:t>: </a:t>
            </a:r>
            <a:r>
              <a:rPr lang="pt-BR" sz="3600" dirty="0"/>
              <a:t>200 – 40 mil anos </a:t>
            </a:r>
            <a:endParaRPr lang="pt-BR" sz="3600" kern="10" dirty="0">
              <a:ln w="9525">
                <a:solidFill>
                  <a:srgbClr val="000000"/>
                </a:solidFill>
                <a:round/>
                <a:headEnd/>
                <a:tailEnd/>
              </a:ln>
              <a:solidFill>
                <a:srgbClr val="5F381B"/>
              </a:solidFill>
              <a:latin typeface="Arial Black"/>
            </a:endParaRPr>
          </a:p>
        </p:txBody>
      </p:sp>
      <p:sp>
        <p:nvSpPr>
          <p:cNvPr id="21" name="WordArt 3"/>
          <p:cNvSpPr>
            <a:spLocks noChangeArrowheads="1" noChangeShapeType="1" noTextEdit="1"/>
          </p:cNvSpPr>
          <p:nvPr/>
        </p:nvSpPr>
        <p:spPr bwMode="auto">
          <a:xfrm>
            <a:off x="1296144" y="3068960"/>
            <a:ext cx="6768000"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Homo sapiens </a:t>
            </a:r>
            <a:r>
              <a:rPr lang="pt-BR" sz="3600" kern="10" dirty="0" err="1">
                <a:ln w="9525">
                  <a:solidFill>
                    <a:srgbClr val="000000"/>
                  </a:solidFill>
                  <a:round/>
                  <a:headEnd/>
                  <a:tailEnd/>
                </a:ln>
                <a:solidFill>
                  <a:srgbClr val="5F381B"/>
                </a:solidFill>
                <a:latin typeface="Arial Black"/>
              </a:rPr>
              <a:t>sapiens</a:t>
            </a:r>
            <a:r>
              <a:rPr lang="pt-BR" sz="3600" kern="10" dirty="0">
                <a:ln w="9525">
                  <a:solidFill>
                    <a:srgbClr val="000000"/>
                  </a:solidFill>
                  <a:round/>
                  <a:headEnd/>
                  <a:tailEnd/>
                </a:ln>
                <a:solidFill>
                  <a:srgbClr val="5F381B"/>
                </a:solidFill>
                <a:latin typeface="Arial Black"/>
              </a:rPr>
              <a:t> : </a:t>
            </a:r>
            <a:r>
              <a:rPr lang="pt-BR" sz="3600" dirty="0"/>
              <a:t>100 mil – hoje anos </a:t>
            </a:r>
            <a:endParaRPr lang="pt-BR" sz="3600" kern="10" dirty="0">
              <a:ln w="9525">
                <a:solidFill>
                  <a:srgbClr val="000000"/>
                </a:solidFill>
                <a:round/>
                <a:headEnd/>
                <a:tailEnd/>
              </a:ln>
              <a:solidFill>
                <a:srgbClr val="5F381B"/>
              </a:solidFill>
              <a:latin typeface="Arial Black"/>
            </a:endParaRPr>
          </a:p>
        </p:txBody>
      </p:sp>
      <p:pic>
        <p:nvPicPr>
          <p:cNvPr id="27658" name="Picture 6" descr="http://www.ralysite.com.br/www.ultratempo.com.br/temo_moradias_tipos/evolucao_humana.jpg"/>
          <p:cNvPicPr>
            <a:picLocks noChangeAspect="1" noChangeArrowheads="1"/>
          </p:cNvPicPr>
          <p:nvPr/>
        </p:nvPicPr>
        <p:blipFill>
          <a:blip r:embed="rId2" cstate="print"/>
          <a:srcRect/>
          <a:stretch>
            <a:fillRect/>
          </a:stretch>
        </p:blipFill>
        <p:spPr bwMode="auto">
          <a:xfrm>
            <a:off x="2484438" y="3644900"/>
            <a:ext cx="5688012" cy="2886075"/>
          </a:xfrm>
          <a:prstGeom prst="rect">
            <a:avLst/>
          </a:prstGeom>
          <a:noFill/>
          <a:ln w="9525">
            <a:noFill/>
            <a:miter lim="800000"/>
            <a:headEnd/>
            <a:tailEnd/>
          </a:ln>
        </p:spPr>
      </p:pic>
      <p:sp>
        <p:nvSpPr>
          <p:cNvPr id="27659" name="Text Box 6"/>
          <p:cNvSpPr txBox="1">
            <a:spLocks noChangeArrowheads="1"/>
          </p:cNvSpPr>
          <p:nvPr/>
        </p:nvSpPr>
        <p:spPr bwMode="auto">
          <a:xfrm>
            <a:off x="4400550" y="6530975"/>
            <a:ext cx="3854450" cy="246063"/>
          </a:xfrm>
          <a:prstGeom prst="rect">
            <a:avLst/>
          </a:prstGeom>
          <a:noFill/>
          <a:ln w="9525" algn="ctr">
            <a:noFill/>
            <a:miter lim="800000"/>
            <a:headEnd/>
            <a:tailEnd/>
          </a:ln>
        </p:spPr>
        <p:txBody>
          <a:bodyPr wrap="none" anchor="ctr">
            <a:spAutoFit/>
          </a:bodyPr>
          <a:lstStyle/>
          <a:p>
            <a:r>
              <a:rPr lang="pt-BR" sz="1000">
                <a:latin typeface="Times New Roman" pitchFamily="18" charset="0"/>
              </a:rPr>
              <a:t>http://universohistoria.blogspot.com.br/2010/04/evolucao-humana.html</a:t>
            </a:r>
          </a:p>
        </p:txBody>
      </p:sp>
      <p:pic>
        <p:nvPicPr>
          <p:cNvPr id="27660" name="Picture 2"/>
          <p:cNvPicPr>
            <a:picLocks noChangeAspect="1" noChangeArrowheads="1"/>
          </p:cNvPicPr>
          <p:nvPr/>
        </p:nvPicPr>
        <p:blipFill>
          <a:blip r:embed="rId3" cstate="print">
            <a:clrChange>
              <a:clrFrom>
                <a:srgbClr val="FFFFFF"/>
              </a:clrFrom>
              <a:clrTo>
                <a:srgbClr val="FFFFFF">
                  <a:alpha val="0"/>
                </a:srgbClr>
              </a:clrTo>
            </a:clrChange>
          </a:blip>
          <a:srcRect l="40663" t="52492" r="43913" b="26323"/>
          <a:stretch>
            <a:fillRect/>
          </a:stretch>
        </p:blipFill>
        <p:spPr bwMode="auto">
          <a:xfrm>
            <a:off x="755650" y="4005263"/>
            <a:ext cx="1871663" cy="1727200"/>
          </a:xfrm>
          <a:prstGeom prst="rect">
            <a:avLst/>
          </a:prstGeom>
          <a:noFill/>
          <a:ln w="9525">
            <a:noFill/>
            <a:miter lim="800000"/>
            <a:headEnd/>
            <a:tailEnd/>
          </a:ln>
        </p:spPr>
      </p:pic>
      <p:pic>
        <p:nvPicPr>
          <p:cNvPr id="17428" name="Picture 20"/>
          <p:cNvPicPr>
            <a:picLocks noChangeAspect="1" noChangeArrowheads="1"/>
          </p:cNvPicPr>
          <p:nvPr/>
        </p:nvPicPr>
        <p:blipFill>
          <a:blip r:embed="rId4" cstate="print"/>
          <a:srcRect/>
          <a:stretch>
            <a:fillRect/>
          </a:stretch>
        </p:blipFill>
        <p:spPr bwMode="auto">
          <a:xfrm>
            <a:off x="1547664" y="5661248"/>
            <a:ext cx="504056" cy="564242"/>
          </a:xfrm>
          <a:prstGeom prst="rect">
            <a:avLst/>
          </a:prstGeom>
          <a:noFill/>
          <a:ln w="9525">
            <a:noFill/>
            <a:miter lim="800000"/>
            <a:headEnd/>
            <a:tailEnd/>
          </a:ln>
          <a:scene3d>
            <a:camera prst="orthographicFront">
              <a:rot lat="21599979" lon="0" rev="600002"/>
            </a:camera>
            <a:lightRig rig="threePt" dir="t"/>
          </a:scene3d>
        </p:spPr>
      </p:pic>
      <p:sp>
        <p:nvSpPr>
          <p:cNvPr id="29" name="Text Box 6"/>
          <p:cNvSpPr txBox="1">
            <a:spLocks noChangeArrowheads="1"/>
          </p:cNvSpPr>
          <p:nvPr/>
        </p:nvSpPr>
        <p:spPr bwMode="auto">
          <a:xfrm>
            <a:off x="1031875" y="6208713"/>
            <a:ext cx="793750" cy="231775"/>
          </a:xfrm>
          <a:prstGeom prst="rect">
            <a:avLst/>
          </a:prstGeom>
          <a:noFill/>
          <a:ln w="9525" algn="ctr">
            <a:noFill/>
            <a:miter lim="800000"/>
            <a:headEnd/>
            <a:tailEnd/>
          </a:ln>
        </p:spPr>
        <p:txBody>
          <a:bodyPr wrap="none" anchor="ctr">
            <a:spAutoFit/>
          </a:bodyPr>
          <a:lstStyle/>
          <a:p>
            <a:pPr>
              <a:defRPr/>
            </a:pPr>
            <a:r>
              <a:rPr lang="pt-BR" sz="900" b="1" i="1" dirty="0">
                <a:solidFill>
                  <a:schemeClr val="tx1">
                    <a:lumMod val="75000"/>
                    <a:lumOff val="25000"/>
                  </a:schemeClr>
                </a:solidFill>
                <a:effectLst>
                  <a:outerShdw blurRad="38100" dist="38100" dir="2700000" algn="tl">
                    <a:srgbClr val="000000">
                      <a:alpha val="43137"/>
                    </a:srgbClr>
                  </a:outerShdw>
                </a:effectLst>
                <a:latin typeface="Times New Roman" pitchFamily="18" charset="0"/>
              </a:rPr>
              <a:t>Ardipithecus</a:t>
            </a:r>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Big Bang A Origem do Universo.wmv">
            <a:hlinkClick r:id="" action="ppaction://media"/>
          </p:cNvPr>
          <p:cNvPicPr>
            <a:picLocks noRot="1" noChangeAspect="1"/>
          </p:cNvPicPr>
          <p:nvPr>
            <a:videoFile r:link="rId1"/>
          </p:nvPr>
        </p:nvPicPr>
        <p:blipFill>
          <a:blip r:embed="rId3" cstate="print"/>
          <a:stretch>
            <a:fillRect/>
          </a:stretch>
        </p:blipFill>
        <p:spPr>
          <a:xfrm>
            <a:off x="1184750" y="1052736"/>
            <a:ext cx="6774499" cy="5080874"/>
          </a:xfrm>
          <a:prstGeom prst="rect">
            <a:avLst/>
          </a:prstGeom>
        </p:spPr>
      </p:pic>
      <p:sp>
        <p:nvSpPr>
          <p:cNvPr id="3" name="WordArt 26"/>
          <p:cNvSpPr>
            <a:spLocks noChangeArrowheads="1" noChangeShapeType="1" noTextEdit="1"/>
          </p:cNvSpPr>
          <p:nvPr/>
        </p:nvSpPr>
        <p:spPr bwMode="auto">
          <a:xfrm>
            <a:off x="3366120" y="260648"/>
            <a:ext cx="2411760" cy="650749"/>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pt-BR" sz="28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lang="pt-BR" sz="2800" i="1"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Big </a:t>
            </a:r>
            <a:r>
              <a:rPr lang="pt-BR" sz="2800" i="1" kern="1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Bang</a:t>
            </a:r>
            <a:endParaRPr lang="pt-BR" sz="2800" i="1"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p:cTn id="13"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WordArt 3"/>
          <p:cNvSpPr>
            <a:spLocks noChangeArrowheads="1" noChangeShapeType="1" noTextEdit="1"/>
          </p:cNvSpPr>
          <p:nvPr/>
        </p:nvSpPr>
        <p:spPr bwMode="auto">
          <a:xfrm>
            <a:off x="179388" y="476250"/>
            <a:ext cx="1800225" cy="427038"/>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Australopithecus</a:t>
            </a:r>
          </a:p>
        </p:txBody>
      </p:sp>
      <p:sp>
        <p:nvSpPr>
          <p:cNvPr id="13316" name="WordArt 4"/>
          <p:cNvSpPr>
            <a:spLocks noChangeArrowheads="1" noChangeShapeType="1" noTextEdit="1"/>
          </p:cNvSpPr>
          <p:nvPr/>
        </p:nvSpPr>
        <p:spPr bwMode="auto">
          <a:xfrm>
            <a:off x="2051050" y="615950"/>
            <a:ext cx="1817688" cy="287338"/>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3,5 milhões de anos</a:t>
            </a:r>
          </a:p>
        </p:txBody>
      </p:sp>
      <p:pic>
        <p:nvPicPr>
          <p:cNvPr id="13317" name="Picture 5" descr="Australopitheque_groupe"/>
          <p:cNvPicPr>
            <a:picLocks noChangeAspect="1" noChangeArrowheads="1"/>
          </p:cNvPicPr>
          <p:nvPr/>
        </p:nvPicPr>
        <p:blipFill>
          <a:blip r:embed="rId2" cstate="print"/>
          <a:srcRect l="1288" t="2917"/>
          <a:stretch>
            <a:fillRect/>
          </a:stretch>
        </p:blipFill>
        <p:spPr bwMode="auto">
          <a:xfrm>
            <a:off x="179388" y="909638"/>
            <a:ext cx="3846512" cy="2338387"/>
          </a:xfrm>
          <a:prstGeom prst="rect">
            <a:avLst/>
          </a:prstGeom>
          <a:noFill/>
          <a:ln w="9525">
            <a:noFill/>
            <a:miter lim="800000"/>
            <a:headEnd/>
            <a:tailEnd/>
          </a:ln>
        </p:spPr>
      </p:pic>
      <p:sp>
        <p:nvSpPr>
          <p:cNvPr id="13318" name="Text Box 6"/>
          <p:cNvSpPr txBox="1">
            <a:spLocks noChangeArrowheads="1"/>
          </p:cNvSpPr>
          <p:nvPr/>
        </p:nvSpPr>
        <p:spPr bwMode="auto">
          <a:xfrm>
            <a:off x="265113" y="3213100"/>
            <a:ext cx="3736975" cy="244475"/>
          </a:xfrm>
          <a:prstGeom prst="rect">
            <a:avLst/>
          </a:prstGeom>
          <a:noFill/>
          <a:ln w="9525" algn="ctr">
            <a:noFill/>
            <a:miter lim="800000"/>
            <a:headEnd/>
            <a:tailEnd/>
          </a:ln>
        </p:spPr>
        <p:txBody>
          <a:bodyPr wrap="none" anchor="ctr">
            <a:spAutoFit/>
          </a:bodyPr>
          <a:lstStyle/>
          <a:p>
            <a:r>
              <a:rPr lang="pt-BR" sz="1000">
                <a:latin typeface="Times New Roman" pitchFamily="18" charset="0"/>
              </a:rPr>
              <a:t>http://www.enciclopedia.com.pt/images/Australopitheque_groupe.jpg</a:t>
            </a:r>
          </a:p>
        </p:txBody>
      </p:sp>
      <p:sp>
        <p:nvSpPr>
          <p:cNvPr id="13321" name="Text Box 9"/>
          <p:cNvSpPr txBox="1">
            <a:spLocks noChangeArrowheads="1"/>
          </p:cNvSpPr>
          <p:nvPr/>
        </p:nvSpPr>
        <p:spPr bwMode="auto">
          <a:xfrm>
            <a:off x="4284663" y="3170238"/>
            <a:ext cx="2089150" cy="396875"/>
          </a:xfrm>
          <a:prstGeom prst="rect">
            <a:avLst/>
          </a:prstGeom>
          <a:noFill/>
          <a:ln w="9525" algn="ctr">
            <a:noFill/>
            <a:miter lim="800000"/>
            <a:headEnd/>
            <a:tailEnd/>
          </a:ln>
        </p:spPr>
        <p:txBody>
          <a:bodyPr anchor="ctr">
            <a:spAutoFit/>
          </a:bodyPr>
          <a:lstStyle/>
          <a:p>
            <a:r>
              <a:rPr lang="pt-BR" sz="1000">
                <a:latin typeface="Times New Roman" pitchFamily="18" charset="0"/>
              </a:rPr>
              <a:t>http://www.abouthumanevolution.org/images/homhab275.jpg</a:t>
            </a:r>
          </a:p>
        </p:txBody>
      </p:sp>
      <p:pic>
        <p:nvPicPr>
          <p:cNvPr id="13322" name="Picture 10" descr="homhab275"/>
          <p:cNvPicPr>
            <a:picLocks noChangeAspect="1" noChangeArrowheads="1"/>
          </p:cNvPicPr>
          <p:nvPr/>
        </p:nvPicPr>
        <p:blipFill>
          <a:blip r:embed="rId3" cstate="print"/>
          <a:srcRect t="3897" r="8762" b="11308"/>
          <a:stretch>
            <a:fillRect/>
          </a:stretch>
        </p:blipFill>
        <p:spPr bwMode="auto">
          <a:xfrm>
            <a:off x="4356100" y="909638"/>
            <a:ext cx="1863725" cy="2338387"/>
          </a:xfrm>
          <a:prstGeom prst="rect">
            <a:avLst/>
          </a:prstGeom>
          <a:noFill/>
          <a:ln w="9525">
            <a:noFill/>
            <a:miter lim="800000"/>
            <a:headEnd/>
            <a:tailEnd/>
          </a:ln>
        </p:spPr>
      </p:pic>
      <p:pic>
        <p:nvPicPr>
          <p:cNvPr id="13326" name="Picture 14" descr="20080521191715!Homo_erectus_Steveoc_86"/>
          <p:cNvPicPr>
            <a:picLocks noChangeAspect="1" noChangeArrowheads="1"/>
          </p:cNvPicPr>
          <p:nvPr/>
        </p:nvPicPr>
        <p:blipFill>
          <a:blip r:embed="rId4" cstate="print"/>
          <a:srcRect l="2687" t="4189" r="11769" b="3276"/>
          <a:stretch>
            <a:fillRect/>
          </a:stretch>
        </p:blipFill>
        <p:spPr bwMode="auto">
          <a:xfrm>
            <a:off x="693738" y="3721100"/>
            <a:ext cx="1647825" cy="2516188"/>
          </a:xfrm>
          <a:prstGeom prst="rect">
            <a:avLst/>
          </a:prstGeom>
          <a:noFill/>
          <a:ln w="9525">
            <a:noFill/>
            <a:miter lim="800000"/>
            <a:headEnd/>
            <a:tailEnd/>
          </a:ln>
        </p:spPr>
      </p:pic>
      <p:sp>
        <p:nvSpPr>
          <p:cNvPr id="13327" name="WordArt 15"/>
          <p:cNvSpPr>
            <a:spLocks noChangeArrowheads="1" noChangeShapeType="1" noTextEdit="1"/>
          </p:cNvSpPr>
          <p:nvPr/>
        </p:nvSpPr>
        <p:spPr bwMode="auto">
          <a:xfrm rot="-1401188">
            <a:off x="69850" y="4997450"/>
            <a:ext cx="1196975" cy="3587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DBB691"/>
                </a:solidFill>
                <a:latin typeface="Arial Black"/>
              </a:rPr>
              <a:t>1,7 milhões de anos</a:t>
            </a:r>
          </a:p>
        </p:txBody>
      </p:sp>
      <p:sp>
        <p:nvSpPr>
          <p:cNvPr id="13320" name="WordArt 8"/>
          <p:cNvSpPr>
            <a:spLocks noChangeArrowheads="1" noChangeShapeType="1" noTextEdit="1"/>
          </p:cNvSpPr>
          <p:nvPr/>
        </p:nvSpPr>
        <p:spPr bwMode="auto">
          <a:xfrm>
            <a:off x="4356100" y="687388"/>
            <a:ext cx="1871663" cy="215900"/>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Homo habilis</a:t>
            </a:r>
          </a:p>
        </p:txBody>
      </p:sp>
      <p:pic>
        <p:nvPicPr>
          <p:cNvPr id="13328" name="Picture 16" descr="3904"/>
          <p:cNvPicPr>
            <a:picLocks noChangeAspect="1" noChangeArrowheads="1"/>
          </p:cNvPicPr>
          <p:nvPr/>
        </p:nvPicPr>
        <p:blipFill>
          <a:blip r:embed="rId5" cstate="print"/>
          <a:srcRect l="3561" t="5551" b="3662"/>
          <a:stretch>
            <a:fillRect/>
          </a:stretch>
        </p:blipFill>
        <p:spPr bwMode="auto">
          <a:xfrm>
            <a:off x="6734175" y="906463"/>
            <a:ext cx="1979613" cy="2341562"/>
          </a:xfrm>
          <a:prstGeom prst="rect">
            <a:avLst/>
          </a:prstGeom>
          <a:noFill/>
          <a:ln w="9525">
            <a:noFill/>
            <a:miter lim="800000"/>
            <a:headEnd/>
            <a:tailEnd/>
          </a:ln>
        </p:spPr>
      </p:pic>
      <p:sp>
        <p:nvSpPr>
          <p:cNvPr id="13329" name="Text Box 17"/>
          <p:cNvSpPr txBox="1">
            <a:spLocks noChangeArrowheads="1"/>
          </p:cNvSpPr>
          <p:nvPr/>
        </p:nvSpPr>
        <p:spPr bwMode="auto">
          <a:xfrm>
            <a:off x="6646863" y="3170238"/>
            <a:ext cx="2160587" cy="549275"/>
          </a:xfrm>
          <a:prstGeom prst="rect">
            <a:avLst/>
          </a:prstGeom>
          <a:noFill/>
          <a:ln w="9525" algn="ctr">
            <a:noFill/>
            <a:miter lim="800000"/>
            <a:headEnd/>
            <a:tailEnd/>
          </a:ln>
        </p:spPr>
        <p:txBody>
          <a:bodyPr anchor="ctr">
            <a:spAutoFit/>
          </a:bodyPr>
          <a:lstStyle/>
          <a:p>
            <a:r>
              <a:rPr lang="pt-BR" sz="1000">
                <a:latin typeface="Times New Roman" pitchFamily="18" charset="0"/>
              </a:rPr>
              <a:t>http://www.clickeducacao.com.br/Klick_Portal/Enciclopedia/images/Pr/11168/3904.jpg</a:t>
            </a:r>
          </a:p>
        </p:txBody>
      </p:sp>
      <p:sp>
        <p:nvSpPr>
          <p:cNvPr id="13324" name="WordArt 12"/>
          <p:cNvSpPr>
            <a:spLocks noChangeArrowheads="1" noChangeShapeType="1" noTextEdit="1"/>
          </p:cNvSpPr>
          <p:nvPr/>
        </p:nvSpPr>
        <p:spPr bwMode="auto">
          <a:xfrm>
            <a:off x="71438" y="3789363"/>
            <a:ext cx="1225550" cy="2889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Homo erectus</a:t>
            </a:r>
          </a:p>
        </p:txBody>
      </p:sp>
      <p:pic>
        <p:nvPicPr>
          <p:cNvPr id="13332" name="Picture 20" descr="homo_sapiens"/>
          <p:cNvPicPr>
            <a:picLocks noChangeAspect="1" noChangeArrowheads="1"/>
          </p:cNvPicPr>
          <p:nvPr/>
        </p:nvPicPr>
        <p:blipFill>
          <a:blip r:embed="rId6" cstate="print"/>
          <a:srcRect/>
          <a:stretch>
            <a:fillRect/>
          </a:stretch>
        </p:blipFill>
        <p:spPr bwMode="auto">
          <a:xfrm>
            <a:off x="2484438" y="3717925"/>
            <a:ext cx="2695575" cy="2520950"/>
          </a:xfrm>
          <a:prstGeom prst="rect">
            <a:avLst/>
          </a:prstGeom>
          <a:noFill/>
          <a:ln w="9525">
            <a:noFill/>
            <a:miter lim="800000"/>
            <a:headEnd/>
            <a:tailEnd/>
          </a:ln>
        </p:spPr>
      </p:pic>
      <p:sp>
        <p:nvSpPr>
          <p:cNvPr id="13333" name="WordArt 21"/>
          <p:cNvSpPr>
            <a:spLocks noChangeArrowheads="1" noChangeShapeType="1" noTextEdit="1"/>
          </p:cNvSpPr>
          <p:nvPr/>
        </p:nvSpPr>
        <p:spPr bwMode="auto">
          <a:xfrm>
            <a:off x="2484438" y="3717925"/>
            <a:ext cx="1439862" cy="3143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Homo sapiens</a:t>
            </a:r>
          </a:p>
        </p:txBody>
      </p:sp>
      <p:sp>
        <p:nvSpPr>
          <p:cNvPr id="13334" name="WordArt 22"/>
          <p:cNvSpPr>
            <a:spLocks noChangeArrowheads="1" noChangeShapeType="1" noTextEdit="1"/>
          </p:cNvSpPr>
          <p:nvPr/>
        </p:nvSpPr>
        <p:spPr bwMode="auto">
          <a:xfrm>
            <a:off x="2484438" y="6035675"/>
            <a:ext cx="1438275" cy="1428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100 mil anos</a:t>
            </a:r>
          </a:p>
        </p:txBody>
      </p:sp>
      <p:pic>
        <p:nvPicPr>
          <p:cNvPr id="13336" name="Picture 24" descr="neolitico_copy"/>
          <p:cNvPicPr>
            <a:picLocks noChangeAspect="1" noChangeArrowheads="1"/>
          </p:cNvPicPr>
          <p:nvPr/>
        </p:nvPicPr>
        <p:blipFill>
          <a:blip r:embed="rId7" cstate="print"/>
          <a:srcRect b="880"/>
          <a:stretch>
            <a:fillRect/>
          </a:stretch>
        </p:blipFill>
        <p:spPr bwMode="auto">
          <a:xfrm>
            <a:off x="5273675" y="3717925"/>
            <a:ext cx="3703638" cy="2520950"/>
          </a:xfrm>
          <a:prstGeom prst="rect">
            <a:avLst/>
          </a:prstGeom>
          <a:noFill/>
          <a:ln w="9525">
            <a:noFill/>
            <a:miter lim="800000"/>
            <a:headEnd/>
            <a:tailEnd/>
          </a:ln>
        </p:spPr>
      </p:pic>
      <p:sp>
        <p:nvSpPr>
          <p:cNvPr id="13337" name="Text Box 25"/>
          <p:cNvSpPr txBox="1">
            <a:spLocks noChangeArrowheads="1"/>
          </p:cNvSpPr>
          <p:nvPr/>
        </p:nvSpPr>
        <p:spPr bwMode="auto">
          <a:xfrm>
            <a:off x="5275263" y="6211888"/>
            <a:ext cx="3825875" cy="244475"/>
          </a:xfrm>
          <a:prstGeom prst="rect">
            <a:avLst/>
          </a:prstGeom>
          <a:noFill/>
          <a:ln w="9525" algn="ctr">
            <a:noFill/>
            <a:miter lim="800000"/>
            <a:headEnd/>
            <a:tailEnd/>
          </a:ln>
        </p:spPr>
        <p:txBody>
          <a:bodyPr wrap="none" anchor="ctr">
            <a:spAutoFit/>
          </a:bodyPr>
          <a:lstStyle/>
          <a:p>
            <a:r>
              <a:rPr lang="pt-BR" sz="1000">
                <a:latin typeface="Times New Roman" pitchFamily="18" charset="0"/>
              </a:rPr>
              <a:t>http://docentes.uacj.mx/ijimenez/clases/Hist.Cultura/neolitico_copy.jpg</a:t>
            </a:r>
          </a:p>
        </p:txBody>
      </p:sp>
      <p:sp>
        <p:nvSpPr>
          <p:cNvPr id="13325" name="Text Box 13"/>
          <p:cNvSpPr txBox="1">
            <a:spLocks noChangeArrowheads="1"/>
          </p:cNvSpPr>
          <p:nvPr/>
        </p:nvSpPr>
        <p:spPr bwMode="auto">
          <a:xfrm>
            <a:off x="0" y="6183313"/>
            <a:ext cx="2411413" cy="549275"/>
          </a:xfrm>
          <a:prstGeom prst="rect">
            <a:avLst/>
          </a:prstGeom>
          <a:noFill/>
          <a:ln w="9525" algn="ctr">
            <a:noFill/>
            <a:miter lim="800000"/>
            <a:headEnd/>
            <a:tailEnd/>
          </a:ln>
        </p:spPr>
        <p:txBody>
          <a:bodyPr anchor="ctr">
            <a:spAutoFit/>
          </a:bodyPr>
          <a:lstStyle/>
          <a:p>
            <a:r>
              <a:rPr lang="pt-BR" sz="1000">
                <a:latin typeface="Times New Roman" pitchFamily="18" charset="0"/>
              </a:rPr>
              <a:t>http://upload.wikimedia.org/wikipedia/commons/archive/a/af/20080521191715!Homo_erectus_Steveoc_86.jpg</a:t>
            </a:r>
          </a:p>
        </p:txBody>
      </p:sp>
      <p:sp>
        <p:nvSpPr>
          <p:cNvPr id="13338" name="WordArt 26"/>
          <p:cNvSpPr>
            <a:spLocks noChangeArrowheads="1" noChangeShapeType="1" noTextEdit="1"/>
          </p:cNvSpPr>
          <p:nvPr/>
        </p:nvSpPr>
        <p:spPr bwMode="auto">
          <a:xfrm>
            <a:off x="6732588" y="614363"/>
            <a:ext cx="2016125" cy="2889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Período Paleolítico </a:t>
            </a:r>
          </a:p>
        </p:txBody>
      </p:sp>
      <p:sp>
        <p:nvSpPr>
          <p:cNvPr id="13323" name="WordArt 11"/>
          <p:cNvSpPr>
            <a:spLocks noChangeArrowheads="1" noChangeShapeType="1" noTextEdit="1"/>
          </p:cNvSpPr>
          <p:nvPr/>
        </p:nvSpPr>
        <p:spPr bwMode="auto">
          <a:xfrm rot="-908979">
            <a:off x="5435600" y="2276475"/>
            <a:ext cx="1817688" cy="227013"/>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DBB691"/>
                </a:solidFill>
                <a:latin typeface="Arial Black"/>
              </a:rPr>
              <a:t>2 milhões de anos</a:t>
            </a:r>
          </a:p>
        </p:txBody>
      </p:sp>
      <p:sp>
        <p:nvSpPr>
          <p:cNvPr id="13339" name="WordArt 27"/>
          <p:cNvSpPr>
            <a:spLocks noChangeArrowheads="1" noChangeShapeType="1" noTextEdit="1"/>
          </p:cNvSpPr>
          <p:nvPr/>
        </p:nvSpPr>
        <p:spPr bwMode="auto">
          <a:xfrm>
            <a:off x="5283200" y="3717925"/>
            <a:ext cx="1511300" cy="3587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Período Neolítico</a:t>
            </a:r>
          </a:p>
        </p:txBody>
      </p:sp>
      <p:sp>
        <p:nvSpPr>
          <p:cNvPr id="13331" name="Text Box 19"/>
          <p:cNvSpPr txBox="1">
            <a:spLocks noChangeArrowheads="1"/>
          </p:cNvSpPr>
          <p:nvPr/>
        </p:nvSpPr>
        <p:spPr bwMode="auto">
          <a:xfrm>
            <a:off x="2555875" y="6211888"/>
            <a:ext cx="2663825" cy="307975"/>
          </a:xfrm>
          <a:prstGeom prst="rect">
            <a:avLst/>
          </a:prstGeom>
          <a:noFill/>
          <a:ln w="9525" algn="ctr">
            <a:noFill/>
            <a:miter lim="800000"/>
            <a:headEnd/>
            <a:tailEnd/>
          </a:ln>
        </p:spPr>
        <p:txBody>
          <a:bodyPr anchor="ctr">
            <a:spAutoFit/>
          </a:bodyPr>
          <a:lstStyle/>
          <a:p>
            <a:pPr algn="r">
              <a:lnSpc>
                <a:spcPct val="70000"/>
              </a:lnSpc>
            </a:pPr>
            <a:r>
              <a:rPr lang="pt-BR" sz="1000">
                <a:latin typeface="Times New Roman" pitchFamily="18" charset="0"/>
              </a:rPr>
              <a:t>http://www.edgard-costa.eu/wp-content/uploads/2009/10/homo_sapiens.jpg</a:t>
            </a:r>
          </a:p>
        </p:txBody>
      </p:sp>
      <p:sp>
        <p:nvSpPr>
          <p:cNvPr id="13340" name="WordArt 28"/>
          <p:cNvSpPr>
            <a:spLocks noChangeArrowheads="1" noChangeShapeType="1" noTextEdit="1"/>
          </p:cNvSpPr>
          <p:nvPr/>
        </p:nvSpPr>
        <p:spPr bwMode="auto">
          <a:xfrm>
            <a:off x="7524750" y="6092825"/>
            <a:ext cx="1438275" cy="1428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10 mil anos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wipe(down)">
                                      <p:cBhvr>
                                        <p:cTn id="7" dur="500"/>
                                        <p:tgtEl>
                                          <p:spTgt spid="1331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wipe(down)">
                                      <p:cBhvr>
                                        <p:cTn id="14" dur="500"/>
                                        <p:tgtEl>
                                          <p:spTgt spid="1331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wipe(down)">
                                      <p:cBhvr>
                                        <p:cTn id="18" dur="500"/>
                                        <p:tgtEl>
                                          <p:spTgt spid="133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3322"/>
                                        </p:tgtEl>
                                        <p:attrNameLst>
                                          <p:attrName>style.visibility</p:attrName>
                                        </p:attrNameLst>
                                      </p:cBhvr>
                                      <p:to>
                                        <p:strVal val="visible"/>
                                      </p:to>
                                    </p:set>
                                    <p:anim calcmode="lin" valueType="num">
                                      <p:cBhvr>
                                        <p:cTn id="23" dur="500" fill="hold"/>
                                        <p:tgtEl>
                                          <p:spTgt spid="13322"/>
                                        </p:tgtEl>
                                        <p:attrNameLst>
                                          <p:attrName>ppt_w</p:attrName>
                                        </p:attrNameLst>
                                      </p:cBhvr>
                                      <p:tavLst>
                                        <p:tav tm="0">
                                          <p:val>
                                            <p:fltVal val="0"/>
                                          </p:val>
                                        </p:tav>
                                        <p:tav tm="100000">
                                          <p:val>
                                            <p:strVal val="#ppt_w"/>
                                          </p:val>
                                        </p:tav>
                                      </p:tavLst>
                                    </p:anim>
                                    <p:anim calcmode="lin" valueType="num">
                                      <p:cBhvr>
                                        <p:cTn id="24" dur="500" fill="hold"/>
                                        <p:tgtEl>
                                          <p:spTgt spid="13322"/>
                                        </p:tgtEl>
                                        <p:attrNameLst>
                                          <p:attrName>ppt_h</p:attrName>
                                        </p:attrNameLst>
                                      </p:cBhvr>
                                      <p:tavLst>
                                        <p:tav tm="0">
                                          <p:val>
                                            <p:fltVal val="0"/>
                                          </p:val>
                                        </p:tav>
                                        <p:tav tm="100000">
                                          <p:val>
                                            <p:strVal val="#ppt_h"/>
                                          </p:val>
                                        </p:tav>
                                      </p:tavLst>
                                    </p:anim>
                                    <p:animEffect transition="in" filter="fade">
                                      <p:cBhvr>
                                        <p:cTn id="25" dur="500"/>
                                        <p:tgtEl>
                                          <p:spTgt spid="13322"/>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3321"/>
                                        </p:tgtEl>
                                        <p:attrNameLst>
                                          <p:attrName>style.visibility</p:attrName>
                                        </p:attrNameLst>
                                      </p:cBhvr>
                                      <p:to>
                                        <p:strVal val="visible"/>
                                      </p:to>
                                    </p:set>
                                  </p:childTnLst>
                                </p:cTn>
                              </p:par>
                            </p:childTnLst>
                          </p:cTn>
                        </p:par>
                        <p:par>
                          <p:cTn id="29" fill="hold">
                            <p:stCondLst>
                              <p:cond delay="500"/>
                            </p:stCondLst>
                            <p:childTnLst>
                              <p:par>
                                <p:cTn id="30" presetID="53" presetClass="entr" presetSubtype="0" fill="hold" grpId="0" nodeType="afterEffect">
                                  <p:stCondLst>
                                    <p:cond delay="0"/>
                                  </p:stCondLst>
                                  <p:childTnLst>
                                    <p:set>
                                      <p:cBhvr>
                                        <p:cTn id="31" dur="1" fill="hold">
                                          <p:stCondLst>
                                            <p:cond delay="0"/>
                                          </p:stCondLst>
                                        </p:cTn>
                                        <p:tgtEl>
                                          <p:spTgt spid="13320"/>
                                        </p:tgtEl>
                                        <p:attrNameLst>
                                          <p:attrName>style.visibility</p:attrName>
                                        </p:attrNameLst>
                                      </p:cBhvr>
                                      <p:to>
                                        <p:strVal val="visible"/>
                                      </p:to>
                                    </p:set>
                                    <p:anim calcmode="lin" valueType="num">
                                      <p:cBhvr>
                                        <p:cTn id="32" dur="500" fill="hold"/>
                                        <p:tgtEl>
                                          <p:spTgt spid="13320"/>
                                        </p:tgtEl>
                                        <p:attrNameLst>
                                          <p:attrName>ppt_w</p:attrName>
                                        </p:attrNameLst>
                                      </p:cBhvr>
                                      <p:tavLst>
                                        <p:tav tm="0">
                                          <p:val>
                                            <p:fltVal val="0"/>
                                          </p:val>
                                        </p:tav>
                                        <p:tav tm="100000">
                                          <p:val>
                                            <p:strVal val="#ppt_w"/>
                                          </p:val>
                                        </p:tav>
                                      </p:tavLst>
                                    </p:anim>
                                    <p:anim calcmode="lin" valueType="num">
                                      <p:cBhvr>
                                        <p:cTn id="33" dur="500" fill="hold"/>
                                        <p:tgtEl>
                                          <p:spTgt spid="13320"/>
                                        </p:tgtEl>
                                        <p:attrNameLst>
                                          <p:attrName>ppt_h</p:attrName>
                                        </p:attrNameLst>
                                      </p:cBhvr>
                                      <p:tavLst>
                                        <p:tav tm="0">
                                          <p:val>
                                            <p:fltVal val="0"/>
                                          </p:val>
                                        </p:tav>
                                        <p:tav tm="100000">
                                          <p:val>
                                            <p:strVal val="#ppt_h"/>
                                          </p:val>
                                        </p:tav>
                                      </p:tavLst>
                                    </p:anim>
                                    <p:animEffect transition="in" filter="fade">
                                      <p:cBhvr>
                                        <p:cTn id="34" dur="500"/>
                                        <p:tgtEl>
                                          <p:spTgt spid="13320"/>
                                        </p:tgtEl>
                                      </p:cBhvr>
                                    </p:animEffec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13323"/>
                                        </p:tgtEl>
                                        <p:attrNameLst>
                                          <p:attrName>style.visibility</p:attrName>
                                        </p:attrNameLst>
                                      </p:cBhvr>
                                      <p:to>
                                        <p:strVal val="visible"/>
                                      </p:to>
                                    </p:set>
                                    <p:anim calcmode="lin" valueType="num">
                                      <p:cBhvr>
                                        <p:cTn id="38" dur="500" fill="hold"/>
                                        <p:tgtEl>
                                          <p:spTgt spid="13323"/>
                                        </p:tgtEl>
                                        <p:attrNameLst>
                                          <p:attrName>ppt_w</p:attrName>
                                        </p:attrNameLst>
                                      </p:cBhvr>
                                      <p:tavLst>
                                        <p:tav tm="0">
                                          <p:val>
                                            <p:fltVal val="0"/>
                                          </p:val>
                                        </p:tav>
                                        <p:tav tm="100000">
                                          <p:val>
                                            <p:strVal val="#ppt_w"/>
                                          </p:val>
                                        </p:tav>
                                      </p:tavLst>
                                    </p:anim>
                                    <p:anim calcmode="lin" valueType="num">
                                      <p:cBhvr>
                                        <p:cTn id="39" dur="500" fill="hold"/>
                                        <p:tgtEl>
                                          <p:spTgt spid="13323"/>
                                        </p:tgtEl>
                                        <p:attrNameLst>
                                          <p:attrName>ppt_h</p:attrName>
                                        </p:attrNameLst>
                                      </p:cBhvr>
                                      <p:tavLst>
                                        <p:tav tm="0">
                                          <p:val>
                                            <p:fltVal val="0"/>
                                          </p:val>
                                        </p:tav>
                                        <p:tav tm="100000">
                                          <p:val>
                                            <p:strVal val="#ppt_h"/>
                                          </p:val>
                                        </p:tav>
                                      </p:tavLst>
                                    </p:anim>
                                    <p:animEffect transition="in" filter="fade">
                                      <p:cBhvr>
                                        <p:cTn id="40" dur="500"/>
                                        <p:tgtEl>
                                          <p:spTgt spid="13323"/>
                                        </p:tgtEl>
                                      </p:cBhvr>
                                    </p:animEffect>
                                  </p:childTnLst>
                                </p:cTn>
                              </p:par>
                            </p:childTnLst>
                          </p:cTn>
                        </p:par>
                        <p:par>
                          <p:cTn id="41" fill="hold">
                            <p:stCondLst>
                              <p:cond delay="1500"/>
                            </p:stCondLst>
                            <p:childTnLst>
                              <p:par>
                                <p:cTn id="42" presetID="53" presetClass="entr" presetSubtype="0" fill="hold" grpId="0" nodeType="afterEffect">
                                  <p:stCondLst>
                                    <p:cond delay="0"/>
                                  </p:stCondLst>
                                  <p:childTnLst>
                                    <p:set>
                                      <p:cBhvr>
                                        <p:cTn id="43" dur="1" fill="hold">
                                          <p:stCondLst>
                                            <p:cond delay="0"/>
                                          </p:stCondLst>
                                        </p:cTn>
                                        <p:tgtEl>
                                          <p:spTgt spid="13338"/>
                                        </p:tgtEl>
                                        <p:attrNameLst>
                                          <p:attrName>style.visibility</p:attrName>
                                        </p:attrNameLst>
                                      </p:cBhvr>
                                      <p:to>
                                        <p:strVal val="visible"/>
                                      </p:to>
                                    </p:set>
                                    <p:anim calcmode="lin" valueType="num">
                                      <p:cBhvr>
                                        <p:cTn id="44" dur="500" fill="hold"/>
                                        <p:tgtEl>
                                          <p:spTgt spid="13338"/>
                                        </p:tgtEl>
                                        <p:attrNameLst>
                                          <p:attrName>ppt_w</p:attrName>
                                        </p:attrNameLst>
                                      </p:cBhvr>
                                      <p:tavLst>
                                        <p:tav tm="0">
                                          <p:val>
                                            <p:fltVal val="0"/>
                                          </p:val>
                                        </p:tav>
                                        <p:tav tm="100000">
                                          <p:val>
                                            <p:strVal val="#ppt_w"/>
                                          </p:val>
                                        </p:tav>
                                      </p:tavLst>
                                    </p:anim>
                                    <p:anim calcmode="lin" valueType="num">
                                      <p:cBhvr>
                                        <p:cTn id="45" dur="500" fill="hold"/>
                                        <p:tgtEl>
                                          <p:spTgt spid="13338"/>
                                        </p:tgtEl>
                                        <p:attrNameLst>
                                          <p:attrName>ppt_h</p:attrName>
                                        </p:attrNameLst>
                                      </p:cBhvr>
                                      <p:tavLst>
                                        <p:tav tm="0">
                                          <p:val>
                                            <p:fltVal val="0"/>
                                          </p:val>
                                        </p:tav>
                                        <p:tav tm="100000">
                                          <p:val>
                                            <p:strVal val="#ppt_h"/>
                                          </p:val>
                                        </p:tav>
                                      </p:tavLst>
                                    </p:anim>
                                    <p:animEffect transition="in" filter="fade">
                                      <p:cBhvr>
                                        <p:cTn id="46" dur="500"/>
                                        <p:tgtEl>
                                          <p:spTgt spid="13338"/>
                                        </p:tgtEl>
                                      </p:cBhvr>
                                    </p:animEffect>
                                  </p:childTnLst>
                                </p:cTn>
                              </p:par>
                            </p:childTnLst>
                          </p:cTn>
                        </p:par>
                        <p:par>
                          <p:cTn id="47" fill="hold">
                            <p:stCondLst>
                              <p:cond delay="2000"/>
                            </p:stCondLst>
                            <p:childTnLst>
                              <p:par>
                                <p:cTn id="48" presetID="17" presetClass="entr" presetSubtype="10" fill="hold" nodeType="afterEffect">
                                  <p:stCondLst>
                                    <p:cond delay="0"/>
                                  </p:stCondLst>
                                  <p:childTnLst>
                                    <p:set>
                                      <p:cBhvr>
                                        <p:cTn id="49" dur="1" fill="hold">
                                          <p:stCondLst>
                                            <p:cond delay="0"/>
                                          </p:stCondLst>
                                        </p:cTn>
                                        <p:tgtEl>
                                          <p:spTgt spid="13328"/>
                                        </p:tgtEl>
                                        <p:attrNameLst>
                                          <p:attrName>style.visibility</p:attrName>
                                        </p:attrNameLst>
                                      </p:cBhvr>
                                      <p:to>
                                        <p:strVal val="visible"/>
                                      </p:to>
                                    </p:set>
                                    <p:anim calcmode="lin" valueType="num">
                                      <p:cBhvr>
                                        <p:cTn id="50" dur="500" fill="hold"/>
                                        <p:tgtEl>
                                          <p:spTgt spid="13328"/>
                                        </p:tgtEl>
                                        <p:attrNameLst>
                                          <p:attrName>ppt_w</p:attrName>
                                        </p:attrNameLst>
                                      </p:cBhvr>
                                      <p:tavLst>
                                        <p:tav tm="0">
                                          <p:val>
                                            <p:fltVal val="0"/>
                                          </p:val>
                                        </p:tav>
                                        <p:tav tm="100000">
                                          <p:val>
                                            <p:strVal val="#ppt_w"/>
                                          </p:val>
                                        </p:tav>
                                      </p:tavLst>
                                    </p:anim>
                                    <p:anim calcmode="lin" valueType="num">
                                      <p:cBhvr>
                                        <p:cTn id="51" dur="500" fill="hold"/>
                                        <p:tgtEl>
                                          <p:spTgt spid="13328"/>
                                        </p:tgtEl>
                                        <p:attrNameLst>
                                          <p:attrName>ppt_h</p:attrName>
                                        </p:attrNameLst>
                                      </p:cBhvr>
                                      <p:tavLst>
                                        <p:tav tm="0">
                                          <p:val>
                                            <p:strVal val="#ppt_h"/>
                                          </p:val>
                                        </p:tav>
                                        <p:tav tm="100000">
                                          <p:val>
                                            <p:strVal val="#ppt_h"/>
                                          </p:val>
                                        </p:tav>
                                      </p:tavLst>
                                    </p:anim>
                                  </p:childTnLst>
                                </p:cTn>
                              </p:par>
                            </p:childTnLst>
                          </p:cTn>
                        </p:par>
                        <p:par>
                          <p:cTn id="52" fill="hold">
                            <p:stCondLst>
                              <p:cond delay="2500"/>
                            </p:stCondLst>
                            <p:childTnLst>
                              <p:par>
                                <p:cTn id="53" presetID="1" presetClass="entr" presetSubtype="0" fill="hold" grpId="0" nodeType="afterEffect">
                                  <p:stCondLst>
                                    <p:cond delay="0"/>
                                  </p:stCondLst>
                                  <p:childTnLst>
                                    <p:set>
                                      <p:cBhvr>
                                        <p:cTn id="54" dur="1" fill="hold">
                                          <p:stCondLst>
                                            <p:cond delay="0"/>
                                          </p:stCondLst>
                                        </p:cTn>
                                        <p:tgtEl>
                                          <p:spTgt spid="133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nodeType="clickEffect">
                                  <p:stCondLst>
                                    <p:cond delay="0"/>
                                  </p:stCondLst>
                                  <p:childTnLst>
                                    <p:set>
                                      <p:cBhvr>
                                        <p:cTn id="58" dur="1" fill="hold">
                                          <p:stCondLst>
                                            <p:cond delay="0"/>
                                          </p:stCondLst>
                                        </p:cTn>
                                        <p:tgtEl>
                                          <p:spTgt spid="13326"/>
                                        </p:tgtEl>
                                        <p:attrNameLst>
                                          <p:attrName>style.visibility</p:attrName>
                                        </p:attrNameLst>
                                      </p:cBhvr>
                                      <p:to>
                                        <p:strVal val="visible"/>
                                      </p:to>
                                    </p:set>
                                    <p:animEffect transition="in" filter="slide(fromTop)">
                                      <p:cBhvr>
                                        <p:cTn id="59" dur="500"/>
                                        <p:tgtEl>
                                          <p:spTgt spid="13326"/>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13325"/>
                                        </p:tgtEl>
                                        <p:attrNameLst>
                                          <p:attrName>style.visibility</p:attrName>
                                        </p:attrNameLst>
                                      </p:cBhvr>
                                      <p:to>
                                        <p:strVal val="visible"/>
                                      </p:to>
                                    </p:set>
                                  </p:childTnLst>
                                </p:cTn>
                              </p:par>
                            </p:childTnLst>
                          </p:cTn>
                        </p:par>
                        <p:par>
                          <p:cTn id="63" fill="hold">
                            <p:stCondLst>
                              <p:cond delay="500"/>
                            </p:stCondLst>
                            <p:childTnLst>
                              <p:par>
                                <p:cTn id="64" presetID="12" presetClass="entr" presetSubtype="8" fill="hold" grpId="0" nodeType="afterEffect">
                                  <p:stCondLst>
                                    <p:cond delay="0"/>
                                  </p:stCondLst>
                                  <p:childTnLst>
                                    <p:set>
                                      <p:cBhvr>
                                        <p:cTn id="65" dur="1" fill="hold">
                                          <p:stCondLst>
                                            <p:cond delay="0"/>
                                          </p:stCondLst>
                                        </p:cTn>
                                        <p:tgtEl>
                                          <p:spTgt spid="13324"/>
                                        </p:tgtEl>
                                        <p:attrNameLst>
                                          <p:attrName>style.visibility</p:attrName>
                                        </p:attrNameLst>
                                      </p:cBhvr>
                                      <p:to>
                                        <p:strVal val="visible"/>
                                      </p:to>
                                    </p:set>
                                    <p:animEffect transition="in" filter="slide(fromLeft)">
                                      <p:cBhvr>
                                        <p:cTn id="66" dur="500"/>
                                        <p:tgtEl>
                                          <p:spTgt spid="13324"/>
                                        </p:tgtEl>
                                      </p:cBhvr>
                                    </p:animEffect>
                                  </p:childTnLst>
                                </p:cTn>
                              </p:par>
                            </p:childTnLst>
                          </p:cTn>
                        </p:par>
                        <p:par>
                          <p:cTn id="67" fill="hold">
                            <p:stCondLst>
                              <p:cond delay="1000"/>
                            </p:stCondLst>
                            <p:childTnLst>
                              <p:par>
                                <p:cTn id="68" presetID="12" presetClass="entr" presetSubtype="2" fill="hold" grpId="0" nodeType="afterEffect">
                                  <p:stCondLst>
                                    <p:cond delay="0"/>
                                  </p:stCondLst>
                                  <p:childTnLst>
                                    <p:set>
                                      <p:cBhvr>
                                        <p:cTn id="69" dur="1" fill="hold">
                                          <p:stCondLst>
                                            <p:cond delay="0"/>
                                          </p:stCondLst>
                                        </p:cTn>
                                        <p:tgtEl>
                                          <p:spTgt spid="13327"/>
                                        </p:tgtEl>
                                        <p:attrNameLst>
                                          <p:attrName>style.visibility</p:attrName>
                                        </p:attrNameLst>
                                      </p:cBhvr>
                                      <p:to>
                                        <p:strVal val="visible"/>
                                      </p:to>
                                    </p:set>
                                    <p:animEffect transition="in" filter="slide(fromRight)">
                                      <p:cBhvr>
                                        <p:cTn id="70" dur="500"/>
                                        <p:tgtEl>
                                          <p:spTgt spid="13327"/>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3332"/>
                                        </p:tgtEl>
                                        <p:attrNameLst>
                                          <p:attrName>style.visibility</p:attrName>
                                        </p:attrNameLst>
                                      </p:cBhvr>
                                      <p:to>
                                        <p:strVal val="visible"/>
                                      </p:to>
                                    </p:set>
                                    <p:animEffect transition="in" filter="randombar(horizontal)">
                                      <p:cBhvr>
                                        <p:cTn id="75" dur="500"/>
                                        <p:tgtEl>
                                          <p:spTgt spid="13332"/>
                                        </p:tgtEl>
                                      </p:cBhvr>
                                    </p:animEffec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3331"/>
                                        </p:tgtEl>
                                        <p:attrNameLst>
                                          <p:attrName>style.visibility</p:attrName>
                                        </p:attrNameLst>
                                      </p:cBhvr>
                                      <p:to>
                                        <p:strVal val="visible"/>
                                      </p:to>
                                    </p:set>
                                  </p:childTnLst>
                                </p:cTn>
                              </p:par>
                            </p:childTnLst>
                          </p:cTn>
                        </p:par>
                        <p:par>
                          <p:cTn id="79" fill="hold">
                            <p:stCondLst>
                              <p:cond delay="500"/>
                            </p:stCondLst>
                            <p:childTnLst>
                              <p:par>
                                <p:cTn id="80" presetID="14" presetClass="entr" presetSubtype="5" fill="hold" grpId="0" nodeType="afterEffect">
                                  <p:stCondLst>
                                    <p:cond delay="0"/>
                                  </p:stCondLst>
                                  <p:childTnLst>
                                    <p:set>
                                      <p:cBhvr>
                                        <p:cTn id="81" dur="1" fill="hold">
                                          <p:stCondLst>
                                            <p:cond delay="0"/>
                                          </p:stCondLst>
                                        </p:cTn>
                                        <p:tgtEl>
                                          <p:spTgt spid="13333"/>
                                        </p:tgtEl>
                                        <p:attrNameLst>
                                          <p:attrName>style.visibility</p:attrName>
                                        </p:attrNameLst>
                                      </p:cBhvr>
                                      <p:to>
                                        <p:strVal val="visible"/>
                                      </p:to>
                                    </p:set>
                                    <p:animEffect transition="in" filter="randombar(vertical)">
                                      <p:cBhvr>
                                        <p:cTn id="82" dur="500"/>
                                        <p:tgtEl>
                                          <p:spTgt spid="13333"/>
                                        </p:tgtEl>
                                      </p:cBhvr>
                                    </p:animEffect>
                                  </p:childTnLst>
                                </p:cTn>
                              </p:par>
                            </p:childTnLst>
                          </p:cTn>
                        </p:par>
                        <p:par>
                          <p:cTn id="83" fill="hold">
                            <p:stCondLst>
                              <p:cond delay="1000"/>
                            </p:stCondLst>
                            <p:childTnLst>
                              <p:par>
                                <p:cTn id="84" presetID="14" presetClass="entr" presetSubtype="5" fill="hold" grpId="0" nodeType="afterEffect">
                                  <p:stCondLst>
                                    <p:cond delay="0"/>
                                  </p:stCondLst>
                                  <p:childTnLst>
                                    <p:set>
                                      <p:cBhvr>
                                        <p:cTn id="85" dur="1" fill="hold">
                                          <p:stCondLst>
                                            <p:cond delay="0"/>
                                          </p:stCondLst>
                                        </p:cTn>
                                        <p:tgtEl>
                                          <p:spTgt spid="13334"/>
                                        </p:tgtEl>
                                        <p:attrNameLst>
                                          <p:attrName>style.visibility</p:attrName>
                                        </p:attrNameLst>
                                      </p:cBhvr>
                                      <p:to>
                                        <p:strVal val="visible"/>
                                      </p:to>
                                    </p:set>
                                    <p:animEffect transition="in" filter="randombar(vertical)">
                                      <p:cBhvr>
                                        <p:cTn id="86" dur="500"/>
                                        <p:tgtEl>
                                          <p:spTgt spid="13334"/>
                                        </p:tgtEl>
                                      </p:cBhvr>
                                    </p:animEffect>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nodeType="clickEffect">
                                  <p:stCondLst>
                                    <p:cond delay="0"/>
                                  </p:stCondLst>
                                  <p:childTnLst>
                                    <p:set>
                                      <p:cBhvr>
                                        <p:cTn id="90" dur="1" fill="hold">
                                          <p:stCondLst>
                                            <p:cond delay="0"/>
                                          </p:stCondLst>
                                        </p:cTn>
                                        <p:tgtEl>
                                          <p:spTgt spid="13336"/>
                                        </p:tgtEl>
                                        <p:attrNameLst>
                                          <p:attrName>style.visibility</p:attrName>
                                        </p:attrNameLst>
                                      </p:cBhvr>
                                      <p:to>
                                        <p:strVal val="visible"/>
                                      </p:to>
                                    </p:set>
                                    <p:anim calcmode="lin" valueType="num">
                                      <p:cBhvr>
                                        <p:cTn id="91" dur="500" fill="hold"/>
                                        <p:tgtEl>
                                          <p:spTgt spid="13336"/>
                                        </p:tgtEl>
                                        <p:attrNameLst>
                                          <p:attrName>ppt_w</p:attrName>
                                        </p:attrNameLst>
                                      </p:cBhvr>
                                      <p:tavLst>
                                        <p:tav tm="0">
                                          <p:val>
                                            <p:fltVal val="0"/>
                                          </p:val>
                                        </p:tav>
                                        <p:tav tm="100000">
                                          <p:val>
                                            <p:strVal val="#ppt_w"/>
                                          </p:val>
                                        </p:tav>
                                      </p:tavLst>
                                    </p:anim>
                                    <p:anim calcmode="lin" valueType="num">
                                      <p:cBhvr>
                                        <p:cTn id="92" dur="500" fill="hold"/>
                                        <p:tgtEl>
                                          <p:spTgt spid="13336"/>
                                        </p:tgtEl>
                                        <p:attrNameLst>
                                          <p:attrName>ppt_h</p:attrName>
                                        </p:attrNameLst>
                                      </p:cBhvr>
                                      <p:tavLst>
                                        <p:tav tm="0">
                                          <p:val>
                                            <p:strVal val="#ppt_h"/>
                                          </p:val>
                                        </p:tav>
                                        <p:tav tm="100000">
                                          <p:val>
                                            <p:strVal val="#ppt_h"/>
                                          </p:val>
                                        </p:tav>
                                      </p:tavLst>
                                    </p:anim>
                                  </p:childTnLst>
                                </p:cTn>
                              </p:par>
                            </p:childTnLst>
                          </p:cTn>
                        </p:par>
                        <p:par>
                          <p:cTn id="93" fill="hold">
                            <p:stCondLst>
                              <p:cond delay="500"/>
                            </p:stCondLst>
                            <p:childTnLst>
                              <p:par>
                                <p:cTn id="94" presetID="53" presetClass="entr" presetSubtype="0" fill="hold" grpId="0" nodeType="afterEffect">
                                  <p:stCondLst>
                                    <p:cond delay="0"/>
                                  </p:stCondLst>
                                  <p:childTnLst>
                                    <p:set>
                                      <p:cBhvr>
                                        <p:cTn id="95" dur="1" fill="hold">
                                          <p:stCondLst>
                                            <p:cond delay="0"/>
                                          </p:stCondLst>
                                        </p:cTn>
                                        <p:tgtEl>
                                          <p:spTgt spid="13339"/>
                                        </p:tgtEl>
                                        <p:attrNameLst>
                                          <p:attrName>style.visibility</p:attrName>
                                        </p:attrNameLst>
                                      </p:cBhvr>
                                      <p:to>
                                        <p:strVal val="visible"/>
                                      </p:to>
                                    </p:set>
                                    <p:anim calcmode="lin" valueType="num">
                                      <p:cBhvr>
                                        <p:cTn id="96" dur="500" fill="hold"/>
                                        <p:tgtEl>
                                          <p:spTgt spid="13339"/>
                                        </p:tgtEl>
                                        <p:attrNameLst>
                                          <p:attrName>ppt_w</p:attrName>
                                        </p:attrNameLst>
                                      </p:cBhvr>
                                      <p:tavLst>
                                        <p:tav tm="0">
                                          <p:val>
                                            <p:fltVal val="0"/>
                                          </p:val>
                                        </p:tav>
                                        <p:tav tm="100000">
                                          <p:val>
                                            <p:strVal val="#ppt_w"/>
                                          </p:val>
                                        </p:tav>
                                      </p:tavLst>
                                    </p:anim>
                                    <p:anim calcmode="lin" valueType="num">
                                      <p:cBhvr>
                                        <p:cTn id="97" dur="500" fill="hold"/>
                                        <p:tgtEl>
                                          <p:spTgt spid="13339"/>
                                        </p:tgtEl>
                                        <p:attrNameLst>
                                          <p:attrName>ppt_h</p:attrName>
                                        </p:attrNameLst>
                                      </p:cBhvr>
                                      <p:tavLst>
                                        <p:tav tm="0">
                                          <p:val>
                                            <p:fltVal val="0"/>
                                          </p:val>
                                        </p:tav>
                                        <p:tav tm="100000">
                                          <p:val>
                                            <p:strVal val="#ppt_h"/>
                                          </p:val>
                                        </p:tav>
                                      </p:tavLst>
                                    </p:anim>
                                    <p:animEffect transition="in" filter="fade">
                                      <p:cBhvr>
                                        <p:cTn id="98" dur="500"/>
                                        <p:tgtEl>
                                          <p:spTgt spid="13339"/>
                                        </p:tgtEl>
                                      </p:cBhvr>
                                    </p:animEffect>
                                  </p:childTnLst>
                                </p:cTn>
                              </p:par>
                            </p:childTnLst>
                          </p:cTn>
                        </p:par>
                        <p:par>
                          <p:cTn id="99" fill="hold">
                            <p:stCondLst>
                              <p:cond delay="1000"/>
                            </p:stCondLst>
                            <p:childTnLst>
                              <p:par>
                                <p:cTn id="100" presetID="14" presetClass="entr" presetSubtype="5" fill="hold" grpId="0" nodeType="afterEffect">
                                  <p:stCondLst>
                                    <p:cond delay="0"/>
                                  </p:stCondLst>
                                  <p:childTnLst>
                                    <p:set>
                                      <p:cBhvr>
                                        <p:cTn id="101" dur="1" fill="hold">
                                          <p:stCondLst>
                                            <p:cond delay="0"/>
                                          </p:stCondLst>
                                        </p:cTn>
                                        <p:tgtEl>
                                          <p:spTgt spid="13340"/>
                                        </p:tgtEl>
                                        <p:attrNameLst>
                                          <p:attrName>style.visibility</p:attrName>
                                        </p:attrNameLst>
                                      </p:cBhvr>
                                      <p:to>
                                        <p:strVal val="visible"/>
                                      </p:to>
                                    </p:set>
                                    <p:animEffect transition="in" filter="randombar(vertical)">
                                      <p:cBhvr>
                                        <p:cTn id="102" dur="500"/>
                                        <p:tgtEl>
                                          <p:spTgt spid="13340"/>
                                        </p:tgtEl>
                                      </p:cBhvr>
                                    </p:animEffect>
                                  </p:childTnLst>
                                </p:cTn>
                              </p:par>
                            </p:childTnLst>
                          </p:cTn>
                        </p:par>
                        <p:par>
                          <p:cTn id="103" fill="hold">
                            <p:stCondLst>
                              <p:cond delay="1500"/>
                            </p:stCondLst>
                            <p:childTnLst>
                              <p:par>
                                <p:cTn id="104" presetID="1" presetClass="entr" presetSubtype="0" fill="hold" grpId="0" nodeType="afterEffect">
                                  <p:stCondLst>
                                    <p:cond delay="0"/>
                                  </p:stCondLst>
                                  <p:childTnLst>
                                    <p:set>
                                      <p:cBhvr>
                                        <p:cTn id="105" dur="1" fill="hold">
                                          <p:stCondLst>
                                            <p:cond delay="0"/>
                                          </p:stCondLst>
                                        </p:cTn>
                                        <p:tgtEl>
                                          <p:spTgt spid="13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8" grpId="0"/>
      <p:bldP spid="13321" grpId="0"/>
      <p:bldP spid="13327" grpId="0" animBg="1"/>
      <p:bldP spid="13320" grpId="0" animBg="1"/>
      <p:bldP spid="13329" grpId="0"/>
      <p:bldP spid="13324" grpId="0" animBg="1"/>
      <p:bldP spid="13333" grpId="0" animBg="1"/>
      <p:bldP spid="13334" grpId="0" animBg="1"/>
      <p:bldP spid="13337" grpId="0"/>
      <p:bldP spid="13325" grpId="0"/>
      <p:bldP spid="13338" grpId="0" animBg="1"/>
      <p:bldP spid="13323" grpId="0" animBg="1"/>
      <p:bldP spid="13339" grpId="0" animBg="1"/>
      <p:bldP spid="13331" grpId="0"/>
      <p:bldP spid="133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2860675" y="0"/>
            <a:ext cx="3403600" cy="404813"/>
          </a:xfrm>
        </p:spPr>
        <p:txBody>
          <a:bodyPr/>
          <a:lstStyle/>
          <a:p>
            <a:pPr>
              <a:defRPr/>
            </a:pPr>
            <a:r>
              <a:rPr lang="pt-BR" sz="3200" b="1" kern="1200" dirty="0" smtClean="0">
                <a:solidFill>
                  <a:schemeClr val="tx1"/>
                </a:solidFill>
                <a:latin typeface="Times New Roman" pitchFamily="18" charset="0"/>
                <a:ea typeface="+mn-ea"/>
                <a:cs typeface="+mn-cs"/>
              </a:rPr>
              <a:t>Evolução Humana</a:t>
            </a:r>
          </a:p>
        </p:txBody>
      </p:sp>
      <p:graphicFrame>
        <p:nvGraphicFramePr>
          <p:cNvPr id="4" name="Espaço Reservado para Conteúdo 3"/>
          <p:cNvGraphicFramePr>
            <a:graphicFrameLocks noGrp="1"/>
          </p:cNvGraphicFramePr>
          <p:nvPr>
            <p:ph idx="1"/>
          </p:nvPr>
        </p:nvGraphicFramePr>
        <p:xfrm>
          <a:off x="0" y="1143000"/>
          <a:ext cx="9143999" cy="4297330"/>
        </p:xfrm>
        <a:graphic>
          <a:graphicData uri="http://schemas.openxmlformats.org/drawingml/2006/table">
            <a:tbl>
              <a:tblPr firstRow="1" bandRow="1">
                <a:tableStyleId>{5FD0F851-EC5A-4D38-B0AD-8093EC10F338}</a:tableStyleId>
              </a:tblPr>
              <a:tblGrid>
                <a:gridCol w="1643042">
                  <a:extLst>
                    <a:ext uri="{9D8B030D-6E8A-4147-A177-3AD203B41FA5}">
                      <a16:colId xmlns:a16="http://schemas.microsoft.com/office/drawing/2014/main" val="20000"/>
                    </a:ext>
                  </a:extLst>
                </a:gridCol>
                <a:gridCol w="2238843">
                  <a:extLst>
                    <a:ext uri="{9D8B030D-6E8A-4147-A177-3AD203B41FA5}">
                      <a16:colId xmlns:a16="http://schemas.microsoft.com/office/drawing/2014/main" val="20001"/>
                    </a:ext>
                  </a:extLst>
                </a:gridCol>
                <a:gridCol w="1466490">
                  <a:extLst>
                    <a:ext uri="{9D8B030D-6E8A-4147-A177-3AD203B41FA5}">
                      <a16:colId xmlns:a16="http://schemas.microsoft.com/office/drawing/2014/main" val="20002"/>
                    </a:ext>
                  </a:extLst>
                </a:gridCol>
                <a:gridCol w="1966824">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2697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NOME</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PERÍODO</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CRÂNIO</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LOCAL</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CARACTERÍSTICA</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tc>
                <a:extLst>
                  <a:ext uri="{0D108BD9-81ED-4DB2-BD59-A6C34878D82A}">
                    <a16:rowId xmlns:a16="http://schemas.microsoft.com/office/drawing/2014/main" val="10000"/>
                  </a:ext>
                </a:extLst>
              </a:tr>
              <a:tr h="590796">
                <a:tc>
                  <a:txBody>
                    <a:bodyPr/>
                    <a:lstStyle/>
                    <a:p>
                      <a:pPr algn="l"/>
                      <a:r>
                        <a:rPr lang="pt-BR" sz="1400" u="none" kern="1200" dirty="0" smtClean="0"/>
                        <a:t>Ardipithecus </a:t>
                      </a:r>
                      <a:endParaRPr lang="pt-BR" sz="1400" i="1" u="none" dirty="0">
                        <a:latin typeface="Arial" pitchFamily="34" charset="0"/>
                        <a:cs typeface="Arial" pitchFamily="34" charset="0"/>
                      </a:endParaRPr>
                    </a:p>
                  </a:txBody>
                  <a:tcPr anchor="ctr"/>
                </a:tc>
                <a:tc>
                  <a:txBody>
                    <a:bodyPr/>
                    <a:lstStyle/>
                    <a:p>
                      <a:pPr algn="ctr"/>
                      <a:r>
                        <a:rPr lang="pt-BR" sz="1400" dirty="0" smtClean="0"/>
                        <a:t>    </a:t>
                      </a:r>
                      <a:r>
                        <a:rPr lang="pt-BR" sz="1400" baseline="0" dirty="0" smtClean="0"/>
                        <a:t> 5,2 </a:t>
                      </a:r>
                      <a:r>
                        <a:rPr kumimoji="0" lang="pt-BR" sz="1400" u="none" strike="noStrike" cap="none" normalizeH="0" baseline="0" dirty="0" smtClean="0">
                          <a:ln>
                            <a:noFill/>
                          </a:ln>
                          <a:effectLst/>
                        </a:rPr>
                        <a:t>– 3</a:t>
                      </a:r>
                      <a:r>
                        <a:rPr lang="pt-BR" sz="1400" dirty="0" smtClean="0"/>
                        <a:t>,8milhões a.C.</a:t>
                      </a:r>
                      <a:endParaRPr lang="pt-BR" sz="1400" dirty="0">
                        <a:latin typeface="Arial" pitchFamily="34" charset="0"/>
                        <a:cs typeface="Arial" pitchFamily="34" charset="0"/>
                      </a:endParaRPr>
                    </a:p>
                  </a:txBody>
                  <a:tcPr anchor="ctr"/>
                </a:tc>
                <a:tc>
                  <a:txBody>
                    <a:bodyPr/>
                    <a:lstStyle/>
                    <a:p>
                      <a:pPr algn="ctr"/>
                      <a:r>
                        <a:rPr lang="pt-BR" sz="1400" kern="1200" dirty="0" smtClean="0"/>
                        <a:t>       350 cm</a:t>
                      </a:r>
                      <a:r>
                        <a:rPr lang="pt-BR" sz="1400" kern="1200" baseline="30000" dirty="0" smtClean="0"/>
                        <a:t>3</a:t>
                      </a:r>
                      <a:endParaRPr lang="pt-BR" sz="1400" dirty="0">
                        <a:latin typeface="Arial" pitchFamily="34" charset="0"/>
                        <a:cs typeface="Arial" pitchFamily="34" charset="0"/>
                      </a:endParaRPr>
                    </a:p>
                  </a:txBody>
                  <a:tcPr anchor="ctr"/>
                </a:tc>
                <a:tc>
                  <a:txBody>
                    <a:bodyPr/>
                    <a:lstStyle/>
                    <a:p>
                      <a:pPr algn="ctr"/>
                      <a:r>
                        <a:rPr lang="pt-BR" sz="1400" dirty="0" smtClean="0"/>
                        <a:t> África</a:t>
                      </a:r>
                      <a:endParaRPr lang="pt-BR" sz="1400" dirty="0">
                        <a:latin typeface="Arial" pitchFamily="34" charset="0"/>
                        <a:cs typeface="Arial" pitchFamily="34" charset="0"/>
                      </a:endParaRPr>
                    </a:p>
                  </a:txBody>
                  <a:tcPr anchor="ctr"/>
                </a:tc>
                <a:tc>
                  <a:txBody>
                    <a:bodyPr/>
                    <a:lstStyle/>
                    <a:p>
                      <a:pPr algn="l"/>
                      <a:r>
                        <a:rPr lang="pt-BR" sz="1400" dirty="0" smtClean="0"/>
                        <a:t>Postura semi-ereta,</a:t>
                      </a:r>
                      <a:endParaRPr lang="pt-BR" sz="1400" dirty="0">
                        <a:latin typeface="Arial" pitchFamily="34" charset="0"/>
                        <a:cs typeface="Arial" pitchFamily="34" charset="0"/>
                      </a:endParaRPr>
                    </a:p>
                  </a:txBody>
                  <a:tcPr anchor="ctr"/>
                </a:tc>
                <a:extLst>
                  <a:ext uri="{0D108BD9-81ED-4DB2-BD59-A6C34878D82A}">
                    <a16:rowId xmlns:a16="http://schemas.microsoft.com/office/drawing/2014/main" val="10001"/>
                  </a:ext>
                </a:extLst>
              </a:tr>
              <a:tr h="67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err="1" smtClean="0">
                          <a:ln>
                            <a:noFill/>
                          </a:ln>
                          <a:effectLst/>
                        </a:rPr>
                        <a:t>Australopithecus</a:t>
                      </a:r>
                      <a:endParaRPr kumimoji="0" lang="pt-BR" sz="1400" b="0" i="1"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4,2  – 1,4 milhões a.C.</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700 cm</a:t>
                      </a:r>
                      <a:r>
                        <a:rPr kumimoji="0" lang="pt-BR" sz="1400" u="none" strike="noStrike" cap="none" normalizeH="0" baseline="30000" dirty="0" smtClean="0">
                          <a:ln>
                            <a:noFill/>
                          </a:ln>
                          <a:effectLst/>
                        </a:rPr>
                        <a:t>3</a:t>
                      </a:r>
                      <a:endParaRPr kumimoji="0" lang="pt-BR" sz="1400" b="0" i="0" u="none" strike="noStrike" cap="none" normalizeH="0" baseline="3000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África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Postura semi-ereta, uso de ferramentas.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extLst>
                  <a:ext uri="{0D108BD9-81ED-4DB2-BD59-A6C34878D82A}">
                    <a16:rowId xmlns:a16="http://schemas.microsoft.com/office/drawing/2014/main" val="10002"/>
                  </a:ext>
                </a:extLst>
              </a:tr>
              <a:tr h="648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Homo </a:t>
                      </a:r>
                      <a:r>
                        <a:rPr kumimoji="0" lang="pt-BR" sz="1400" u="none" strike="noStrike" cap="none" normalizeH="0" baseline="0" dirty="0" err="1" smtClean="0">
                          <a:ln>
                            <a:noFill/>
                          </a:ln>
                          <a:effectLst/>
                        </a:rPr>
                        <a:t>habilis</a:t>
                      </a:r>
                      <a:endParaRPr kumimoji="0" lang="pt-BR" sz="1400" b="0" i="1"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2 – 1,5 milhões a.C.</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750 cm</a:t>
                      </a:r>
                      <a:r>
                        <a:rPr kumimoji="0" lang="pt-BR" sz="1400" u="none" strike="noStrike" cap="none" normalizeH="0" baseline="30000" dirty="0" smtClean="0">
                          <a:ln>
                            <a:noFill/>
                          </a:ln>
                          <a:effectLst/>
                        </a:rPr>
                        <a:t>3</a:t>
                      </a:r>
                      <a:endParaRPr kumimoji="0" lang="pt-BR" sz="1400" b="0" i="0" u="none" strike="noStrike" cap="none" normalizeH="0" baseline="3000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África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Fabricação de artefatos rudimentares.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extLst>
                  <a:ext uri="{0D108BD9-81ED-4DB2-BD59-A6C34878D82A}">
                    <a16:rowId xmlns:a16="http://schemas.microsoft.com/office/drawing/2014/main" val="10003"/>
                  </a:ext>
                </a:extLst>
              </a:tr>
              <a:tr h="720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Homo </a:t>
                      </a:r>
                      <a:r>
                        <a:rPr kumimoji="0" lang="pt-BR" sz="1400" u="none" strike="noStrike" cap="none" normalizeH="0" baseline="0" dirty="0" err="1" smtClean="0">
                          <a:ln>
                            <a:noFill/>
                          </a:ln>
                          <a:effectLst/>
                        </a:rPr>
                        <a:t>erectus</a:t>
                      </a:r>
                      <a:endParaRPr kumimoji="0" lang="pt-BR" sz="1400" b="0" i="1"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1,5 milhões – 300 mil a.C.</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900 cm</a:t>
                      </a:r>
                      <a:r>
                        <a:rPr kumimoji="0" lang="pt-BR" sz="1400" u="none" strike="noStrike" cap="none" normalizeH="0" baseline="30000" dirty="0" smtClean="0">
                          <a:ln>
                            <a:noFill/>
                          </a:ln>
                          <a:effectLst/>
                        </a:rPr>
                        <a:t>3</a:t>
                      </a:r>
                      <a:endParaRPr kumimoji="0" lang="pt-BR" sz="1400" b="0" i="0" u="none" strike="noStrike" cap="none" normalizeH="0" baseline="3000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África, Ásia, Europa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Coluna ereta, controle do fogo, caçador habilidoso.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extLst>
                  <a:ext uri="{0D108BD9-81ED-4DB2-BD59-A6C34878D82A}">
                    <a16:rowId xmlns:a16="http://schemas.microsoft.com/office/drawing/2014/main" val="10004"/>
                  </a:ext>
                </a:extLst>
              </a:tr>
              <a:tr h="661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Homo sapiens </a:t>
                      </a:r>
                      <a:r>
                        <a:rPr kumimoji="0" lang="pt-BR" sz="1400" u="none" strike="noStrike" cap="none" normalizeH="0" baseline="0" dirty="0" err="1" smtClean="0">
                          <a:ln>
                            <a:noFill/>
                          </a:ln>
                          <a:effectLst/>
                        </a:rPr>
                        <a:t>neandertalensis</a:t>
                      </a:r>
                      <a:endParaRPr kumimoji="0" lang="pt-BR" sz="1400" b="0" i="1"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200 – 40 mil a.C.</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1300 – 1600 cm</a:t>
                      </a:r>
                      <a:r>
                        <a:rPr kumimoji="0" lang="pt-BR" sz="1400" u="none" strike="noStrike" cap="none" normalizeH="0" baseline="30000" dirty="0" smtClean="0">
                          <a:ln>
                            <a:noFill/>
                          </a:ln>
                          <a:effectLst/>
                        </a:rPr>
                        <a:t>3</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África, Ásia, Europa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Fala, religiosidade, cerimoniais fúnebres.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extLst>
                  <a:ext uri="{0D108BD9-81ED-4DB2-BD59-A6C34878D82A}">
                    <a16:rowId xmlns:a16="http://schemas.microsoft.com/office/drawing/2014/main" val="10005"/>
                  </a:ext>
                </a:extLst>
              </a:tr>
              <a:tr h="53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Homo sapiens </a:t>
                      </a:r>
                      <a:r>
                        <a:rPr kumimoji="0" lang="pt-BR" sz="1400" u="none" strike="noStrike" cap="none" normalizeH="0" baseline="0" dirty="0" err="1" smtClean="0">
                          <a:ln>
                            <a:noFill/>
                          </a:ln>
                          <a:effectLst/>
                        </a:rPr>
                        <a:t>sapiens</a:t>
                      </a:r>
                      <a:endParaRPr kumimoji="0" lang="pt-BR" sz="1400" b="0" i="1"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100 mil – hoje </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1300 – 1600 cm</a:t>
                      </a:r>
                      <a:r>
                        <a:rPr kumimoji="0" lang="pt-BR" sz="1400" u="none" strike="noStrike" cap="none" normalizeH="0" baseline="30000" dirty="0" smtClean="0">
                          <a:ln>
                            <a:noFill/>
                          </a:ln>
                          <a:effectLst/>
                        </a:rPr>
                        <a:t>3</a:t>
                      </a:r>
                      <a:endParaRPr kumimoji="0" lang="pt-BR" sz="1400" b="0" i="0" u="none" strike="noStrike" cap="none" normalizeH="0" baseline="3000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Todos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400" u="none" strike="noStrike" cap="none" normalizeH="0" baseline="0" dirty="0" smtClean="0">
                          <a:ln>
                            <a:noFill/>
                          </a:ln>
                          <a:effectLst/>
                        </a:rPr>
                        <a:t>Todas as atuais.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extLst>
                  <a:ext uri="{0D108BD9-81ED-4DB2-BD59-A6C34878D82A}">
                    <a16:rowId xmlns:a16="http://schemas.microsoft.com/office/drawing/2014/main" val="10006"/>
                  </a:ext>
                </a:extLst>
              </a:tr>
            </a:tbl>
          </a:graphicData>
        </a:graphic>
      </p:graphicFrame>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cstate="print"/>
          <a:srcRect l="30119" t="17066" r="42713" b="16267"/>
          <a:stretch>
            <a:fillRect/>
          </a:stretch>
        </p:blipFill>
        <p:spPr bwMode="auto">
          <a:xfrm>
            <a:off x="2087724" y="0"/>
            <a:ext cx="4968552"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539750" y="749300"/>
            <a:ext cx="3457575" cy="641350"/>
          </a:xfrm>
          <a:prstGeom prst="rect">
            <a:avLst/>
          </a:prstGeom>
          <a:noFill/>
          <a:ln w="9525" algn="ctr">
            <a:noFill/>
            <a:miter lim="800000"/>
            <a:headEnd/>
            <a:tailEnd/>
          </a:ln>
        </p:spPr>
        <p:txBody>
          <a:bodyPr anchor="ctr">
            <a:spAutoFit/>
          </a:bodyPr>
          <a:lstStyle/>
          <a:p>
            <a:pPr algn="ctr"/>
            <a:r>
              <a:rPr lang="pt-BR" b="1">
                <a:latin typeface="Times New Roman" pitchFamily="18" charset="0"/>
              </a:rPr>
              <a:t>Crânios humanos trepanados durante o Período Neolítico</a:t>
            </a:r>
          </a:p>
        </p:txBody>
      </p:sp>
      <p:sp>
        <p:nvSpPr>
          <p:cNvPr id="12294" name="Text Box 6"/>
          <p:cNvSpPr txBox="1">
            <a:spLocks noChangeArrowheads="1"/>
          </p:cNvSpPr>
          <p:nvPr/>
        </p:nvSpPr>
        <p:spPr bwMode="auto">
          <a:xfrm>
            <a:off x="5868988" y="6640513"/>
            <a:ext cx="2555875" cy="244475"/>
          </a:xfrm>
          <a:prstGeom prst="rect">
            <a:avLst/>
          </a:prstGeom>
          <a:noFill/>
          <a:ln w="9525" algn="ctr">
            <a:noFill/>
            <a:miter lim="800000"/>
            <a:headEnd/>
            <a:tailEnd/>
          </a:ln>
        </p:spPr>
        <p:txBody>
          <a:bodyPr wrap="none" anchor="ctr">
            <a:spAutoFit/>
          </a:bodyPr>
          <a:lstStyle/>
          <a:p>
            <a:r>
              <a:rPr lang="pt-BR" sz="1000">
                <a:latin typeface="Times New Roman" pitchFamily="18" charset="0"/>
              </a:rPr>
              <a:t>http://www.ajns.paans.org/IMG/jpg/pic3-7.jpg</a:t>
            </a:r>
          </a:p>
        </p:txBody>
      </p:sp>
      <p:pic>
        <p:nvPicPr>
          <p:cNvPr id="12295" name="Picture 7" descr="pat006"/>
          <p:cNvPicPr>
            <a:picLocks noChangeAspect="1" noChangeArrowheads="1"/>
          </p:cNvPicPr>
          <p:nvPr/>
        </p:nvPicPr>
        <p:blipFill>
          <a:blip r:embed="rId2" cstate="print"/>
          <a:srcRect/>
          <a:stretch>
            <a:fillRect/>
          </a:stretch>
        </p:blipFill>
        <p:spPr bwMode="auto">
          <a:xfrm>
            <a:off x="5292725" y="1338263"/>
            <a:ext cx="3136900" cy="2709862"/>
          </a:xfrm>
          <a:prstGeom prst="rect">
            <a:avLst/>
          </a:prstGeom>
          <a:noFill/>
          <a:ln w="9525">
            <a:noFill/>
            <a:miter lim="800000"/>
            <a:headEnd/>
            <a:tailEnd/>
          </a:ln>
        </p:spPr>
      </p:pic>
      <p:pic>
        <p:nvPicPr>
          <p:cNvPr id="12296" name="Picture 8" descr="pic3-7"/>
          <p:cNvPicPr>
            <a:picLocks noChangeAspect="1" noChangeArrowheads="1"/>
          </p:cNvPicPr>
          <p:nvPr/>
        </p:nvPicPr>
        <p:blipFill>
          <a:blip r:embed="rId3" cstate="print"/>
          <a:srcRect/>
          <a:stretch>
            <a:fillRect/>
          </a:stretch>
        </p:blipFill>
        <p:spPr bwMode="auto">
          <a:xfrm>
            <a:off x="5292725" y="4048125"/>
            <a:ext cx="3151188" cy="2651125"/>
          </a:xfrm>
          <a:prstGeom prst="rect">
            <a:avLst/>
          </a:prstGeom>
          <a:noFill/>
          <a:ln w="9525">
            <a:noFill/>
            <a:miter lim="800000"/>
            <a:headEnd/>
            <a:tailEnd/>
          </a:ln>
        </p:spPr>
      </p:pic>
      <p:sp>
        <p:nvSpPr>
          <p:cNvPr id="12297" name="Text Box 9"/>
          <p:cNvSpPr txBox="1">
            <a:spLocks noChangeArrowheads="1"/>
          </p:cNvSpPr>
          <p:nvPr/>
        </p:nvSpPr>
        <p:spPr bwMode="auto">
          <a:xfrm>
            <a:off x="6084888" y="981075"/>
            <a:ext cx="1614487" cy="366713"/>
          </a:xfrm>
          <a:prstGeom prst="rect">
            <a:avLst/>
          </a:prstGeom>
          <a:noFill/>
          <a:ln w="9525">
            <a:noFill/>
            <a:miter lim="800000"/>
            <a:headEnd/>
            <a:tailEnd/>
          </a:ln>
        </p:spPr>
        <p:txBody>
          <a:bodyPr>
            <a:spAutoFit/>
          </a:bodyPr>
          <a:lstStyle/>
          <a:p>
            <a:pPr algn="ctr"/>
            <a:r>
              <a:rPr lang="pt-BR" b="1">
                <a:latin typeface="Times New Roman" pitchFamily="18" charset="0"/>
              </a:rPr>
              <a:t>Mal de Pott</a:t>
            </a:r>
          </a:p>
        </p:txBody>
      </p:sp>
      <p:sp>
        <p:nvSpPr>
          <p:cNvPr id="12291" name="Text Box 3"/>
          <p:cNvSpPr txBox="1">
            <a:spLocks noChangeArrowheads="1"/>
          </p:cNvSpPr>
          <p:nvPr/>
        </p:nvSpPr>
        <p:spPr bwMode="auto">
          <a:xfrm>
            <a:off x="5292725" y="3849688"/>
            <a:ext cx="3097213" cy="396875"/>
          </a:xfrm>
          <a:prstGeom prst="rect">
            <a:avLst/>
          </a:prstGeom>
          <a:noFill/>
          <a:ln w="9525" algn="ctr">
            <a:noFill/>
            <a:miter lim="800000"/>
            <a:headEnd/>
            <a:tailEnd/>
          </a:ln>
        </p:spPr>
        <p:txBody>
          <a:bodyPr anchor="ctr">
            <a:spAutoFit/>
          </a:bodyPr>
          <a:lstStyle/>
          <a:p>
            <a:pPr algn="ctr"/>
            <a:r>
              <a:rPr lang="pt-BR" sz="1000">
                <a:solidFill>
                  <a:schemeClr val="bg1"/>
                </a:solidFill>
                <a:latin typeface="Times New Roman" pitchFamily="18" charset="0"/>
              </a:rPr>
              <a:t>http://historinhasdamedicina.blogspot.com/2009/12/trepanacoes-em-cranios-neoliticos.html </a:t>
            </a:r>
          </a:p>
        </p:txBody>
      </p:sp>
      <p:grpSp>
        <p:nvGrpSpPr>
          <p:cNvPr id="2" name="Group 14"/>
          <p:cNvGrpSpPr>
            <a:grpSpLocks/>
          </p:cNvGrpSpPr>
          <p:nvPr/>
        </p:nvGrpSpPr>
        <p:grpSpPr bwMode="auto">
          <a:xfrm>
            <a:off x="568325" y="1325563"/>
            <a:ext cx="3355975" cy="5372100"/>
            <a:chOff x="358" y="663"/>
            <a:chExt cx="2245" cy="3475"/>
          </a:xfrm>
        </p:grpSpPr>
        <p:pic>
          <p:nvPicPr>
            <p:cNvPr id="30732" name="Picture 2" descr="05 cranio_prehistoria"/>
            <p:cNvPicPr>
              <a:picLocks noChangeAspect="1" noChangeArrowheads="1"/>
            </p:cNvPicPr>
            <p:nvPr/>
          </p:nvPicPr>
          <p:blipFill>
            <a:blip r:embed="rId4" cstate="print"/>
            <a:srcRect l="1901" t="3218"/>
            <a:stretch>
              <a:fillRect/>
            </a:stretch>
          </p:blipFill>
          <p:spPr bwMode="auto">
            <a:xfrm>
              <a:off x="358" y="663"/>
              <a:ext cx="2245" cy="1587"/>
            </a:xfrm>
            <a:prstGeom prst="rect">
              <a:avLst/>
            </a:prstGeom>
            <a:noFill/>
            <a:ln w="9525">
              <a:noFill/>
              <a:miter lim="800000"/>
              <a:headEnd/>
              <a:tailEnd/>
            </a:ln>
          </p:spPr>
        </p:pic>
        <p:pic>
          <p:nvPicPr>
            <p:cNvPr id="30733" name="Picture 10" descr="07 cranio_prehistoria"/>
            <p:cNvPicPr>
              <a:picLocks noChangeAspect="1" noChangeArrowheads="1"/>
            </p:cNvPicPr>
            <p:nvPr/>
          </p:nvPicPr>
          <p:blipFill>
            <a:blip r:embed="rId5" cstate="print"/>
            <a:srcRect t="8980" r="1346"/>
            <a:stretch>
              <a:fillRect/>
            </a:stretch>
          </p:blipFill>
          <p:spPr bwMode="auto">
            <a:xfrm>
              <a:off x="358" y="2251"/>
              <a:ext cx="2245" cy="1887"/>
            </a:xfrm>
            <a:prstGeom prst="rect">
              <a:avLst/>
            </a:prstGeom>
            <a:noFill/>
            <a:ln w="9525">
              <a:noFill/>
              <a:miter lim="800000"/>
              <a:headEnd/>
              <a:tailEnd/>
            </a:ln>
          </p:spPr>
        </p:pic>
      </p:grpSp>
      <p:sp>
        <p:nvSpPr>
          <p:cNvPr id="12299" name="Text Box 11"/>
          <p:cNvSpPr txBox="1">
            <a:spLocks noChangeArrowheads="1"/>
          </p:cNvSpPr>
          <p:nvPr/>
        </p:nvSpPr>
        <p:spPr bwMode="auto">
          <a:xfrm>
            <a:off x="747713" y="6626225"/>
            <a:ext cx="3392487" cy="244475"/>
          </a:xfrm>
          <a:prstGeom prst="rect">
            <a:avLst/>
          </a:prstGeom>
          <a:noFill/>
          <a:ln w="9525" algn="ctr">
            <a:noFill/>
            <a:miter lim="800000"/>
            <a:headEnd/>
            <a:tailEnd/>
          </a:ln>
        </p:spPr>
        <p:txBody>
          <a:bodyPr anchor="ctr">
            <a:spAutoFit/>
          </a:bodyPr>
          <a:lstStyle/>
          <a:p>
            <a:r>
              <a:rPr lang="pt-BR" sz="1000">
                <a:latin typeface="Times New Roman" pitchFamily="18" charset="0"/>
              </a:rPr>
              <a:t>http://www.cerebromente.org.br/n02/historia/trepan_p.htm </a:t>
            </a:r>
          </a:p>
        </p:txBody>
      </p:sp>
      <p:sp>
        <p:nvSpPr>
          <p:cNvPr id="30730" name="Text Box 13"/>
          <p:cNvSpPr txBox="1">
            <a:spLocks noChangeArrowheads="1"/>
          </p:cNvSpPr>
          <p:nvPr/>
        </p:nvSpPr>
        <p:spPr bwMode="auto">
          <a:xfrm>
            <a:off x="2286000" y="0"/>
            <a:ext cx="4572000" cy="584200"/>
          </a:xfrm>
          <a:prstGeom prst="rect">
            <a:avLst/>
          </a:prstGeom>
          <a:noFill/>
          <a:ln w="9525">
            <a:noFill/>
            <a:miter lim="800000"/>
            <a:headEnd/>
            <a:tailEnd/>
          </a:ln>
        </p:spPr>
        <p:txBody>
          <a:bodyPr>
            <a:spAutoFit/>
          </a:bodyPr>
          <a:lstStyle/>
          <a:p>
            <a:pPr algn="ctr">
              <a:spcBef>
                <a:spcPct val="50000"/>
              </a:spcBef>
            </a:pPr>
            <a:r>
              <a:rPr lang="pt-BR" sz="3200" b="1">
                <a:latin typeface="Times New Roman" pitchFamily="18" charset="0"/>
              </a:rPr>
              <a:t>Medicina pré-histórica </a:t>
            </a:r>
          </a:p>
        </p:txBody>
      </p:sp>
      <p:sp>
        <p:nvSpPr>
          <p:cNvPr id="12293" name="Text Box 5"/>
          <p:cNvSpPr txBox="1">
            <a:spLocks noChangeArrowheads="1"/>
          </p:cNvSpPr>
          <p:nvPr/>
        </p:nvSpPr>
        <p:spPr bwMode="auto">
          <a:xfrm>
            <a:off x="1331913" y="3556000"/>
            <a:ext cx="2536825" cy="244475"/>
          </a:xfrm>
          <a:prstGeom prst="rect">
            <a:avLst/>
          </a:prstGeom>
          <a:noFill/>
          <a:ln w="9525" algn="ctr">
            <a:noFill/>
            <a:miter lim="800000"/>
            <a:headEnd/>
            <a:tailEnd/>
          </a:ln>
        </p:spPr>
        <p:txBody>
          <a:bodyPr wrap="none" anchor="ctr">
            <a:spAutoFit/>
          </a:bodyPr>
          <a:lstStyle/>
          <a:p>
            <a:r>
              <a:rPr lang="pt-BR" sz="1000">
                <a:latin typeface="Times New Roman" pitchFamily="18" charset="0"/>
              </a:rPr>
              <a:t>http://idd0073h.eresmas.net/museo/pat006.jpg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29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2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297"/>
                                        </p:tgtEl>
                                        <p:attrNameLst>
                                          <p:attrName>style.visibility</p:attrName>
                                        </p:attrNameLst>
                                      </p:cBhvr>
                                      <p:to>
                                        <p:strVal val="visible"/>
                                      </p:to>
                                    </p:set>
                                    <p:animEffect transition="in" filter="blinds(horizontal)">
                                      <p:cBhvr>
                                        <p:cTn id="21" dur="500"/>
                                        <p:tgtEl>
                                          <p:spTgt spid="12297"/>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2295"/>
                                        </p:tgtEl>
                                        <p:attrNameLst>
                                          <p:attrName>style.visibility</p:attrName>
                                        </p:attrNameLst>
                                      </p:cBhvr>
                                      <p:to>
                                        <p:strVal val="visible"/>
                                      </p:to>
                                    </p:set>
                                    <p:animEffect transition="in" filter="blinds(horizontal)">
                                      <p:cBhvr>
                                        <p:cTn id="25" dur="500"/>
                                        <p:tgtEl>
                                          <p:spTgt spid="12295"/>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2291"/>
                                        </p:tgtEl>
                                        <p:attrNameLst>
                                          <p:attrName>style.visibility</p:attrName>
                                        </p:attrNameLst>
                                      </p:cBhvr>
                                      <p:to>
                                        <p:strVal val="visible"/>
                                      </p:to>
                                    </p:se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12296"/>
                                        </p:tgtEl>
                                        <p:attrNameLst>
                                          <p:attrName>style.visibility</p:attrName>
                                        </p:attrNameLst>
                                      </p:cBhvr>
                                      <p:to>
                                        <p:strVal val="visible"/>
                                      </p:to>
                                    </p:set>
                                    <p:animEffect transition="in" filter="blinds(horizontal)">
                                      <p:cBhvr>
                                        <p:cTn id="32" dur="500"/>
                                        <p:tgtEl>
                                          <p:spTgt spid="12296"/>
                                        </p:tgtEl>
                                      </p:cBhvr>
                                    </p:animEffec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4" grpId="0"/>
      <p:bldP spid="12297" grpId="0"/>
      <p:bldP spid="12291" grpId="0"/>
      <p:bldP spid="12299" grpId="0"/>
      <p:bldP spid="1229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850" y="0"/>
            <a:ext cx="8569325" cy="2349500"/>
          </a:xfrm>
        </p:spPr>
        <p:txBody>
          <a:bodyPr rtlCol="0">
            <a:normAutofit fontScale="92500" lnSpcReduction="10000"/>
          </a:bodyPr>
          <a:lstStyle/>
          <a:p>
            <a:pPr algn="just" eaLnBrk="1" fontAlgn="auto" hangingPunct="1">
              <a:spcAft>
                <a:spcPts val="0"/>
              </a:spcAft>
              <a:buFont typeface="Arial" pitchFamily="34" charset="0"/>
              <a:buChar char="•"/>
              <a:defRPr/>
            </a:pPr>
            <a:endParaRPr lang="pt-BR" sz="2400" u="sng" dirty="0" smtClean="0">
              <a:effectLst>
                <a:outerShdw blurRad="38100" dist="38100" dir="2700000" algn="tl">
                  <a:srgbClr val="000000">
                    <a:alpha val="43137"/>
                  </a:srgbClr>
                </a:outerShdw>
              </a:effectLst>
            </a:endParaRPr>
          </a:p>
          <a:p>
            <a:pPr marL="0" indent="20638" algn="just" eaLnBrk="1" fontAlgn="auto" hangingPunct="1">
              <a:spcAft>
                <a:spcPts val="0"/>
              </a:spcAft>
              <a:buFontTx/>
              <a:buNone/>
              <a:defRPr/>
            </a:pPr>
            <a:r>
              <a:rPr lang="pt-BR" sz="3600" b="1" dirty="0" smtClean="0">
                <a:solidFill>
                  <a:srgbClr val="542A00"/>
                </a:solidFill>
                <a:latin typeface="Bell MT" pitchFamily="18" charset="0"/>
              </a:rPr>
              <a:t>Medicina Primitiva</a:t>
            </a:r>
            <a:r>
              <a:rPr lang="pt-BR" sz="3600" dirty="0" smtClean="0">
                <a:latin typeface="Bell MT" pitchFamily="18" charset="0"/>
              </a:rPr>
              <a:t>: </a:t>
            </a:r>
            <a:r>
              <a:rPr lang="pt-BR" sz="3600" b="1" dirty="0" smtClean="0">
                <a:latin typeface="Bell MT" pitchFamily="18" charset="0"/>
              </a:rPr>
              <a:t>Este período compreende a medicina praticada durante a Idade da Pedra, que se divide em Paleolítico, Neolítico e Idade dos Metais.</a:t>
            </a:r>
            <a:r>
              <a:rPr lang="pt-BR" sz="2400" dirty="0" smtClean="0"/>
              <a:t>  </a:t>
            </a:r>
            <a:endParaRPr lang="pt-BR" sz="2200" i="1" dirty="0" smtClean="0">
              <a:latin typeface="Comic Sans MS" pitchFamily="66" charset="0"/>
            </a:endParaRPr>
          </a:p>
        </p:txBody>
      </p:sp>
      <p:pic>
        <p:nvPicPr>
          <p:cNvPr id="31747" name="Picture 5" descr="C:\Users\Usuario\Desktop\entiepri.jpg"/>
          <p:cNvPicPr>
            <a:picLocks noChangeAspect="1" noChangeArrowheads="1"/>
          </p:cNvPicPr>
          <p:nvPr/>
        </p:nvPicPr>
        <p:blipFill>
          <a:blip r:embed="rId2" cstate="print"/>
          <a:srcRect/>
          <a:stretch>
            <a:fillRect/>
          </a:stretch>
        </p:blipFill>
        <p:spPr bwMode="auto">
          <a:xfrm>
            <a:off x="2401888" y="2349500"/>
            <a:ext cx="4340225" cy="41036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Conteúdo 2"/>
          <p:cNvSpPr>
            <a:spLocks noGrp="1"/>
          </p:cNvSpPr>
          <p:nvPr>
            <p:ph idx="1"/>
          </p:nvPr>
        </p:nvSpPr>
        <p:spPr>
          <a:xfrm>
            <a:off x="250825" y="230188"/>
            <a:ext cx="4968875" cy="3198812"/>
          </a:xfrm>
        </p:spPr>
        <p:txBody>
          <a:bodyPr/>
          <a:lstStyle/>
          <a:p>
            <a:pPr marL="0" indent="363538" algn="just">
              <a:lnSpc>
                <a:spcPts val="2800"/>
              </a:lnSpc>
              <a:spcBef>
                <a:spcPct val="0"/>
              </a:spcBef>
              <a:buFontTx/>
              <a:buNone/>
            </a:pPr>
            <a:r>
              <a:rPr lang="pt-BR" sz="2800" b="1" smtClean="0">
                <a:latin typeface="Times New Roman" pitchFamily="18" charset="0"/>
                <a:cs typeface="Times New Roman" pitchFamily="18" charset="0"/>
              </a:rPr>
              <a:t>O fóssil humano mais famoso é de um </a:t>
            </a:r>
            <a:r>
              <a:rPr lang="pt-BR" sz="2800" b="1" i="1" smtClean="0">
                <a:latin typeface="Times New Roman" pitchFamily="18" charset="0"/>
                <a:cs typeface="Times New Roman" pitchFamily="18" charset="0"/>
              </a:rPr>
              <a:t>Australopithecus afarensis </a:t>
            </a:r>
            <a:r>
              <a:rPr lang="pt-BR" sz="2800" b="1" smtClean="0">
                <a:latin typeface="Times New Roman" pitchFamily="18" charset="0"/>
                <a:cs typeface="Times New Roman" pitchFamily="18" charset="0"/>
              </a:rPr>
              <a:t>de 3,2 milhões de anos e foi encontrado na Etiópia em 1974. Chamado Lucy, uma referência à música dos Beatles “Lucy in the sky with diamonds”</a:t>
            </a:r>
          </a:p>
        </p:txBody>
      </p:sp>
      <p:pic>
        <p:nvPicPr>
          <p:cNvPr id="32771" name="Picture 4" descr="cranio-lucy"/>
          <p:cNvPicPr>
            <a:picLocks noChangeAspect="1" noChangeArrowheads="1"/>
          </p:cNvPicPr>
          <p:nvPr/>
        </p:nvPicPr>
        <p:blipFill>
          <a:blip r:embed="rId2" cstate="print"/>
          <a:srcRect/>
          <a:stretch>
            <a:fillRect/>
          </a:stretch>
        </p:blipFill>
        <p:spPr bwMode="auto">
          <a:xfrm>
            <a:off x="323850" y="3716338"/>
            <a:ext cx="3067050" cy="3025775"/>
          </a:xfrm>
          <a:prstGeom prst="rect">
            <a:avLst/>
          </a:prstGeom>
          <a:noFill/>
          <a:ln w="9525">
            <a:noFill/>
            <a:miter lim="800000"/>
            <a:headEnd/>
            <a:tailEnd/>
          </a:ln>
        </p:spPr>
      </p:pic>
      <p:sp>
        <p:nvSpPr>
          <p:cNvPr id="32772" name="Retângulo 4"/>
          <p:cNvSpPr>
            <a:spLocks noChangeArrowheads="1"/>
          </p:cNvSpPr>
          <p:nvPr/>
        </p:nvSpPr>
        <p:spPr bwMode="auto">
          <a:xfrm>
            <a:off x="3348038" y="3644900"/>
            <a:ext cx="1724025" cy="369888"/>
          </a:xfrm>
          <a:prstGeom prst="rect">
            <a:avLst/>
          </a:prstGeom>
          <a:noFill/>
          <a:ln w="9525">
            <a:noFill/>
            <a:miter lim="800000"/>
            <a:headEnd/>
            <a:tailEnd/>
          </a:ln>
        </p:spPr>
        <p:txBody>
          <a:bodyPr wrap="none">
            <a:spAutoFit/>
          </a:bodyPr>
          <a:lstStyle/>
          <a:p>
            <a:r>
              <a:rPr lang="pt-BR" b="1">
                <a:solidFill>
                  <a:srgbClr val="000000"/>
                </a:solidFill>
                <a:latin typeface="Times New Roman" pitchFamily="18" charset="0"/>
                <a:cs typeface="Times New Roman" pitchFamily="18" charset="0"/>
              </a:rPr>
              <a:t>Crânio de Lucy</a:t>
            </a:r>
          </a:p>
        </p:txBody>
      </p:sp>
      <p:pic>
        <p:nvPicPr>
          <p:cNvPr id="32773" name="Picture 2" descr="http://upload.wikimedia.org/wikipedia/commons/thumb/d/da/Lucy_Skeleton.jpg/220px-Lucy_Skeleton.jpg"/>
          <p:cNvPicPr>
            <a:picLocks noChangeAspect="1" noChangeArrowheads="1"/>
          </p:cNvPicPr>
          <p:nvPr/>
        </p:nvPicPr>
        <p:blipFill>
          <a:blip r:embed="rId3" cstate="print"/>
          <a:srcRect/>
          <a:stretch>
            <a:fillRect/>
          </a:stretch>
        </p:blipFill>
        <p:spPr bwMode="auto">
          <a:xfrm>
            <a:off x="5508625" y="476250"/>
            <a:ext cx="3349625" cy="5040313"/>
          </a:xfrm>
          <a:prstGeom prst="rect">
            <a:avLst/>
          </a:prstGeom>
          <a:noFill/>
          <a:ln w="9525">
            <a:noFill/>
            <a:miter lim="800000"/>
            <a:headEnd/>
            <a:tailEnd/>
          </a:ln>
        </p:spPr>
      </p:pic>
      <p:sp>
        <p:nvSpPr>
          <p:cNvPr id="32774" name="Retângulo 4"/>
          <p:cNvSpPr>
            <a:spLocks noChangeArrowheads="1"/>
          </p:cNvSpPr>
          <p:nvPr/>
        </p:nvSpPr>
        <p:spPr bwMode="auto">
          <a:xfrm>
            <a:off x="4895850" y="5516563"/>
            <a:ext cx="4248150" cy="647700"/>
          </a:xfrm>
          <a:prstGeom prst="rect">
            <a:avLst/>
          </a:prstGeom>
          <a:noFill/>
          <a:ln w="9525">
            <a:noFill/>
            <a:miter lim="800000"/>
            <a:headEnd/>
            <a:tailEnd/>
          </a:ln>
        </p:spPr>
        <p:txBody>
          <a:bodyPr>
            <a:spAutoFit/>
          </a:bodyPr>
          <a:lstStyle/>
          <a:p>
            <a:pPr algn="r"/>
            <a:r>
              <a:rPr lang="pt-BR" b="1">
                <a:solidFill>
                  <a:srgbClr val="000000"/>
                </a:solidFill>
                <a:latin typeface="Times New Roman" pitchFamily="18" charset="0"/>
                <a:cs typeface="Times New Roman" pitchFamily="18" charset="0"/>
              </a:rPr>
              <a:t>Reconstrução do esqueleto de "Lucy" </a:t>
            </a:r>
          </a:p>
          <a:p>
            <a:pPr algn="r"/>
            <a:r>
              <a:rPr lang="pt-BR">
                <a:solidFill>
                  <a:srgbClr val="000000"/>
                </a:solidFill>
                <a:latin typeface="Times New Roman" pitchFamily="18" charset="0"/>
                <a:cs typeface="Times New Roman" pitchFamily="18" charset="0"/>
              </a:rPr>
              <a:t>(Museu de História Natural de Cleveland)</a:t>
            </a:r>
          </a:p>
        </p:txBody>
      </p:sp>
      <p:sp>
        <p:nvSpPr>
          <p:cNvPr id="10" name="Text Box 6"/>
          <p:cNvSpPr txBox="1">
            <a:spLocks noChangeArrowheads="1"/>
          </p:cNvSpPr>
          <p:nvPr/>
        </p:nvSpPr>
        <p:spPr bwMode="auto">
          <a:xfrm>
            <a:off x="6373813" y="6308725"/>
            <a:ext cx="2770187" cy="246063"/>
          </a:xfrm>
          <a:prstGeom prst="rect">
            <a:avLst/>
          </a:prstGeom>
          <a:noFill/>
          <a:ln w="9525" algn="ctr">
            <a:noFill/>
            <a:miter lim="800000"/>
            <a:headEnd/>
            <a:tailEnd/>
          </a:ln>
        </p:spPr>
        <p:txBody>
          <a:bodyPr wrap="none" anchor="ctr">
            <a:spAutoFit/>
          </a:bodyPr>
          <a:lstStyle/>
          <a:p>
            <a:r>
              <a:rPr lang="pt-BR" sz="1000">
                <a:latin typeface="Times New Roman" pitchFamily="18" charset="0"/>
              </a:rPr>
              <a:t>http://pt.wikipedia.org/wiki/Lucy_(f%C3%B3ssil)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2120900" y="0"/>
            <a:ext cx="4902200" cy="706438"/>
          </a:xfrm>
        </p:spPr>
        <p:txBody>
          <a:bodyPr/>
          <a:lstStyle/>
          <a:p>
            <a:r>
              <a:rPr lang="pt-BR" b="1" dirty="0" smtClean="0">
                <a:latin typeface="Times New Roman" pitchFamily="18" charset="0"/>
                <a:cs typeface="Times New Roman" pitchFamily="18" charset="0"/>
              </a:rPr>
              <a:t>Período Paleolítico</a:t>
            </a:r>
          </a:p>
        </p:txBody>
      </p:sp>
      <p:sp>
        <p:nvSpPr>
          <p:cNvPr id="33795" name="Espaço Reservado para Conteúdo 2"/>
          <p:cNvSpPr>
            <a:spLocks noGrp="1"/>
          </p:cNvSpPr>
          <p:nvPr>
            <p:ph idx="1"/>
          </p:nvPr>
        </p:nvSpPr>
        <p:spPr>
          <a:xfrm>
            <a:off x="107950" y="692150"/>
            <a:ext cx="5616575" cy="3457575"/>
          </a:xfrm>
        </p:spPr>
        <p:txBody>
          <a:bodyPr/>
          <a:lstStyle/>
          <a:p>
            <a:pPr marL="268288" indent="-268288" algn="just">
              <a:spcBef>
                <a:spcPct val="0"/>
              </a:spcBef>
              <a:buClr>
                <a:srgbClr val="582C00"/>
              </a:buClr>
              <a:buSzPct val="70000"/>
              <a:buFont typeface="Wingdings" pitchFamily="2" charset="2"/>
              <a:buChar char="v"/>
            </a:pPr>
            <a:r>
              <a:rPr lang="pt-BR" sz="2400" b="1" smtClean="0">
                <a:latin typeface="Times New Roman" pitchFamily="18" charset="0"/>
                <a:cs typeface="Times New Roman" pitchFamily="18" charset="0"/>
              </a:rPr>
              <a:t>Paleolítico = Pedra velha, lascada (produção de instrumentos)</a:t>
            </a:r>
          </a:p>
          <a:p>
            <a:pPr marL="268288" indent="-268288" algn="just">
              <a:spcBef>
                <a:spcPct val="0"/>
              </a:spcBef>
              <a:buClr>
                <a:srgbClr val="582C00"/>
              </a:buClr>
              <a:buSzPct val="70000"/>
              <a:buFont typeface="Wingdings" pitchFamily="2" charset="2"/>
              <a:buChar char="v"/>
            </a:pPr>
            <a:r>
              <a:rPr lang="pt-BR" sz="2400" b="1" smtClean="0">
                <a:latin typeface="Times New Roman" pitchFamily="18" charset="0"/>
                <a:cs typeface="Times New Roman" pitchFamily="18" charset="0"/>
              </a:rPr>
              <a:t>Acontece a evolução biológica do homem (coluna vertebral ereta, polegar opositor, telencéfalo desenvolvido</a:t>
            </a:r>
          </a:p>
          <a:p>
            <a:pPr marL="268288" indent="-268288" algn="just">
              <a:spcBef>
                <a:spcPct val="0"/>
              </a:spcBef>
              <a:buClr>
                <a:srgbClr val="582C00"/>
              </a:buClr>
              <a:buSzPct val="70000"/>
              <a:buFont typeface="Wingdings" pitchFamily="2" charset="2"/>
              <a:buChar char="v"/>
            </a:pPr>
            <a:r>
              <a:rPr lang="pt-BR" sz="2400" b="1" smtClean="0">
                <a:latin typeface="Times New Roman" pitchFamily="18" charset="0"/>
                <a:cs typeface="Times New Roman" pitchFamily="18" charset="0"/>
              </a:rPr>
              <a:t>Início da evolução cultural  - Homem se relaciona com o meio de forma consciente (definição de espaço geográfico)</a:t>
            </a:r>
          </a:p>
        </p:txBody>
      </p:sp>
      <p:pic>
        <p:nvPicPr>
          <p:cNvPr id="33796" name="Picture 5" descr="http://1.bp.blogspot.com/-6Uq6dTDjOQ0/Tht-a1M9mLI/AAAAAAAAACY/6Aa3tlGEMmU/s1600/paleolitico.jpg"/>
          <p:cNvPicPr>
            <a:picLocks noChangeAspect="1" noChangeArrowheads="1"/>
          </p:cNvPicPr>
          <p:nvPr/>
        </p:nvPicPr>
        <p:blipFill>
          <a:blip r:embed="rId2" cstate="print"/>
          <a:srcRect/>
          <a:stretch>
            <a:fillRect/>
          </a:stretch>
        </p:blipFill>
        <p:spPr bwMode="auto">
          <a:xfrm>
            <a:off x="5724525" y="908050"/>
            <a:ext cx="3224213" cy="2952750"/>
          </a:xfrm>
          <a:prstGeom prst="rect">
            <a:avLst/>
          </a:prstGeom>
          <a:noFill/>
          <a:ln w="9525">
            <a:noFill/>
            <a:miter lim="800000"/>
            <a:headEnd/>
            <a:tailEnd/>
          </a:ln>
        </p:spPr>
      </p:pic>
      <p:sp>
        <p:nvSpPr>
          <p:cNvPr id="5" name="Espaço Reservado para Conteúdo 2"/>
          <p:cNvSpPr txBox="1">
            <a:spLocks/>
          </p:cNvSpPr>
          <p:nvPr/>
        </p:nvSpPr>
        <p:spPr bwMode="auto">
          <a:xfrm>
            <a:off x="107950" y="4221163"/>
            <a:ext cx="8680450" cy="1935162"/>
          </a:xfrm>
          <a:prstGeom prst="rect">
            <a:avLst/>
          </a:prstGeom>
          <a:noFill/>
          <a:ln w="9525">
            <a:noFill/>
            <a:miter lim="800000"/>
            <a:headEnd/>
            <a:tailEnd/>
          </a:ln>
        </p:spPr>
        <p:txBody>
          <a:bodyPr/>
          <a:lstStyle/>
          <a:p>
            <a:pPr marL="268288" indent="-268288" algn="just" eaLnBrk="0" hangingPunct="0">
              <a:spcBef>
                <a:spcPts val="0"/>
              </a:spcBef>
              <a:spcAft>
                <a:spcPts val="0"/>
              </a:spcAft>
              <a:buClr>
                <a:srgbClr val="582C00"/>
              </a:buClr>
              <a:buSzPct val="70000"/>
              <a:buFont typeface="Wingdings" pitchFamily="2" charset="2"/>
              <a:buChar char="v"/>
              <a:defRPr/>
            </a:pPr>
            <a:r>
              <a:rPr lang="pt-BR" sz="2400" b="1" kern="0" dirty="0">
                <a:latin typeface="Times New Roman" pitchFamily="18" charset="0"/>
                <a:cs typeface="Times New Roman" pitchFamily="18" charset="0"/>
              </a:rPr>
              <a:t>Economia coletora, nomadismo e comunismo primitivo</a:t>
            </a:r>
          </a:p>
          <a:p>
            <a:pPr marL="268288" indent="-268288" algn="just" eaLnBrk="0" hangingPunct="0">
              <a:spcBef>
                <a:spcPts val="0"/>
              </a:spcBef>
              <a:spcAft>
                <a:spcPts val="0"/>
              </a:spcAft>
              <a:buClr>
                <a:srgbClr val="582C00"/>
              </a:buClr>
              <a:buSzPct val="70000"/>
              <a:buFont typeface="Wingdings" pitchFamily="2" charset="2"/>
              <a:buChar char="v"/>
              <a:defRPr/>
            </a:pPr>
            <a:r>
              <a:rPr lang="pt-BR" sz="2400" b="1" kern="0" dirty="0">
                <a:latin typeface="Times New Roman" pitchFamily="18" charset="0"/>
                <a:cs typeface="Times New Roman" pitchFamily="18" charset="0"/>
              </a:rPr>
              <a:t>Paleolítico Inferior – Sem domínios de fogo</a:t>
            </a:r>
          </a:p>
          <a:p>
            <a:pPr marL="268288" indent="-268288" algn="just" eaLnBrk="0" hangingPunct="0">
              <a:spcBef>
                <a:spcPts val="0"/>
              </a:spcBef>
              <a:spcAft>
                <a:spcPts val="0"/>
              </a:spcAft>
              <a:buClr>
                <a:srgbClr val="582C00"/>
              </a:buClr>
              <a:buSzPct val="70000"/>
              <a:buFont typeface="Wingdings" pitchFamily="2" charset="2"/>
              <a:buChar char="v"/>
              <a:defRPr/>
            </a:pPr>
            <a:r>
              <a:rPr lang="pt-BR" sz="2400" b="1" kern="0" dirty="0">
                <a:latin typeface="Times New Roman" pitchFamily="18" charset="0"/>
                <a:cs typeface="Times New Roman" pitchFamily="18" charset="0"/>
              </a:rPr>
              <a:t>Paleolítico Superior (50 a 30 mil A.C.) – Tem o domínio de fogo (Aumento da qualidade de vida, eliminação de toxinas contidas nos alimentos)</a:t>
            </a: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Conteúdo 2"/>
          <p:cNvSpPr>
            <a:spLocks noGrp="1"/>
          </p:cNvSpPr>
          <p:nvPr>
            <p:ph idx="1"/>
          </p:nvPr>
        </p:nvSpPr>
        <p:spPr>
          <a:xfrm>
            <a:off x="457200" y="765175"/>
            <a:ext cx="8229600" cy="5327650"/>
          </a:xfrm>
        </p:spPr>
        <p:txBody>
          <a:bodyPr/>
          <a:lstStyle/>
          <a:p>
            <a:pPr marL="0" indent="363538" algn="just" eaLnBrk="1" hangingPunct="1">
              <a:lnSpc>
                <a:spcPts val="3900"/>
              </a:lnSpc>
              <a:buFontTx/>
              <a:buNone/>
            </a:pPr>
            <a:r>
              <a:rPr lang="pt-BR" sz="2800" b="1" smtClean="0">
                <a:latin typeface="Times New Roman" pitchFamily="18" charset="0"/>
                <a:cs typeface="Times New Roman" pitchFamily="18" charset="0"/>
              </a:rPr>
              <a:t>Descobertas e pesquisas nos permitem supor que bactérias e outros agentes patogênicos existem há aproximadamente quatro bilhões de anos.</a:t>
            </a:r>
          </a:p>
          <a:p>
            <a:pPr marL="0" indent="363538" algn="just" eaLnBrk="1" hangingPunct="1">
              <a:lnSpc>
                <a:spcPts val="3900"/>
              </a:lnSpc>
              <a:buFontTx/>
              <a:buNone/>
            </a:pPr>
            <a:r>
              <a:rPr lang="pt-BR" sz="2800" b="1" smtClean="0">
                <a:latin typeface="Times New Roman" pitchFamily="18" charset="0"/>
                <a:cs typeface="Times New Roman" pitchFamily="18" charset="0"/>
              </a:rPr>
              <a:t>O homem primitivo achava que as doenças eram causadas por poderes sobrenaturais que precisavam ser apaziguados. Surgiram curadores, feiticeiros que alegavam conhecer as estrelas, as  ervas curativas e os venenos; que diziam ter o poder de aplacar a fúria dos demônios. Neste período, a medicina  começava a partir de práticas instintivas e empíricas.</a:t>
            </a:r>
            <a:r>
              <a:rPr lang="pt-BR" sz="2800" smtClean="0">
                <a:latin typeface="Times New Roman" pitchFamily="18" charset="0"/>
                <a:cs typeface="Times New Roman" pitchFamily="18" charset="0"/>
              </a:rPr>
              <a:t>   </a:t>
            </a:r>
          </a:p>
        </p:txBody>
      </p:sp>
      <p:sp>
        <p:nvSpPr>
          <p:cNvPr id="3" name="Título 1"/>
          <p:cNvSpPr>
            <a:spLocks noGrp="1"/>
          </p:cNvSpPr>
          <p:nvPr>
            <p:ph type="title"/>
          </p:nvPr>
        </p:nvSpPr>
        <p:spPr>
          <a:xfrm>
            <a:off x="2120900" y="0"/>
            <a:ext cx="4902200" cy="706438"/>
          </a:xfrm>
        </p:spPr>
        <p:txBody>
          <a:bodyPr/>
          <a:lstStyle/>
          <a:p>
            <a:r>
              <a:rPr lang="pt-BR" b="1" dirty="0" smtClean="0">
                <a:latin typeface="Times New Roman" pitchFamily="18" charset="0"/>
                <a:cs typeface="Times New Roman" pitchFamily="18" charset="0"/>
              </a:rPr>
              <a:t>Período Paleolítico</a:t>
            </a: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Conteúdo 2"/>
          <p:cNvSpPr>
            <a:spLocks noGrp="1"/>
          </p:cNvSpPr>
          <p:nvPr>
            <p:ph idx="1"/>
          </p:nvPr>
        </p:nvSpPr>
        <p:spPr>
          <a:xfrm>
            <a:off x="457200" y="548084"/>
            <a:ext cx="8280000" cy="3168948"/>
          </a:xfrm>
        </p:spPr>
        <p:txBody>
          <a:bodyPr/>
          <a:lstStyle/>
          <a:p>
            <a:pPr marL="0" indent="363538" algn="just" eaLnBrk="1" hangingPunct="1">
              <a:buFontTx/>
              <a:buNone/>
            </a:pPr>
            <a:r>
              <a:rPr lang="pt-BR" sz="2400" b="1" dirty="0" smtClean="0">
                <a:latin typeface="Times New Roman" pitchFamily="18" charset="0"/>
                <a:cs typeface="Times New Roman" pitchFamily="18" charset="0"/>
              </a:rPr>
              <a:t>A experimentação e o domínio sobre alguns conhecimentos, aliados ao desenvolvimento de rituais de magia e espiritualidade eram as condições básicas para os procedimentos de cura de nossos “primeiros médicos’’ </a:t>
            </a:r>
          </a:p>
          <a:p>
            <a:pPr marL="0" indent="363538" algn="just" eaLnBrk="1" hangingPunct="1">
              <a:buFontTx/>
              <a:buNone/>
            </a:pPr>
            <a:r>
              <a:rPr lang="pt-BR" sz="2400" b="1" dirty="0" smtClean="0">
                <a:latin typeface="Times New Roman" pitchFamily="18" charset="0"/>
                <a:cs typeface="Times New Roman" pitchFamily="18" charset="0"/>
              </a:rPr>
              <a:t>No período Paleolítico, nossos ancestrais utilizavam certas plantas para fins medicinais e como meio de acesso ao reino dos espíritos, através do feitio das chamadas “bebidas sagradas’’</a:t>
            </a:r>
            <a:endParaRPr lang="pt-BR" sz="2400" dirty="0" smtClean="0">
              <a:latin typeface="Times New Roman" pitchFamily="18" charset="0"/>
              <a:cs typeface="Times New Roman" pitchFamily="18" charset="0"/>
            </a:endParaRPr>
          </a:p>
        </p:txBody>
      </p:sp>
      <p:pic>
        <p:nvPicPr>
          <p:cNvPr id="35843" name="Picture 4" descr="http://educadultos.wikispaces.com/file/view/paleolitico.PNG/30446068/paleolitico.PNG"/>
          <p:cNvPicPr>
            <a:picLocks noChangeAspect="1" noChangeArrowheads="1"/>
          </p:cNvPicPr>
          <p:nvPr/>
        </p:nvPicPr>
        <p:blipFill>
          <a:blip r:embed="rId2" cstate="print"/>
          <a:srcRect/>
          <a:stretch>
            <a:fillRect/>
          </a:stretch>
        </p:blipFill>
        <p:spPr bwMode="auto">
          <a:xfrm>
            <a:off x="4356868" y="3429000"/>
            <a:ext cx="4319588" cy="3170238"/>
          </a:xfrm>
          <a:prstGeom prst="rect">
            <a:avLst/>
          </a:prstGeom>
          <a:noFill/>
          <a:ln w="9525">
            <a:noFill/>
            <a:miter lim="800000"/>
            <a:headEnd/>
            <a:tailEnd/>
          </a:ln>
        </p:spPr>
      </p:pic>
      <p:pic>
        <p:nvPicPr>
          <p:cNvPr id="35844" name="Picture 6" descr="http://4.bp.blogspot.com/_ezaUKpkJ4Tc/RpLMyNaDiTI/AAAAAAAACII/W_4dZn5FZ9Y/s320/Paleolitico.jpg"/>
          <p:cNvPicPr>
            <a:picLocks noChangeAspect="1" noChangeArrowheads="1"/>
          </p:cNvPicPr>
          <p:nvPr/>
        </p:nvPicPr>
        <p:blipFill>
          <a:blip r:embed="rId3" cstate="print"/>
          <a:srcRect/>
          <a:stretch>
            <a:fillRect/>
          </a:stretch>
        </p:blipFill>
        <p:spPr bwMode="auto">
          <a:xfrm>
            <a:off x="611188" y="3860800"/>
            <a:ext cx="3097212" cy="2698750"/>
          </a:xfrm>
          <a:prstGeom prst="rect">
            <a:avLst/>
          </a:prstGeom>
          <a:noFill/>
          <a:ln w="9525">
            <a:noFill/>
            <a:miter lim="800000"/>
            <a:headEnd/>
            <a:tailEnd/>
          </a:ln>
        </p:spPr>
      </p:pic>
      <p:sp>
        <p:nvSpPr>
          <p:cNvPr id="5" name="Título 1"/>
          <p:cNvSpPr>
            <a:spLocks noGrp="1"/>
          </p:cNvSpPr>
          <p:nvPr>
            <p:ph type="title"/>
          </p:nvPr>
        </p:nvSpPr>
        <p:spPr>
          <a:xfrm>
            <a:off x="2120900" y="0"/>
            <a:ext cx="4902200" cy="706438"/>
          </a:xfrm>
        </p:spPr>
        <p:txBody>
          <a:bodyPr/>
          <a:lstStyle/>
          <a:p>
            <a:r>
              <a:rPr lang="pt-BR" b="1" dirty="0" smtClean="0">
                <a:latin typeface="Times New Roman" pitchFamily="18" charset="0"/>
                <a:cs typeface="Times New Roman" pitchFamily="18" charset="0"/>
              </a:rPr>
              <a:t>Período Paleolítico</a:t>
            </a: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Conteúdo 2"/>
          <p:cNvSpPr>
            <a:spLocks noGrp="1"/>
          </p:cNvSpPr>
          <p:nvPr>
            <p:ph idx="1"/>
          </p:nvPr>
        </p:nvSpPr>
        <p:spPr>
          <a:xfrm>
            <a:off x="457200" y="476052"/>
            <a:ext cx="8229600" cy="3529012"/>
          </a:xfrm>
        </p:spPr>
        <p:txBody>
          <a:bodyPr/>
          <a:lstStyle/>
          <a:p>
            <a:pPr marL="0" indent="363538" algn="just" eaLnBrk="1" hangingPunct="1">
              <a:buFontTx/>
              <a:buNone/>
            </a:pPr>
            <a:r>
              <a:rPr lang="pt-BR" sz="2400" b="1" dirty="0" smtClean="0">
                <a:latin typeface="Times New Roman" pitchFamily="18" charset="0"/>
                <a:cs typeface="Times New Roman" pitchFamily="18" charset="0"/>
              </a:rPr>
              <a:t>Pioneiros na arte da cura, nossos “primeiros médicos” já sabiam como facilitar o parto, usavam agentes físicos como o frio e o calor e realizavam cirurgias, entre elas, segundo vários achados de paleontologia, a trepanação craniana, que consiste basicamente em abrir um orifício nos ossos do crânio para aliviar a tensão intracraniana. </a:t>
            </a:r>
          </a:p>
          <a:p>
            <a:pPr marL="0" indent="363538" algn="just" eaLnBrk="1" hangingPunct="1">
              <a:buFontTx/>
              <a:buNone/>
            </a:pPr>
            <a:r>
              <a:rPr lang="pt-BR" sz="2400" b="1" dirty="0" smtClean="0">
                <a:latin typeface="Times New Roman" pitchFamily="18" charset="0"/>
                <a:cs typeface="Times New Roman" pitchFamily="18" charset="0"/>
              </a:rPr>
              <a:t>Trepanação Craniana – Epilepsias, </a:t>
            </a:r>
            <a:r>
              <a:rPr lang="pt-BR" sz="2400" b="1" dirty="0" err="1" smtClean="0">
                <a:latin typeface="Times New Roman" pitchFamily="18" charset="0"/>
                <a:cs typeface="Times New Roman" pitchFamily="18" charset="0"/>
              </a:rPr>
              <a:t>Cefaléias</a:t>
            </a:r>
            <a:r>
              <a:rPr lang="pt-BR" sz="2400" b="1" dirty="0" smtClean="0">
                <a:latin typeface="Times New Roman" pitchFamily="18" charset="0"/>
                <a:cs typeface="Times New Roman" pitchFamily="18" charset="0"/>
              </a:rPr>
              <a:t> Vasculares (Fins terapêuticos). Usavam Facas Obsidianas com pregas de madeira</a:t>
            </a:r>
          </a:p>
        </p:txBody>
      </p:sp>
      <p:pic>
        <p:nvPicPr>
          <p:cNvPr id="36867" name="Picture 2" descr="http://www.pimentanamuqueca.com.br/wp-content/uploads/1-Paleol%C3%ADtico.jpg"/>
          <p:cNvPicPr>
            <a:picLocks noChangeAspect="1" noChangeArrowheads="1"/>
          </p:cNvPicPr>
          <p:nvPr/>
        </p:nvPicPr>
        <p:blipFill>
          <a:blip r:embed="rId2" cstate="print"/>
          <a:srcRect/>
          <a:stretch>
            <a:fillRect/>
          </a:stretch>
        </p:blipFill>
        <p:spPr bwMode="auto">
          <a:xfrm>
            <a:off x="539552" y="4261122"/>
            <a:ext cx="3535362" cy="2371725"/>
          </a:xfrm>
          <a:prstGeom prst="rect">
            <a:avLst/>
          </a:prstGeom>
          <a:noFill/>
          <a:ln w="9525">
            <a:noFill/>
            <a:miter lim="800000"/>
            <a:headEnd/>
            <a:tailEnd/>
          </a:ln>
        </p:spPr>
      </p:pic>
      <p:pic>
        <p:nvPicPr>
          <p:cNvPr id="36868" name="Picture 5" descr="C:\Users\Usuario\Desktop\burzahom1.jpg"/>
          <p:cNvPicPr>
            <a:picLocks noChangeAspect="1" noChangeArrowheads="1"/>
          </p:cNvPicPr>
          <p:nvPr/>
        </p:nvPicPr>
        <p:blipFill>
          <a:blip r:embed="rId3" cstate="print"/>
          <a:srcRect/>
          <a:stretch>
            <a:fillRect/>
          </a:stretch>
        </p:blipFill>
        <p:spPr bwMode="auto">
          <a:xfrm>
            <a:off x="4721027" y="3641997"/>
            <a:ext cx="3881437" cy="3027363"/>
          </a:xfrm>
          <a:prstGeom prst="rect">
            <a:avLst/>
          </a:prstGeom>
          <a:noFill/>
          <a:ln w="9525">
            <a:noFill/>
            <a:miter lim="800000"/>
            <a:headEnd/>
            <a:tailEnd/>
          </a:ln>
        </p:spPr>
      </p:pic>
      <p:sp>
        <p:nvSpPr>
          <p:cNvPr id="5" name="Título 1"/>
          <p:cNvSpPr>
            <a:spLocks noGrp="1"/>
          </p:cNvSpPr>
          <p:nvPr>
            <p:ph type="title"/>
          </p:nvPr>
        </p:nvSpPr>
        <p:spPr>
          <a:xfrm>
            <a:off x="2120900" y="0"/>
            <a:ext cx="4902200" cy="706438"/>
          </a:xfrm>
        </p:spPr>
        <p:txBody>
          <a:bodyPr/>
          <a:lstStyle/>
          <a:p>
            <a:r>
              <a:rPr lang="pt-BR" b="1" dirty="0" smtClean="0">
                <a:latin typeface="Times New Roman" pitchFamily="18" charset="0"/>
                <a:cs typeface="Times New Roman" pitchFamily="18" charset="0"/>
              </a:rPr>
              <a:t>Período Paleolítico</a:t>
            </a: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504031" y="332656"/>
            <a:ext cx="8135937" cy="648000"/>
          </a:xfrm>
          <a:prstGeom prst="rect">
            <a:avLst/>
          </a:prstGeom>
        </p:spPr>
        <p:txBody>
          <a:bodyPr wrap="none" fromWordArt="1">
            <a:prstTxWarp prst="textPlain">
              <a:avLst>
                <a:gd name="adj" fmla="val 50000"/>
              </a:avLst>
            </a:prstTxWarp>
          </a:bodyPr>
          <a:lstStyle/>
          <a:p>
            <a:pPr algn="ctr">
              <a:defRPr/>
            </a:pPr>
            <a:r>
              <a:rPr lang="pt-BR"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Criacionismo</a:t>
            </a:r>
            <a:endPar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3777" name="Picture 1"/>
          <p:cNvPicPr>
            <a:picLocks noChangeAspect="1" noChangeArrowheads="1"/>
          </p:cNvPicPr>
          <p:nvPr/>
        </p:nvPicPr>
        <p:blipFill>
          <a:blip r:embed="rId2" cstate="print"/>
          <a:srcRect l="11219" t="14434" r="35232" b="21167"/>
          <a:stretch>
            <a:fillRect/>
          </a:stretch>
        </p:blipFill>
        <p:spPr bwMode="auto">
          <a:xfrm>
            <a:off x="872980" y="1484784"/>
            <a:ext cx="7398039" cy="5004556"/>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Conteúdo 2"/>
          <p:cNvSpPr>
            <a:spLocks noGrp="1"/>
          </p:cNvSpPr>
          <p:nvPr>
            <p:ph idx="1"/>
          </p:nvPr>
        </p:nvSpPr>
        <p:spPr>
          <a:xfrm>
            <a:off x="457200" y="836613"/>
            <a:ext cx="8229600" cy="2282825"/>
          </a:xfrm>
        </p:spPr>
        <p:txBody>
          <a:bodyPr/>
          <a:lstStyle/>
          <a:p>
            <a:pPr algn="just"/>
            <a:r>
              <a:rPr lang="pt-BR" sz="2800" b="1" smtClean="0">
                <a:latin typeface="Times New Roman" pitchFamily="18" charset="0"/>
                <a:cs typeface="Times New Roman" pitchFamily="18" charset="0"/>
              </a:rPr>
              <a:t>Intervalo de tempo entre 10.000 a.C. e  4.000 a.C.</a:t>
            </a:r>
          </a:p>
          <a:p>
            <a:pPr algn="just"/>
            <a:r>
              <a:rPr lang="pt-BR" sz="2800" b="1" smtClean="0">
                <a:latin typeface="Times New Roman" pitchFamily="18" charset="0"/>
                <a:cs typeface="Times New Roman" pitchFamily="18" charset="0"/>
              </a:rPr>
              <a:t>Também chamada Idade da Pedra Polida.</a:t>
            </a:r>
          </a:p>
          <a:p>
            <a:pPr algn="just"/>
            <a:r>
              <a:rPr lang="pt-BR" sz="2800" b="1" smtClean="0">
                <a:latin typeface="Times New Roman" pitchFamily="18" charset="0"/>
                <a:cs typeface="Times New Roman" pitchFamily="18" charset="0"/>
              </a:rPr>
              <a:t>Fabricava-se objetos mais bem trabalhados, mais cortantes (Polimento).</a:t>
            </a:r>
          </a:p>
          <a:p>
            <a:pPr algn="just"/>
            <a:endParaRPr lang="pt-BR" b="1" smtClean="0">
              <a:latin typeface="Times New Roman" pitchFamily="18" charset="0"/>
              <a:cs typeface="Times New Roman" pitchFamily="18" charset="0"/>
            </a:endParaRPr>
          </a:p>
        </p:txBody>
      </p:sp>
      <p:pic>
        <p:nvPicPr>
          <p:cNvPr id="37891" name="Imagem 3" descr="Pedrapolida2.jpg"/>
          <p:cNvPicPr>
            <a:picLocks noChangeAspect="1"/>
          </p:cNvPicPr>
          <p:nvPr/>
        </p:nvPicPr>
        <p:blipFill>
          <a:blip r:embed="rId2" cstate="print"/>
          <a:srcRect/>
          <a:stretch>
            <a:fillRect/>
          </a:stretch>
        </p:blipFill>
        <p:spPr bwMode="auto">
          <a:xfrm>
            <a:off x="1714500" y="3000375"/>
            <a:ext cx="5214938" cy="3579813"/>
          </a:xfrm>
          <a:prstGeom prst="rect">
            <a:avLst/>
          </a:prstGeom>
          <a:noFill/>
          <a:ln w="9525">
            <a:noFill/>
            <a:miter lim="800000"/>
            <a:headEnd/>
            <a:tailEnd/>
          </a:ln>
        </p:spPr>
      </p:pic>
      <p:sp>
        <p:nvSpPr>
          <p:cNvPr id="5" name="Título 1"/>
          <p:cNvSpPr txBox="1">
            <a:spLocks/>
          </p:cNvSpPr>
          <p:nvPr/>
        </p:nvSpPr>
        <p:spPr bwMode="auto">
          <a:xfrm>
            <a:off x="2120900" y="0"/>
            <a:ext cx="4902200" cy="476672"/>
          </a:xfrm>
          <a:prstGeom prst="rect">
            <a:avLst/>
          </a:prstGeom>
          <a:noFill/>
          <a:ln w="9525">
            <a:noFill/>
            <a:miter lim="800000"/>
            <a:headEnd/>
            <a:tailEnd/>
          </a:ln>
        </p:spPr>
        <p:txBody>
          <a:bodyPr anchor="ctr"/>
          <a:lstStyle/>
          <a:p>
            <a:pPr algn="ctr" eaLnBrk="0" hangingPunct="0">
              <a:defRPr/>
            </a:pPr>
            <a:r>
              <a:rPr lang="pt-BR" sz="4400" b="1" kern="0" dirty="0">
                <a:solidFill>
                  <a:schemeClr val="tx2"/>
                </a:solidFill>
                <a:latin typeface="Times New Roman" pitchFamily="18" charset="0"/>
                <a:ea typeface="+mj-ea"/>
                <a:cs typeface="Times New Roman" pitchFamily="18" charset="0"/>
              </a:rPr>
              <a:t>Período Neolítico</a:t>
            </a:r>
          </a:p>
        </p:txBody>
      </p:sp>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48382"/>
            <a:ext cx="8229600" cy="2088530"/>
          </a:xfrm>
        </p:spPr>
        <p:txBody>
          <a:bodyPr>
            <a:normAutofit lnSpcReduction="10000"/>
          </a:bodyPr>
          <a:lstStyle/>
          <a:p>
            <a:pPr>
              <a:defRPr/>
            </a:pPr>
            <a:r>
              <a:rPr lang="pt-BR" b="1" dirty="0" smtClean="0">
                <a:latin typeface="Times New Roman" pitchFamily="18" charset="0"/>
                <a:cs typeface="Times New Roman" pitchFamily="18" charset="0"/>
              </a:rPr>
              <a:t>Revolução Neolítica: êxito na domesticação de animais e início da agricultura</a:t>
            </a:r>
          </a:p>
          <a:p>
            <a:pPr>
              <a:buNone/>
              <a:defRPr/>
            </a:pPr>
            <a:r>
              <a:rPr lang="pt-BR" b="1" dirty="0" smtClean="0">
                <a:latin typeface="Times New Roman" pitchFamily="18" charset="0"/>
                <a:cs typeface="Times New Roman" pitchFamily="18" charset="0"/>
              </a:rPr>
              <a:t> (“De parasita a sócio ativo da Natureza”)</a:t>
            </a:r>
          </a:p>
          <a:p>
            <a:pPr>
              <a:defRPr/>
            </a:pPr>
            <a:r>
              <a:rPr lang="pt-BR" b="1" dirty="0" smtClean="0">
                <a:latin typeface="Times New Roman" pitchFamily="18" charset="0"/>
                <a:cs typeface="Times New Roman" pitchFamily="18" charset="0"/>
              </a:rPr>
              <a:t>Sedentarismo</a:t>
            </a:r>
          </a:p>
          <a:p>
            <a:pPr>
              <a:defRPr/>
            </a:pPr>
            <a:endParaRPr lang="pt-BR" b="1" dirty="0" smtClean="0">
              <a:latin typeface="Times New Roman" pitchFamily="18" charset="0"/>
              <a:cs typeface="Times New Roman" pitchFamily="18" charset="0"/>
            </a:endParaRPr>
          </a:p>
          <a:p>
            <a:pPr marL="0" indent="0" algn="just">
              <a:buFontTx/>
              <a:buNone/>
              <a:defRPr/>
            </a:pPr>
            <a:endParaRPr lang="pt-BR" b="1" dirty="0" smtClean="0">
              <a:latin typeface="Times New Roman" pitchFamily="18" charset="0"/>
              <a:cs typeface="Times New Roman" pitchFamily="18" charset="0"/>
            </a:endParaRPr>
          </a:p>
        </p:txBody>
      </p:sp>
      <p:pic>
        <p:nvPicPr>
          <p:cNvPr id="38915" name="Imagem 3"/>
          <p:cNvPicPr>
            <a:picLocks noChangeAspect="1"/>
          </p:cNvPicPr>
          <p:nvPr/>
        </p:nvPicPr>
        <p:blipFill>
          <a:blip r:embed="rId2" cstate="print"/>
          <a:srcRect/>
          <a:stretch>
            <a:fillRect/>
          </a:stretch>
        </p:blipFill>
        <p:spPr bwMode="auto">
          <a:xfrm>
            <a:off x="539750" y="2780928"/>
            <a:ext cx="4032250" cy="3911600"/>
          </a:xfrm>
          <a:prstGeom prst="rect">
            <a:avLst/>
          </a:prstGeom>
          <a:noFill/>
          <a:ln w="9525">
            <a:noFill/>
            <a:miter lim="800000"/>
            <a:headEnd/>
            <a:tailEnd/>
          </a:ln>
        </p:spPr>
      </p:pic>
      <p:pic>
        <p:nvPicPr>
          <p:cNvPr id="38916" name="Imagem 3" descr="ritual rupestre.jpg"/>
          <p:cNvPicPr>
            <a:picLocks noChangeAspect="1"/>
          </p:cNvPicPr>
          <p:nvPr/>
        </p:nvPicPr>
        <p:blipFill>
          <a:blip r:embed="rId3" cstate="print"/>
          <a:srcRect/>
          <a:stretch>
            <a:fillRect/>
          </a:stretch>
        </p:blipFill>
        <p:spPr bwMode="auto">
          <a:xfrm>
            <a:off x="5004048" y="3429000"/>
            <a:ext cx="3667125" cy="2357438"/>
          </a:xfrm>
          <a:prstGeom prst="rect">
            <a:avLst/>
          </a:prstGeom>
          <a:noFill/>
          <a:ln w="9525">
            <a:noFill/>
            <a:miter lim="800000"/>
            <a:headEnd/>
            <a:tailEnd/>
          </a:ln>
        </p:spPr>
      </p:pic>
      <p:sp>
        <p:nvSpPr>
          <p:cNvPr id="5" name="Título 1"/>
          <p:cNvSpPr txBox="1">
            <a:spLocks/>
          </p:cNvSpPr>
          <p:nvPr/>
        </p:nvSpPr>
        <p:spPr bwMode="auto">
          <a:xfrm>
            <a:off x="2120900" y="0"/>
            <a:ext cx="4902200" cy="476672"/>
          </a:xfrm>
          <a:prstGeom prst="rect">
            <a:avLst/>
          </a:prstGeom>
          <a:noFill/>
          <a:ln w="9525">
            <a:noFill/>
            <a:miter lim="800000"/>
            <a:headEnd/>
            <a:tailEnd/>
          </a:ln>
        </p:spPr>
        <p:txBody>
          <a:bodyPr anchor="ctr"/>
          <a:lstStyle/>
          <a:p>
            <a:pPr algn="ctr" eaLnBrk="0" hangingPunct="0">
              <a:defRPr/>
            </a:pPr>
            <a:r>
              <a:rPr lang="pt-BR" sz="4400" b="1" kern="0" dirty="0">
                <a:solidFill>
                  <a:schemeClr val="tx2"/>
                </a:solidFill>
                <a:latin typeface="Times New Roman" pitchFamily="18" charset="0"/>
                <a:ea typeface="+mj-ea"/>
                <a:cs typeface="Times New Roman" pitchFamily="18" charset="0"/>
              </a:rPr>
              <a:t>Período Neolítico</a:t>
            </a: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Conteúdo 2"/>
          <p:cNvSpPr>
            <a:spLocks noGrp="1"/>
          </p:cNvSpPr>
          <p:nvPr>
            <p:ph idx="1"/>
          </p:nvPr>
        </p:nvSpPr>
        <p:spPr>
          <a:xfrm>
            <a:off x="457200" y="404813"/>
            <a:ext cx="8229600" cy="6192837"/>
          </a:xfrm>
        </p:spPr>
        <p:txBody>
          <a:bodyPr/>
          <a:lstStyle/>
          <a:p>
            <a:pPr algn="just"/>
            <a:r>
              <a:rPr lang="pt-BR" sz="2800" b="1" dirty="0" smtClean="0">
                <a:latin typeface="Times New Roman" pitchFamily="18" charset="0"/>
                <a:cs typeface="Times New Roman" pitchFamily="18" charset="0"/>
              </a:rPr>
              <a:t>Vestígios arqueológicos indicam que nesse período o homem começou a acreditar em forças sobrenaturais.</a:t>
            </a:r>
          </a:p>
          <a:p>
            <a:pPr algn="just"/>
            <a:r>
              <a:rPr lang="pt-BR" sz="2800" b="1" dirty="0" smtClean="0">
                <a:latin typeface="Times New Roman" pitchFamily="18" charset="0"/>
                <a:cs typeface="Times New Roman" pitchFamily="18" charset="0"/>
              </a:rPr>
              <a:t>Rituais feitos sacerdotes contra enfermidades eram realizados. Se êxito fosse obtido, esse método de “cura” era passado para as gerações futuras.</a:t>
            </a:r>
          </a:p>
          <a:p>
            <a:pPr algn="just"/>
            <a:r>
              <a:rPr lang="pt-BR" sz="2800" b="1" dirty="0" smtClean="0">
                <a:latin typeface="Times New Roman" pitchFamily="18" charset="0"/>
                <a:cs typeface="Times New Roman" pitchFamily="18" charset="0"/>
              </a:rPr>
              <a:t>Melhora da qualidade de vida determinada pelo aumento da oferta de alimentos, maior controle das fontes de alimentação.</a:t>
            </a:r>
          </a:p>
          <a:p>
            <a:pPr algn="just"/>
            <a:r>
              <a:rPr lang="pt-BR" sz="2800" b="1" dirty="0" smtClean="0">
                <a:latin typeface="Times New Roman" pitchFamily="18" charset="0"/>
                <a:cs typeface="Times New Roman" pitchFamily="18" charset="0"/>
              </a:rPr>
              <a:t>Menor gasto de tempo para a obtenção de alimento fomentou o desenvolvimento de novas técnicas de produção, aprimoramento de instrumentos, construção de moradias, tecelagem e cerâmica.</a:t>
            </a:r>
          </a:p>
        </p:txBody>
      </p:sp>
      <p:sp>
        <p:nvSpPr>
          <p:cNvPr id="3" name="Título 1"/>
          <p:cNvSpPr txBox="1">
            <a:spLocks/>
          </p:cNvSpPr>
          <p:nvPr/>
        </p:nvSpPr>
        <p:spPr bwMode="auto">
          <a:xfrm>
            <a:off x="2120900" y="0"/>
            <a:ext cx="4902200" cy="476672"/>
          </a:xfrm>
          <a:prstGeom prst="rect">
            <a:avLst/>
          </a:prstGeom>
          <a:noFill/>
          <a:ln w="9525">
            <a:noFill/>
            <a:miter lim="800000"/>
            <a:headEnd/>
            <a:tailEnd/>
          </a:ln>
        </p:spPr>
        <p:txBody>
          <a:bodyPr anchor="ctr"/>
          <a:lstStyle/>
          <a:p>
            <a:pPr algn="ctr" eaLnBrk="0" hangingPunct="0">
              <a:defRPr/>
            </a:pPr>
            <a:r>
              <a:rPr lang="pt-BR" sz="4400" b="1" kern="0" dirty="0">
                <a:solidFill>
                  <a:schemeClr val="tx2"/>
                </a:solidFill>
                <a:latin typeface="Times New Roman" pitchFamily="18" charset="0"/>
                <a:ea typeface="+mj-ea"/>
                <a:cs typeface="Times New Roman" pitchFamily="18" charset="0"/>
              </a:rPr>
              <a:t>Período Neolítico</a:t>
            </a:r>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Conteúdo 2"/>
          <p:cNvSpPr>
            <a:spLocks noGrp="1"/>
          </p:cNvSpPr>
          <p:nvPr>
            <p:ph idx="1"/>
          </p:nvPr>
        </p:nvSpPr>
        <p:spPr>
          <a:xfrm>
            <a:off x="467544" y="621047"/>
            <a:ext cx="7992888" cy="3023977"/>
          </a:xfrm>
        </p:spPr>
        <p:txBody>
          <a:bodyPr/>
          <a:lstStyle/>
          <a:p>
            <a:pPr algn="just"/>
            <a:r>
              <a:rPr lang="pt-BR" sz="2400" b="1" dirty="0" smtClean="0">
                <a:latin typeface="Times New Roman" pitchFamily="18" charset="0"/>
                <a:cs typeface="Times New Roman" pitchFamily="18" charset="0"/>
              </a:rPr>
              <a:t>A terra passou a ter uma importância vital e ser motivo de disputas.</a:t>
            </a:r>
          </a:p>
          <a:p>
            <a:pPr algn="just"/>
            <a:r>
              <a:rPr lang="pt-BR" sz="2400" b="1" dirty="0" smtClean="0">
                <a:latin typeface="Times New Roman" pitchFamily="18" charset="0"/>
                <a:cs typeface="Times New Roman" pitchFamily="18" charset="0"/>
              </a:rPr>
              <a:t>As comunidades </a:t>
            </a:r>
            <a:r>
              <a:rPr lang="pt-BR" sz="2400" b="1" dirty="0" err="1" smtClean="0">
                <a:latin typeface="Times New Roman" pitchFamily="18" charset="0"/>
                <a:cs typeface="Times New Roman" pitchFamily="18" charset="0"/>
              </a:rPr>
              <a:t>agro-pastoris</a:t>
            </a:r>
            <a:r>
              <a:rPr lang="pt-BR" sz="2400" b="1" dirty="0" smtClean="0">
                <a:latin typeface="Times New Roman" pitchFamily="18" charset="0"/>
                <a:cs typeface="Times New Roman" pitchFamily="18" charset="0"/>
              </a:rPr>
              <a:t> recém surgidas localizavam-se próxima aos rios e lagos. (Necessidades básicas e irrigação).</a:t>
            </a:r>
          </a:p>
          <a:p>
            <a:pPr algn="just"/>
            <a:r>
              <a:rPr lang="pt-BR" sz="2400" b="1" dirty="0" smtClean="0">
                <a:latin typeface="Times New Roman" pitchFamily="18" charset="0"/>
                <a:cs typeface="Times New Roman" pitchFamily="18" charset="0"/>
              </a:rPr>
              <a:t>Primeiras comunidades </a:t>
            </a:r>
            <a:r>
              <a:rPr lang="pt-BR" sz="2400" b="1" dirty="0" err="1" smtClean="0">
                <a:latin typeface="Times New Roman" pitchFamily="18" charset="0"/>
                <a:cs typeface="Times New Roman" pitchFamily="18" charset="0"/>
              </a:rPr>
              <a:t>agro-pastoris</a:t>
            </a:r>
            <a:r>
              <a:rPr lang="pt-BR" sz="2400" b="1" dirty="0" smtClean="0">
                <a:latin typeface="Times New Roman" pitchFamily="18" charset="0"/>
                <a:cs typeface="Times New Roman" pitchFamily="18" charset="0"/>
              </a:rPr>
              <a:t> se formaram no norte da Mesopotâmia e região Sírio-Palestina e Egito.</a:t>
            </a:r>
          </a:p>
          <a:p>
            <a:endParaRPr lang="pt-BR" sz="2400" b="1" dirty="0" smtClean="0">
              <a:latin typeface="Times New Roman" pitchFamily="18" charset="0"/>
              <a:cs typeface="Times New Roman" pitchFamily="18" charset="0"/>
            </a:endParaRPr>
          </a:p>
        </p:txBody>
      </p:sp>
      <p:sp>
        <p:nvSpPr>
          <p:cNvPr id="3" name="Título 1"/>
          <p:cNvSpPr txBox="1">
            <a:spLocks/>
          </p:cNvSpPr>
          <p:nvPr/>
        </p:nvSpPr>
        <p:spPr bwMode="auto">
          <a:xfrm>
            <a:off x="2120900" y="0"/>
            <a:ext cx="4902200" cy="476672"/>
          </a:xfrm>
          <a:prstGeom prst="rect">
            <a:avLst/>
          </a:prstGeom>
          <a:noFill/>
          <a:ln w="9525">
            <a:noFill/>
            <a:miter lim="800000"/>
            <a:headEnd/>
            <a:tailEnd/>
          </a:ln>
        </p:spPr>
        <p:txBody>
          <a:bodyPr anchor="ctr"/>
          <a:lstStyle/>
          <a:p>
            <a:pPr algn="ctr" eaLnBrk="0" hangingPunct="0">
              <a:defRPr/>
            </a:pPr>
            <a:r>
              <a:rPr lang="pt-BR" sz="4400" b="1" kern="0" dirty="0">
                <a:solidFill>
                  <a:schemeClr val="tx2"/>
                </a:solidFill>
                <a:latin typeface="Times New Roman" pitchFamily="18" charset="0"/>
                <a:ea typeface="+mj-ea"/>
                <a:cs typeface="Times New Roman" pitchFamily="18" charset="0"/>
              </a:rPr>
              <a:t>Período Neolítico</a:t>
            </a:r>
          </a:p>
        </p:txBody>
      </p:sp>
      <p:pic>
        <p:nvPicPr>
          <p:cNvPr id="63492" name="Picture 4" descr="http://vascogama.no.sapo.pt/Ambiente_natural/Imagens/fig4.JPG"/>
          <p:cNvPicPr>
            <a:picLocks noChangeAspect="1" noChangeArrowheads="1"/>
          </p:cNvPicPr>
          <p:nvPr/>
        </p:nvPicPr>
        <p:blipFill>
          <a:blip r:embed="rId2" cstate="print"/>
          <a:srcRect/>
          <a:stretch>
            <a:fillRect/>
          </a:stretch>
        </p:blipFill>
        <p:spPr bwMode="auto">
          <a:xfrm>
            <a:off x="1691680" y="3429000"/>
            <a:ext cx="5760640" cy="3103109"/>
          </a:xfrm>
          <a:prstGeom prst="rect">
            <a:avLst/>
          </a:prstGeom>
          <a:noFill/>
        </p:spPr>
      </p:pic>
      <p:sp>
        <p:nvSpPr>
          <p:cNvPr id="7" name="Retângulo 6"/>
          <p:cNvSpPr/>
          <p:nvPr/>
        </p:nvSpPr>
        <p:spPr>
          <a:xfrm>
            <a:off x="6012160" y="6525344"/>
            <a:ext cx="1444626" cy="246221"/>
          </a:xfrm>
          <a:prstGeom prst="rect">
            <a:avLst/>
          </a:prstGeom>
        </p:spPr>
        <p:txBody>
          <a:bodyPr wrap="none">
            <a:spAutoFit/>
          </a:bodyPr>
          <a:lstStyle/>
          <a:p>
            <a:r>
              <a:rPr lang="pt-BR" sz="1000" dirty="0" smtClean="0">
                <a:latin typeface="Times New Roman" pitchFamily="18" charset="0"/>
                <a:cs typeface="Times New Roman" pitchFamily="18" charset="0"/>
              </a:rPr>
              <a:t>curteahistoria.no.sapo.</a:t>
            </a:r>
            <a:r>
              <a:rPr lang="pt-BR" sz="1000" dirty="0" err="1" smtClean="0">
                <a:latin typeface="Times New Roman" pitchFamily="18" charset="0"/>
                <a:cs typeface="Times New Roman" pitchFamily="18" charset="0"/>
              </a:rPr>
              <a:t>pt</a:t>
            </a:r>
            <a:endParaRPr lang="pt-BR" sz="1000"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Conteúdo 2"/>
          <p:cNvSpPr>
            <a:spLocks noGrp="1"/>
          </p:cNvSpPr>
          <p:nvPr>
            <p:ph idx="1"/>
          </p:nvPr>
        </p:nvSpPr>
        <p:spPr>
          <a:xfrm>
            <a:off x="179512" y="693241"/>
            <a:ext cx="8280000" cy="2303983"/>
          </a:xfrm>
        </p:spPr>
        <p:txBody>
          <a:bodyPr/>
          <a:lstStyle/>
          <a:p>
            <a:pPr marL="177800" indent="-177800" algn="just"/>
            <a:r>
              <a:rPr lang="pt-BR" sz="2400" b="1" dirty="0" smtClean="0">
                <a:latin typeface="Times New Roman" pitchFamily="18" charset="0"/>
                <a:cs typeface="Times New Roman" pitchFamily="18" charset="0"/>
              </a:rPr>
              <a:t>Divisão de tarefas:</a:t>
            </a:r>
          </a:p>
          <a:p>
            <a:pPr marL="177800" indent="-177800" algn="just">
              <a:buFontTx/>
              <a:buNone/>
            </a:pPr>
            <a:r>
              <a:rPr lang="pt-BR" sz="2400" b="1" dirty="0" smtClean="0">
                <a:latin typeface="Times New Roman" pitchFamily="18" charset="0"/>
                <a:cs typeface="Times New Roman" pitchFamily="18" charset="0"/>
              </a:rPr>
              <a:t>- Homens: caça, preparação da terra, atividades militares. Os mais experientes eram líderes</a:t>
            </a:r>
          </a:p>
          <a:p>
            <a:pPr marL="177800" indent="-177800" algn="just">
              <a:buFontTx/>
              <a:buNone/>
            </a:pPr>
            <a:r>
              <a:rPr lang="pt-BR" sz="2400" b="1" dirty="0" smtClean="0">
                <a:latin typeface="Times New Roman" pitchFamily="18" charset="0"/>
                <a:cs typeface="Times New Roman" pitchFamily="18" charset="0"/>
              </a:rPr>
              <a:t>-Mulheres: preparação da comida,  responsáveis pela colheita, lavoura e cuidado das crianças</a:t>
            </a:r>
          </a:p>
        </p:txBody>
      </p:sp>
      <p:pic>
        <p:nvPicPr>
          <p:cNvPr id="41987" name="Imagem 3"/>
          <p:cNvPicPr>
            <a:picLocks noChangeAspect="1"/>
          </p:cNvPicPr>
          <p:nvPr/>
        </p:nvPicPr>
        <p:blipFill>
          <a:blip r:embed="rId2" cstate="print"/>
          <a:srcRect/>
          <a:stretch>
            <a:fillRect/>
          </a:stretch>
        </p:blipFill>
        <p:spPr bwMode="auto">
          <a:xfrm>
            <a:off x="4572000" y="2996952"/>
            <a:ext cx="4297363" cy="3384550"/>
          </a:xfrm>
          <a:prstGeom prst="rect">
            <a:avLst/>
          </a:prstGeom>
          <a:noFill/>
          <a:ln w="9525">
            <a:noFill/>
            <a:miter lim="800000"/>
            <a:headEnd/>
            <a:tailEnd/>
          </a:ln>
        </p:spPr>
      </p:pic>
      <p:sp>
        <p:nvSpPr>
          <p:cNvPr id="4" name="Espaço Reservado para Conteúdo 2"/>
          <p:cNvSpPr txBox="1">
            <a:spLocks/>
          </p:cNvSpPr>
          <p:nvPr/>
        </p:nvSpPr>
        <p:spPr bwMode="auto">
          <a:xfrm>
            <a:off x="179512" y="2709391"/>
            <a:ext cx="4464050" cy="2663825"/>
          </a:xfrm>
          <a:prstGeom prst="rect">
            <a:avLst/>
          </a:prstGeom>
          <a:noFill/>
          <a:ln w="9525">
            <a:noFill/>
            <a:miter lim="800000"/>
            <a:headEnd/>
            <a:tailEnd/>
          </a:ln>
        </p:spPr>
        <p:txBody>
          <a:bodyPr/>
          <a:lstStyle/>
          <a:p>
            <a:pPr marL="177800" indent="-177800" algn="just" eaLnBrk="0" hangingPunct="0">
              <a:spcBef>
                <a:spcPct val="20000"/>
              </a:spcBef>
              <a:buFont typeface="Arial" pitchFamily="34" charset="0"/>
              <a:buChar char="•"/>
              <a:defRPr/>
            </a:pPr>
            <a:r>
              <a:rPr lang="pt-BR" sz="2400" b="1" kern="0" dirty="0">
                <a:latin typeface="Times New Roman" pitchFamily="18" charset="0"/>
                <a:cs typeface="Times New Roman" pitchFamily="18" charset="0"/>
              </a:rPr>
              <a:t>Excedente </a:t>
            </a:r>
            <a:r>
              <a:rPr lang="pt-BR" sz="2400" b="1" kern="0" dirty="0" smtClean="0">
                <a:latin typeface="Times New Roman" pitchFamily="18" charset="0"/>
                <a:cs typeface="Times New Roman" pitchFamily="18" charset="0"/>
              </a:rPr>
              <a:t>produtivo</a:t>
            </a:r>
            <a:endParaRPr lang="pt-BR" sz="2400" b="1" kern="0" dirty="0">
              <a:latin typeface="Times New Roman" pitchFamily="18" charset="0"/>
              <a:cs typeface="Times New Roman" pitchFamily="18" charset="0"/>
            </a:endParaRPr>
          </a:p>
          <a:p>
            <a:pPr marL="177800" indent="-177800" algn="just" eaLnBrk="0" hangingPunct="0">
              <a:spcBef>
                <a:spcPct val="20000"/>
              </a:spcBef>
              <a:defRPr/>
            </a:pPr>
            <a:r>
              <a:rPr lang="pt-BR" sz="2400" b="1" kern="0" dirty="0" smtClean="0">
                <a:latin typeface="Times New Roman" pitchFamily="18" charset="0"/>
                <a:cs typeface="Times New Roman" pitchFamily="18" charset="0"/>
              </a:rPr>
              <a:t>- Fomento </a:t>
            </a:r>
            <a:r>
              <a:rPr lang="pt-BR" sz="2400" b="1" kern="0" dirty="0">
                <a:latin typeface="Times New Roman" pitchFamily="18" charset="0"/>
                <a:cs typeface="Times New Roman" pitchFamily="18" charset="0"/>
              </a:rPr>
              <a:t>a desenvolvimento da cerâmica para armazenamento de alimentos (Silos</a:t>
            </a:r>
            <a:r>
              <a:rPr lang="pt-BR" sz="2400" b="1" kern="0" dirty="0" smtClean="0">
                <a:latin typeface="Times New Roman" pitchFamily="18" charset="0"/>
                <a:cs typeface="Times New Roman" pitchFamily="18" charset="0"/>
              </a:rPr>
              <a:t>)</a:t>
            </a:r>
            <a:endParaRPr lang="pt-BR" sz="2400" b="1" kern="0" dirty="0">
              <a:latin typeface="Times New Roman" pitchFamily="18" charset="0"/>
              <a:cs typeface="Times New Roman" pitchFamily="18" charset="0"/>
            </a:endParaRPr>
          </a:p>
          <a:p>
            <a:pPr marL="177800" indent="-177800" eaLnBrk="0" hangingPunct="0">
              <a:spcBef>
                <a:spcPct val="20000"/>
              </a:spcBef>
              <a:defRPr/>
            </a:pPr>
            <a:r>
              <a:rPr lang="pt-BR" sz="2400" b="1" kern="0" dirty="0" smtClean="0">
                <a:latin typeface="Times New Roman" pitchFamily="18" charset="0"/>
                <a:cs typeface="Times New Roman" pitchFamily="18" charset="0"/>
              </a:rPr>
              <a:t>- Explosão </a:t>
            </a:r>
            <a:r>
              <a:rPr lang="pt-BR" sz="2400" b="1" kern="0" dirty="0">
                <a:latin typeface="Times New Roman" pitchFamily="18" charset="0"/>
                <a:cs typeface="Times New Roman" pitchFamily="18" charset="0"/>
              </a:rPr>
              <a:t>demográfica (Relações </a:t>
            </a:r>
            <a:r>
              <a:rPr lang="pt-BR" sz="2400" b="1" kern="0" dirty="0" err="1">
                <a:latin typeface="Times New Roman" pitchFamily="18" charset="0"/>
                <a:cs typeface="Times New Roman" pitchFamily="18" charset="0"/>
              </a:rPr>
              <a:t>exogâmicas</a:t>
            </a:r>
            <a:r>
              <a:rPr lang="pt-BR" sz="2400" b="1" kern="0" dirty="0" smtClean="0">
                <a:latin typeface="Times New Roman" pitchFamily="18" charset="0"/>
                <a:cs typeface="Times New Roman" pitchFamily="18" charset="0"/>
              </a:rPr>
              <a:t>)</a:t>
            </a:r>
            <a:endParaRPr lang="pt-BR" sz="2400" b="1" kern="0" dirty="0">
              <a:latin typeface="Times New Roman" pitchFamily="18" charset="0"/>
              <a:cs typeface="Times New Roman" pitchFamily="18" charset="0"/>
            </a:endParaRPr>
          </a:p>
        </p:txBody>
      </p:sp>
      <p:pic>
        <p:nvPicPr>
          <p:cNvPr id="41989" name="Imagem 3"/>
          <p:cNvPicPr>
            <a:picLocks noChangeAspect="1"/>
          </p:cNvPicPr>
          <p:nvPr/>
        </p:nvPicPr>
        <p:blipFill>
          <a:blip r:embed="rId3" cstate="print"/>
          <a:srcRect/>
          <a:stretch>
            <a:fillRect/>
          </a:stretch>
        </p:blipFill>
        <p:spPr bwMode="auto">
          <a:xfrm>
            <a:off x="1476375" y="5229225"/>
            <a:ext cx="1925638" cy="1412875"/>
          </a:xfrm>
          <a:prstGeom prst="rect">
            <a:avLst/>
          </a:prstGeom>
          <a:noFill/>
          <a:ln w="9525">
            <a:noFill/>
            <a:miter lim="800000"/>
            <a:headEnd/>
            <a:tailEnd/>
          </a:ln>
        </p:spPr>
      </p:pic>
      <p:sp>
        <p:nvSpPr>
          <p:cNvPr id="6" name="Título 1"/>
          <p:cNvSpPr txBox="1">
            <a:spLocks/>
          </p:cNvSpPr>
          <p:nvPr/>
        </p:nvSpPr>
        <p:spPr bwMode="auto">
          <a:xfrm>
            <a:off x="2120900" y="0"/>
            <a:ext cx="4902200" cy="476672"/>
          </a:xfrm>
          <a:prstGeom prst="rect">
            <a:avLst/>
          </a:prstGeom>
          <a:noFill/>
          <a:ln w="9525">
            <a:noFill/>
            <a:miter lim="800000"/>
            <a:headEnd/>
            <a:tailEnd/>
          </a:ln>
        </p:spPr>
        <p:txBody>
          <a:bodyPr anchor="ctr"/>
          <a:lstStyle/>
          <a:p>
            <a:pPr algn="ctr" eaLnBrk="0" hangingPunct="0">
              <a:defRPr/>
            </a:pPr>
            <a:r>
              <a:rPr lang="pt-BR" sz="4400" b="1" kern="0" dirty="0">
                <a:solidFill>
                  <a:schemeClr val="tx2"/>
                </a:solidFill>
                <a:latin typeface="Times New Roman" pitchFamily="18" charset="0"/>
                <a:ea typeface="+mj-ea"/>
                <a:cs typeface="Times New Roman" pitchFamily="18" charset="0"/>
              </a:rPr>
              <a:t>Período Neolítico</a:t>
            </a:r>
          </a:p>
        </p:txBody>
      </p:sp>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Conteúdo 2"/>
          <p:cNvSpPr>
            <a:spLocks noGrp="1"/>
          </p:cNvSpPr>
          <p:nvPr>
            <p:ph idx="1"/>
          </p:nvPr>
        </p:nvSpPr>
        <p:spPr>
          <a:xfrm>
            <a:off x="428625" y="500063"/>
            <a:ext cx="8535988" cy="2928937"/>
          </a:xfrm>
        </p:spPr>
        <p:txBody>
          <a:bodyPr/>
          <a:lstStyle/>
          <a:p>
            <a:r>
              <a:rPr lang="pt-BR" sz="2800" b="1" dirty="0" smtClean="0">
                <a:latin typeface="Times New Roman" pitchFamily="18" charset="0"/>
                <a:cs typeface="Times New Roman" pitchFamily="18" charset="0"/>
              </a:rPr>
              <a:t>Revolução Urbana: Formação das primeiras cidades</a:t>
            </a:r>
          </a:p>
          <a:p>
            <a:r>
              <a:rPr lang="pt-BR" sz="2800" b="1" dirty="0" smtClean="0">
                <a:latin typeface="Times New Roman" pitchFamily="18" charset="0"/>
                <a:cs typeface="Times New Roman" pitchFamily="18" charset="0"/>
              </a:rPr>
              <a:t>Inicio Idade dos Metais: 6000-1500 </a:t>
            </a:r>
            <a:r>
              <a:rPr lang="pt-BR" sz="2800" b="1" dirty="0" err="1" smtClean="0">
                <a:latin typeface="Times New Roman" pitchFamily="18" charset="0"/>
                <a:cs typeface="Times New Roman" pitchFamily="18" charset="0"/>
              </a:rPr>
              <a:t>a.C.</a:t>
            </a:r>
            <a:endParaRPr lang="pt-BR" sz="2800" b="1" dirty="0" smtClean="0">
              <a:latin typeface="Times New Roman" pitchFamily="18" charset="0"/>
              <a:cs typeface="Times New Roman" pitchFamily="18" charset="0"/>
            </a:endParaRPr>
          </a:p>
          <a:p>
            <a:pPr>
              <a:buFontTx/>
              <a:buNone/>
            </a:pPr>
            <a:r>
              <a:rPr lang="pt-BR" sz="2800" b="1" dirty="0" smtClean="0">
                <a:latin typeface="Times New Roman" pitchFamily="18" charset="0"/>
                <a:cs typeface="Times New Roman" pitchFamily="18" charset="0"/>
              </a:rPr>
              <a:t>    - Abandono da pedra</a:t>
            </a:r>
          </a:p>
          <a:p>
            <a:pPr>
              <a:buFontTx/>
              <a:buNone/>
            </a:pPr>
            <a:r>
              <a:rPr lang="pt-BR" sz="2800" b="1" dirty="0" smtClean="0">
                <a:latin typeface="Times New Roman" pitchFamily="18" charset="0"/>
                <a:cs typeface="Times New Roman" pitchFamily="18" charset="0"/>
              </a:rPr>
              <a:t>    - Metalurgia (cobre e estanho)</a:t>
            </a:r>
          </a:p>
          <a:p>
            <a:pPr>
              <a:buFontTx/>
              <a:buNone/>
            </a:pPr>
            <a:r>
              <a:rPr lang="pt-BR" sz="2800" b="1" dirty="0" smtClean="0">
                <a:latin typeface="Times New Roman" pitchFamily="18" charset="0"/>
                <a:cs typeface="Times New Roman" pitchFamily="18" charset="0"/>
              </a:rPr>
              <a:t>    - Desenvolvimento de técnicas de controle do fogo</a:t>
            </a:r>
          </a:p>
        </p:txBody>
      </p:sp>
      <p:pic>
        <p:nvPicPr>
          <p:cNvPr id="43011" name="Imagem 3" descr="Atividade Metais.jpg"/>
          <p:cNvPicPr>
            <a:picLocks noChangeAspect="1"/>
          </p:cNvPicPr>
          <p:nvPr/>
        </p:nvPicPr>
        <p:blipFill>
          <a:blip r:embed="rId2" cstate="print"/>
          <a:srcRect/>
          <a:stretch>
            <a:fillRect/>
          </a:stretch>
        </p:blipFill>
        <p:spPr bwMode="auto">
          <a:xfrm>
            <a:off x="2289175" y="3594100"/>
            <a:ext cx="4535488" cy="3136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m 3" descr="Escrita.jpg"/>
          <p:cNvPicPr>
            <a:picLocks noChangeAspect="1"/>
          </p:cNvPicPr>
          <p:nvPr/>
        </p:nvPicPr>
        <p:blipFill>
          <a:blip r:embed="rId2" cstate="print"/>
          <a:srcRect/>
          <a:stretch>
            <a:fillRect/>
          </a:stretch>
        </p:blipFill>
        <p:spPr bwMode="auto">
          <a:xfrm>
            <a:off x="7208838" y="1628775"/>
            <a:ext cx="1814512" cy="2736850"/>
          </a:xfrm>
          <a:prstGeom prst="rect">
            <a:avLst/>
          </a:prstGeom>
          <a:noFill/>
          <a:ln w="9525">
            <a:noFill/>
            <a:miter lim="800000"/>
            <a:headEnd/>
            <a:tailEnd/>
          </a:ln>
        </p:spPr>
      </p:pic>
      <p:sp>
        <p:nvSpPr>
          <p:cNvPr id="3" name="Espaço Reservado para Conteúdo 2"/>
          <p:cNvSpPr>
            <a:spLocks noGrp="1"/>
          </p:cNvSpPr>
          <p:nvPr>
            <p:ph idx="1"/>
          </p:nvPr>
        </p:nvSpPr>
        <p:spPr>
          <a:xfrm>
            <a:off x="323528" y="260350"/>
            <a:ext cx="8075613" cy="5832946"/>
          </a:xfrm>
        </p:spPr>
        <p:txBody>
          <a:bodyPr>
            <a:normAutofit fontScale="85000" lnSpcReduction="10000"/>
          </a:bodyPr>
          <a:lstStyle/>
          <a:p>
            <a:pPr>
              <a:defRPr/>
            </a:pPr>
            <a:r>
              <a:rPr lang="pt-BR" b="1" dirty="0" smtClean="0">
                <a:latin typeface="Times New Roman" pitchFamily="18" charset="0"/>
                <a:cs typeface="Times New Roman" pitchFamily="18" charset="0"/>
              </a:rPr>
              <a:t>Hierarquização</a:t>
            </a:r>
            <a:r>
              <a:rPr lang="pt-BR" dirty="0" smtClean="0">
                <a:latin typeface="Times New Roman" pitchFamily="18" charset="0"/>
                <a:cs typeface="Times New Roman" pitchFamily="18" charset="0"/>
              </a:rPr>
              <a:t>:</a:t>
            </a:r>
          </a:p>
          <a:p>
            <a:pPr marL="180975" indent="0">
              <a:buFontTx/>
              <a:buNone/>
              <a:defRPr/>
            </a:pPr>
            <a:r>
              <a:rPr lang="pt-BR" dirty="0" smtClean="0">
                <a:latin typeface="Times New Roman" pitchFamily="18" charset="0"/>
                <a:cs typeface="Times New Roman" pitchFamily="18" charset="0"/>
              </a:rPr>
              <a:t>- Guerreiros(exército</a:t>
            </a:r>
            <a:r>
              <a:rPr lang="pt-BR" dirty="0">
                <a:latin typeface="Times New Roman" pitchFamily="18" charset="0"/>
                <a:cs typeface="Times New Roman" pitchFamily="18" charset="0"/>
              </a:rPr>
              <a:t>): dominantes</a:t>
            </a:r>
          </a:p>
          <a:p>
            <a:pPr marL="180975" indent="0">
              <a:buFontTx/>
              <a:buNone/>
              <a:defRPr/>
            </a:pPr>
            <a:r>
              <a:rPr lang="pt-BR" dirty="0" smtClean="0">
                <a:latin typeface="Times New Roman" pitchFamily="18" charset="0"/>
                <a:cs typeface="Times New Roman" pitchFamily="18" charset="0"/>
              </a:rPr>
              <a:t>- Sacerdotes(ligação </a:t>
            </a:r>
            <a:r>
              <a:rPr lang="pt-BR" dirty="0">
                <a:latin typeface="Times New Roman" pitchFamily="18" charset="0"/>
                <a:cs typeface="Times New Roman" pitchFamily="18" charset="0"/>
              </a:rPr>
              <a:t>com os deuses): </a:t>
            </a:r>
            <a:r>
              <a:rPr lang="pt-BR" dirty="0" smtClean="0">
                <a:latin typeface="Times New Roman" pitchFamily="18" charset="0"/>
                <a:cs typeface="Times New Roman" pitchFamily="18" charset="0"/>
              </a:rPr>
              <a:t>dominantes</a:t>
            </a:r>
            <a:endParaRPr lang="pt-BR" dirty="0">
              <a:latin typeface="Times New Roman" pitchFamily="18" charset="0"/>
              <a:cs typeface="Times New Roman" pitchFamily="18" charset="0"/>
            </a:endParaRPr>
          </a:p>
          <a:p>
            <a:pPr marL="180975" indent="0">
              <a:buFontTx/>
              <a:buNone/>
              <a:defRPr/>
            </a:pPr>
            <a:r>
              <a:rPr lang="pt-BR" dirty="0" smtClean="0">
                <a:latin typeface="Times New Roman" pitchFamily="18" charset="0"/>
                <a:cs typeface="Times New Roman" pitchFamily="18" charset="0"/>
              </a:rPr>
              <a:t>- Camponeses</a:t>
            </a:r>
            <a:r>
              <a:rPr lang="pt-BR" dirty="0">
                <a:latin typeface="Times New Roman" pitchFamily="18" charset="0"/>
                <a:cs typeface="Times New Roman" pitchFamily="18" charset="0"/>
              </a:rPr>
              <a:t>: </a:t>
            </a:r>
            <a:r>
              <a:rPr lang="pt-BR" dirty="0" smtClean="0">
                <a:latin typeface="Times New Roman" pitchFamily="18" charset="0"/>
                <a:cs typeface="Times New Roman" pitchFamily="18" charset="0"/>
              </a:rPr>
              <a:t>dominados</a:t>
            </a:r>
            <a:endParaRPr lang="pt-BR" dirty="0">
              <a:latin typeface="Times New Roman" pitchFamily="18" charset="0"/>
              <a:cs typeface="Times New Roman" pitchFamily="18" charset="0"/>
            </a:endParaRPr>
          </a:p>
          <a:p>
            <a:pPr>
              <a:defRPr/>
            </a:pPr>
            <a:r>
              <a:rPr lang="pt-BR" b="1" dirty="0" smtClean="0">
                <a:latin typeface="Times New Roman" pitchFamily="18" charset="0"/>
                <a:cs typeface="Times New Roman" pitchFamily="18" charset="0"/>
              </a:rPr>
              <a:t>Centralização do poder:</a:t>
            </a:r>
          </a:p>
          <a:p>
            <a:pPr marL="180975" indent="0">
              <a:buFontTx/>
              <a:buChar char="-"/>
              <a:defRPr/>
            </a:pPr>
            <a:r>
              <a:rPr lang="pt-BR" dirty="0" smtClean="0">
                <a:latin typeface="Times New Roman" pitchFamily="18" charset="0"/>
                <a:cs typeface="Times New Roman" pitchFamily="18" charset="0"/>
              </a:rPr>
              <a:t> Líder: sacerdote e chefe militar </a:t>
            </a:r>
          </a:p>
          <a:p>
            <a:pPr marL="180975" indent="0">
              <a:buFontTx/>
              <a:buChar char="-"/>
              <a:defRPr/>
            </a:pPr>
            <a:r>
              <a:rPr lang="pt-BR" dirty="0" smtClean="0">
                <a:latin typeface="Times New Roman" pitchFamily="18" charset="0"/>
                <a:cs typeface="Times New Roman" pitchFamily="18" charset="0"/>
              </a:rPr>
              <a:t> Monopólio da força e poder reconhecido</a:t>
            </a:r>
          </a:p>
          <a:p>
            <a:pPr>
              <a:defRPr/>
            </a:pPr>
            <a:r>
              <a:rPr lang="pt-BR" b="1" dirty="0" smtClean="0">
                <a:latin typeface="Times New Roman" pitchFamily="18" charset="0"/>
                <a:cs typeface="Times New Roman" pitchFamily="18" charset="0"/>
              </a:rPr>
              <a:t>Fim do comunismo primitivo</a:t>
            </a:r>
          </a:p>
          <a:p>
            <a:pPr>
              <a:defRPr/>
            </a:pPr>
            <a:r>
              <a:rPr lang="pt-BR" b="1" dirty="0" smtClean="0">
                <a:latin typeface="Times New Roman" pitchFamily="18" charset="0"/>
                <a:cs typeface="Times New Roman" pitchFamily="18" charset="0"/>
              </a:rPr>
              <a:t>Surgimento da propriedade privada</a:t>
            </a:r>
          </a:p>
          <a:p>
            <a:pPr algn="just">
              <a:defRPr/>
            </a:pPr>
            <a:r>
              <a:rPr lang="pt-BR" b="1" dirty="0" smtClean="0">
                <a:latin typeface="Times New Roman" pitchFamily="18" charset="0"/>
                <a:cs typeface="Times New Roman" pitchFamily="18" charset="0"/>
              </a:rPr>
              <a:t>Surgimento da escrita </a:t>
            </a:r>
            <a:r>
              <a:rPr lang="pt-BR" dirty="0" smtClean="0">
                <a:latin typeface="Times New Roman" pitchFamily="18" charset="0"/>
                <a:cs typeface="Times New Roman" pitchFamily="18" charset="0"/>
              </a:rPr>
              <a:t>e criação das primeiras leis escritas, determinará a transição da Pré-História para o período das Primeiras Civilizações</a:t>
            </a:r>
          </a:p>
          <a:p>
            <a:pPr>
              <a:defRPr/>
            </a:pPr>
            <a:r>
              <a:rPr lang="pt-BR" b="1" dirty="0" smtClean="0">
                <a:latin typeface="Times New Roman" pitchFamily="18" charset="0"/>
                <a:cs typeface="Times New Roman" pitchFamily="18" charset="0"/>
              </a:rPr>
              <a:t>Egito, Mesopotâmia, Fenícios, Hebreus e Persas</a:t>
            </a:r>
            <a:endParaRPr lang="pt-BR" dirty="0" smtClean="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2124075" y="0"/>
            <a:ext cx="4895850" cy="550863"/>
          </a:xfrm>
        </p:spPr>
        <p:txBody>
          <a:bodyPr/>
          <a:lstStyle/>
          <a:p>
            <a:r>
              <a:rPr lang="pt-BR" b="1" smtClean="0">
                <a:latin typeface="Times New Roman" pitchFamily="18" charset="0"/>
                <a:cs typeface="Times New Roman" pitchFamily="18" charset="0"/>
              </a:rPr>
              <a:t>Medicina Primitiva</a:t>
            </a:r>
          </a:p>
        </p:txBody>
      </p:sp>
      <p:sp>
        <p:nvSpPr>
          <p:cNvPr id="3" name="Espaço Reservado para Conteúdo 2"/>
          <p:cNvSpPr>
            <a:spLocks noGrp="1"/>
          </p:cNvSpPr>
          <p:nvPr>
            <p:ph idx="1"/>
          </p:nvPr>
        </p:nvSpPr>
        <p:spPr>
          <a:xfrm>
            <a:off x="323850" y="2997200"/>
            <a:ext cx="8351838" cy="3860800"/>
          </a:xfrm>
        </p:spPr>
        <p:txBody>
          <a:bodyPr>
            <a:noAutofit/>
          </a:bodyPr>
          <a:lstStyle/>
          <a:p>
            <a:pPr algn="just">
              <a:lnSpc>
                <a:spcPts val="2600"/>
              </a:lnSpc>
              <a:spcBef>
                <a:spcPts val="0"/>
              </a:spcBef>
              <a:spcAft>
                <a:spcPts val="0"/>
              </a:spcAft>
              <a:buFontTx/>
              <a:buNone/>
              <a:defRPr/>
            </a:pPr>
            <a:r>
              <a:rPr lang="pt-BR" sz="2400" b="1" dirty="0" smtClean="0">
                <a:latin typeface="Times New Roman" pitchFamily="18" charset="0"/>
                <a:cs typeface="Times New Roman" pitchFamily="18" charset="0"/>
              </a:rPr>
              <a:t> A medicina realizada durante Idade das Pedras e Idade dos metais é denominada Medicina Primitiva.</a:t>
            </a:r>
          </a:p>
          <a:p>
            <a:pPr algn="just">
              <a:lnSpc>
                <a:spcPts val="2600"/>
              </a:lnSpc>
              <a:spcBef>
                <a:spcPts val="0"/>
              </a:spcBef>
              <a:spcAft>
                <a:spcPts val="0"/>
              </a:spcAft>
              <a:buFontTx/>
              <a:buNone/>
              <a:defRPr/>
            </a:pPr>
            <a:r>
              <a:rPr lang="pt-BR" sz="2400" b="1" dirty="0" smtClean="0">
                <a:solidFill>
                  <a:prstClr val="black"/>
                </a:solidFill>
                <a:latin typeface="Times New Roman" pitchFamily="18" charset="0"/>
                <a:ea typeface="Calibri"/>
                <a:cs typeface="Times New Roman" pitchFamily="18" charset="0"/>
              </a:rPr>
              <a:t>Poucas evidências </a:t>
            </a:r>
            <a:r>
              <a:rPr lang="pt-BR" sz="2400" b="1" dirty="0">
                <a:solidFill>
                  <a:prstClr val="black"/>
                </a:solidFill>
                <a:latin typeface="Times New Roman" pitchFamily="18" charset="0"/>
                <a:ea typeface="Calibri"/>
                <a:cs typeface="Times New Roman" pitchFamily="18" charset="0"/>
              </a:rPr>
              <a:t>concretas e </a:t>
            </a:r>
            <a:r>
              <a:rPr lang="pt-BR" sz="2400" b="1" dirty="0" smtClean="0">
                <a:solidFill>
                  <a:prstClr val="black"/>
                </a:solidFill>
                <a:latin typeface="Times New Roman" pitchFamily="18" charset="0"/>
                <a:ea typeface="Calibri"/>
                <a:cs typeface="Times New Roman" pitchFamily="18" charset="0"/>
              </a:rPr>
              <a:t>definitivas</a:t>
            </a:r>
          </a:p>
          <a:p>
            <a:pPr algn="just">
              <a:lnSpc>
                <a:spcPts val="2600"/>
              </a:lnSpc>
              <a:spcBef>
                <a:spcPts val="0"/>
              </a:spcBef>
              <a:spcAft>
                <a:spcPts val="0"/>
              </a:spcAft>
              <a:buFontTx/>
              <a:buNone/>
              <a:defRPr/>
            </a:pPr>
            <a:r>
              <a:rPr lang="pt-BR" sz="2400" b="1" dirty="0" smtClean="0">
                <a:solidFill>
                  <a:prstClr val="black"/>
                </a:solidFill>
                <a:latin typeface="Times New Roman" pitchFamily="18" charset="0"/>
                <a:ea typeface="Calibri"/>
                <a:cs typeface="Times New Roman" pitchFamily="18" charset="0"/>
              </a:rPr>
              <a:t>Baseada em fósseis, </a:t>
            </a:r>
            <a:r>
              <a:rPr lang="pt-BR" sz="2400" b="1" dirty="0">
                <a:solidFill>
                  <a:prstClr val="black"/>
                </a:solidFill>
                <a:latin typeface="Times New Roman" pitchFamily="18" charset="0"/>
                <a:ea typeface="Calibri"/>
                <a:cs typeface="Times New Roman" pitchFamily="18" charset="0"/>
              </a:rPr>
              <a:t>conjecturas e </a:t>
            </a:r>
            <a:r>
              <a:rPr lang="pt-BR" sz="2400" b="1" dirty="0" smtClean="0">
                <a:solidFill>
                  <a:prstClr val="black"/>
                </a:solidFill>
                <a:latin typeface="Times New Roman" pitchFamily="18" charset="0"/>
                <a:ea typeface="Calibri"/>
                <a:cs typeface="Times New Roman" pitchFamily="18" charset="0"/>
              </a:rPr>
              <a:t>especulações</a:t>
            </a:r>
          </a:p>
          <a:p>
            <a:pPr marL="0" indent="0" algn="just">
              <a:lnSpc>
                <a:spcPts val="2600"/>
              </a:lnSpc>
              <a:spcBef>
                <a:spcPts val="0"/>
              </a:spcBef>
              <a:spcAft>
                <a:spcPts val="0"/>
              </a:spcAft>
              <a:buFontTx/>
              <a:buNone/>
              <a:defRPr/>
            </a:pPr>
            <a:r>
              <a:rPr lang="pt-BR" sz="2400" b="1" dirty="0" smtClean="0">
                <a:latin typeface="Times New Roman" pitchFamily="18" charset="0"/>
                <a:ea typeface="Calibri"/>
                <a:cs typeface="Times New Roman" pitchFamily="18" charset="0"/>
              </a:rPr>
              <a:t>Na ausência de explicações racionais, as doenças eram vistas como sobrenaturais</a:t>
            </a:r>
          </a:p>
          <a:p>
            <a:pPr marL="268288" indent="-268288" algn="just">
              <a:lnSpc>
                <a:spcPts val="2600"/>
              </a:lnSpc>
              <a:spcBef>
                <a:spcPts val="0"/>
              </a:spcBef>
              <a:spcAft>
                <a:spcPts val="0"/>
              </a:spcAft>
              <a:buFontTx/>
              <a:buNone/>
              <a:defRPr/>
            </a:pPr>
            <a:r>
              <a:rPr lang="pt-BR" sz="2400" b="1" dirty="0" smtClean="0">
                <a:latin typeface="Times New Roman" pitchFamily="18" charset="0"/>
                <a:ea typeface="Calibri"/>
                <a:cs typeface="Times New Roman" pitchFamily="18" charset="0"/>
              </a:rPr>
              <a:t>- Práticas de eficácia duvidosa feitas por tentativa e erro, casualmente bem-sucedidas</a:t>
            </a:r>
          </a:p>
          <a:p>
            <a:pPr marL="268288" indent="-268288" algn="just">
              <a:lnSpc>
                <a:spcPts val="2600"/>
              </a:lnSpc>
              <a:spcBef>
                <a:spcPts val="0"/>
              </a:spcBef>
              <a:spcAft>
                <a:spcPts val="0"/>
              </a:spcAft>
              <a:buFontTx/>
              <a:buNone/>
              <a:defRPr/>
            </a:pPr>
            <a:r>
              <a:rPr lang="pt-BR" sz="2400" b="1" dirty="0" smtClean="0">
                <a:latin typeface="Times New Roman" pitchFamily="18" charset="0"/>
                <a:ea typeface="Calibri"/>
                <a:cs typeface="Times New Roman" pitchFamily="18" charset="0"/>
              </a:rPr>
              <a:t>- Há registros de reparação de fraturas, uso de ervas e de trepanação</a:t>
            </a:r>
          </a:p>
          <a:p>
            <a:pPr marL="268288" indent="-268288" algn="just">
              <a:lnSpc>
                <a:spcPts val="2600"/>
              </a:lnSpc>
              <a:spcBef>
                <a:spcPts val="0"/>
              </a:spcBef>
              <a:spcAft>
                <a:spcPts val="0"/>
              </a:spcAft>
              <a:buFontTx/>
              <a:buNone/>
              <a:defRPr/>
            </a:pPr>
            <a:r>
              <a:rPr lang="pt-BR" sz="2400" b="1" dirty="0" smtClean="0">
                <a:latin typeface="Times New Roman" pitchFamily="18" charset="0"/>
                <a:ea typeface="Calibri"/>
                <a:cs typeface="Times New Roman" pitchFamily="18" charset="0"/>
              </a:rPr>
              <a:t>- Medicina ligada a rituais sacerdotais e de magia</a:t>
            </a:r>
            <a:endParaRPr lang="pt-BR" sz="2400" b="1" dirty="0" smtClean="0">
              <a:latin typeface="Times New Roman" pitchFamily="18" charset="0"/>
              <a:cs typeface="Times New Roman" pitchFamily="18" charset="0"/>
            </a:endParaRPr>
          </a:p>
          <a:p>
            <a:pPr algn="just">
              <a:lnSpc>
                <a:spcPts val="2600"/>
              </a:lnSpc>
              <a:spcBef>
                <a:spcPts val="0"/>
              </a:spcBef>
              <a:spcAft>
                <a:spcPts val="0"/>
              </a:spcAft>
              <a:buFontTx/>
              <a:buNone/>
              <a:defRPr/>
            </a:pPr>
            <a:endParaRPr lang="pt-BR" sz="2400" b="1" dirty="0" smtClean="0">
              <a:latin typeface="Times New Roman" pitchFamily="18" charset="0"/>
              <a:cs typeface="Times New Roman" pitchFamily="18" charset="0"/>
            </a:endParaRPr>
          </a:p>
          <a:p>
            <a:pPr algn="just">
              <a:lnSpc>
                <a:spcPts val="2600"/>
              </a:lnSpc>
              <a:spcBef>
                <a:spcPts val="0"/>
              </a:spcBef>
              <a:spcAft>
                <a:spcPts val="0"/>
              </a:spcAft>
              <a:buFontTx/>
              <a:buNone/>
              <a:defRPr/>
            </a:pPr>
            <a:endParaRPr lang="pt-BR" sz="2400" b="1" dirty="0" smtClean="0">
              <a:latin typeface="Times New Roman" pitchFamily="18" charset="0"/>
              <a:cs typeface="Times New Roman" pitchFamily="18" charset="0"/>
            </a:endParaRPr>
          </a:p>
          <a:p>
            <a:pPr algn="just">
              <a:lnSpc>
                <a:spcPts val="2600"/>
              </a:lnSpc>
              <a:spcBef>
                <a:spcPts val="0"/>
              </a:spcBef>
              <a:spcAft>
                <a:spcPts val="0"/>
              </a:spcAft>
              <a:buFontTx/>
              <a:buNone/>
              <a:defRPr/>
            </a:pPr>
            <a:endParaRPr lang="pt-BR" sz="2400" b="1" dirty="0" smtClean="0">
              <a:latin typeface="Times New Roman" pitchFamily="18" charset="0"/>
              <a:cs typeface="Times New Roman" pitchFamily="18" charset="0"/>
            </a:endParaRPr>
          </a:p>
          <a:p>
            <a:pPr algn="just">
              <a:lnSpc>
                <a:spcPts val="2600"/>
              </a:lnSpc>
              <a:spcBef>
                <a:spcPts val="0"/>
              </a:spcBef>
              <a:spcAft>
                <a:spcPts val="0"/>
              </a:spcAft>
              <a:buFontTx/>
              <a:buNone/>
              <a:defRPr/>
            </a:pPr>
            <a:endParaRPr lang="pt-BR" sz="2400" b="1" dirty="0" smtClean="0">
              <a:latin typeface="Times New Roman" pitchFamily="18" charset="0"/>
              <a:cs typeface="Times New Roman" pitchFamily="18" charset="0"/>
            </a:endParaRPr>
          </a:p>
          <a:p>
            <a:pPr algn="just">
              <a:lnSpc>
                <a:spcPts val="2600"/>
              </a:lnSpc>
              <a:spcBef>
                <a:spcPts val="0"/>
              </a:spcBef>
              <a:spcAft>
                <a:spcPts val="0"/>
              </a:spcAft>
              <a:buFontTx/>
              <a:buNone/>
              <a:defRPr/>
            </a:pPr>
            <a:endParaRPr lang="pt-BR" sz="2400" b="1" dirty="0">
              <a:latin typeface="Times New Roman" pitchFamily="18" charset="0"/>
              <a:cs typeface="Times New Roman" pitchFamily="18" charset="0"/>
            </a:endParaRPr>
          </a:p>
        </p:txBody>
      </p:sp>
      <p:pic>
        <p:nvPicPr>
          <p:cNvPr id="45060" name="Imagem 3" descr="ritual rupestre2.jpg"/>
          <p:cNvPicPr>
            <a:picLocks noChangeAspect="1"/>
          </p:cNvPicPr>
          <p:nvPr/>
        </p:nvPicPr>
        <p:blipFill>
          <a:blip r:embed="rId2" cstate="print"/>
          <a:srcRect/>
          <a:stretch>
            <a:fillRect/>
          </a:stretch>
        </p:blipFill>
        <p:spPr bwMode="auto">
          <a:xfrm>
            <a:off x="395288" y="620713"/>
            <a:ext cx="3937000" cy="2303462"/>
          </a:xfrm>
          <a:prstGeom prst="rect">
            <a:avLst/>
          </a:prstGeom>
          <a:noFill/>
          <a:ln w="9525">
            <a:noFill/>
            <a:miter lim="800000"/>
            <a:headEnd/>
            <a:tailEnd/>
          </a:ln>
        </p:spPr>
      </p:pic>
      <p:pic>
        <p:nvPicPr>
          <p:cNvPr id="45061" name="Picture 3" descr="E:\Primordios da Humanidade\primordios shaman.jpg"/>
          <p:cNvPicPr>
            <a:picLocks noChangeAspect="1" noChangeArrowheads="1"/>
          </p:cNvPicPr>
          <p:nvPr/>
        </p:nvPicPr>
        <p:blipFill>
          <a:blip r:embed="rId3" cstate="print"/>
          <a:srcRect/>
          <a:stretch>
            <a:fillRect/>
          </a:stretch>
        </p:blipFill>
        <p:spPr bwMode="auto">
          <a:xfrm>
            <a:off x="5508625" y="620713"/>
            <a:ext cx="2663825" cy="2286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2916238" y="0"/>
            <a:ext cx="3311525" cy="587375"/>
          </a:xfrm>
        </p:spPr>
        <p:txBody>
          <a:bodyPr/>
          <a:lstStyle/>
          <a:p>
            <a:r>
              <a:rPr lang="pt-BR" b="1" smtClean="0">
                <a:latin typeface="Times New Roman" pitchFamily="18" charset="0"/>
                <a:cs typeface="Times New Roman" pitchFamily="18" charset="0"/>
              </a:rPr>
              <a:t>Trepanações</a:t>
            </a:r>
          </a:p>
        </p:txBody>
      </p:sp>
      <p:sp>
        <p:nvSpPr>
          <p:cNvPr id="3" name="Espaço Reservado para Conteúdo 2"/>
          <p:cNvSpPr>
            <a:spLocks noGrp="1"/>
          </p:cNvSpPr>
          <p:nvPr>
            <p:ph idx="1"/>
          </p:nvPr>
        </p:nvSpPr>
        <p:spPr>
          <a:xfrm>
            <a:off x="457200" y="836613"/>
            <a:ext cx="8229600" cy="4525962"/>
          </a:xfrm>
        </p:spPr>
        <p:txBody>
          <a:bodyPr>
            <a:normAutofit fontScale="77500" lnSpcReduction="20000"/>
          </a:bodyPr>
          <a:lstStyle/>
          <a:p>
            <a:pPr marL="0" indent="0">
              <a:lnSpc>
                <a:spcPct val="115000"/>
              </a:lnSpc>
              <a:spcAft>
                <a:spcPts val="1000"/>
              </a:spcAft>
              <a:buFontTx/>
              <a:buNone/>
              <a:defRPr/>
            </a:pPr>
            <a:r>
              <a:rPr lang="pt-BR" b="1" dirty="0" smtClean="0">
                <a:latin typeface="Times New Roman" pitchFamily="18" charset="0"/>
                <a:ea typeface="Calibri"/>
                <a:cs typeface="Times New Roman" pitchFamily="18" charset="0"/>
              </a:rPr>
              <a:t>- Fósseis </a:t>
            </a:r>
            <a:r>
              <a:rPr lang="pt-BR" b="1" dirty="0">
                <a:latin typeface="Times New Roman" pitchFamily="18" charset="0"/>
                <a:ea typeface="Calibri"/>
                <a:cs typeface="Times New Roman" pitchFamily="18" charset="0"/>
              </a:rPr>
              <a:t>de crânios perfurados em diferentes regiões do mundo, especialmente no Peru </a:t>
            </a:r>
            <a:br>
              <a:rPr lang="pt-BR" b="1" dirty="0">
                <a:latin typeface="Times New Roman" pitchFamily="18" charset="0"/>
                <a:ea typeface="Calibri"/>
                <a:cs typeface="Times New Roman" pitchFamily="18" charset="0"/>
              </a:rPr>
            </a:br>
            <a:r>
              <a:rPr lang="pt-BR" b="1" dirty="0" smtClean="0">
                <a:latin typeface="Times New Roman" pitchFamily="18" charset="0"/>
                <a:ea typeface="Calibri"/>
                <a:cs typeface="Times New Roman" pitchFamily="18" charset="0"/>
              </a:rPr>
              <a:t>- Prática </a:t>
            </a:r>
            <a:r>
              <a:rPr lang="pt-BR" b="1" dirty="0">
                <a:latin typeface="Times New Roman" pitchFamily="18" charset="0"/>
                <a:ea typeface="Calibri"/>
                <a:cs typeface="Times New Roman" pitchFamily="18" charset="0"/>
              </a:rPr>
              <a:t>cirúrgica mais antiga já encontrada</a:t>
            </a:r>
            <a:br>
              <a:rPr lang="pt-BR" b="1" dirty="0">
                <a:latin typeface="Times New Roman" pitchFamily="18" charset="0"/>
                <a:ea typeface="Calibri"/>
                <a:cs typeface="Times New Roman" pitchFamily="18" charset="0"/>
              </a:rPr>
            </a:br>
            <a:r>
              <a:rPr lang="pt-BR" b="1" dirty="0" smtClean="0">
                <a:latin typeface="Times New Roman" pitchFamily="18" charset="0"/>
                <a:ea typeface="Calibri"/>
                <a:cs typeface="Times New Roman" pitchFamily="18" charset="0"/>
              </a:rPr>
              <a:t>- Abertura </a:t>
            </a:r>
            <a:r>
              <a:rPr lang="pt-BR" b="1" dirty="0">
                <a:latin typeface="Times New Roman" pitchFamily="18" charset="0"/>
                <a:ea typeface="Calibri"/>
                <a:cs typeface="Times New Roman" pitchFamily="18" charset="0"/>
              </a:rPr>
              <a:t>de buraco no crânio de cerca de 5 cm de diâmetro</a:t>
            </a:r>
            <a:br>
              <a:rPr lang="pt-BR" b="1" dirty="0">
                <a:latin typeface="Times New Roman" pitchFamily="18" charset="0"/>
                <a:ea typeface="Calibri"/>
                <a:cs typeface="Times New Roman" pitchFamily="18" charset="0"/>
              </a:rPr>
            </a:br>
            <a:r>
              <a:rPr lang="pt-BR" b="1" dirty="0" smtClean="0">
                <a:latin typeface="Times New Roman" pitchFamily="18" charset="0"/>
                <a:ea typeface="Calibri"/>
                <a:cs typeface="Times New Roman" pitchFamily="18" charset="0"/>
              </a:rPr>
              <a:t>- Sinais </a:t>
            </a:r>
            <a:r>
              <a:rPr lang="pt-BR" b="1" dirty="0">
                <a:latin typeface="Times New Roman" pitchFamily="18" charset="0"/>
                <a:ea typeface="Calibri"/>
                <a:cs typeface="Times New Roman" pitchFamily="18" charset="0"/>
              </a:rPr>
              <a:t>de recomposição óssea indicam sobrevivência de indivíduos submetidos</a:t>
            </a:r>
            <a:br>
              <a:rPr lang="pt-BR" b="1" dirty="0">
                <a:latin typeface="Times New Roman" pitchFamily="18" charset="0"/>
                <a:ea typeface="Calibri"/>
                <a:cs typeface="Times New Roman" pitchFamily="18" charset="0"/>
              </a:rPr>
            </a:br>
            <a:r>
              <a:rPr lang="pt-BR" b="1" dirty="0" smtClean="0">
                <a:latin typeface="Times New Roman" pitchFamily="18" charset="0"/>
                <a:ea typeface="Calibri"/>
                <a:cs typeface="Times New Roman" pitchFamily="18" charset="0"/>
              </a:rPr>
              <a:t>- Não </a:t>
            </a:r>
            <a:r>
              <a:rPr lang="pt-BR" b="1" dirty="0">
                <a:latin typeface="Times New Roman" pitchFamily="18" charset="0"/>
                <a:ea typeface="Calibri"/>
                <a:cs typeface="Times New Roman" pitchFamily="18" charset="0"/>
              </a:rPr>
              <a:t>se sabe ao certo se eram feitas por terapêutica efetiva ou para espantar demônios</a:t>
            </a:r>
            <a:br>
              <a:rPr lang="pt-BR" b="1" dirty="0">
                <a:latin typeface="Times New Roman" pitchFamily="18" charset="0"/>
                <a:ea typeface="Calibri"/>
                <a:cs typeface="Times New Roman" pitchFamily="18" charset="0"/>
              </a:rPr>
            </a:br>
            <a:r>
              <a:rPr lang="pt-BR" b="1" dirty="0" smtClean="0">
                <a:latin typeface="Times New Roman" pitchFamily="18" charset="0"/>
                <a:ea typeface="Calibri"/>
                <a:cs typeface="Times New Roman" pitchFamily="18" charset="0"/>
              </a:rPr>
              <a:t>- Possivelmente </a:t>
            </a:r>
            <a:r>
              <a:rPr lang="pt-BR" b="1" dirty="0">
                <a:latin typeface="Times New Roman" pitchFamily="18" charset="0"/>
                <a:ea typeface="Calibri"/>
                <a:cs typeface="Times New Roman" pitchFamily="18" charset="0"/>
              </a:rPr>
              <a:t>tentava tratar fortes dores de cabeça e epilepsia</a:t>
            </a:r>
            <a:br>
              <a:rPr lang="pt-BR" b="1" dirty="0">
                <a:latin typeface="Times New Roman" pitchFamily="18" charset="0"/>
                <a:ea typeface="Calibri"/>
                <a:cs typeface="Times New Roman" pitchFamily="18" charset="0"/>
              </a:rPr>
            </a:br>
            <a:endParaRPr lang="pt-BR" b="1" dirty="0">
              <a:latin typeface="Times New Roman" pitchFamily="18" charset="0"/>
              <a:cs typeface="Times New Roman" pitchFamily="18" charset="0"/>
            </a:endParaRPr>
          </a:p>
        </p:txBody>
      </p:sp>
      <p:pic>
        <p:nvPicPr>
          <p:cNvPr id="46084" name="Imagem 3" descr="http://upload.wikimedia.org/wikipedia/commons/thumb/5/52/Crane-trepanation-img_0507_crop.jpg/220px-Crane-trepanation-img_0507_crop.jpg"/>
          <p:cNvPicPr>
            <a:picLocks noChangeAspect="1" noChangeArrowheads="1"/>
          </p:cNvPicPr>
          <p:nvPr/>
        </p:nvPicPr>
        <p:blipFill>
          <a:blip r:embed="rId2" cstate="print"/>
          <a:srcRect/>
          <a:stretch>
            <a:fillRect/>
          </a:stretch>
        </p:blipFill>
        <p:spPr bwMode="auto">
          <a:xfrm>
            <a:off x="2124075" y="4581525"/>
            <a:ext cx="2447925" cy="2136775"/>
          </a:xfrm>
          <a:prstGeom prst="rect">
            <a:avLst/>
          </a:prstGeom>
          <a:noFill/>
          <a:ln w="9525">
            <a:noFill/>
            <a:miter lim="800000"/>
            <a:headEnd/>
            <a:tailEnd/>
          </a:ln>
        </p:spPr>
      </p:pic>
      <p:pic>
        <p:nvPicPr>
          <p:cNvPr id="46085" name="Picture 2"/>
          <p:cNvPicPr>
            <a:picLocks noChangeAspect="1" noChangeArrowheads="1"/>
          </p:cNvPicPr>
          <p:nvPr/>
        </p:nvPicPr>
        <p:blipFill>
          <a:blip r:embed="rId3" cstate="print"/>
          <a:srcRect/>
          <a:stretch>
            <a:fillRect/>
          </a:stretch>
        </p:blipFill>
        <p:spPr bwMode="auto">
          <a:xfrm>
            <a:off x="5148263" y="4533900"/>
            <a:ext cx="2644775" cy="2174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p:cNvSpPr>
            <a:spLocks noGrp="1"/>
          </p:cNvSpPr>
          <p:nvPr>
            <p:ph type="title"/>
          </p:nvPr>
        </p:nvSpPr>
        <p:spPr>
          <a:xfrm>
            <a:off x="2767013" y="0"/>
            <a:ext cx="3609975" cy="561975"/>
          </a:xfrm>
        </p:spPr>
        <p:txBody>
          <a:bodyPr/>
          <a:lstStyle/>
          <a:p>
            <a:r>
              <a:rPr lang="pt-BR" b="1" smtClean="0">
                <a:latin typeface="Times New Roman" pitchFamily="18" charset="0"/>
                <a:cs typeface="Times New Roman" pitchFamily="18" charset="0"/>
              </a:rPr>
              <a:t>Xamanismo</a:t>
            </a:r>
          </a:p>
        </p:txBody>
      </p:sp>
      <p:sp>
        <p:nvSpPr>
          <p:cNvPr id="47107" name="Espaço Reservado para Conteúdo 2"/>
          <p:cNvSpPr>
            <a:spLocks noGrp="1"/>
          </p:cNvSpPr>
          <p:nvPr>
            <p:ph idx="1"/>
          </p:nvPr>
        </p:nvSpPr>
        <p:spPr>
          <a:xfrm>
            <a:off x="250825" y="765175"/>
            <a:ext cx="8686800" cy="4525963"/>
          </a:xfrm>
        </p:spPr>
        <p:txBody>
          <a:bodyPr/>
          <a:lstStyle/>
          <a:p>
            <a:pPr marL="179388" indent="-179388" algn="just">
              <a:buFontTx/>
              <a:buNone/>
            </a:pPr>
            <a:r>
              <a:rPr lang="pt-BR" sz="2800" b="1" dirty="0" smtClean="0">
                <a:latin typeface="Times New Roman" pitchFamily="18" charset="0"/>
                <a:ea typeface="Calibri" pitchFamily="34" charset="0"/>
                <a:cs typeface="Times New Roman" pitchFamily="18" charset="0"/>
              </a:rPr>
              <a:t>-Praticado em diversas regiões do continente americano</a:t>
            </a:r>
          </a:p>
          <a:p>
            <a:pPr marL="179388" indent="-179388" algn="just">
              <a:buFontTx/>
              <a:buNone/>
            </a:pPr>
            <a:r>
              <a:rPr lang="pt-BR" sz="2800" b="1" dirty="0" smtClean="0">
                <a:latin typeface="Times New Roman" pitchFamily="18" charset="0"/>
                <a:ea typeface="Calibri" pitchFamily="34" charset="0"/>
                <a:cs typeface="Times New Roman" pitchFamily="18" charset="0"/>
              </a:rPr>
              <a:t>-Ligado a tratamentos sobrenaturais e rituais de magia</a:t>
            </a:r>
          </a:p>
          <a:p>
            <a:pPr marL="179388" indent="-179388" algn="just">
              <a:buFontTx/>
              <a:buNone/>
            </a:pPr>
            <a:r>
              <a:rPr lang="pt-BR" sz="2800" b="1" dirty="0" smtClean="0">
                <a:latin typeface="Times New Roman" pitchFamily="18" charset="0"/>
                <a:ea typeface="Calibri" pitchFamily="34" charset="0"/>
                <a:cs typeface="Times New Roman" pitchFamily="18" charset="0"/>
              </a:rPr>
              <a:t>-Uso de feitiços, orações, encantamentos e amuletos para combater maus espíritos</a:t>
            </a:r>
          </a:p>
          <a:p>
            <a:pPr marL="179388" indent="-179388" algn="just">
              <a:buFontTx/>
              <a:buNone/>
            </a:pPr>
            <a:r>
              <a:rPr lang="pt-BR" sz="2800" b="1" dirty="0" smtClean="0">
                <a:latin typeface="Times New Roman" pitchFamily="18" charset="0"/>
                <a:ea typeface="Calibri" pitchFamily="34" charset="0"/>
                <a:cs typeface="Times New Roman" pitchFamily="18" charset="0"/>
              </a:rPr>
              <a:t>- Também aplicavam ervas e realizavam trepanações</a:t>
            </a:r>
          </a:p>
          <a:p>
            <a:pPr marL="179388" indent="-179388" algn="just">
              <a:buFontTx/>
              <a:buNone/>
            </a:pPr>
            <a:r>
              <a:rPr lang="pt-BR" sz="2800" b="1" dirty="0" smtClean="0">
                <a:latin typeface="Times New Roman" pitchFamily="18" charset="0"/>
                <a:ea typeface="Calibri" pitchFamily="34" charset="0"/>
                <a:cs typeface="Times New Roman" pitchFamily="18" charset="0"/>
              </a:rPr>
              <a:t>-Acreditava-se que os xamãs tinham contato direto com os deuses</a:t>
            </a:r>
          </a:p>
          <a:p>
            <a:pPr marL="179388" indent="-179388" algn="just">
              <a:buFontTx/>
              <a:buNone/>
            </a:pPr>
            <a:r>
              <a:rPr lang="pt-BR" sz="2800" b="1" dirty="0" smtClean="0">
                <a:latin typeface="Times New Roman" pitchFamily="18" charset="0"/>
                <a:ea typeface="Calibri" pitchFamily="34" charset="0"/>
                <a:cs typeface="Times New Roman" pitchFamily="18" charset="0"/>
              </a:rPr>
              <a:t>-Uso de substâncias psicoativas para atingir estados alterados de consciência</a:t>
            </a:r>
          </a:p>
        </p:txBody>
      </p:sp>
      <p:pic>
        <p:nvPicPr>
          <p:cNvPr id="47108" name="Picture 6" descr="http://reciclos.no.sapo.pt/xama.JPG"/>
          <p:cNvPicPr>
            <a:picLocks noChangeAspect="1" noChangeArrowheads="1"/>
          </p:cNvPicPr>
          <p:nvPr/>
        </p:nvPicPr>
        <p:blipFill>
          <a:blip r:embed="rId2" cstate="print"/>
          <a:srcRect/>
          <a:stretch>
            <a:fillRect/>
          </a:stretch>
        </p:blipFill>
        <p:spPr bwMode="auto">
          <a:xfrm>
            <a:off x="4716463" y="4868863"/>
            <a:ext cx="1390650" cy="1620837"/>
          </a:xfrm>
          <a:prstGeom prst="rect">
            <a:avLst/>
          </a:prstGeom>
          <a:noFill/>
          <a:ln w="9525">
            <a:noFill/>
            <a:miter lim="800000"/>
            <a:headEnd/>
            <a:tailEnd/>
          </a:ln>
        </p:spPr>
      </p:pic>
      <p:sp>
        <p:nvSpPr>
          <p:cNvPr id="47109" name="Retângulo 6"/>
          <p:cNvSpPr>
            <a:spLocks noChangeArrowheads="1"/>
          </p:cNvSpPr>
          <p:nvPr/>
        </p:nvSpPr>
        <p:spPr bwMode="auto">
          <a:xfrm>
            <a:off x="4427538" y="6413500"/>
            <a:ext cx="1944687" cy="400050"/>
          </a:xfrm>
          <a:prstGeom prst="rect">
            <a:avLst/>
          </a:prstGeom>
          <a:noFill/>
          <a:ln w="9525">
            <a:noFill/>
            <a:miter lim="800000"/>
            <a:headEnd/>
            <a:tailEnd/>
          </a:ln>
        </p:spPr>
        <p:txBody>
          <a:bodyPr>
            <a:spAutoFit/>
          </a:bodyPr>
          <a:lstStyle/>
          <a:p>
            <a:r>
              <a:rPr lang="pt-BR" sz="1000">
                <a:latin typeface="Times New Roman" pitchFamily="18" charset="0"/>
                <a:cs typeface="Times New Roman" pitchFamily="18" charset="0"/>
              </a:rPr>
              <a:t>http://asomadoholismo.blogspot. com.br/2012/09/xamanismo.html</a:t>
            </a:r>
          </a:p>
        </p:txBody>
      </p:sp>
      <p:pic>
        <p:nvPicPr>
          <p:cNvPr id="47110" name="Picture 8" descr="http://www.amigodaalma.com.br/wp-content/uploads/Xamanismo-Norte-americano1.0.451.jpg"/>
          <p:cNvPicPr>
            <a:picLocks noChangeAspect="1" noChangeArrowheads="1"/>
          </p:cNvPicPr>
          <p:nvPr/>
        </p:nvPicPr>
        <p:blipFill>
          <a:blip r:embed="rId3" cstate="print"/>
          <a:srcRect/>
          <a:stretch>
            <a:fillRect/>
          </a:stretch>
        </p:blipFill>
        <p:spPr bwMode="auto">
          <a:xfrm>
            <a:off x="7164388" y="4652963"/>
            <a:ext cx="1527175" cy="1844675"/>
          </a:xfrm>
          <a:prstGeom prst="rect">
            <a:avLst/>
          </a:prstGeom>
          <a:noFill/>
          <a:ln w="9525">
            <a:noFill/>
            <a:miter lim="800000"/>
            <a:headEnd/>
            <a:tailEnd/>
          </a:ln>
        </p:spPr>
      </p:pic>
      <p:sp>
        <p:nvSpPr>
          <p:cNvPr id="47111" name="Retângulo 8"/>
          <p:cNvSpPr>
            <a:spLocks noChangeArrowheads="1"/>
          </p:cNvSpPr>
          <p:nvPr/>
        </p:nvSpPr>
        <p:spPr bwMode="auto">
          <a:xfrm>
            <a:off x="6372225" y="6457950"/>
            <a:ext cx="3024188" cy="400050"/>
          </a:xfrm>
          <a:prstGeom prst="rect">
            <a:avLst/>
          </a:prstGeom>
          <a:noFill/>
          <a:ln w="9525">
            <a:noFill/>
            <a:miter lim="800000"/>
            <a:headEnd/>
            <a:tailEnd/>
          </a:ln>
        </p:spPr>
        <p:txBody>
          <a:bodyPr>
            <a:spAutoFit/>
          </a:bodyPr>
          <a:lstStyle/>
          <a:p>
            <a:r>
              <a:rPr lang="pt-BR" sz="1000">
                <a:latin typeface="Times New Roman" pitchFamily="18" charset="0"/>
                <a:cs typeface="Times New Roman" pitchFamily="18" charset="0"/>
              </a:rPr>
              <a:t>www.amigodaalma.com.br/2009/12/28/os-misterios-da-iniciacao/xamanismo-norte-americano1-0-45-2/</a:t>
            </a: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504031" y="332656"/>
            <a:ext cx="8135937" cy="648000"/>
          </a:xfrm>
          <a:prstGeom prst="rect">
            <a:avLst/>
          </a:prstGeom>
        </p:spPr>
        <p:txBody>
          <a:bodyPr wrap="none" fromWordArt="1">
            <a:prstTxWarp prst="textPlain">
              <a:avLst>
                <a:gd name="adj" fmla="val 50000"/>
              </a:avLst>
            </a:prstTxWarp>
          </a:bodyPr>
          <a:lstStyle/>
          <a:p>
            <a:pPr algn="ctr">
              <a:defRPr/>
            </a:pPr>
            <a:r>
              <a:rPr lang="pt-BR"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Evolucionismo</a:t>
            </a:r>
            <a:endParaRPr lang="pt-BR"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81602" name="Picture 2"/>
          <p:cNvPicPr>
            <a:picLocks noChangeAspect="1" noChangeArrowheads="1"/>
          </p:cNvPicPr>
          <p:nvPr/>
        </p:nvPicPr>
        <p:blipFill>
          <a:blip r:embed="rId2" cstate="print"/>
          <a:srcRect l="20669" t="16534" r="32869" b="22567"/>
          <a:stretch>
            <a:fillRect/>
          </a:stretch>
        </p:blipFill>
        <p:spPr bwMode="auto">
          <a:xfrm>
            <a:off x="1061356" y="1412776"/>
            <a:ext cx="7021288" cy="5176712"/>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1"/>
          <p:cNvSpPr>
            <a:spLocks noGrp="1"/>
          </p:cNvSpPr>
          <p:nvPr>
            <p:ph type="title"/>
          </p:nvPr>
        </p:nvSpPr>
        <p:spPr>
          <a:xfrm>
            <a:off x="1331913" y="26988"/>
            <a:ext cx="6442075" cy="530225"/>
          </a:xfrm>
        </p:spPr>
        <p:txBody>
          <a:bodyPr/>
          <a:lstStyle/>
          <a:p>
            <a:r>
              <a:rPr lang="en-US" b="1" smtClean="0">
                <a:latin typeface="Times New Roman" pitchFamily="18" charset="0"/>
                <a:cs typeface="Times New Roman" pitchFamily="18" charset="0"/>
              </a:rPr>
              <a:t>O que </a:t>
            </a:r>
            <a:r>
              <a:rPr lang="pt-BR" b="1" smtClean="0">
                <a:latin typeface="Times New Roman" pitchFamily="18" charset="0"/>
                <a:cs typeface="Times New Roman" pitchFamily="18" charset="0"/>
              </a:rPr>
              <a:t>é paleopatologia?</a:t>
            </a:r>
          </a:p>
        </p:txBody>
      </p:sp>
      <p:pic>
        <p:nvPicPr>
          <p:cNvPr id="48131" name="Espaço Reservado para Conteúdo 4"/>
          <p:cNvPicPr>
            <a:picLocks noGrp="1" noChangeAspect="1"/>
          </p:cNvPicPr>
          <p:nvPr>
            <p:ph idx="1"/>
          </p:nvPr>
        </p:nvPicPr>
        <p:blipFill>
          <a:blip r:embed="rId2" cstate="print"/>
          <a:srcRect/>
          <a:stretch>
            <a:fillRect/>
          </a:stretch>
        </p:blipFill>
        <p:spPr>
          <a:xfrm>
            <a:off x="5148263" y="3243263"/>
            <a:ext cx="3176587" cy="3582987"/>
          </a:xfrm>
        </p:spPr>
      </p:pic>
      <p:sp>
        <p:nvSpPr>
          <p:cNvPr id="48132" name="Retângulo 3"/>
          <p:cNvSpPr>
            <a:spLocks noChangeArrowheads="1"/>
          </p:cNvSpPr>
          <p:nvPr/>
        </p:nvSpPr>
        <p:spPr bwMode="auto">
          <a:xfrm>
            <a:off x="468313" y="692150"/>
            <a:ext cx="8207375" cy="2308225"/>
          </a:xfrm>
          <a:prstGeom prst="rect">
            <a:avLst/>
          </a:prstGeom>
          <a:noFill/>
          <a:ln w="9525">
            <a:noFill/>
            <a:miter lim="800000"/>
            <a:headEnd/>
            <a:tailEnd/>
          </a:ln>
        </p:spPr>
        <p:txBody>
          <a:bodyPr>
            <a:spAutoFit/>
          </a:bodyPr>
          <a:lstStyle/>
          <a:p>
            <a:pPr algn="just"/>
            <a:r>
              <a:rPr lang="pt-BR" sz="2400" b="1" dirty="0">
                <a:solidFill>
                  <a:srgbClr val="000000"/>
                </a:solidFill>
                <a:latin typeface="Times New Roman" pitchFamily="18" charset="0"/>
                <a:cs typeface="Times New Roman" pitchFamily="18" charset="0"/>
              </a:rPr>
              <a:t>É o estudo do passado das doenças, humanas ou de outros seres vivos, através dos sinais encontrados em partes conservadas de seus corpos, ou em textos escritos, representações de arte, objetos de diferentes naturezas, ambientes, estruturas ocupadas pelo homem ou outros testemunhos arqueológicos e </a:t>
            </a:r>
            <a:r>
              <a:rPr lang="pt-BR" sz="2400" b="1" dirty="0" smtClean="0">
                <a:solidFill>
                  <a:srgbClr val="000000"/>
                </a:solidFill>
                <a:latin typeface="Times New Roman" pitchFamily="18" charset="0"/>
                <a:cs typeface="Times New Roman" pitchFamily="18" charset="0"/>
              </a:rPr>
              <a:t>paleontológicos</a:t>
            </a:r>
            <a:r>
              <a:rPr lang="pt-BR" sz="2400" b="1" dirty="0">
                <a:solidFill>
                  <a:srgbClr val="000000"/>
                </a:solidFill>
                <a:latin typeface="Times New Roman" pitchFamily="18" charset="0"/>
                <a:cs typeface="Times New Roman" pitchFamily="18" charset="0"/>
              </a:rPr>
              <a:t> </a:t>
            </a:r>
          </a:p>
        </p:txBody>
      </p:sp>
      <p:pic>
        <p:nvPicPr>
          <p:cNvPr id="48133" name="Imagem 5"/>
          <p:cNvPicPr>
            <a:picLocks noChangeAspect="1"/>
          </p:cNvPicPr>
          <p:nvPr/>
        </p:nvPicPr>
        <p:blipFill>
          <a:blip r:embed="rId3" cstate="print"/>
          <a:srcRect/>
          <a:stretch>
            <a:fillRect/>
          </a:stretch>
        </p:blipFill>
        <p:spPr bwMode="auto">
          <a:xfrm>
            <a:off x="468313" y="4005263"/>
            <a:ext cx="4219575" cy="26479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33375"/>
            <a:ext cx="8229600" cy="2374900"/>
          </a:xfrm>
        </p:spPr>
        <p:txBody>
          <a:bodyPr>
            <a:normAutofit/>
          </a:bodyPr>
          <a:lstStyle/>
          <a:p>
            <a:pPr algn="just">
              <a:defRPr/>
            </a:pPr>
            <a:r>
              <a:rPr lang="pt-BR" sz="2400" b="1" kern="1200" dirty="0" smtClean="0">
                <a:solidFill>
                  <a:srgbClr val="000000"/>
                </a:solidFill>
                <a:latin typeface="Times New Roman" pitchFamily="18" charset="0"/>
                <a:cs typeface="Times New Roman" pitchFamily="18" charset="0"/>
              </a:rPr>
              <a:t>Através da pesquisa dos fósseis, descobriram a origem da medicina</a:t>
            </a:r>
          </a:p>
          <a:p>
            <a:pPr algn="just">
              <a:defRPr/>
            </a:pPr>
            <a:r>
              <a:rPr lang="pt-BR" sz="2400" b="1" kern="1200" dirty="0" smtClean="0">
                <a:solidFill>
                  <a:srgbClr val="000000"/>
                </a:solidFill>
                <a:latin typeface="Times New Roman" pitchFamily="18" charset="0"/>
                <a:cs typeface="Times New Roman" pitchFamily="18" charset="0"/>
              </a:rPr>
              <a:t>Ossos </a:t>
            </a:r>
            <a:r>
              <a:rPr lang="pt-BR" sz="2400" b="1" kern="1200" dirty="0">
                <a:solidFill>
                  <a:srgbClr val="000000"/>
                </a:solidFill>
                <a:latin typeface="Times New Roman" pitchFamily="18" charset="0"/>
                <a:cs typeface="Times New Roman" pitchFamily="18" charset="0"/>
              </a:rPr>
              <a:t>e múmias são os achados arqueológicos que mais </a:t>
            </a:r>
            <a:r>
              <a:rPr lang="pt-BR" sz="2400" b="1" kern="1200" dirty="0" smtClean="0">
                <a:solidFill>
                  <a:srgbClr val="000000"/>
                </a:solidFill>
                <a:latin typeface="Times New Roman" pitchFamily="18" charset="0"/>
                <a:cs typeface="Times New Roman" pitchFamily="18" charset="0"/>
              </a:rPr>
              <a:t>frequentemente </a:t>
            </a:r>
            <a:r>
              <a:rPr lang="pt-BR" sz="2400" b="1" kern="1200" dirty="0">
                <a:solidFill>
                  <a:srgbClr val="000000"/>
                </a:solidFill>
                <a:latin typeface="Times New Roman" pitchFamily="18" charset="0"/>
                <a:cs typeface="Times New Roman" pitchFamily="18" charset="0"/>
              </a:rPr>
              <a:t>proporcionam material de pesquisa para a </a:t>
            </a:r>
            <a:r>
              <a:rPr lang="pt-BR" sz="2400" b="1" kern="1200" dirty="0" err="1">
                <a:solidFill>
                  <a:srgbClr val="000000"/>
                </a:solidFill>
                <a:latin typeface="Times New Roman" pitchFamily="18" charset="0"/>
                <a:cs typeface="Times New Roman" pitchFamily="18" charset="0"/>
              </a:rPr>
              <a:t>paleopatologia</a:t>
            </a:r>
            <a:r>
              <a:rPr lang="pt-BR" sz="2400" b="1" kern="1200" dirty="0">
                <a:solidFill>
                  <a:srgbClr val="000000"/>
                </a:solidFill>
                <a:latin typeface="Times New Roman" pitchFamily="18" charset="0"/>
                <a:cs typeface="Times New Roman" pitchFamily="18" charset="0"/>
              </a:rPr>
              <a:t>, pesquisada por especialistas em todo o mundo</a:t>
            </a:r>
            <a:r>
              <a:rPr lang="pt-BR" sz="2400" b="1" kern="1200" dirty="0" smtClean="0">
                <a:solidFill>
                  <a:srgbClr val="000000"/>
                </a:solidFill>
                <a:latin typeface="Times New Roman" pitchFamily="18" charset="0"/>
                <a:cs typeface="Times New Roman" pitchFamily="18" charset="0"/>
              </a:rPr>
              <a:t>.</a:t>
            </a:r>
          </a:p>
          <a:p>
            <a:pPr marL="0" indent="0" algn="just">
              <a:buFontTx/>
              <a:buNone/>
              <a:defRPr/>
            </a:pPr>
            <a:endParaRPr lang="pt-BR" sz="2400" dirty="0"/>
          </a:p>
        </p:txBody>
      </p:sp>
      <p:pic>
        <p:nvPicPr>
          <p:cNvPr id="49155" name="Imagem 3"/>
          <p:cNvPicPr>
            <a:picLocks noChangeAspect="1"/>
          </p:cNvPicPr>
          <p:nvPr/>
        </p:nvPicPr>
        <p:blipFill>
          <a:blip r:embed="rId2" cstate="print"/>
          <a:srcRect/>
          <a:stretch>
            <a:fillRect/>
          </a:stretch>
        </p:blipFill>
        <p:spPr bwMode="auto">
          <a:xfrm>
            <a:off x="493713" y="2987675"/>
            <a:ext cx="4008437" cy="3006725"/>
          </a:xfrm>
          <a:prstGeom prst="rect">
            <a:avLst/>
          </a:prstGeom>
          <a:noFill/>
          <a:ln w="9525">
            <a:noFill/>
            <a:miter lim="800000"/>
            <a:headEnd/>
            <a:tailEnd/>
          </a:ln>
        </p:spPr>
      </p:pic>
      <p:pic>
        <p:nvPicPr>
          <p:cNvPr id="49156" name="Imagem 4"/>
          <p:cNvPicPr>
            <a:picLocks noChangeAspect="1"/>
          </p:cNvPicPr>
          <p:nvPr/>
        </p:nvPicPr>
        <p:blipFill>
          <a:blip r:embed="rId3" cstate="print"/>
          <a:srcRect/>
          <a:stretch>
            <a:fillRect/>
          </a:stretch>
        </p:blipFill>
        <p:spPr bwMode="auto">
          <a:xfrm>
            <a:off x="4572000" y="2984500"/>
            <a:ext cx="4087813" cy="30654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ço Reservado para Conteúdo 2"/>
          <p:cNvSpPr>
            <a:spLocks noGrp="1"/>
          </p:cNvSpPr>
          <p:nvPr>
            <p:ph idx="1"/>
          </p:nvPr>
        </p:nvSpPr>
        <p:spPr>
          <a:xfrm>
            <a:off x="457200" y="333375"/>
            <a:ext cx="8229600" cy="5792788"/>
          </a:xfrm>
        </p:spPr>
        <p:txBody>
          <a:bodyPr/>
          <a:lstStyle/>
          <a:p>
            <a:pPr algn="just">
              <a:defRPr/>
            </a:pPr>
            <a:r>
              <a:rPr lang="pt-BR" sz="2400" b="1" kern="1200" dirty="0" smtClean="0">
                <a:solidFill>
                  <a:srgbClr val="000000"/>
                </a:solidFill>
                <a:latin typeface="Times New Roman" pitchFamily="18" charset="0"/>
                <a:cs typeface="Times New Roman" pitchFamily="18" charset="0"/>
              </a:rPr>
              <a:t>Nos </a:t>
            </a:r>
            <a:r>
              <a:rPr lang="pt-BR" sz="2400" b="1" kern="1200" dirty="0" err="1" smtClean="0">
                <a:solidFill>
                  <a:srgbClr val="000000"/>
                </a:solidFill>
                <a:latin typeface="Times New Roman" pitchFamily="18" charset="0"/>
                <a:cs typeface="Times New Roman" pitchFamily="18" charset="0"/>
              </a:rPr>
              <a:t>Australopithecus</a:t>
            </a:r>
            <a:r>
              <a:rPr lang="pt-BR" sz="2400" b="1" kern="1200" dirty="0" smtClean="0">
                <a:solidFill>
                  <a:srgbClr val="000000"/>
                </a:solidFill>
                <a:latin typeface="Times New Roman" pitchFamily="18" charset="0"/>
                <a:cs typeface="Times New Roman" pitchFamily="18" charset="0"/>
              </a:rPr>
              <a:t> que viveram há mais de 10 milhões de anos na África do Sul, encontraram-se sinais de agressões que só poderiam ser suportadas se amparados por outros membros</a:t>
            </a:r>
          </a:p>
          <a:p>
            <a:pPr algn="just">
              <a:defRPr/>
            </a:pPr>
            <a:r>
              <a:rPr lang="pt-BR" sz="2400" b="1" kern="1200" dirty="0" smtClean="0">
                <a:solidFill>
                  <a:srgbClr val="000000"/>
                </a:solidFill>
                <a:latin typeface="Times New Roman" pitchFamily="18" charset="0"/>
                <a:cs typeface="Times New Roman" pitchFamily="18" charset="0"/>
              </a:rPr>
              <a:t>O amparo primário foi feito pela mãe</a:t>
            </a:r>
          </a:p>
          <a:p>
            <a:pPr algn="just">
              <a:defRPr/>
            </a:pPr>
            <a:r>
              <a:rPr lang="pt-BR" sz="2400" b="1" kern="1200" dirty="0" smtClean="0">
                <a:solidFill>
                  <a:srgbClr val="000000"/>
                </a:solidFill>
                <a:latin typeface="Times New Roman" pitchFamily="18" charset="0"/>
                <a:cs typeface="Times New Roman" pitchFamily="18" charset="0"/>
              </a:rPr>
              <a:t>Observando o cuidado materno, os diversos membros foram, a partir da imitação desse cuidado, aprimorando o amparo aos demais</a:t>
            </a:r>
          </a:p>
        </p:txBody>
      </p:sp>
      <p:pic>
        <p:nvPicPr>
          <p:cNvPr id="50179" name="Imagem 3"/>
          <p:cNvPicPr>
            <a:picLocks noChangeAspect="1"/>
          </p:cNvPicPr>
          <p:nvPr/>
        </p:nvPicPr>
        <p:blipFill>
          <a:blip r:embed="rId2" cstate="print"/>
          <a:srcRect/>
          <a:stretch>
            <a:fillRect/>
          </a:stretch>
        </p:blipFill>
        <p:spPr bwMode="auto">
          <a:xfrm>
            <a:off x="611188" y="3644900"/>
            <a:ext cx="4032250" cy="2655888"/>
          </a:xfrm>
          <a:prstGeom prst="rect">
            <a:avLst/>
          </a:prstGeom>
          <a:noFill/>
          <a:ln w="9525">
            <a:noFill/>
            <a:miter lim="800000"/>
            <a:headEnd/>
            <a:tailEnd/>
          </a:ln>
        </p:spPr>
      </p:pic>
      <p:pic>
        <p:nvPicPr>
          <p:cNvPr id="50180" name="Imagem 4"/>
          <p:cNvPicPr>
            <a:picLocks noChangeAspect="1"/>
          </p:cNvPicPr>
          <p:nvPr/>
        </p:nvPicPr>
        <p:blipFill>
          <a:blip r:embed="rId3" cstate="print"/>
          <a:srcRect/>
          <a:stretch>
            <a:fillRect/>
          </a:stretch>
        </p:blipFill>
        <p:spPr bwMode="auto">
          <a:xfrm>
            <a:off x="4859338" y="3340100"/>
            <a:ext cx="3643312" cy="32654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p:cNvSpPr>
            <a:spLocks noGrp="1"/>
          </p:cNvSpPr>
          <p:nvPr>
            <p:ph type="title"/>
          </p:nvPr>
        </p:nvSpPr>
        <p:spPr>
          <a:xfrm>
            <a:off x="711200" y="71438"/>
            <a:ext cx="7715250" cy="490537"/>
          </a:xfrm>
        </p:spPr>
        <p:txBody>
          <a:bodyPr/>
          <a:lstStyle/>
          <a:p>
            <a:r>
              <a:rPr lang="pt-BR" b="1" smtClean="0">
                <a:latin typeface="Times New Roman" pitchFamily="18" charset="0"/>
                <a:cs typeface="Times New Roman" pitchFamily="18" charset="0"/>
              </a:rPr>
              <a:t>O que é procurado nos fósseis?</a:t>
            </a:r>
          </a:p>
        </p:txBody>
      </p:sp>
      <p:sp>
        <p:nvSpPr>
          <p:cNvPr id="3" name="Espaço Reservado para Conteúdo 2"/>
          <p:cNvSpPr>
            <a:spLocks noGrp="1"/>
          </p:cNvSpPr>
          <p:nvPr>
            <p:ph idx="1"/>
          </p:nvPr>
        </p:nvSpPr>
        <p:spPr>
          <a:xfrm>
            <a:off x="457200" y="765175"/>
            <a:ext cx="8229600" cy="2663825"/>
          </a:xfrm>
        </p:spPr>
        <p:txBody>
          <a:bodyPr>
            <a:normAutofit/>
          </a:bodyPr>
          <a:lstStyle/>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Sexo e idade</a:t>
            </a:r>
          </a:p>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Práticas </a:t>
            </a:r>
            <a:r>
              <a:rPr lang="pt-BR" sz="2400" b="1" kern="1200" dirty="0">
                <a:solidFill>
                  <a:srgbClr val="000000"/>
                </a:solidFill>
                <a:latin typeface="Times New Roman" pitchFamily="18" charset="0"/>
                <a:cs typeface="Times New Roman" pitchFamily="18" charset="0"/>
              </a:rPr>
              <a:t>culturais violentas ou episódios de tensão </a:t>
            </a:r>
            <a:r>
              <a:rPr lang="pt-BR" sz="2400" b="1" kern="1200" dirty="0" smtClean="0">
                <a:solidFill>
                  <a:srgbClr val="000000"/>
                </a:solidFill>
                <a:latin typeface="Times New Roman" pitchFamily="18" charset="0"/>
                <a:cs typeface="Times New Roman" pitchFamily="18" charset="0"/>
              </a:rPr>
              <a:t>social</a:t>
            </a:r>
          </a:p>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Situações </a:t>
            </a:r>
            <a:r>
              <a:rPr lang="pt-BR" sz="2400" b="1" kern="1200" dirty="0">
                <a:solidFill>
                  <a:srgbClr val="000000"/>
                </a:solidFill>
                <a:latin typeface="Times New Roman" pitchFamily="18" charset="0"/>
                <a:cs typeface="Times New Roman" pitchFamily="18" charset="0"/>
              </a:rPr>
              <a:t>de estresse nutricional ou por </a:t>
            </a:r>
            <a:r>
              <a:rPr lang="pt-BR" sz="2400" b="1" kern="1200" dirty="0" smtClean="0">
                <a:solidFill>
                  <a:srgbClr val="000000"/>
                </a:solidFill>
                <a:latin typeface="Times New Roman" pitchFamily="18" charset="0"/>
                <a:cs typeface="Times New Roman" pitchFamily="18" charset="0"/>
              </a:rPr>
              <a:t>infecção</a:t>
            </a:r>
          </a:p>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Marcas </a:t>
            </a:r>
            <a:r>
              <a:rPr lang="pt-BR" sz="2400" b="1" kern="1200" dirty="0">
                <a:solidFill>
                  <a:srgbClr val="000000"/>
                </a:solidFill>
                <a:latin typeface="Times New Roman" pitchFamily="18" charset="0"/>
                <a:cs typeface="Times New Roman" pitchFamily="18" charset="0"/>
              </a:rPr>
              <a:t>de esforço ou de uso continuado do </a:t>
            </a:r>
            <a:r>
              <a:rPr lang="pt-BR" sz="2400" b="1" kern="1200" dirty="0" smtClean="0">
                <a:solidFill>
                  <a:srgbClr val="000000"/>
                </a:solidFill>
                <a:latin typeface="Times New Roman" pitchFamily="18" charset="0"/>
                <a:cs typeface="Times New Roman" pitchFamily="18" charset="0"/>
              </a:rPr>
              <a:t>corpo</a:t>
            </a:r>
          </a:p>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Ocorrências </a:t>
            </a:r>
            <a:r>
              <a:rPr lang="pt-BR" sz="2400" b="1" kern="1200" dirty="0">
                <a:solidFill>
                  <a:srgbClr val="000000"/>
                </a:solidFill>
                <a:latin typeface="Times New Roman" pitchFamily="18" charset="0"/>
                <a:cs typeface="Times New Roman" pitchFamily="18" charset="0"/>
              </a:rPr>
              <a:t>de endemias e </a:t>
            </a:r>
            <a:r>
              <a:rPr lang="pt-BR" sz="2400" b="1" kern="1200" dirty="0" smtClean="0">
                <a:solidFill>
                  <a:srgbClr val="000000"/>
                </a:solidFill>
                <a:latin typeface="Times New Roman" pitchFamily="18" charset="0"/>
                <a:cs typeface="Times New Roman" pitchFamily="18" charset="0"/>
              </a:rPr>
              <a:t>epidemias</a:t>
            </a:r>
          </a:p>
          <a:p>
            <a:pPr marL="0" indent="0">
              <a:buFont typeface="Wingdings" pitchFamily="2" charset="2"/>
              <a:buChar char="ü"/>
              <a:defRPr/>
            </a:pPr>
            <a:r>
              <a:rPr lang="pt-BR" sz="2400" b="1" kern="1200" dirty="0" smtClean="0">
                <a:solidFill>
                  <a:srgbClr val="000000"/>
                </a:solidFill>
                <a:latin typeface="Times New Roman" pitchFamily="18" charset="0"/>
                <a:cs typeface="Times New Roman" pitchFamily="18" charset="0"/>
              </a:rPr>
              <a:t>Técnicas </a:t>
            </a:r>
            <a:r>
              <a:rPr lang="pt-BR" sz="2400" b="1" kern="1200" dirty="0">
                <a:solidFill>
                  <a:srgbClr val="000000"/>
                </a:solidFill>
                <a:latin typeface="Times New Roman" pitchFamily="18" charset="0"/>
                <a:cs typeface="Times New Roman" pitchFamily="18" charset="0"/>
              </a:rPr>
              <a:t>e habilidades médico-cirúrgicas</a:t>
            </a:r>
          </a:p>
        </p:txBody>
      </p:sp>
      <p:pic>
        <p:nvPicPr>
          <p:cNvPr id="51204" name="Espaço Reservado para Conteúdo 3"/>
          <p:cNvPicPr>
            <a:picLocks noChangeAspect="1"/>
          </p:cNvPicPr>
          <p:nvPr/>
        </p:nvPicPr>
        <p:blipFill>
          <a:blip r:embed="rId2" cstate="print"/>
          <a:srcRect/>
          <a:stretch>
            <a:fillRect/>
          </a:stretch>
        </p:blipFill>
        <p:spPr bwMode="auto">
          <a:xfrm>
            <a:off x="1042988" y="3429000"/>
            <a:ext cx="4249737" cy="3163888"/>
          </a:xfrm>
          <a:prstGeom prst="rect">
            <a:avLst/>
          </a:prstGeom>
          <a:noFill/>
          <a:ln w="9525">
            <a:noFill/>
            <a:miter lim="800000"/>
            <a:headEnd/>
            <a:tailEnd/>
          </a:ln>
        </p:spPr>
      </p:pic>
      <p:pic>
        <p:nvPicPr>
          <p:cNvPr id="51205" name="Imagem 4"/>
          <p:cNvPicPr>
            <a:picLocks noChangeAspect="1"/>
          </p:cNvPicPr>
          <p:nvPr/>
        </p:nvPicPr>
        <p:blipFill>
          <a:blip r:embed="rId3" cstate="print"/>
          <a:srcRect/>
          <a:stretch>
            <a:fillRect/>
          </a:stretch>
        </p:blipFill>
        <p:spPr bwMode="auto">
          <a:xfrm>
            <a:off x="6227763" y="2708275"/>
            <a:ext cx="2657475" cy="38623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0250" y="0"/>
            <a:ext cx="2603500" cy="561975"/>
          </a:xfrm>
        </p:spPr>
        <p:txBody>
          <a:bodyPr>
            <a:normAutofit fontScale="90000"/>
          </a:bodyPr>
          <a:lstStyle/>
          <a:p>
            <a:pPr>
              <a:defRPr/>
            </a:pPr>
            <a:r>
              <a:rPr lang="pt-BR" sz="4900" b="1" dirty="0" smtClean="0">
                <a:latin typeface="Times New Roman" pitchFamily="18" charset="0"/>
                <a:cs typeface="Times New Roman" pitchFamily="18" charset="0"/>
              </a:rPr>
              <a:t>Achados</a:t>
            </a:r>
            <a:r>
              <a:rPr lang="pt-BR" dirty="0" smtClean="0"/>
              <a:t> </a:t>
            </a:r>
            <a:endParaRPr lang="pt-BR" dirty="0"/>
          </a:p>
        </p:txBody>
      </p:sp>
      <p:sp>
        <p:nvSpPr>
          <p:cNvPr id="3" name="Espaço Reservado para Conteúdo 2"/>
          <p:cNvSpPr>
            <a:spLocks noGrp="1"/>
          </p:cNvSpPr>
          <p:nvPr>
            <p:ph idx="1"/>
          </p:nvPr>
        </p:nvSpPr>
        <p:spPr>
          <a:xfrm>
            <a:off x="457200" y="549275"/>
            <a:ext cx="8229600" cy="3384550"/>
          </a:xfrm>
        </p:spPr>
        <p:txBody>
          <a:bodyPr>
            <a:normAutofit fontScale="92500"/>
          </a:bodyPr>
          <a:lstStyle/>
          <a:p>
            <a:pPr algn="just">
              <a:defRPr/>
            </a:pPr>
            <a:r>
              <a:rPr lang="pt-BR" sz="2600" b="1" kern="1200" dirty="0" smtClean="0">
                <a:solidFill>
                  <a:srgbClr val="000000"/>
                </a:solidFill>
                <a:latin typeface="Times New Roman" pitchFamily="18" charset="0"/>
                <a:cs typeface="Times New Roman" pitchFamily="18" charset="0"/>
              </a:rPr>
              <a:t>Deformações na pelve: Encontrados em fósseis da Grécia e da França no período Neolítico</a:t>
            </a:r>
          </a:p>
          <a:p>
            <a:pPr algn="just">
              <a:defRPr/>
            </a:pPr>
            <a:r>
              <a:rPr lang="pt-BR" sz="2600" b="1" kern="1200" dirty="0" smtClean="0">
                <a:solidFill>
                  <a:srgbClr val="000000"/>
                </a:solidFill>
                <a:latin typeface="Times New Roman" pitchFamily="18" charset="0"/>
                <a:cs typeface="Times New Roman" pitchFamily="18" charset="0"/>
              </a:rPr>
              <a:t>Gigantismo, Nanismo, Acromegalia: Registrados em um esqueleto neolítico da Suíça</a:t>
            </a:r>
          </a:p>
          <a:p>
            <a:pPr algn="just">
              <a:defRPr/>
            </a:pPr>
            <a:r>
              <a:rPr lang="pt-BR" sz="2600" b="1" kern="1200" dirty="0" smtClean="0">
                <a:solidFill>
                  <a:srgbClr val="000000"/>
                </a:solidFill>
                <a:latin typeface="Times New Roman" pitchFamily="18" charset="0"/>
                <a:cs typeface="Times New Roman" pitchFamily="18" charset="0"/>
              </a:rPr>
              <a:t>Anomalia Congênita: Sendo possível destacar microcefalia, </a:t>
            </a:r>
            <a:r>
              <a:rPr lang="pt-BR" sz="2600" b="1" kern="1200" dirty="0" err="1" smtClean="0">
                <a:solidFill>
                  <a:srgbClr val="000000"/>
                </a:solidFill>
                <a:latin typeface="Times New Roman" pitchFamily="18" charset="0"/>
                <a:cs typeface="Times New Roman" pitchFamily="18" charset="0"/>
              </a:rPr>
              <a:t>acondroplasia</a:t>
            </a:r>
            <a:r>
              <a:rPr lang="pt-BR" sz="2600" b="1" kern="1200" dirty="0" smtClean="0">
                <a:solidFill>
                  <a:srgbClr val="000000"/>
                </a:solidFill>
                <a:latin typeface="Times New Roman" pitchFamily="18" charset="0"/>
                <a:cs typeface="Times New Roman" pitchFamily="18" charset="0"/>
              </a:rPr>
              <a:t>, crânios com </a:t>
            </a:r>
            <a:r>
              <a:rPr lang="pt-BR" sz="2600" b="1" kern="1200" dirty="0" err="1" smtClean="0">
                <a:solidFill>
                  <a:srgbClr val="000000"/>
                </a:solidFill>
                <a:latin typeface="Times New Roman" pitchFamily="18" charset="0"/>
                <a:cs typeface="Times New Roman" pitchFamily="18" charset="0"/>
              </a:rPr>
              <a:t>turricefalia</a:t>
            </a:r>
            <a:r>
              <a:rPr lang="pt-BR" sz="2600" b="1" kern="1200" dirty="0" smtClean="0">
                <a:solidFill>
                  <a:srgbClr val="000000"/>
                </a:solidFill>
                <a:latin typeface="Times New Roman" pitchFamily="18" charset="0"/>
                <a:cs typeface="Times New Roman" pitchFamily="18" charset="0"/>
              </a:rPr>
              <a:t>, isto é, crânios pontiagudos na parte superior ou então alargados no sentido anteroposterior e achatados transversalmente</a:t>
            </a:r>
          </a:p>
          <a:p>
            <a:pPr>
              <a:defRPr/>
            </a:pPr>
            <a:endParaRPr lang="pt-BR" sz="2800" dirty="0"/>
          </a:p>
        </p:txBody>
      </p:sp>
      <p:pic>
        <p:nvPicPr>
          <p:cNvPr id="52228" name="Imagem 3"/>
          <p:cNvPicPr>
            <a:picLocks noChangeAspect="1"/>
          </p:cNvPicPr>
          <p:nvPr/>
        </p:nvPicPr>
        <p:blipFill>
          <a:blip r:embed="rId2" cstate="print"/>
          <a:srcRect/>
          <a:stretch>
            <a:fillRect/>
          </a:stretch>
        </p:blipFill>
        <p:spPr bwMode="auto">
          <a:xfrm>
            <a:off x="611188" y="3963988"/>
            <a:ext cx="3744912" cy="2732087"/>
          </a:xfrm>
          <a:prstGeom prst="rect">
            <a:avLst/>
          </a:prstGeom>
          <a:noFill/>
          <a:ln w="9525">
            <a:noFill/>
            <a:miter lim="800000"/>
            <a:headEnd/>
            <a:tailEnd/>
          </a:ln>
        </p:spPr>
      </p:pic>
      <p:pic>
        <p:nvPicPr>
          <p:cNvPr id="52229" name="Imagem 4"/>
          <p:cNvPicPr>
            <a:picLocks noChangeAspect="1"/>
          </p:cNvPicPr>
          <p:nvPr/>
        </p:nvPicPr>
        <p:blipFill>
          <a:blip r:embed="rId3" cstate="print"/>
          <a:srcRect/>
          <a:stretch>
            <a:fillRect/>
          </a:stretch>
        </p:blipFill>
        <p:spPr bwMode="auto">
          <a:xfrm>
            <a:off x="5148263" y="3963988"/>
            <a:ext cx="3343275" cy="2692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33375"/>
            <a:ext cx="8229600" cy="3239641"/>
          </a:xfrm>
        </p:spPr>
        <p:txBody>
          <a:bodyPr>
            <a:normAutofit fontScale="92500" lnSpcReduction="20000"/>
          </a:bodyPr>
          <a:lstStyle/>
          <a:p>
            <a:pPr marL="0" indent="0" algn="just">
              <a:buFontTx/>
              <a:buNone/>
              <a:defRPr/>
            </a:pPr>
            <a:r>
              <a:rPr lang="pt-BR" sz="2400" dirty="0" smtClean="0"/>
              <a:t>    </a:t>
            </a:r>
            <a:r>
              <a:rPr lang="pt-BR" sz="2600" b="1" kern="1200" dirty="0" smtClean="0">
                <a:solidFill>
                  <a:srgbClr val="000000"/>
                </a:solidFill>
                <a:latin typeface="Times New Roman" pitchFamily="18" charset="0"/>
                <a:cs typeface="Times New Roman" pitchFamily="18" charset="0"/>
              </a:rPr>
              <a:t>Ossadas encontradas no Peru, México e Argentina evidenciaram a presença de sífilis e lepra já naquela época. Essas evidências basearam-se principalmente na perda de matéria óssea em forma de erosões lineares e serpentiformes</a:t>
            </a:r>
          </a:p>
          <a:p>
            <a:pPr marL="0" indent="0" algn="just">
              <a:buFontTx/>
              <a:buNone/>
              <a:defRPr/>
            </a:pPr>
            <a:endParaRPr lang="pt-BR" sz="2600" b="1" kern="1200" dirty="0" smtClean="0">
              <a:solidFill>
                <a:srgbClr val="000000"/>
              </a:solidFill>
              <a:latin typeface="Times New Roman" pitchFamily="18" charset="0"/>
              <a:cs typeface="Times New Roman" pitchFamily="18" charset="0"/>
            </a:endParaRPr>
          </a:p>
          <a:p>
            <a:pPr algn="just">
              <a:defRPr/>
            </a:pPr>
            <a:r>
              <a:rPr lang="pt-BR" sz="2600" b="1" kern="1200" dirty="0" smtClean="0">
                <a:solidFill>
                  <a:srgbClr val="000000"/>
                </a:solidFill>
                <a:latin typeface="Times New Roman" pitchFamily="18" charset="0"/>
                <a:cs typeface="Times New Roman" pitchFamily="18" charset="0"/>
              </a:rPr>
              <a:t>Outras marcas revelaram a presença de:</a:t>
            </a:r>
          </a:p>
          <a:p>
            <a:pPr marL="0" indent="0" algn="just">
              <a:buFontTx/>
              <a:buNone/>
              <a:defRPr/>
            </a:pPr>
            <a:r>
              <a:rPr lang="pt-BR" sz="2600" b="1" kern="1200" dirty="0" smtClean="0">
                <a:solidFill>
                  <a:srgbClr val="000000"/>
                </a:solidFill>
                <a:latin typeface="Times New Roman" pitchFamily="18" charset="0"/>
                <a:cs typeface="Times New Roman" pitchFamily="18" charset="0"/>
              </a:rPr>
              <a:t>	- Cáries</a:t>
            </a:r>
          </a:p>
          <a:p>
            <a:pPr marL="0" indent="0" algn="just">
              <a:buFontTx/>
              <a:buNone/>
              <a:defRPr/>
            </a:pPr>
            <a:r>
              <a:rPr lang="pt-BR" sz="2600" b="1" kern="1200" dirty="0" smtClean="0">
                <a:solidFill>
                  <a:srgbClr val="000000"/>
                </a:solidFill>
                <a:latin typeface="Times New Roman" pitchFamily="18" charset="0"/>
                <a:cs typeface="Times New Roman" pitchFamily="18" charset="0"/>
              </a:rPr>
              <a:t>	- Tuberculose</a:t>
            </a:r>
          </a:p>
          <a:p>
            <a:pPr marL="0" indent="0" algn="just">
              <a:buFontTx/>
              <a:buNone/>
              <a:defRPr/>
            </a:pPr>
            <a:r>
              <a:rPr lang="pt-BR" sz="2600" b="1" kern="1200" dirty="0" smtClean="0">
                <a:solidFill>
                  <a:srgbClr val="000000"/>
                </a:solidFill>
                <a:latin typeface="Times New Roman" pitchFamily="18" charset="0"/>
                <a:cs typeface="Times New Roman" pitchFamily="18" charset="0"/>
              </a:rPr>
              <a:t>	- Infecções virais</a:t>
            </a:r>
            <a:endParaRPr lang="pt-BR" sz="2600" dirty="0"/>
          </a:p>
        </p:txBody>
      </p:sp>
      <p:pic>
        <p:nvPicPr>
          <p:cNvPr id="53251" name="Imagem 3"/>
          <p:cNvPicPr>
            <a:picLocks noChangeAspect="1"/>
          </p:cNvPicPr>
          <p:nvPr/>
        </p:nvPicPr>
        <p:blipFill>
          <a:blip r:embed="rId2" cstate="print"/>
          <a:srcRect/>
          <a:stretch>
            <a:fillRect/>
          </a:stretch>
        </p:blipFill>
        <p:spPr bwMode="auto">
          <a:xfrm>
            <a:off x="3851275" y="2781300"/>
            <a:ext cx="4868863" cy="36560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p:cNvSpPr>
            <a:spLocks noGrp="1"/>
          </p:cNvSpPr>
          <p:nvPr>
            <p:ph type="title"/>
          </p:nvPr>
        </p:nvSpPr>
        <p:spPr>
          <a:xfrm>
            <a:off x="1708150" y="44450"/>
            <a:ext cx="5699125" cy="490538"/>
          </a:xfrm>
        </p:spPr>
        <p:txBody>
          <a:bodyPr/>
          <a:lstStyle/>
          <a:p>
            <a:r>
              <a:rPr lang="pt-BR" b="1" smtClean="0">
                <a:latin typeface="Times New Roman" pitchFamily="18" charset="0"/>
                <a:cs typeface="Times New Roman" pitchFamily="18" charset="0"/>
              </a:rPr>
              <a:t>Evidências do “curar”</a:t>
            </a:r>
          </a:p>
        </p:txBody>
      </p:sp>
      <p:sp>
        <p:nvSpPr>
          <p:cNvPr id="3" name="Espaço Reservado para Conteúdo 2"/>
          <p:cNvSpPr>
            <a:spLocks noGrp="1"/>
          </p:cNvSpPr>
          <p:nvPr>
            <p:ph idx="1"/>
          </p:nvPr>
        </p:nvSpPr>
        <p:spPr>
          <a:xfrm>
            <a:off x="354013" y="692150"/>
            <a:ext cx="8435975" cy="6049963"/>
          </a:xfrm>
        </p:spPr>
        <p:txBody>
          <a:bodyPr>
            <a:noAutofit/>
          </a:bodyPr>
          <a:lstStyle/>
          <a:p>
            <a:pPr algn="just">
              <a:defRPr/>
            </a:pPr>
            <a:r>
              <a:rPr lang="pt-BR" sz="2600" b="1" kern="1200" dirty="0" smtClean="0">
                <a:solidFill>
                  <a:srgbClr val="000000"/>
                </a:solidFill>
                <a:latin typeface="Times New Roman" pitchFamily="18" charset="0"/>
                <a:cs typeface="Times New Roman" pitchFamily="18" charset="0"/>
              </a:rPr>
              <a:t>Homo </a:t>
            </a:r>
            <a:r>
              <a:rPr lang="pt-BR" sz="2600" b="1" kern="1200" dirty="0" err="1" smtClean="0">
                <a:solidFill>
                  <a:srgbClr val="000000"/>
                </a:solidFill>
                <a:latin typeface="Times New Roman" pitchFamily="18" charset="0"/>
                <a:cs typeface="Times New Roman" pitchFamily="18" charset="0"/>
              </a:rPr>
              <a:t>erectus</a:t>
            </a:r>
            <a:r>
              <a:rPr lang="pt-BR" sz="2600" b="1" kern="1200" dirty="0" smtClean="0">
                <a:solidFill>
                  <a:srgbClr val="000000"/>
                </a:solidFill>
                <a:latin typeface="Times New Roman" pitchFamily="18" charset="0"/>
                <a:cs typeface="Times New Roman" pitchFamily="18" charset="0"/>
              </a:rPr>
              <a:t> que apresentava </a:t>
            </a:r>
            <a:r>
              <a:rPr lang="pt-BR" sz="2600" b="1" kern="1200" dirty="0" err="1" smtClean="0">
                <a:solidFill>
                  <a:srgbClr val="000000"/>
                </a:solidFill>
                <a:latin typeface="Times New Roman" pitchFamily="18" charset="0"/>
                <a:cs typeface="Times New Roman" pitchFamily="18" charset="0"/>
              </a:rPr>
              <a:t>osteomielite</a:t>
            </a:r>
            <a:r>
              <a:rPr lang="pt-BR" sz="2600" b="1" kern="1200" dirty="0" smtClean="0">
                <a:solidFill>
                  <a:srgbClr val="000000"/>
                </a:solidFill>
                <a:latin typeface="Times New Roman" pitchFamily="18" charset="0"/>
                <a:cs typeface="Times New Roman" pitchFamily="18" charset="0"/>
              </a:rPr>
              <a:t> de uma fratura curada</a:t>
            </a:r>
          </a:p>
          <a:p>
            <a:pPr algn="just">
              <a:defRPr/>
            </a:pPr>
            <a:r>
              <a:rPr lang="pt-BR" sz="2600" b="1" kern="1200" dirty="0">
                <a:solidFill>
                  <a:srgbClr val="000000"/>
                </a:solidFill>
                <a:latin typeface="Times New Roman" pitchFamily="18" charset="0"/>
                <a:cs typeface="Times New Roman" pitchFamily="18" charset="0"/>
              </a:rPr>
              <a:t>R</a:t>
            </a:r>
            <a:r>
              <a:rPr lang="pt-BR" sz="2600" b="1" kern="1200" dirty="0" smtClean="0">
                <a:solidFill>
                  <a:srgbClr val="000000"/>
                </a:solidFill>
                <a:latin typeface="Times New Roman" pitchFamily="18" charset="0"/>
                <a:cs typeface="Times New Roman" pitchFamily="18" charset="0"/>
              </a:rPr>
              <a:t>estaurações de fraturas de ossos sobrepostos com prova de curas defeituosas, demonstrando a boa intenção de um segundo indivíduo que pretendia endireitá-la e não conseguiu, pelo contrário, colocou os fragmentos em posições que eles nunca poderiam assumir</a:t>
            </a:r>
          </a:p>
          <a:p>
            <a:pPr algn="just">
              <a:defRPr/>
            </a:pPr>
            <a:r>
              <a:rPr lang="pt-BR" sz="2600" b="1" kern="1200" dirty="0" smtClean="0">
                <a:solidFill>
                  <a:srgbClr val="000000"/>
                </a:solidFill>
                <a:latin typeface="Times New Roman" pitchFamily="18" charset="0"/>
                <a:cs typeface="Times New Roman" pitchFamily="18" charset="0"/>
              </a:rPr>
              <a:t>Casos de amputação também existem. No período mesolítico, na Criméia encontrou-se  uma amputação no dedo mínimo no esqueleto de uma mulher, em que não se encontrou sinais de contaminação da ferida posteriores à amputação. Isso faz admitir o uso de substâncias desinfetantes vegetais</a:t>
            </a:r>
            <a:endParaRPr lang="pt-BR" sz="2600" b="1" kern="1200" dirty="0">
              <a:solidFill>
                <a:srgbClr val="00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1187450" y="36513"/>
            <a:ext cx="6778625" cy="561975"/>
          </a:xfrm>
        </p:spPr>
        <p:txBody>
          <a:bodyPr/>
          <a:lstStyle/>
          <a:p>
            <a:r>
              <a:rPr lang="pt-BR" b="1" smtClean="0">
                <a:latin typeface="Times New Roman" pitchFamily="18" charset="0"/>
                <a:cs typeface="Times New Roman" pitchFamily="18" charset="0"/>
              </a:rPr>
              <a:t>Pesquisa em paleopatologia</a:t>
            </a:r>
          </a:p>
        </p:txBody>
      </p:sp>
      <p:sp>
        <p:nvSpPr>
          <p:cNvPr id="3" name="Espaço Reservado para Conteúdo 2"/>
          <p:cNvSpPr>
            <a:spLocks noGrp="1"/>
          </p:cNvSpPr>
          <p:nvPr>
            <p:ph idx="1"/>
          </p:nvPr>
        </p:nvSpPr>
        <p:spPr>
          <a:xfrm>
            <a:off x="457200" y="1600200"/>
            <a:ext cx="8229600" cy="3629025"/>
          </a:xfrm>
        </p:spPr>
        <p:txBody>
          <a:bodyPr>
            <a:normAutofit/>
          </a:bodyPr>
          <a:lstStyle/>
          <a:p>
            <a:pPr algn="just">
              <a:buFontTx/>
              <a:buNone/>
              <a:defRPr/>
            </a:pPr>
            <a:r>
              <a:rPr lang="pt-BR" sz="2400" b="1" kern="1200" dirty="0" smtClean="0">
                <a:solidFill>
                  <a:srgbClr val="000000"/>
                </a:solidFill>
                <a:latin typeface="Times New Roman" pitchFamily="18" charset="0"/>
                <a:cs typeface="Times New Roman" pitchFamily="18" charset="0"/>
              </a:rPr>
              <a:t>	O </a:t>
            </a:r>
            <a:r>
              <a:rPr lang="pt-BR" sz="2400" b="1" kern="1200" dirty="0">
                <a:solidFill>
                  <a:srgbClr val="000000"/>
                </a:solidFill>
                <a:latin typeface="Times New Roman" pitchFamily="18" charset="0"/>
                <a:cs typeface="Times New Roman" pitchFamily="18" charset="0"/>
              </a:rPr>
              <a:t>Departamento de Endemias Samuel Pessoa, da Escola Nacional de Saúde Pública da Fiocruz mantém há mais de uma década um grupo de pesquisas voltado para o estudo do passado das doenças </a:t>
            </a:r>
            <a:r>
              <a:rPr lang="pt-BR" sz="2400" b="1" kern="1200" dirty="0" smtClean="0">
                <a:solidFill>
                  <a:srgbClr val="000000"/>
                </a:solidFill>
                <a:latin typeface="Times New Roman" pitchFamily="18" charset="0"/>
                <a:cs typeface="Times New Roman" pitchFamily="18" charset="0"/>
              </a:rPr>
              <a:t>humanas</a:t>
            </a:r>
          </a:p>
          <a:p>
            <a:pPr algn="just">
              <a:buFontTx/>
              <a:buNone/>
              <a:defRPr/>
            </a:pPr>
            <a:r>
              <a:rPr lang="pt-BR" sz="2400" b="1" kern="1200" dirty="0" smtClean="0">
                <a:solidFill>
                  <a:srgbClr val="000000"/>
                </a:solidFill>
                <a:latin typeface="Times New Roman" pitchFamily="18" charset="0"/>
                <a:cs typeface="Times New Roman" pitchFamily="18" charset="0"/>
              </a:rPr>
              <a:t/>
            </a:r>
            <a:br>
              <a:rPr lang="pt-BR" sz="2400" b="1" kern="1200" dirty="0" smtClean="0">
                <a:solidFill>
                  <a:srgbClr val="000000"/>
                </a:solidFill>
                <a:latin typeface="Times New Roman" pitchFamily="18" charset="0"/>
                <a:cs typeface="Times New Roman" pitchFamily="18" charset="0"/>
              </a:rPr>
            </a:br>
            <a:r>
              <a:rPr lang="pt-BR" sz="2400" b="1" kern="1200" dirty="0">
                <a:solidFill>
                  <a:srgbClr val="000000"/>
                </a:solidFill>
                <a:latin typeface="Times New Roman" pitchFamily="18" charset="0"/>
                <a:cs typeface="Times New Roman" pitchFamily="18" charset="0"/>
              </a:rPr>
              <a:t>Produzindo conhecimentos sobre a saúde e as condições de vida entre povos pré-históricos do Brasil e de outros países, esse grupo vem ajudando a contar a história da saúde, como ela se modificou, ao longo dos milhares de anos </a:t>
            </a:r>
          </a:p>
        </p:txBody>
      </p:sp>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p:nvPr>
        </p:nvSpPr>
        <p:spPr>
          <a:xfrm>
            <a:off x="2838450" y="34925"/>
            <a:ext cx="3467100" cy="635000"/>
          </a:xfrm>
        </p:spPr>
        <p:txBody>
          <a:bodyPr/>
          <a:lstStyle/>
          <a:p>
            <a:r>
              <a:rPr lang="pt-BR" b="1" smtClean="0">
                <a:latin typeface="Times New Roman" pitchFamily="18" charset="0"/>
                <a:cs typeface="Times New Roman" pitchFamily="18" charset="0"/>
              </a:rPr>
              <a:t>Bibliografia</a:t>
            </a:r>
          </a:p>
        </p:txBody>
      </p:sp>
      <p:sp>
        <p:nvSpPr>
          <p:cNvPr id="61443" name="Espaço Reservado para Conteúdo 2"/>
          <p:cNvSpPr>
            <a:spLocks noGrp="1"/>
          </p:cNvSpPr>
          <p:nvPr>
            <p:ph idx="1"/>
          </p:nvPr>
        </p:nvSpPr>
        <p:spPr>
          <a:xfrm>
            <a:off x="457200" y="1600200"/>
            <a:ext cx="8291513" cy="3197225"/>
          </a:xfrm>
        </p:spPr>
        <p:txBody>
          <a:bodyPr/>
          <a:lstStyle/>
          <a:p>
            <a:pPr marL="0" indent="0">
              <a:buFontTx/>
              <a:buNone/>
              <a:defRPr/>
            </a:pPr>
            <a:r>
              <a:rPr lang="pt-BR" sz="2400" b="1" kern="1200" dirty="0" smtClean="0">
                <a:solidFill>
                  <a:srgbClr val="000000"/>
                </a:solidFill>
                <a:latin typeface="Times New Roman" pitchFamily="18" charset="0"/>
                <a:cs typeface="Times New Roman" pitchFamily="18" charset="0"/>
              </a:rPr>
              <a:t>http://www.telegraph.co.uk/science/science-news/7072726/Stone-Age-amputee-proves-Neolithic-medics-more-advanced-than-previously-thought.html</a:t>
            </a:r>
          </a:p>
          <a:p>
            <a:pPr marL="0" indent="0">
              <a:buFontTx/>
              <a:buNone/>
              <a:defRPr/>
            </a:pPr>
            <a:endParaRPr lang="pt-BR" sz="2400" b="1" kern="1200" dirty="0" smtClean="0">
              <a:solidFill>
                <a:srgbClr val="000000"/>
              </a:solidFill>
              <a:latin typeface="Times New Roman" pitchFamily="18" charset="0"/>
              <a:cs typeface="Times New Roman" pitchFamily="18" charset="0"/>
            </a:endParaRPr>
          </a:p>
          <a:p>
            <a:pPr marL="0" indent="0">
              <a:buFontTx/>
              <a:buNone/>
              <a:defRPr/>
            </a:pPr>
            <a:r>
              <a:rPr lang="pt-BR" sz="2400" b="1" kern="1200" dirty="0" smtClean="0">
                <a:solidFill>
                  <a:srgbClr val="000000"/>
                </a:solidFill>
                <a:latin typeface="Times New Roman" pitchFamily="18" charset="0"/>
                <a:cs typeface="Times New Roman" pitchFamily="18" charset="0"/>
              </a:rPr>
              <a:t>http://algarvivo.com/arqueo/neolitico/revolucao-neolitica.html</a:t>
            </a:r>
          </a:p>
          <a:p>
            <a:pPr marL="0" indent="0">
              <a:buFontTx/>
              <a:buNone/>
              <a:defRPr/>
            </a:pPr>
            <a:endParaRPr lang="pt-BR" sz="2400" b="1" kern="1200" dirty="0" smtClean="0">
              <a:solidFill>
                <a:srgbClr val="000000"/>
              </a:solidFill>
              <a:latin typeface="Times New Roman" pitchFamily="18" charset="0"/>
              <a:cs typeface="Times New Roman" pitchFamily="18" charset="0"/>
            </a:endParaRPr>
          </a:p>
          <a:p>
            <a:pPr marL="0" indent="0">
              <a:buFontTx/>
              <a:buNone/>
              <a:defRPr/>
            </a:pPr>
            <a:r>
              <a:rPr lang="pt-BR" sz="2400" b="1" kern="1200" dirty="0" smtClean="0">
                <a:solidFill>
                  <a:srgbClr val="000000"/>
                </a:solidFill>
                <a:latin typeface="Times New Roman" pitchFamily="18" charset="0"/>
                <a:cs typeface="Times New Roman" pitchFamily="18" charset="0"/>
              </a:rPr>
              <a:t>www.ccms.saude.gov.br/paleopatologia</a:t>
            </a:r>
          </a:p>
          <a:p>
            <a:pPr marL="0" indent="0">
              <a:buFontTx/>
              <a:buNone/>
              <a:defRPr/>
            </a:pPr>
            <a:endParaRPr lang="pt-BR" sz="2400" b="1" kern="1200" dirty="0" smtClean="0">
              <a:solidFill>
                <a:srgbClr val="00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xamanismo.com.br/twiki/pub/Universo/SubUniverso1187815981/relig1.jpg"/>
          <p:cNvPicPr>
            <a:picLocks noChangeAspect="1" noChangeArrowheads="1"/>
          </p:cNvPicPr>
          <p:nvPr/>
        </p:nvPicPr>
        <p:blipFill>
          <a:blip r:embed="rId2" cstate="print"/>
          <a:srcRect/>
          <a:stretch>
            <a:fillRect/>
          </a:stretch>
        </p:blipFill>
        <p:spPr bwMode="auto">
          <a:xfrm>
            <a:off x="1682750" y="569913"/>
            <a:ext cx="5778500" cy="5718175"/>
          </a:xfrm>
          <a:prstGeom prst="rect">
            <a:avLst/>
          </a:prstGeom>
          <a:noFill/>
          <a:ln w="9525">
            <a:noFill/>
            <a:miter lim="800000"/>
            <a:headEnd/>
            <a:tailEnd/>
          </a:ln>
        </p:spPr>
      </p:pic>
      <p:sp>
        <p:nvSpPr>
          <p:cNvPr id="5" name="Retângulo 4"/>
          <p:cNvSpPr>
            <a:spLocks noChangeArrowheads="1"/>
          </p:cNvSpPr>
          <p:nvPr/>
        </p:nvSpPr>
        <p:spPr bwMode="auto">
          <a:xfrm>
            <a:off x="3913188" y="6240463"/>
            <a:ext cx="3635375"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http://www.xamanismo.com.br/Universo/SubUniverso1187815981</a:t>
            </a:r>
          </a:p>
        </p:txBody>
      </p:sp>
      <p:sp>
        <p:nvSpPr>
          <p:cNvPr id="6" name="WordArt 8"/>
          <p:cNvSpPr>
            <a:spLocks noChangeArrowheads="1" noChangeShapeType="1" noTextEdit="1"/>
          </p:cNvSpPr>
          <p:nvPr/>
        </p:nvSpPr>
        <p:spPr bwMode="auto">
          <a:xfrm>
            <a:off x="2806700" y="6477000"/>
            <a:ext cx="3546475" cy="333375"/>
          </a:xfrm>
          <a:prstGeom prst="rect">
            <a:avLst/>
          </a:prstGeom>
        </p:spPr>
        <p:txBody>
          <a:bodyPr wrap="none" fromWordArt="1">
            <a:prstTxWarp prst="textPlain">
              <a:avLst>
                <a:gd name="adj" fmla="val 50000"/>
              </a:avLst>
            </a:prstTxWarp>
          </a:bodyPr>
          <a:lstStyle/>
          <a:p>
            <a:pPr algn="ctr"/>
            <a:r>
              <a:rPr lang="pt-BR" sz="36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egsoares@fmrp.usp.br</a:t>
            </a:r>
          </a:p>
        </p:txBody>
      </p:sp>
      <p:sp>
        <p:nvSpPr>
          <p:cNvPr id="7" name="WordArt 6"/>
          <p:cNvSpPr>
            <a:spLocks noChangeArrowheads="1" noChangeShapeType="1" noTextEdit="1"/>
          </p:cNvSpPr>
          <p:nvPr/>
        </p:nvSpPr>
        <p:spPr bwMode="auto">
          <a:xfrm>
            <a:off x="3251200" y="1011238"/>
            <a:ext cx="2755900" cy="977900"/>
          </a:xfrm>
          <a:prstGeom prst="rect">
            <a:avLst/>
          </a:prstGeom>
        </p:spPr>
        <p:txBody>
          <a:bodyPr spcFirstLastPara="1" wrap="none" fromWordArt="1">
            <a:prstTxWarp prst="textArchUp">
              <a:avLst>
                <a:gd name="adj" fmla="val 10900788"/>
              </a:avLst>
            </a:prstTxWarp>
            <a:scene3d>
              <a:camera prst="legacyObliqueBottomLeft"/>
              <a:lightRig rig="legacyFlat3" dir="t"/>
            </a:scene3d>
            <a:sp3d extrusionH="6350" prstMaterial="legacyMatte">
              <a:extrusionClr>
                <a:srgbClr val="A603AB"/>
              </a:extrusionClr>
            </a:sp3d>
          </a:bodyPr>
          <a:lstStyle/>
          <a:p>
            <a:pPr algn="ctr"/>
            <a:r>
              <a:rPr lang="pt-BR" sz="3600" b="1" kern="10">
                <a:ln w="9525">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atin typeface="Times New Roman"/>
                <a:cs typeface="Times New Roman"/>
              </a:rPr>
              <a:t>Obrigado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diamond(in)">
                                      <p:cBhvr>
                                        <p:cTn id="7" dur="2000"/>
                                        <p:tgtEl>
                                          <p:spTgt spid="121858"/>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25" presetClass="entr" presetSubtype="0" fill="hold" grpId="0" nodeType="afterEffect">
                                  <p:stCondLst>
                                    <p:cond delay="0"/>
                                  </p:stCondLst>
                                  <p:iterate type="lt">
                                    <p:tmPct val="10000"/>
                                  </p:iterate>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25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5" dur="5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l="21850" t="13734" r="22632" b="12767"/>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Paris-Praga 03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 name="WordArt 3"/>
          <p:cNvSpPr>
            <a:spLocks noChangeArrowheads="1" noChangeShapeType="1" noTextEdit="1"/>
          </p:cNvSpPr>
          <p:nvPr/>
        </p:nvSpPr>
        <p:spPr bwMode="auto">
          <a:xfrm rot="320179">
            <a:off x="2195513" y="5989638"/>
            <a:ext cx="2520950" cy="371475"/>
          </a:xfrm>
          <a:prstGeom prst="rect">
            <a:avLst/>
          </a:prstGeom>
        </p:spPr>
        <p:txBody>
          <a:bodyPr wrap="none" fromWordArt="1">
            <a:prstTxWarp prst="textPlain">
              <a:avLst>
                <a:gd name="adj" fmla="val 50000"/>
              </a:avLst>
            </a:prstTxWarp>
          </a:bodyPr>
          <a:lstStyle/>
          <a:p>
            <a:pPr algn="ctr"/>
            <a:r>
              <a:rPr lang="pt-BR" sz="2400" kern="10">
                <a:ln w="3175">
                  <a:solidFill>
                    <a:srgbClr val="FFCC99"/>
                  </a:solidFill>
                  <a:round/>
                  <a:headEnd/>
                  <a:tailEnd/>
                </a:ln>
                <a:solidFill>
                  <a:srgbClr val="800000"/>
                </a:solidFill>
                <a:latin typeface="Arial Black"/>
              </a:rPr>
              <a:t>Edson Garcia Soares</a:t>
            </a:r>
          </a:p>
        </p:txBody>
      </p:sp>
      <p:sp>
        <p:nvSpPr>
          <p:cNvPr id="15" name="WordArt 4"/>
          <p:cNvSpPr>
            <a:spLocks noChangeArrowheads="1" noChangeShapeType="1" noTextEdit="1"/>
          </p:cNvSpPr>
          <p:nvPr/>
        </p:nvSpPr>
        <p:spPr bwMode="auto">
          <a:xfrm rot="292284">
            <a:off x="4764088" y="6259513"/>
            <a:ext cx="2447925" cy="371475"/>
          </a:xfrm>
          <a:prstGeom prst="rect">
            <a:avLst/>
          </a:prstGeom>
        </p:spPr>
        <p:txBody>
          <a:bodyPr wrap="none" fromWordArt="1">
            <a:prstTxWarp prst="textPlain">
              <a:avLst>
                <a:gd name="adj" fmla="val 50000"/>
              </a:avLst>
            </a:prstTxWarp>
          </a:bodyPr>
          <a:lstStyle/>
          <a:p>
            <a:pPr algn="ctr"/>
            <a:r>
              <a:rPr lang="pt-BR" sz="2400" kern="10">
                <a:ln w="9525">
                  <a:noFill/>
                  <a:round/>
                  <a:headEnd/>
                  <a:tailEnd/>
                </a:ln>
                <a:solidFill>
                  <a:srgbClr val="3366FF"/>
                </a:solidFill>
                <a:latin typeface="Arial Black"/>
              </a:rPr>
              <a:t>(com a colaboração de Rodin)</a:t>
            </a:r>
          </a:p>
        </p:txBody>
      </p:sp>
      <p:sp>
        <p:nvSpPr>
          <p:cNvPr id="16" name="WordArt 10"/>
          <p:cNvSpPr>
            <a:spLocks noChangeArrowheads="1" noChangeShapeType="1" noTextEdit="1"/>
          </p:cNvSpPr>
          <p:nvPr/>
        </p:nvSpPr>
        <p:spPr bwMode="auto">
          <a:xfrm rot="342003">
            <a:off x="2484438" y="6524625"/>
            <a:ext cx="935037" cy="125413"/>
          </a:xfrm>
          <a:prstGeom prst="rect">
            <a:avLst/>
          </a:prstGeom>
        </p:spPr>
        <p:txBody>
          <a:bodyPr wrap="none" fromWordArt="1">
            <a:prstTxWarp prst="textPlain">
              <a:avLst>
                <a:gd name="adj" fmla="val 50000"/>
              </a:avLst>
            </a:prstTxWarp>
          </a:bodyPr>
          <a:lstStyle/>
          <a:p>
            <a:pPr algn="ctr"/>
            <a:r>
              <a:rPr lang="pt-BR" sz="2400" b="1" kern="10">
                <a:ln w="9525">
                  <a:solidFill>
                    <a:srgbClr val="FFFFFF"/>
                  </a:solidFill>
                  <a:round/>
                  <a:headEnd/>
                  <a:tailEnd/>
                </a:ln>
                <a:solidFill>
                  <a:srgbClr val="BBE0E3"/>
                </a:solidFill>
                <a:latin typeface="Times New Roman"/>
                <a:cs typeface="Times New Roman"/>
              </a:rPr>
              <a:t>FMRP/USP</a:t>
            </a:r>
          </a:p>
        </p:txBody>
      </p:sp>
      <p:sp>
        <p:nvSpPr>
          <p:cNvPr id="17" name="Text Box 17"/>
          <p:cNvSpPr txBox="1">
            <a:spLocks noChangeArrowheads="1"/>
          </p:cNvSpPr>
          <p:nvPr/>
        </p:nvSpPr>
        <p:spPr bwMode="auto">
          <a:xfrm rot="236834">
            <a:off x="4781550" y="6491288"/>
            <a:ext cx="1963738" cy="366712"/>
          </a:xfrm>
          <a:prstGeom prst="rect">
            <a:avLst/>
          </a:prstGeom>
          <a:noFill/>
          <a:ln w="9525">
            <a:noFill/>
            <a:miter lim="800000"/>
            <a:headEnd/>
            <a:tailEnd/>
          </a:ln>
        </p:spPr>
        <p:txBody>
          <a:bodyPr>
            <a:spAutoFit/>
          </a:bodyPr>
          <a:lstStyle/>
          <a:p>
            <a:pPr>
              <a:spcBef>
                <a:spcPct val="50000"/>
              </a:spcBef>
            </a:pPr>
            <a:r>
              <a:rPr lang="pt-BR" b="1">
                <a:solidFill>
                  <a:srgbClr val="000000"/>
                </a:solidFill>
                <a:latin typeface="Times New Roman" pitchFamily="18" charset="0"/>
              </a:rPr>
              <a:t>The three shades</a:t>
            </a:r>
          </a:p>
        </p:txBody>
      </p:sp>
      <p:sp>
        <p:nvSpPr>
          <p:cNvPr id="58375" name="AutoShape 2"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solidFill>
                <a:srgbClr val="000000"/>
              </a:solidFill>
            </a:endParaRPr>
          </a:p>
        </p:txBody>
      </p:sp>
      <p:sp>
        <p:nvSpPr>
          <p:cNvPr id="58376" name="AutoShape 3"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solidFill>
                <a:srgbClr val="000000"/>
              </a:solidFill>
            </a:endParaRPr>
          </a:p>
        </p:txBody>
      </p:sp>
      <p:sp>
        <p:nvSpPr>
          <p:cNvPr id="58377" name="AutoShape 4" descr="Não é possível exibir a imagem &quot;http://amazonas.fmrp.usp.br/cgi-bin/openwebmail/openwebmail-viewatt.pl/FOLDER_SIPAT_FRENTE.jpg?action=viewattachment&amp;sessionid=egsoares*-session-0.954626659470708&amp;message_id=%3C20080904120040.M26946%40fcfrp.usp.br%3E&amp;folder=INBOX&amp;attachment_nodeid=0-1&amp;convfrom=none.iso-8859-1&quot; porque ela contém erro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pt-BR">
              <a:solidFill>
                <a:srgbClr val="000000"/>
              </a:solidFill>
            </a:endParaRPr>
          </a:p>
        </p:txBody>
      </p:sp>
      <p:sp>
        <p:nvSpPr>
          <p:cNvPr id="101405" name="WordArt 29"/>
          <p:cNvSpPr>
            <a:spLocks noChangeArrowheads="1" noChangeShapeType="1" noTextEdit="1"/>
          </p:cNvSpPr>
          <p:nvPr/>
        </p:nvSpPr>
        <p:spPr bwMode="auto">
          <a:xfrm>
            <a:off x="1333500" y="4221088"/>
            <a:ext cx="6481763" cy="1144662"/>
          </a:xfrm>
          <a:prstGeom prst="rect">
            <a:avLst/>
          </a:prstGeom>
        </p:spPr>
        <p:txBody>
          <a:bodyPr wrap="none" fromWordArt="1">
            <a:prstTxWarp prst="textPlain">
              <a:avLst>
                <a:gd name="adj" fmla="val 50000"/>
              </a:avLst>
            </a:prstTxWarp>
          </a:bodyPr>
          <a:lstStyle/>
          <a:p>
            <a:pPr algn="ctr">
              <a:defRPr/>
            </a:pPr>
            <a:r>
              <a:rPr lang="pt-BR" sz="2800" b="1" kern="10" dirty="0" smtClean="0">
                <a:ln w="1905"/>
                <a:solidFill>
                  <a:srgbClr val="000099"/>
                </a:solidFill>
                <a:effectLst>
                  <a:innerShdw blurRad="69850" dist="43180" dir="5400000">
                    <a:srgbClr val="000000">
                      <a:alpha val="65000"/>
                    </a:srgbClr>
                  </a:innerShdw>
                </a:effectLst>
                <a:latin typeface="Times New Roman"/>
                <a:cs typeface="Times New Roman"/>
              </a:rPr>
              <a:t>Formação </a:t>
            </a:r>
            <a:r>
              <a:rPr lang="pt-BR" sz="2800" b="1" kern="10" dirty="0">
                <a:ln w="1905"/>
                <a:solidFill>
                  <a:srgbClr val="000099"/>
                </a:solidFill>
                <a:effectLst>
                  <a:innerShdw blurRad="69850" dist="43180" dir="5400000">
                    <a:srgbClr val="000000">
                      <a:alpha val="65000"/>
                    </a:srgbClr>
                  </a:innerShdw>
                </a:effectLst>
                <a:latin typeface="Times New Roman"/>
                <a:cs typeface="Times New Roman"/>
              </a:rPr>
              <a:t>Humanística II</a:t>
            </a:r>
          </a:p>
          <a:p>
            <a:pPr algn="ctr">
              <a:defRPr/>
            </a:pPr>
            <a:r>
              <a:rPr lang="pt-BR" sz="2800" b="1" kern="10" dirty="0" smtClean="0">
                <a:ln w="1905"/>
                <a:solidFill>
                  <a:srgbClr val="000099"/>
                </a:solidFill>
                <a:effectLst>
                  <a:innerShdw blurRad="69850" dist="43180" dir="5400000">
                    <a:srgbClr val="000000">
                      <a:alpha val="65000"/>
                    </a:srgbClr>
                  </a:innerShdw>
                </a:effectLst>
                <a:latin typeface="Times New Roman"/>
                <a:cs typeface="Times New Roman"/>
              </a:rPr>
              <a:t>Fundamentos </a:t>
            </a:r>
            <a:r>
              <a:rPr lang="pt-BR" sz="2800" b="1" kern="10" dirty="0">
                <a:ln w="1905"/>
                <a:solidFill>
                  <a:srgbClr val="000099"/>
                </a:solidFill>
                <a:effectLst>
                  <a:innerShdw blurRad="69850" dist="43180" dir="5400000">
                    <a:srgbClr val="000000">
                      <a:alpha val="65000"/>
                    </a:srgbClr>
                  </a:innerShdw>
                </a:effectLst>
                <a:latin typeface="Times New Roman"/>
                <a:cs typeface="Times New Roman"/>
              </a:rPr>
              <a:t>de Bioética</a:t>
            </a:r>
          </a:p>
        </p:txBody>
      </p:sp>
      <p:sp>
        <p:nvSpPr>
          <p:cNvPr id="101402" name="WordArt 26"/>
          <p:cNvSpPr>
            <a:spLocks noChangeArrowheads="1" noChangeShapeType="1" noTextEdit="1"/>
          </p:cNvSpPr>
          <p:nvPr/>
        </p:nvSpPr>
        <p:spPr bwMode="auto">
          <a:xfrm>
            <a:off x="1206500" y="188913"/>
            <a:ext cx="6880225" cy="1152525"/>
          </a:xfrm>
          <a:prstGeom prst="rect">
            <a:avLst/>
          </a:prstGeom>
        </p:spPr>
        <p:txBody>
          <a:bodyPr wrap="none" fromWordArt="1">
            <a:prstTxWarp prst="textPlain">
              <a:avLst>
                <a:gd name="adj" fmla="val 50000"/>
              </a:avLst>
            </a:prstTxWarp>
          </a:bodyPr>
          <a:lstStyle/>
          <a:p>
            <a:pPr algn="ctr"/>
            <a:r>
              <a:rPr lang="pt-BR" sz="2800" b="1" kern="10" dirty="0">
                <a:ln w="12700">
                  <a:solidFill>
                    <a:srgbClr val="FF0000"/>
                  </a:solidFill>
                  <a:round/>
                  <a:headEnd/>
                  <a:tailEnd/>
                </a:ln>
                <a:solidFill>
                  <a:srgbClr val="FF0000"/>
                </a:solidFill>
                <a:latin typeface="Times New Roman"/>
                <a:cs typeface="Times New Roman"/>
              </a:rPr>
              <a:t>Universidade de São Paulo</a:t>
            </a:r>
          </a:p>
          <a:p>
            <a:pPr algn="ctr"/>
            <a:r>
              <a:rPr lang="pt-BR" sz="2800" b="1" kern="10" dirty="0">
                <a:ln w="12700">
                  <a:solidFill>
                    <a:srgbClr val="FF0000"/>
                  </a:solidFill>
                  <a:round/>
                  <a:headEnd/>
                  <a:tailEnd/>
                </a:ln>
                <a:solidFill>
                  <a:srgbClr val="FF0000"/>
                </a:solidFill>
                <a:latin typeface="Times New Roman"/>
                <a:cs typeface="Times New Roman"/>
              </a:rPr>
              <a:t>Faculdade de Medicina de Ribeirão Preto</a:t>
            </a:r>
          </a:p>
          <a:p>
            <a:pPr algn="ctr"/>
            <a:r>
              <a:rPr lang="pt-BR" sz="2800" b="1" kern="10" dirty="0">
                <a:ln w="12700">
                  <a:solidFill>
                    <a:srgbClr val="FF0000"/>
                  </a:solidFill>
                  <a:round/>
                  <a:headEnd/>
                  <a:tailEnd/>
                </a:ln>
                <a:solidFill>
                  <a:srgbClr val="FF0000"/>
                </a:solidFill>
                <a:latin typeface="Times New Roman"/>
                <a:cs typeface="Times New Roman"/>
              </a:rPr>
              <a:t>Departamento de Patologia e Medicina Legal </a:t>
            </a:r>
          </a:p>
        </p:txBody>
      </p:sp>
      <p:pic>
        <p:nvPicPr>
          <p:cNvPr id="51222" name="Picture 22" descr="brasao"/>
          <p:cNvPicPr preferRelativeResize="0">
            <a:picLocks noChangeArrowheads="1"/>
          </p:cNvPicPr>
          <p:nvPr/>
        </p:nvPicPr>
        <p:blipFill>
          <a:blip r:embed="rId3" cstate="print"/>
          <a:srcRect l="10246" t="10274" r="6174" b="11035"/>
          <a:stretch>
            <a:fillRect/>
          </a:stretch>
        </p:blipFill>
        <p:spPr bwMode="auto">
          <a:xfrm>
            <a:off x="179388" y="152400"/>
            <a:ext cx="863600" cy="1225550"/>
          </a:xfrm>
          <a:prstGeom prst="rect">
            <a:avLst/>
          </a:prstGeom>
          <a:noFill/>
          <a:ln w="9525">
            <a:noFill/>
            <a:miter lim="800000"/>
            <a:headEnd/>
            <a:tailEnd/>
          </a:ln>
        </p:spPr>
      </p:pic>
      <p:pic>
        <p:nvPicPr>
          <p:cNvPr id="19" name="Picture 13" descr="BRASAOcolor_gde"/>
          <p:cNvPicPr preferRelativeResize="0">
            <a:picLocks noChangeArrowheads="1"/>
          </p:cNvPicPr>
          <p:nvPr/>
        </p:nvPicPr>
        <p:blipFill>
          <a:blip r:embed="rId4" cstate="print"/>
          <a:srcRect/>
          <a:stretch>
            <a:fillRect/>
          </a:stretch>
        </p:blipFill>
        <p:spPr bwMode="auto">
          <a:xfrm>
            <a:off x="8116888" y="138113"/>
            <a:ext cx="863600" cy="1223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1000"/>
                                        <p:tgtEl>
                                          <p:spTgt spid="1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amond(in)">
                                      <p:cBhvr>
                                        <p:cTn id="15" dur="500"/>
                                        <p:tgtEl>
                                          <p:spTgt spid="16"/>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1000"/>
                                        <p:tgtEl>
                                          <p:spTgt spid="15"/>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amond(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222"/>
                                        </p:tgtEl>
                                        <p:attrNameLst>
                                          <p:attrName>style.visibility</p:attrName>
                                        </p:attrNameLst>
                                      </p:cBhvr>
                                      <p:to>
                                        <p:strVal val="visible"/>
                                      </p:to>
                                    </p:set>
                                  </p:childTnLst>
                                </p:cTn>
                              </p:par>
                            </p:childTnLst>
                          </p:cTn>
                        </p:par>
                        <p:par>
                          <p:cTn id="28" fill="hold">
                            <p:stCondLst>
                              <p:cond delay="0"/>
                            </p:stCondLst>
                            <p:childTnLst>
                              <p:par>
                                <p:cTn id="29" presetID="16" presetClass="entr" presetSubtype="42" fill="hold" grpId="0" nodeType="afterEffect">
                                  <p:stCondLst>
                                    <p:cond delay="0"/>
                                  </p:stCondLst>
                                  <p:childTnLst>
                                    <p:set>
                                      <p:cBhvr>
                                        <p:cTn id="30" dur="1" fill="hold">
                                          <p:stCondLst>
                                            <p:cond delay="0"/>
                                          </p:stCondLst>
                                        </p:cTn>
                                        <p:tgtEl>
                                          <p:spTgt spid="101402"/>
                                        </p:tgtEl>
                                        <p:attrNameLst>
                                          <p:attrName>style.visibility</p:attrName>
                                        </p:attrNameLst>
                                      </p:cBhvr>
                                      <p:to>
                                        <p:strVal val="visible"/>
                                      </p:to>
                                    </p:set>
                                    <p:animEffect transition="in" filter="barn(outHorizontal)">
                                      <p:cBhvr>
                                        <p:cTn id="31" dur="1000"/>
                                        <p:tgtEl>
                                          <p:spTgt spid="101402"/>
                                        </p:tgtEl>
                                      </p:cBhvr>
                                    </p:animEffect>
                                  </p:childTnLst>
                                </p:cTn>
                              </p:par>
                            </p:childTnLst>
                          </p:cTn>
                        </p:par>
                        <p:par>
                          <p:cTn id="32" fill="hold">
                            <p:stCondLst>
                              <p:cond delay="1000"/>
                            </p:stCondLst>
                            <p:childTnLst>
                              <p:par>
                                <p:cTn id="33" presetID="20" presetClass="entr" presetSubtype="0" fill="hold" nodeType="afterEffect">
                                  <p:stCondLst>
                                    <p:cond delay="0"/>
                                  </p:stCondLst>
                                  <p:childTnLst>
                                    <p:set>
                                      <p:cBhvr>
                                        <p:cTn id="34" dur="1" fill="hold">
                                          <p:stCondLst>
                                            <p:cond delay="0"/>
                                          </p:stCondLst>
                                        </p:cTn>
                                        <p:tgtEl>
                                          <p:spTgt spid="101405"/>
                                        </p:tgtEl>
                                        <p:attrNameLst>
                                          <p:attrName>style.visibility</p:attrName>
                                        </p:attrNameLst>
                                      </p:cBhvr>
                                      <p:to>
                                        <p:strVal val="visible"/>
                                      </p:to>
                                    </p:set>
                                    <p:animEffect transition="in" filter="wedge">
                                      <p:cBhvr>
                                        <p:cTn id="35" dur="2000"/>
                                        <p:tgtEl>
                                          <p:spTgt spid="101405"/>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0140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upo 15"/>
          <p:cNvGrpSpPr>
            <a:grpSpLocks/>
          </p:cNvGrpSpPr>
          <p:nvPr/>
        </p:nvGrpSpPr>
        <p:grpSpPr bwMode="auto">
          <a:xfrm>
            <a:off x="323850" y="584200"/>
            <a:ext cx="4248150" cy="3814763"/>
            <a:chOff x="323850" y="550843"/>
            <a:chExt cx="4248150" cy="3814782"/>
          </a:xfrm>
        </p:grpSpPr>
        <p:pic>
          <p:nvPicPr>
            <p:cNvPr id="59406" name="Picture 6" descr="vencedor"/>
            <p:cNvPicPr>
              <a:picLocks noChangeAspect="1" noChangeArrowheads="1"/>
            </p:cNvPicPr>
            <p:nvPr/>
          </p:nvPicPr>
          <p:blipFill>
            <a:blip r:embed="rId2" cstate="print"/>
            <a:srcRect t="8665"/>
            <a:stretch>
              <a:fillRect/>
            </a:stretch>
          </p:blipFill>
          <p:spPr bwMode="auto">
            <a:xfrm>
              <a:off x="323850" y="550843"/>
              <a:ext cx="4248150" cy="3814782"/>
            </a:xfrm>
            <a:prstGeom prst="rect">
              <a:avLst/>
            </a:prstGeom>
            <a:noFill/>
            <a:ln w="9525">
              <a:noFill/>
              <a:miter lim="800000"/>
              <a:headEnd/>
              <a:tailEnd/>
            </a:ln>
          </p:spPr>
        </p:pic>
        <p:sp>
          <p:nvSpPr>
            <p:cNvPr id="59407" name="WordArt 24"/>
            <p:cNvSpPr>
              <a:spLocks noChangeArrowheads="1" noChangeShapeType="1" noTextEdit="1"/>
            </p:cNvSpPr>
            <p:nvPr/>
          </p:nvSpPr>
          <p:spPr bwMode="auto">
            <a:xfrm>
              <a:off x="349474" y="4192562"/>
              <a:ext cx="3269053" cy="173063"/>
            </a:xfrm>
            <a:prstGeom prst="rect">
              <a:avLst/>
            </a:prstGeom>
          </p:spPr>
          <p:txBody>
            <a:bodyPr wrap="none" fromWordArt="1">
              <a:prstTxWarp prst="textPlain">
                <a:avLst>
                  <a:gd name="adj" fmla="val 50000"/>
                </a:avLst>
              </a:prstTxWarp>
            </a:bodyPr>
            <a:lstStyle/>
            <a:p>
              <a:pPr algn="ctr"/>
              <a:r>
                <a:rPr lang="pt-BR" sz="2400" kern="10">
                  <a:ln w="9525">
                    <a:noFill/>
                    <a:round/>
                    <a:headEnd/>
                    <a:tailEnd/>
                  </a:ln>
                  <a:solidFill>
                    <a:srgbClr val="000080"/>
                  </a:solidFill>
                  <a:latin typeface="Monotype Corsiva"/>
                </a:rPr>
                <a:t>http://cmat4ever.blogspot.com/2009/02/marco-teles-52.html</a:t>
              </a:r>
            </a:p>
          </p:txBody>
        </p:sp>
      </p:grpSp>
      <p:pic>
        <p:nvPicPr>
          <p:cNvPr id="18440" name="Picture 8" descr="schumacher"/>
          <p:cNvPicPr>
            <a:picLocks noChangeAspect="1" noChangeArrowheads="1"/>
          </p:cNvPicPr>
          <p:nvPr/>
        </p:nvPicPr>
        <p:blipFill>
          <a:blip r:embed="rId3" cstate="print"/>
          <a:srcRect/>
          <a:stretch>
            <a:fillRect/>
          </a:stretch>
        </p:blipFill>
        <p:spPr bwMode="auto">
          <a:xfrm>
            <a:off x="4787900" y="993775"/>
            <a:ext cx="2222500" cy="2130425"/>
          </a:xfrm>
          <a:prstGeom prst="rect">
            <a:avLst/>
          </a:prstGeom>
          <a:noFill/>
          <a:ln w="9525">
            <a:noFill/>
            <a:miter lim="800000"/>
            <a:headEnd/>
            <a:tailEnd/>
          </a:ln>
        </p:spPr>
      </p:pic>
      <p:pic>
        <p:nvPicPr>
          <p:cNvPr id="18441" name="Picture 9" descr="jenson-button-photo"/>
          <p:cNvPicPr>
            <a:picLocks noChangeAspect="1" noChangeArrowheads="1"/>
          </p:cNvPicPr>
          <p:nvPr/>
        </p:nvPicPr>
        <p:blipFill>
          <a:blip r:embed="rId4" cstate="print"/>
          <a:srcRect b="22177"/>
          <a:stretch>
            <a:fillRect/>
          </a:stretch>
        </p:blipFill>
        <p:spPr bwMode="auto">
          <a:xfrm>
            <a:off x="6975475" y="990600"/>
            <a:ext cx="1928813" cy="2138363"/>
          </a:xfrm>
          <a:prstGeom prst="rect">
            <a:avLst/>
          </a:prstGeom>
          <a:noFill/>
          <a:ln w="9525">
            <a:noFill/>
            <a:miter lim="800000"/>
            <a:headEnd/>
            <a:tailEnd/>
          </a:ln>
        </p:spPr>
      </p:pic>
      <p:sp>
        <p:nvSpPr>
          <p:cNvPr id="18442" name="Text Box 10"/>
          <p:cNvSpPr txBox="1">
            <a:spLocks noChangeArrowheads="1"/>
          </p:cNvSpPr>
          <p:nvPr/>
        </p:nvSpPr>
        <p:spPr bwMode="auto">
          <a:xfrm>
            <a:off x="7304088" y="3124200"/>
            <a:ext cx="1600200" cy="304800"/>
          </a:xfrm>
          <a:prstGeom prst="rect">
            <a:avLst/>
          </a:prstGeom>
          <a:noFill/>
          <a:ln w="9525">
            <a:noFill/>
            <a:miter lim="800000"/>
            <a:headEnd/>
            <a:tailEnd/>
          </a:ln>
        </p:spPr>
        <p:txBody>
          <a:bodyPr>
            <a:spAutoFit/>
          </a:bodyPr>
          <a:lstStyle/>
          <a:p>
            <a:pPr algn="r">
              <a:spcBef>
                <a:spcPct val="50000"/>
              </a:spcBef>
            </a:pPr>
            <a:r>
              <a:rPr lang="pt-BR" sz="1400">
                <a:solidFill>
                  <a:srgbClr val="FFFFFF"/>
                </a:solidFill>
                <a:latin typeface="Times New Roman" pitchFamily="18" charset="0"/>
              </a:rPr>
              <a:t>Jenson Button </a:t>
            </a:r>
          </a:p>
        </p:txBody>
      </p:sp>
      <p:pic>
        <p:nvPicPr>
          <p:cNvPr id="18443" name="Picture 11" descr="rubens-barrichello"/>
          <p:cNvPicPr>
            <a:picLocks noChangeAspect="1" noChangeArrowheads="1"/>
          </p:cNvPicPr>
          <p:nvPr/>
        </p:nvPicPr>
        <p:blipFill>
          <a:blip r:embed="rId5" cstate="print"/>
          <a:srcRect/>
          <a:stretch>
            <a:fillRect/>
          </a:stretch>
        </p:blipFill>
        <p:spPr bwMode="auto">
          <a:xfrm>
            <a:off x="5664200" y="3716338"/>
            <a:ext cx="2295525" cy="2519362"/>
          </a:xfrm>
          <a:prstGeom prst="rect">
            <a:avLst/>
          </a:prstGeom>
          <a:noFill/>
          <a:ln w="9525">
            <a:noFill/>
            <a:miter lim="800000"/>
            <a:headEnd/>
            <a:tailEnd/>
          </a:ln>
        </p:spPr>
      </p:pic>
      <p:sp>
        <p:nvSpPr>
          <p:cNvPr id="18444" name="Text Box 12"/>
          <p:cNvSpPr txBox="1">
            <a:spLocks noChangeArrowheads="1"/>
          </p:cNvSpPr>
          <p:nvPr/>
        </p:nvSpPr>
        <p:spPr bwMode="auto">
          <a:xfrm>
            <a:off x="5121275" y="3124200"/>
            <a:ext cx="1878013" cy="304800"/>
          </a:xfrm>
          <a:prstGeom prst="rect">
            <a:avLst/>
          </a:prstGeom>
          <a:noFill/>
          <a:ln w="9525">
            <a:noFill/>
            <a:miter lim="800000"/>
            <a:headEnd/>
            <a:tailEnd/>
          </a:ln>
        </p:spPr>
        <p:txBody>
          <a:bodyPr>
            <a:spAutoFit/>
          </a:bodyPr>
          <a:lstStyle/>
          <a:p>
            <a:pPr algn="r">
              <a:spcBef>
                <a:spcPct val="50000"/>
              </a:spcBef>
            </a:pPr>
            <a:r>
              <a:rPr lang="pt-BR" sz="1400">
                <a:solidFill>
                  <a:srgbClr val="FFFFFF"/>
                </a:solidFill>
                <a:latin typeface="Times New Roman" pitchFamily="18" charset="0"/>
              </a:rPr>
              <a:t>Michael Schumacher</a:t>
            </a:r>
          </a:p>
        </p:txBody>
      </p:sp>
      <p:sp>
        <p:nvSpPr>
          <p:cNvPr id="18445" name="WordArt 13"/>
          <p:cNvSpPr>
            <a:spLocks noChangeArrowheads="1" noChangeShapeType="1" noTextEdit="1"/>
          </p:cNvSpPr>
          <p:nvPr/>
        </p:nvSpPr>
        <p:spPr bwMode="auto">
          <a:xfrm>
            <a:off x="195263" y="47625"/>
            <a:ext cx="8753475" cy="501650"/>
          </a:xfrm>
          <a:prstGeom prst="rect">
            <a:avLst/>
          </a:prstGeom>
        </p:spPr>
        <p:txBody>
          <a:bodyPr wrap="none" fromWordArt="1">
            <a:prstTxWarp prst="textPlain">
              <a:avLst>
                <a:gd name="adj" fmla="val 50000"/>
              </a:avLst>
            </a:prstTxWarp>
          </a:bodyPr>
          <a:lstStyle/>
          <a:p>
            <a:pPr algn="ctr"/>
            <a:r>
              <a:rPr lang="pt-BR" sz="3600" b="1" kern="10">
                <a:ln w="12700">
                  <a:solidFill>
                    <a:srgbClr val="333399"/>
                  </a:solidFill>
                  <a:round/>
                  <a:headEnd/>
                  <a:tailEnd/>
                </a:ln>
                <a:solidFill>
                  <a:srgbClr val="F8F8F8"/>
                </a:solidFill>
                <a:latin typeface="Georgia"/>
              </a:rPr>
              <a:t>Por que o demérito ao segundo colocado?</a:t>
            </a:r>
          </a:p>
        </p:txBody>
      </p:sp>
      <p:sp>
        <p:nvSpPr>
          <p:cNvPr id="18446" name="Text Box 14"/>
          <p:cNvSpPr txBox="1">
            <a:spLocks noChangeArrowheads="1"/>
          </p:cNvSpPr>
          <p:nvPr/>
        </p:nvSpPr>
        <p:spPr bwMode="auto">
          <a:xfrm>
            <a:off x="6138863" y="6283325"/>
            <a:ext cx="1874837" cy="247650"/>
          </a:xfrm>
          <a:prstGeom prst="rect">
            <a:avLst/>
          </a:prstGeom>
          <a:noFill/>
          <a:ln w="9525">
            <a:noFill/>
            <a:miter lim="800000"/>
            <a:headEnd/>
            <a:tailEnd/>
          </a:ln>
        </p:spPr>
        <p:txBody>
          <a:bodyPr>
            <a:spAutoFit/>
          </a:bodyPr>
          <a:lstStyle/>
          <a:p>
            <a:pPr algn="r">
              <a:lnSpc>
                <a:spcPct val="70000"/>
              </a:lnSpc>
              <a:spcBef>
                <a:spcPct val="50000"/>
              </a:spcBef>
            </a:pPr>
            <a:r>
              <a:rPr lang="pt-BR" sz="1400">
                <a:solidFill>
                  <a:srgbClr val="FFFFFF"/>
                </a:solidFill>
                <a:latin typeface="Times New Roman" pitchFamily="18" charset="0"/>
              </a:rPr>
              <a:t>Rubens Barrichello </a:t>
            </a:r>
          </a:p>
        </p:txBody>
      </p:sp>
      <p:pic>
        <p:nvPicPr>
          <p:cNvPr id="18450" name="Picture 18" descr="felipe-massa-552e4"/>
          <p:cNvPicPr>
            <a:picLocks noChangeAspect="1" noChangeArrowheads="1"/>
          </p:cNvPicPr>
          <p:nvPr/>
        </p:nvPicPr>
        <p:blipFill>
          <a:blip r:embed="rId6" cstate="print"/>
          <a:srcRect l="55321" t="3189" r="6400" b="44341"/>
          <a:stretch>
            <a:fillRect/>
          </a:stretch>
        </p:blipFill>
        <p:spPr bwMode="auto">
          <a:xfrm>
            <a:off x="2470150" y="4437063"/>
            <a:ext cx="2101850" cy="2159000"/>
          </a:xfrm>
          <a:prstGeom prst="rect">
            <a:avLst/>
          </a:prstGeom>
          <a:noFill/>
          <a:ln w="9525">
            <a:noFill/>
            <a:miter lim="800000"/>
            <a:headEnd/>
            <a:tailEnd/>
          </a:ln>
        </p:spPr>
      </p:pic>
      <p:pic>
        <p:nvPicPr>
          <p:cNvPr id="18452" name="Picture 20" descr="LuisHamilton"/>
          <p:cNvPicPr>
            <a:picLocks noChangeAspect="1" noChangeArrowheads="1"/>
          </p:cNvPicPr>
          <p:nvPr/>
        </p:nvPicPr>
        <p:blipFill>
          <a:blip r:embed="rId7" cstate="print"/>
          <a:srcRect l="21709" r="15712" b="46753"/>
          <a:stretch>
            <a:fillRect/>
          </a:stretch>
        </p:blipFill>
        <p:spPr bwMode="auto">
          <a:xfrm>
            <a:off x="333375" y="4437063"/>
            <a:ext cx="1871663" cy="2160587"/>
          </a:xfrm>
          <a:prstGeom prst="rect">
            <a:avLst/>
          </a:prstGeom>
          <a:noFill/>
          <a:ln w="9525">
            <a:noFill/>
            <a:miter lim="800000"/>
            <a:headEnd/>
            <a:tailEnd/>
          </a:ln>
        </p:spPr>
      </p:pic>
      <p:sp>
        <p:nvSpPr>
          <p:cNvPr id="18453" name="Text Box 21"/>
          <p:cNvSpPr txBox="1">
            <a:spLocks noChangeArrowheads="1"/>
          </p:cNvSpPr>
          <p:nvPr/>
        </p:nvSpPr>
        <p:spPr bwMode="auto">
          <a:xfrm>
            <a:off x="2971800" y="6553200"/>
            <a:ext cx="1600200" cy="304800"/>
          </a:xfrm>
          <a:prstGeom prst="rect">
            <a:avLst/>
          </a:prstGeom>
          <a:noFill/>
          <a:ln w="9525">
            <a:noFill/>
            <a:miter lim="800000"/>
            <a:headEnd/>
            <a:tailEnd/>
          </a:ln>
        </p:spPr>
        <p:txBody>
          <a:bodyPr>
            <a:spAutoFit/>
          </a:bodyPr>
          <a:lstStyle/>
          <a:p>
            <a:pPr algn="r">
              <a:spcBef>
                <a:spcPct val="50000"/>
              </a:spcBef>
            </a:pPr>
            <a:r>
              <a:rPr lang="pt-BR" sz="1400">
                <a:solidFill>
                  <a:srgbClr val="FFFFFF"/>
                </a:solidFill>
                <a:latin typeface="Times New Roman" pitchFamily="18" charset="0"/>
              </a:rPr>
              <a:t>Felipe Massa </a:t>
            </a:r>
          </a:p>
        </p:txBody>
      </p:sp>
      <p:sp>
        <p:nvSpPr>
          <p:cNvPr id="18454" name="Text Box 22"/>
          <p:cNvSpPr txBox="1">
            <a:spLocks noChangeArrowheads="1"/>
          </p:cNvSpPr>
          <p:nvPr/>
        </p:nvSpPr>
        <p:spPr bwMode="auto">
          <a:xfrm>
            <a:off x="406400" y="6553200"/>
            <a:ext cx="1878013" cy="304800"/>
          </a:xfrm>
          <a:prstGeom prst="rect">
            <a:avLst/>
          </a:prstGeom>
          <a:noFill/>
          <a:ln w="9525">
            <a:noFill/>
            <a:miter lim="800000"/>
            <a:headEnd/>
            <a:tailEnd/>
          </a:ln>
        </p:spPr>
        <p:txBody>
          <a:bodyPr>
            <a:spAutoFit/>
          </a:bodyPr>
          <a:lstStyle/>
          <a:p>
            <a:pPr algn="r">
              <a:spcBef>
                <a:spcPct val="50000"/>
              </a:spcBef>
            </a:pPr>
            <a:r>
              <a:rPr lang="pt-BR" sz="1400">
                <a:solidFill>
                  <a:srgbClr val="FFFFFF"/>
                </a:solidFill>
                <a:latin typeface="Times New Roman" pitchFamily="18" charset="0"/>
              </a:rPr>
              <a:t>Lewis Hamilton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8445"/>
                                        </p:tgtEl>
                                        <p:attrNameLst>
                                          <p:attrName>style.visibility</p:attrName>
                                        </p:attrNameLst>
                                      </p:cBhvr>
                                      <p:to>
                                        <p:strVal val="visible"/>
                                      </p:to>
                                    </p:set>
                                    <p:animEffect transition="in" filter="plus(in)">
                                      <p:cBhvr>
                                        <p:cTn id="7" dur="500"/>
                                        <p:tgtEl>
                                          <p:spTgt spid="18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440"/>
                                        </p:tgtEl>
                                        <p:attrNameLst>
                                          <p:attrName>style.visibility</p:attrName>
                                        </p:attrNameLst>
                                      </p:cBhvr>
                                      <p:to>
                                        <p:strVal val="visible"/>
                                      </p:to>
                                    </p:set>
                                    <p:animEffect transition="in" filter="box(in)">
                                      <p:cBhvr>
                                        <p:cTn id="12" dur="500"/>
                                        <p:tgtEl>
                                          <p:spTgt spid="1844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8444"/>
                                        </p:tgtEl>
                                        <p:attrNameLst>
                                          <p:attrName>style.visibility</p:attrName>
                                        </p:attrNameLst>
                                      </p:cBhvr>
                                      <p:to>
                                        <p:strVal val="visible"/>
                                      </p:to>
                                    </p:set>
                                    <p:animEffect transition="in" filter="box(in)">
                                      <p:cBhvr>
                                        <p:cTn id="15" dur="500"/>
                                        <p:tgtEl>
                                          <p:spTgt spid="18444"/>
                                        </p:tgtEl>
                                      </p:cBhvr>
                                    </p:animEffect>
                                  </p:childTnLst>
                                </p:cTn>
                              </p:par>
                            </p:childTnLst>
                          </p:cTn>
                        </p:par>
                        <p:par>
                          <p:cTn id="16" fill="hold" nodeType="withGroup">
                            <p:stCondLst>
                              <p:cond delay="500"/>
                            </p:stCondLst>
                            <p:childTnLst>
                              <p:par>
                                <p:cTn id="17" presetID="4" presetClass="entr" presetSubtype="32" fill="hold" nodeType="afterEffect">
                                  <p:stCondLst>
                                    <p:cond delay="0"/>
                                  </p:stCondLst>
                                  <p:childTnLst>
                                    <p:set>
                                      <p:cBhvr>
                                        <p:cTn id="18" dur="1" fill="hold">
                                          <p:stCondLst>
                                            <p:cond delay="0"/>
                                          </p:stCondLst>
                                        </p:cTn>
                                        <p:tgtEl>
                                          <p:spTgt spid="18441"/>
                                        </p:tgtEl>
                                        <p:attrNameLst>
                                          <p:attrName>style.visibility</p:attrName>
                                        </p:attrNameLst>
                                      </p:cBhvr>
                                      <p:to>
                                        <p:strVal val="visible"/>
                                      </p:to>
                                    </p:set>
                                    <p:animEffect transition="in" filter="box(out)">
                                      <p:cBhvr>
                                        <p:cTn id="19" dur="500"/>
                                        <p:tgtEl>
                                          <p:spTgt spid="18441"/>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8442"/>
                                        </p:tgtEl>
                                        <p:attrNameLst>
                                          <p:attrName>style.visibility</p:attrName>
                                        </p:attrNameLst>
                                      </p:cBhvr>
                                      <p:to>
                                        <p:strVal val="visible"/>
                                      </p:to>
                                    </p:set>
                                    <p:animEffect transition="in" filter="box(out)">
                                      <p:cBhvr>
                                        <p:cTn id="23" dur="500"/>
                                        <p:tgtEl>
                                          <p:spTgt spid="18442"/>
                                        </p:tgtEl>
                                      </p:cBhvr>
                                    </p:animEffect>
                                  </p:childTnLst>
                                </p:cTn>
                              </p:par>
                            </p:childTnLst>
                          </p:cTn>
                        </p:par>
                        <p:par>
                          <p:cTn id="24" fill="hold" nodeType="afterGroup">
                            <p:stCondLst>
                              <p:cond delay="1500"/>
                            </p:stCondLst>
                            <p:childTnLst>
                              <p:par>
                                <p:cTn id="25" presetID="3" presetClass="entr" presetSubtype="5" fill="hold" grpId="0" nodeType="afterEffect">
                                  <p:stCondLst>
                                    <p:cond delay="0"/>
                                  </p:stCondLst>
                                  <p:childTnLst>
                                    <p:set>
                                      <p:cBhvr>
                                        <p:cTn id="26" dur="1" fill="hold">
                                          <p:stCondLst>
                                            <p:cond delay="0"/>
                                          </p:stCondLst>
                                        </p:cTn>
                                        <p:tgtEl>
                                          <p:spTgt spid="18446"/>
                                        </p:tgtEl>
                                        <p:attrNameLst>
                                          <p:attrName>style.visibility</p:attrName>
                                        </p:attrNameLst>
                                      </p:cBhvr>
                                      <p:to>
                                        <p:strVal val="visible"/>
                                      </p:to>
                                    </p:set>
                                    <p:animEffect transition="in" filter="blinds(vertical)">
                                      <p:cBhvr>
                                        <p:cTn id="27" dur="500"/>
                                        <p:tgtEl>
                                          <p:spTgt spid="18446"/>
                                        </p:tgtEl>
                                      </p:cBhvr>
                                    </p:animEffect>
                                  </p:childTnLst>
                                </p:cTn>
                              </p:par>
                            </p:childTnLst>
                          </p:cTn>
                        </p:par>
                        <p:par>
                          <p:cTn id="28" fill="hold" nodeType="afterGroup">
                            <p:stCondLst>
                              <p:cond delay="2000"/>
                            </p:stCondLst>
                            <p:childTnLst>
                              <p:par>
                                <p:cTn id="29" presetID="3" presetClass="entr" presetSubtype="5" fill="hold" nodeType="afterEffect">
                                  <p:stCondLst>
                                    <p:cond delay="0"/>
                                  </p:stCondLst>
                                  <p:childTnLst>
                                    <p:set>
                                      <p:cBhvr>
                                        <p:cTn id="30" dur="1" fill="hold">
                                          <p:stCondLst>
                                            <p:cond delay="0"/>
                                          </p:stCondLst>
                                        </p:cTn>
                                        <p:tgtEl>
                                          <p:spTgt spid="18443"/>
                                        </p:tgtEl>
                                        <p:attrNameLst>
                                          <p:attrName>style.visibility</p:attrName>
                                        </p:attrNameLst>
                                      </p:cBhvr>
                                      <p:to>
                                        <p:strVal val="visible"/>
                                      </p:to>
                                    </p:set>
                                    <p:animEffect transition="in" filter="blinds(vertical)">
                                      <p:cBhvr>
                                        <p:cTn id="31" dur="500"/>
                                        <p:tgtEl>
                                          <p:spTgt spid="184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18452"/>
                                        </p:tgtEl>
                                        <p:attrNameLst>
                                          <p:attrName>style.visibility</p:attrName>
                                        </p:attrNameLst>
                                      </p:cBhvr>
                                      <p:to>
                                        <p:strVal val="visible"/>
                                      </p:to>
                                    </p:set>
                                    <p:animEffect transition="in" filter="checkerboard(across)">
                                      <p:cBhvr>
                                        <p:cTn id="36" dur="500"/>
                                        <p:tgtEl>
                                          <p:spTgt spid="1845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8454"/>
                                        </p:tgtEl>
                                        <p:attrNameLst>
                                          <p:attrName>style.visibility</p:attrName>
                                        </p:attrNameLst>
                                      </p:cBhvr>
                                      <p:to>
                                        <p:strVal val="visible"/>
                                      </p:to>
                                    </p:set>
                                    <p:animEffect transition="in" filter="checkerboard(across)">
                                      <p:cBhvr>
                                        <p:cTn id="39" dur="500"/>
                                        <p:tgtEl>
                                          <p:spTgt spid="18454"/>
                                        </p:tgtEl>
                                      </p:cBhvr>
                                    </p:animEffect>
                                  </p:childTnLst>
                                </p:cTn>
                              </p:par>
                            </p:childTnLst>
                          </p:cTn>
                        </p:par>
                        <p:par>
                          <p:cTn id="40" fill="hold" nodeType="afterGroup">
                            <p:stCondLst>
                              <p:cond delay="500"/>
                            </p:stCondLst>
                            <p:childTnLst>
                              <p:par>
                                <p:cTn id="41" presetID="3" presetClass="entr" presetSubtype="10" fill="hold" nodeType="afterEffect">
                                  <p:stCondLst>
                                    <p:cond delay="0"/>
                                  </p:stCondLst>
                                  <p:childTnLst>
                                    <p:set>
                                      <p:cBhvr>
                                        <p:cTn id="42" dur="1" fill="hold">
                                          <p:stCondLst>
                                            <p:cond delay="0"/>
                                          </p:stCondLst>
                                        </p:cTn>
                                        <p:tgtEl>
                                          <p:spTgt spid="18450"/>
                                        </p:tgtEl>
                                        <p:attrNameLst>
                                          <p:attrName>style.visibility</p:attrName>
                                        </p:attrNameLst>
                                      </p:cBhvr>
                                      <p:to>
                                        <p:strVal val="visible"/>
                                      </p:to>
                                    </p:set>
                                    <p:animEffect transition="in" filter="blinds(horizontal)">
                                      <p:cBhvr>
                                        <p:cTn id="43" dur="500"/>
                                        <p:tgtEl>
                                          <p:spTgt spid="18450"/>
                                        </p:tgtEl>
                                      </p:cBhvr>
                                    </p:animEffect>
                                  </p:childTnLst>
                                </p:cTn>
                              </p:par>
                            </p:childTnLst>
                          </p:cTn>
                        </p:par>
                        <p:par>
                          <p:cTn id="44" fill="hold" nodeType="afterGroup">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18453"/>
                                        </p:tgtEl>
                                        <p:attrNameLst>
                                          <p:attrName>style.visibility</p:attrName>
                                        </p:attrNameLst>
                                      </p:cBhvr>
                                      <p:to>
                                        <p:strVal val="visible"/>
                                      </p:to>
                                    </p:set>
                                    <p:animEffect transition="in" filter="blinds(horizontal)">
                                      <p:cBhvr>
                                        <p:cTn id="47" dur="500"/>
                                        <p:tgtEl>
                                          <p:spTgt spid="1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4" grpId="0"/>
      <p:bldP spid="18445" grpId="0" animBg="1"/>
      <p:bldP spid="18446" grpId="0"/>
      <p:bldP spid="18453" grpId="0"/>
      <p:bldP spid="184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0" name="Picture 30" descr="gerson"/>
          <p:cNvPicPr>
            <a:picLocks noChangeAspect="1" noChangeArrowheads="1"/>
          </p:cNvPicPr>
          <p:nvPr/>
        </p:nvPicPr>
        <p:blipFill>
          <a:blip r:embed="rId2" cstate="print"/>
          <a:srcRect/>
          <a:stretch>
            <a:fillRect/>
          </a:stretch>
        </p:blipFill>
        <p:spPr bwMode="auto">
          <a:xfrm>
            <a:off x="1187450" y="1208088"/>
            <a:ext cx="6769100" cy="4440237"/>
          </a:xfrm>
          <a:prstGeom prst="rect">
            <a:avLst/>
          </a:prstGeom>
          <a:noFill/>
          <a:ln w="9525">
            <a:noFill/>
            <a:miter lim="800000"/>
            <a:headEnd/>
            <a:tailEnd/>
          </a:ln>
        </p:spPr>
      </p:pic>
      <p:sp>
        <p:nvSpPr>
          <p:cNvPr id="20511" name="WordArt 31"/>
          <p:cNvSpPr>
            <a:spLocks noChangeArrowheads="1" noChangeShapeType="1" noTextEdit="1"/>
          </p:cNvSpPr>
          <p:nvPr/>
        </p:nvSpPr>
        <p:spPr bwMode="auto">
          <a:xfrm>
            <a:off x="195263" y="47625"/>
            <a:ext cx="8753475" cy="717550"/>
          </a:xfrm>
          <a:prstGeom prst="rect">
            <a:avLst/>
          </a:prstGeom>
        </p:spPr>
        <p:txBody>
          <a:bodyPr wrap="none" fromWordArt="1">
            <a:prstTxWarp prst="textPlain">
              <a:avLst>
                <a:gd name="adj" fmla="val 50000"/>
              </a:avLst>
            </a:prstTxWarp>
          </a:bodyPr>
          <a:lstStyle/>
          <a:p>
            <a:pPr algn="ctr"/>
            <a:r>
              <a:rPr lang="pt-BR" sz="3600" b="1" kern="10">
                <a:ln w="12700">
                  <a:solidFill>
                    <a:srgbClr val="333399"/>
                  </a:solidFill>
                  <a:round/>
                  <a:headEnd/>
                  <a:tailEnd/>
                </a:ln>
                <a:solidFill>
                  <a:srgbClr val="F8F8F8"/>
                </a:solidFill>
                <a:latin typeface="Georgia"/>
              </a:rPr>
              <a:t>Vencer na vida é ser o melhor?</a:t>
            </a:r>
          </a:p>
        </p:txBody>
      </p:sp>
      <p:sp>
        <p:nvSpPr>
          <p:cNvPr id="20512" name="WordArt 32"/>
          <p:cNvSpPr>
            <a:spLocks noChangeArrowheads="1" noChangeShapeType="1" noTextEdit="1"/>
          </p:cNvSpPr>
          <p:nvPr/>
        </p:nvSpPr>
        <p:spPr bwMode="auto">
          <a:xfrm>
            <a:off x="5924550" y="6140450"/>
            <a:ext cx="1944688" cy="285750"/>
          </a:xfrm>
          <a:prstGeom prst="rect">
            <a:avLst/>
          </a:prstGeom>
        </p:spPr>
        <p:txBody>
          <a:bodyPr wrap="none" fromWordArt="1">
            <a:prstTxWarp prst="textPlain">
              <a:avLst>
                <a:gd name="adj" fmla="val 50000"/>
              </a:avLst>
            </a:prstTxWarp>
          </a:bodyPr>
          <a:lstStyle/>
          <a:p>
            <a:pPr algn="r">
              <a:defRPr/>
            </a:pPr>
            <a:r>
              <a:rPr lang="pt-BR" sz="3600" b="1" kern="10" dirty="0">
                <a:ln w="12700">
                  <a:solidFill>
                    <a:srgbClr val="333399"/>
                  </a:solidFill>
                  <a:round/>
                  <a:headEnd/>
                  <a:tailEnd/>
                </a:ln>
                <a:solidFill>
                  <a:srgbClr val="F8F8F8"/>
                </a:solidFill>
                <a:latin typeface="Georgia"/>
              </a:rPr>
              <a:t> (Lei de Gérson, </a:t>
            </a:r>
            <a:r>
              <a:rPr lang="pt-BR" sz="3600" b="1" kern="10" dirty="0">
                <a:ln w="12700">
                  <a:solidFill>
                    <a:srgbClr val="333399"/>
                  </a:solidFill>
                  <a:round/>
                  <a:headEnd/>
                  <a:tailEnd/>
                </a:ln>
                <a:solidFill>
                  <a:srgbClr val="F8F8F8"/>
                </a:solidFill>
                <a:latin typeface="Times New Roman" pitchFamily="18" charset="0"/>
                <a:cs typeface="Times New Roman" pitchFamily="18" charset="0"/>
              </a:rPr>
              <a:t>1976</a:t>
            </a:r>
            <a:r>
              <a:rPr lang="pt-BR" sz="3600" b="1" kern="10" dirty="0">
                <a:ln w="12700">
                  <a:solidFill>
                    <a:srgbClr val="333399"/>
                  </a:solidFill>
                  <a:round/>
                  <a:headEnd/>
                  <a:tailEnd/>
                </a:ln>
                <a:solidFill>
                  <a:srgbClr val="F8F8F8"/>
                </a:solidFill>
                <a:latin typeface="Georgia"/>
              </a:rPr>
              <a:t>)</a:t>
            </a:r>
          </a:p>
        </p:txBody>
      </p:sp>
      <p:sp>
        <p:nvSpPr>
          <p:cNvPr id="20513" name="WordArt 33"/>
          <p:cNvSpPr>
            <a:spLocks noChangeArrowheads="1" noChangeShapeType="1" noTextEdit="1"/>
          </p:cNvSpPr>
          <p:nvPr/>
        </p:nvSpPr>
        <p:spPr bwMode="auto">
          <a:xfrm>
            <a:off x="1187450" y="5734050"/>
            <a:ext cx="6769100" cy="358775"/>
          </a:xfrm>
          <a:prstGeom prst="rect">
            <a:avLst/>
          </a:prstGeom>
        </p:spPr>
        <p:txBody>
          <a:bodyPr wrap="none" fromWordArt="1">
            <a:prstTxWarp prst="textPlain">
              <a:avLst>
                <a:gd name="adj" fmla="val 50000"/>
              </a:avLst>
            </a:prstTxWarp>
          </a:bodyPr>
          <a:lstStyle/>
          <a:p>
            <a:pPr algn="r"/>
            <a:r>
              <a:rPr lang="pt-BR" sz="3600" b="1" kern="10">
                <a:ln w="12700">
                  <a:solidFill>
                    <a:srgbClr val="333399"/>
                  </a:solidFill>
                  <a:round/>
                  <a:headEnd/>
                  <a:tailEnd/>
                </a:ln>
                <a:solidFill>
                  <a:srgbClr val="F8F8F8"/>
                </a:solidFill>
                <a:latin typeface="Georgia"/>
              </a:rPr>
              <a:t>"Gosto de levar vantagem em tudo, certo? Leve vantagem você também"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0510"/>
                                        </p:tgtEl>
                                        <p:attrNameLst>
                                          <p:attrName>style.visibility</p:attrName>
                                        </p:attrNameLst>
                                      </p:cBhvr>
                                      <p:to>
                                        <p:strVal val="visible"/>
                                      </p:to>
                                    </p:set>
                                    <p:animEffect transition="in" filter="fade">
                                      <p:cBhvr>
                                        <p:cTn id="7" dur="2000"/>
                                        <p:tgtEl>
                                          <p:spTgt spid="20510"/>
                                        </p:tgtEl>
                                      </p:cBhvr>
                                    </p:animEffect>
                                    <p:anim calcmode="lin" valueType="num">
                                      <p:cBhvr>
                                        <p:cTn id="8" dur="2000" fill="hold"/>
                                        <p:tgtEl>
                                          <p:spTgt spid="20510"/>
                                        </p:tgtEl>
                                        <p:attrNameLst>
                                          <p:attrName>style.rotation</p:attrName>
                                        </p:attrNameLst>
                                      </p:cBhvr>
                                      <p:tavLst>
                                        <p:tav tm="0">
                                          <p:val>
                                            <p:fltVal val="720"/>
                                          </p:val>
                                        </p:tav>
                                        <p:tav tm="100000">
                                          <p:val>
                                            <p:fltVal val="0"/>
                                          </p:val>
                                        </p:tav>
                                      </p:tavLst>
                                    </p:anim>
                                    <p:anim calcmode="lin" valueType="num">
                                      <p:cBhvr>
                                        <p:cTn id="9" dur="2000" fill="hold"/>
                                        <p:tgtEl>
                                          <p:spTgt spid="20510"/>
                                        </p:tgtEl>
                                        <p:attrNameLst>
                                          <p:attrName>ppt_h</p:attrName>
                                        </p:attrNameLst>
                                      </p:cBhvr>
                                      <p:tavLst>
                                        <p:tav tm="0">
                                          <p:val>
                                            <p:fltVal val="0"/>
                                          </p:val>
                                        </p:tav>
                                        <p:tav tm="100000">
                                          <p:val>
                                            <p:strVal val="#ppt_h"/>
                                          </p:val>
                                        </p:tav>
                                      </p:tavLst>
                                    </p:anim>
                                    <p:anim calcmode="lin" valueType="num">
                                      <p:cBhvr>
                                        <p:cTn id="10" dur="2000" fill="hold"/>
                                        <p:tgtEl>
                                          <p:spTgt spid="20510"/>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20513"/>
                                        </p:tgtEl>
                                        <p:attrNameLst>
                                          <p:attrName>style.visibility</p:attrName>
                                        </p:attrNameLst>
                                      </p:cBhvr>
                                      <p:to>
                                        <p:strVal val="visible"/>
                                      </p:to>
                                    </p:set>
                                    <p:animEffect transition="in" filter="plus(in)">
                                      <p:cBhvr>
                                        <p:cTn id="14" dur="500"/>
                                        <p:tgtEl>
                                          <p:spTgt spid="20513"/>
                                        </p:tgtEl>
                                      </p:cBhvr>
                                    </p:animEffect>
                                  </p:childTnLst>
                                </p:cTn>
                              </p:par>
                              <p:par>
                                <p:cTn id="15" presetID="13" presetClass="entr" presetSubtype="16" fill="hold" nodeType="withEffect">
                                  <p:stCondLst>
                                    <p:cond delay="0"/>
                                  </p:stCondLst>
                                  <p:childTnLst>
                                    <p:set>
                                      <p:cBhvr>
                                        <p:cTn id="16" dur="1" fill="hold">
                                          <p:stCondLst>
                                            <p:cond delay="0"/>
                                          </p:stCondLst>
                                        </p:cTn>
                                        <p:tgtEl>
                                          <p:spTgt spid="20512"/>
                                        </p:tgtEl>
                                        <p:attrNameLst>
                                          <p:attrName>style.visibility</p:attrName>
                                        </p:attrNameLst>
                                      </p:cBhvr>
                                      <p:to>
                                        <p:strVal val="visible"/>
                                      </p:to>
                                    </p:set>
                                    <p:animEffect transition="in" filter="plus(in)">
                                      <p:cBhvr>
                                        <p:cTn id="17" dur="500"/>
                                        <p:tgtEl>
                                          <p:spTgt spid="205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0511"/>
                                        </p:tgtEl>
                                        <p:attrNameLst>
                                          <p:attrName>style.visibility</p:attrName>
                                        </p:attrNameLst>
                                      </p:cBhvr>
                                      <p:to>
                                        <p:strVal val="visible"/>
                                      </p:to>
                                    </p:set>
                                    <p:animEffect transition="in" filter="plus(in)">
                                      <p:cBhvr>
                                        <p:cTn id="22" dur="500"/>
                                        <p:tgtEl>
                                          <p:spTgt spid="20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1" grpId="0" animBg="1"/>
      <p:bldP spid="205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5" name="Picture 7" descr="atitude etica"/>
          <p:cNvPicPr>
            <a:picLocks noChangeAspect="1" noChangeArrowheads="1"/>
          </p:cNvPicPr>
          <p:nvPr/>
        </p:nvPicPr>
        <p:blipFill>
          <a:blip r:embed="rId2" cstate="print"/>
          <a:srcRect l="9474" t="3465" r="2061"/>
          <a:stretch>
            <a:fillRect/>
          </a:stretch>
        </p:blipFill>
        <p:spPr bwMode="auto">
          <a:xfrm>
            <a:off x="0" y="1755775"/>
            <a:ext cx="5040313" cy="4487863"/>
          </a:xfrm>
          <a:prstGeom prst="rect">
            <a:avLst/>
          </a:prstGeom>
          <a:noFill/>
          <a:ln w="9525">
            <a:noFill/>
            <a:miter lim="800000"/>
            <a:headEnd/>
            <a:tailEnd/>
          </a:ln>
        </p:spPr>
      </p:pic>
      <p:sp>
        <p:nvSpPr>
          <p:cNvPr id="104454" name="Rectangle 6"/>
          <p:cNvSpPr>
            <a:spLocks noChangeArrowheads="1"/>
          </p:cNvSpPr>
          <p:nvPr/>
        </p:nvSpPr>
        <p:spPr bwMode="auto">
          <a:xfrm>
            <a:off x="-63500" y="6237288"/>
            <a:ext cx="5235575" cy="304800"/>
          </a:xfrm>
          <a:prstGeom prst="rect">
            <a:avLst/>
          </a:prstGeom>
          <a:noFill/>
          <a:ln w="9525">
            <a:noFill/>
            <a:miter lim="800000"/>
            <a:headEnd/>
            <a:tailEnd/>
          </a:ln>
        </p:spPr>
        <p:txBody>
          <a:bodyPr wrap="none">
            <a:spAutoFit/>
          </a:bodyPr>
          <a:lstStyle/>
          <a:p>
            <a:r>
              <a:rPr lang="pt-BR" sz="1400">
                <a:solidFill>
                  <a:srgbClr val="FFFFFF"/>
                </a:solidFill>
                <a:latin typeface="Times New Roman" pitchFamily="18" charset="0"/>
                <a:cs typeface="Times New Roman" pitchFamily="18" charset="0"/>
              </a:rPr>
              <a:t>http://www.panoramablogmario.blogger.com.br/AUTO_ivan_etica.jpg</a:t>
            </a:r>
          </a:p>
        </p:txBody>
      </p:sp>
      <p:sp>
        <p:nvSpPr>
          <p:cNvPr id="14341" name="Text Box 5"/>
          <p:cNvSpPr txBox="1">
            <a:spLocks noChangeArrowheads="1"/>
          </p:cNvSpPr>
          <p:nvPr/>
        </p:nvSpPr>
        <p:spPr bwMode="auto">
          <a:xfrm>
            <a:off x="176213" y="84138"/>
            <a:ext cx="8813800" cy="1116012"/>
          </a:xfrm>
          <a:prstGeom prst="rect">
            <a:avLst/>
          </a:prstGeom>
          <a:noFill/>
          <a:ln w="9525">
            <a:noFill/>
            <a:miter lim="800000"/>
            <a:headEnd/>
            <a:tailEnd/>
          </a:ln>
        </p:spPr>
        <p:txBody>
          <a:bodyPr>
            <a:spAutoFit/>
          </a:bodyPr>
          <a:lstStyle/>
          <a:p>
            <a:pPr indent="361950" algn="just">
              <a:lnSpc>
                <a:spcPct val="80000"/>
              </a:lnSpc>
            </a:pPr>
            <a:r>
              <a:rPr lang="pt-BR" sz="2800" b="1">
                <a:solidFill>
                  <a:srgbClr val="F8F8F8"/>
                </a:solidFill>
                <a:latin typeface="Georgia" pitchFamily="18" charset="0"/>
              </a:rPr>
              <a:t>Que atitude precisamos ter na busca dos valores do homem tentando modificar o estado atual de deterioração humana e ambiental?</a:t>
            </a:r>
            <a:endParaRPr lang="pt-BR">
              <a:solidFill>
                <a:srgbClr val="F8F8F8"/>
              </a:solidFill>
              <a:latin typeface="Georgia" pitchFamily="18" charset="0"/>
            </a:endParaRPr>
          </a:p>
        </p:txBody>
      </p:sp>
      <p:sp>
        <p:nvSpPr>
          <p:cNvPr id="14342" name="Text Box 6"/>
          <p:cNvSpPr txBox="1">
            <a:spLocks noChangeArrowheads="1"/>
          </p:cNvSpPr>
          <p:nvPr/>
        </p:nvSpPr>
        <p:spPr bwMode="auto">
          <a:xfrm>
            <a:off x="4932363" y="2420938"/>
            <a:ext cx="4211637" cy="3511550"/>
          </a:xfrm>
          <a:prstGeom prst="rect">
            <a:avLst/>
          </a:prstGeom>
          <a:noFill/>
          <a:ln w="9525" algn="ctr">
            <a:noFill/>
            <a:miter lim="800000"/>
            <a:headEnd/>
            <a:tailEnd/>
          </a:ln>
        </p:spPr>
        <p:txBody>
          <a:bodyPr>
            <a:spAutoFit/>
          </a:bodyPr>
          <a:lstStyle/>
          <a:p>
            <a:pPr algn="ctr">
              <a:lnSpc>
                <a:spcPct val="110000"/>
              </a:lnSpc>
            </a:pPr>
            <a:r>
              <a:rPr lang="pt-BR" sz="2400" b="1">
                <a:solidFill>
                  <a:srgbClr val="F8F8F8"/>
                </a:solidFill>
                <a:latin typeface="Georgia" pitchFamily="18" charset="0"/>
              </a:rPr>
              <a:t>O resgate da</a:t>
            </a:r>
          </a:p>
          <a:p>
            <a:pPr algn="ctr">
              <a:lnSpc>
                <a:spcPct val="110000"/>
              </a:lnSpc>
            </a:pPr>
            <a:r>
              <a:rPr lang="pt-BR" sz="2400" b="1">
                <a:solidFill>
                  <a:srgbClr val="000000"/>
                </a:solidFill>
                <a:latin typeface="Georgia" pitchFamily="18" charset="0"/>
              </a:rPr>
              <a:t> </a:t>
            </a:r>
            <a:r>
              <a:rPr lang="pt-BR" sz="2800" b="1" i="1">
                <a:solidFill>
                  <a:srgbClr val="00B0F0"/>
                </a:solidFill>
                <a:latin typeface="Georgia" pitchFamily="18" charset="0"/>
              </a:rPr>
              <a:t>dignidade humana</a:t>
            </a:r>
            <a:r>
              <a:rPr lang="pt-BR" sz="2400" b="1">
                <a:solidFill>
                  <a:srgbClr val="00B0F0"/>
                </a:solidFill>
                <a:latin typeface="Georgia" pitchFamily="18" charset="0"/>
              </a:rPr>
              <a:t> </a:t>
            </a:r>
          </a:p>
          <a:p>
            <a:pPr algn="ctr">
              <a:lnSpc>
                <a:spcPct val="110000"/>
              </a:lnSpc>
            </a:pPr>
            <a:r>
              <a:rPr lang="pt-BR" sz="2400" b="1">
                <a:solidFill>
                  <a:srgbClr val="F8F8F8"/>
                </a:solidFill>
                <a:latin typeface="Georgia" pitchFamily="18" charset="0"/>
              </a:rPr>
              <a:t>só poderá ser conseguido buscando os</a:t>
            </a:r>
          </a:p>
          <a:p>
            <a:pPr algn="ctr">
              <a:lnSpc>
                <a:spcPct val="110000"/>
              </a:lnSpc>
            </a:pPr>
            <a:r>
              <a:rPr lang="pt-BR" sz="2400" b="1">
                <a:solidFill>
                  <a:srgbClr val="00B0F0"/>
                </a:solidFill>
                <a:latin typeface="Georgia" pitchFamily="18" charset="0"/>
              </a:rPr>
              <a:t> </a:t>
            </a:r>
            <a:r>
              <a:rPr lang="pt-BR" sz="2500" b="1" i="1">
                <a:solidFill>
                  <a:srgbClr val="00B0F0"/>
                </a:solidFill>
                <a:latin typeface="Georgia" pitchFamily="18" charset="0"/>
              </a:rPr>
              <a:t>valores humanos essenciais</a:t>
            </a:r>
            <a:r>
              <a:rPr lang="pt-BR" sz="2400" b="1">
                <a:solidFill>
                  <a:srgbClr val="00B0F0"/>
                </a:solidFill>
                <a:latin typeface="Georgia" pitchFamily="18" charset="0"/>
              </a:rPr>
              <a:t> </a:t>
            </a:r>
          </a:p>
          <a:p>
            <a:pPr algn="ctr">
              <a:lnSpc>
                <a:spcPct val="110000"/>
              </a:lnSpc>
            </a:pPr>
            <a:r>
              <a:rPr lang="pt-BR" sz="2400" b="1">
                <a:solidFill>
                  <a:srgbClr val="F8F8F8"/>
                </a:solidFill>
                <a:latin typeface="Georgia" pitchFamily="18" charset="0"/>
              </a:rPr>
              <a:t>através de uma</a:t>
            </a:r>
          </a:p>
          <a:p>
            <a:pPr algn="ctr">
              <a:lnSpc>
                <a:spcPct val="110000"/>
              </a:lnSpc>
            </a:pPr>
            <a:r>
              <a:rPr lang="pt-BR" sz="2400" b="1">
                <a:solidFill>
                  <a:srgbClr val="000000"/>
                </a:solidFill>
                <a:latin typeface="Georgia" pitchFamily="18" charset="0"/>
              </a:rPr>
              <a:t> </a:t>
            </a:r>
            <a:r>
              <a:rPr lang="pt-BR" sz="2800" b="1" i="1">
                <a:solidFill>
                  <a:srgbClr val="00B0F0"/>
                </a:solidFill>
                <a:latin typeface="Georgia" pitchFamily="18" charset="0"/>
              </a:rPr>
              <a:t>atitude ética</a:t>
            </a:r>
            <a:endParaRPr lang="pt-BR" sz="2400" b="1">
              <a:solidFill>
                <a:srgbClr val="00B0F0"/>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strips(upRight)">
                                      <p:cBhvr>
                                        <p:cTn id="7" dur="500"/>
                                        <p:tgtEl>
                                          <p:spTgt spid="104454"/>
                                        </p:tgtEl>
                                      </p:cBhvr>
                                    </p:animEffect>
                                  </p:childTnLst>
                                </p:cTn>
                              </p:par>
                              <p:par>
                                <p:cTn id="8" presetID="18" presetClass="entr" presetSubtype="3" fill="hold" nodeType="withEffect">
                                  <p:stCondLst>
                                    <p:cond delay="0"/>
                                  </p:stCondLst>
                                  <p:childTnLst>
                                    <p:set>
                                      <p:cBhvr>
                                        <p:cTn id="9" dur="1" fill="hold">
                                          <p:stCondLst>
                                            <p:cond delay="0"/>
                                          </p:stCondLst>
                                        </p:cTn>
                                        <p:tgtEl>
                                          <p:spTgt spid="104455"/>
                                        </p:tgtEl>
                                        <p:attrNameLst>
                                          <p:attrName>style.visibility</p:attrName>
                                        </p:attrNameLst>
                                      </p:cBhvr>
                                      <p:to>
                                        <p:strVal val="visible"/>
                                      </p:to>
                                    </p:set>
                                    <p:animEffect transition="in" filter="strips(upRight)">
                                      <p:cBhvr>
                                        <p:cTn id="10" dur="500"/>
                                        <p:tgtEl>
                                          <p:spTgt spid="1044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diamond(in)">
                                      <p:cBhvr>
                                        <p:cTn id="15" dur="2000"/>
                                        <p:tgtEl>
                                          <p:spTgt spid="1434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checkerboard(across)">
                                      <p:cBhvr>
                                        <p:cTn id="20"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4341" grpId="0"/>
      <p:bldP spid="1434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5" name="Picture 7" descr="dali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3976" name="Picture 8" descr="dali9"/>
          <p:cNvPicPr>
            <a:picLocks noChangeAspect="1" noChangeArrowheads="1"/>
          </p:cNvPicPr>
          <p:nvPr/>
        </p:nvPicPr>
        <p:blipFill>
          <a:blip r:embed="rId2" cstate="print">
            <a:lum bright="36000" contrast="-66000"/>
          </a:blip>
          <a:srcRect/>
          <a:stretch>
            <a:fillRect/>
          </a:stretch>
        </p:blipFill>
        <p:spPr bwMode="auto">
          <a:xfrm>
            <a:off x="0" y="0"/>
            <a:ext cx="9144000" cy="6858000"/>
          </a:xfrm>
          <a:prstGeom prst="rect">
            <a:avLst/>
          </a:prstGeom>
          <a:noFill/>
          <a:ln w="9525">
            <a:noFill/>
            <a:miter lim="800000"/>
            <a:headEnd/>
            <a:tailEnd/>
          </a:ln>
        </p:spPr>
      </p:pic>
      <p:sp>
        <p:nvSpPr>
          <p:cNvPr id="83972" name="Text Box 4"/>
          <p:cNvSpPr txBox="1">
            <a:spLocks noChangeArrowheads="1"/>
          </p:cNvSpPr>
          <p:nvPr/>
        </p:nvSpPr>
        <p:spPr bwMode="auto">
          <a:xfrm>
            <a:off x="215900" y="739775"/>
            <a:ext cx="7235825" cy="2473325"/>
          </a:xfrm>
          <a:prstGeom prst="rect">
            <a:avLst/>
          </a:prstGeom>
          <a:noFill/>
          <a:ln w="9525" algn="ctr">
            <a:noFill/>
            <a:miter lim="800000"/>
            <a:headEnd/>
            <a:tailEnd/>
          </a:ln>
        </p:spPr>
        <p:txBody>
          <a:bodyPr>
            <a:spAutoFit/>
          </a:bodyPr>
          <a:lstStyle/>
          <a:p>
            <a:r>
              <a:rPr lang="pt-BR" sz="2600" i="1">
                <a:solidFill>
                  <a:srgbClr val="333399"/>
                </a:solidFill>
                <a:latin typeface="Georgia" pitchFamily="18" charset="0"/>
              </a:rPr>
              <a:t>“Um homem se humilha se castram seu sonho. </a:t>
            </a:r>
          </a:p>
          <a:p>
            <a:r>
              <a:rPr lang="pt-BR" sz="2600" i="1">
                <a:solidFill>
                  <a:srgbClr val="333399"/>
                </a:solidFill>
                <a:latin typeface="Georgia" pitchFamily="18" charset="0"/>
              </a:rPr>
              <a:t>Seu sonho é sua vida e vida é trabalho. </a:t>
            </a:r>
          </a:p>
          <a:p>
            <a:r>
              <a:rPr lang="pt-BR" sz="2600" i="1">
                <a:solidFill>
                  <a:srgbClr val="333399"/>
                </a:solidFill>
                <a:latin typeface="Georgia" pitchFamily="18" charset="0"/>
              </a:rPr>
              <a:t>E sem o seu trabalho o homem não tem honra, </a:t>
            </a:r>
          </a:p>
          <a:p>
            <a:r>
              <a:rPr lang="pt-BR" sz="2600" i="1">
                <a:solidFill>
                  <a:srgbClr val="333399"/>
                </a:solidFill>
                <a:latin typeface="Georgia" pitchFamily="18" charset="0"/>
              </a:rPr>
              <a:t>e sem a sua honra se morre, se mata. </a:t>
            </a:r>
          </a:p>
          <a:p>
            <a:r>
              <a:rPr lang="pt-BR" sz="2600" i="1">
                <a:solidFill>
                  <a:srgbClr val="333399"/>
                </a:solidFill>
                <a:latin typeface="Georgia" pitchFamily="18" charset="0"/>
              </a:rPr>
              <a:t>Não dá prá ser feliz, não dá prá ser feliz.” </a:t>
            </a:r>
          </a:p>
          <a:p>
            <a:r>
              <a:rPr lang="pt-BR" sz="2600" i="1">
                <a:solidFill>
                  <a:srgbClr val="333399"/>
                </a:solidFill>
                <a:latin typeface="Georgia" pitchFamily="18" charset="0"/>
              </a:rPr>
              <a:t>(</a:t>
            </a:r>
            <a:r>
              <a:rPr lang="pt-BR" sz="2600" b="1" i="1">
                <a:solidFill>
                  <a:srgbClr val="333399"/>
                </a:solidFill>
                <a:latin typeface="Georgia" pitchFamily="18" charset="0"/>
              </a:rPr>
              <a:t>Gonzaga Jr., </a:t>
            </a:r>
            <a:r>
              <a:rPr lang="pt-BR" sz="2600" b="1" i="1">
                <a:solidFill>
                  <a:srgbClr val="333399"/>
                </a:solidFill>
                <a:latin typeface="Times New Roman" pitchFamily="18" charset="0"/>
              </a:rPr>
              <a:t>1983</a:t>
            </a:r>
            <a:r>
              <a:rPr lang="pt-BR" sz="2600" i="1">
                <a:solidFill>
                  <a:srgbClr val="333399"/>
                </a:solidFill>
                <a:latin typeface="Georgia" pitchFamily="18" charset="0"/>
              </a:rPr>
              <a:t>)</a:t>
            </a:r>
          </a:p>
        </p:txBody>
      </p:sp>
      <p:sp>
        <p:nvSpPr>
          <p:cNvPr id="83973" name="Text Box 5"/>
          <p:cNvSpPr txBox="1">
            <a:spLocks noChangeArrowheads="1"/>
          </p:cNvSpPr>
          <p:nvPr/>
        </p:nvSpPr>
        <p:spPr bwMode="auto">
          <a:xfrm>
            <a:off x="2022475" y="4592638"/>
            <a:ext cx="6985000" cy="2227262"/>
          </a:xfrm>
          <a:prstGeom prst="rect">
            <a:avLst/>
          </a:prstGeom>
          <a:noFill/>
          <a:ln w="9525" algn="ctr">
            <a:noFill/>
            <a:miter lim="800000"/>
            <a:headEnd/>
            <a:tailEnd/>
          </a:ln>
        </p:spPr>
        <p:txBody>
          <a:bodyPr>
            <a:spAutoFit/>
          </a:bodyPr>
          <a:lstStyle/>
          <a:p>
            <a:pPr algn="just"/>
            <a:r>
              <a:rPr lang="pt-BR" sz="2800" i="1">
                <a:solidFill>
                  <a:srgbClr val="333399"/>
                </a:solidFill>
                <a:latin typeface="Georgia" pitchFamily="18" charset="0"/>
              </a:rPr>
              <a:t>Quantos homens estão, neste momento, buscando resgatar a dignidade perdida? Que outro caminho pode haver para conseguir a felicidade senão o exercício da </a:t>
            </a:r>
            <a:r>
              <a:rPr lang="pt-BR" sz="2800" b="1" i="1">
                <a:solidFill>
                  <a:srgbClr val="333399"/>
                </a:solidFill>
                <a:latin typeface="Georgia" pitchFamily="18" charset="0"/>
              </a:rPr>
              <a:t>cidadania plena</a:t>
            </a:r>
            <a:r>
              <a:rPr lang="pt-BR" sz="2800" i="1">
                <a:solidFill>
                  <a:srgbClr val="333399"/>
                </a:solidFill>
                <a:latin typeface="Georgia" pitchFamily="18" charset="0"/>
              </a:rPr>
              <a:t>?</a:t>
            </a:r>
          </a:p>
        </p:txBody>
      </p:sp>
      <p:sp>
        <p:nvSpPr>
          <p:cNvPr id="83974" name="WordArt 6"/>
          <p:cNvSpPr>
            <a:spLocks noChangeArrowheads="1" noChangeShapeType="1" noTextEdit="1"/>
          </p:cNvSpPr>
          <p:nvPr/>
        </p:nvSpPr>
        <p:spPr bwMode="auto">
          <a:xfrm>
            <a:off x="2339975" y="57150"/>
            <a:ext cx="4619625" cy="476250"/>
          </a:xfrm>
          <a:prstGeom prst="rect">
            <a:avLst/>
          </a:prstGeom>
        </p:spPr>
        <p:txBody>
          <a:bodyPr wrap="none" fromWordArt="1"/>
          <a:lstStyle/>
          <a:p>
            <a:pPr algn="ctr">
              <a:defRPr/>
            </a:pPr>
            <a:r>
              <a:rPr lang="pt-BR" sz="3600" b="1" kern="10" dirty="0">
                <a:ln w="9525">
                  <a:noFill/>
                  <a:round/>
                  <a:headEnd/>
                  <a:tailEnd/>
                </a:ln>
                <a:solidFill>
                  <a:srgbClr val="000099"/>
                </a:solidFill>
                <a:latin typeface="Times New Roman"/>
                <a:cs typeface="Times New Roman"/>
              </a:rPr>
              <a:t>                </a:t>
            </a:r>
          </a:p>
        </p:txBody>
      </p:sp>
      <p:sp>
        <p:nvSpPr>
          <p:cNvPr id="62471" name="Line 9"/>
          <p:cNvSpPr>
            <a:spLocks noChangeShapeType="1"/>
          </p:cNvSpPr>
          <p:nvPr/>
        </p:nvSpPr>
        <p:spPr bwMode="auto">
          <a:xfrm>
            <a:off x="9144000" y="5013325"/>
            <a:ext cx="0" cy="0"/>
          </a:xfrm>
          <a:prstGeom prst="line">
            <a:avLst/>
          </a:prstGeom>
          <a:noFill/>
          <a:ln w="9525">
            <a:solidFill>
              <a:schemeClr val="tx1"/>
            </a:solidFill>
            <a:round/>
            <a:headEnd/>
            <a:tailEnd type="triangle" w="med" len="med"/>
          </a:ln>
        </p:spPr>
        <p:txBody>
          <a:bodyPr/>
          <a:lstStyle/>
          <a:p>
            <a:endParaRPr lang="pt-BR"/>
          </a:p>
        </p:txBody>
      </p:sp>
      <p:sp>
        <p:nvSpPr>
          <p:cNvPr id="101400" name="WordArt 24"/>
          <p:cNvSpPr>
            <a:spLocks noChangeArrowheads="1" noChangeShapeType="1" noTextEdit="1"/>
          </p:cNvSpPr>
          <p:nvPr/>
        </p:nvSpPr>
        <p:spPr bwMode="auto">
          <a:xfrm>
            <a:off x="88900" y="6635750"/>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Jim Warren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strVal val="#ppt_w+.3"/>
                                          </p:val>
                                        </p:tav>
                                        <p:tav tm="100000">
                                          <p:val>
                                            <p:strVal val="#ppt_w"/>
                                          </p:val>
                                        </p:tav>
                                      </p:tavLst>
                                    </p:anim>
                                    <p:anim calcmode="lin" valueType="num">
                                      <p:cBhvr>
                                        <p:cTn id="8" dur="1000" fill="hold"/>
                                        <p:tgtEl>
                                          <p:spTgt spid="83975"/>
                                        </p:tgtEl>
                                        <p:attrNameLst>
                                          <p:attrName>ppt_h</p:attrName>
                                        </p:attrNameLst>
                                      </p:cBhvr>
                                      <p:tavLst>
                                        <p:tav tm="0">
                                          <p:val>
                                            <p:strVal val="#ppt_h"/>
                                          </p:val>
                                        </p:tav>
                                        <p:tav tm="100000">
                                          <p:val>
                                            <p:strVal val="#ppt_h"/>
                                          </p:val>
                                        </p:tav>
                                      </p:tavLst>
                                    </p:anim>
                                    <p:animEffect transition="in" filter="fade">
                                      <p:cBhvr>
                                        <p:cTn id="9" dur="1000"/>
                                        <p:tgtEl>
                                          <p:spTgt spid="83975"/>
                                        </p:tgtEl>
                                      </p:cBhvr>
                                    </p:animEffect>
                                  </p:childTnLst>
                                </p:cTn>
                              </p:par>
                              <p:par>
                                <p:cTn id="10" presetID="20" presetClass="entr" presetSubtype="0" fill="hold" grpId="0" nodeType="withEffect">
                                  <p:stCondLst>
                                    <p:cond delay="0"/>
                                  </p:stCondLst>
                                  <p:childTnLst>
                                    <p:set>
                                      <p:cBhvr>
                                        <p:cTn id="11" dur="1" fill="hold">
                                          <p:stCondLst>
                                            <p:cond delay="0"/>
                                          </p:stCondLst>
                                        </p:cTn>
                                        <p:tgtEl>
                                          <p:spTgt spid="101400"/>
                                        </p:tgtEl>
                                        <p:attrNameLst>
                                          <p:attrName>style.visibility</p:attrName>
                                        </p:attrNameLst>
                                      </p:cBhvr>
                                      <p:to>
                                        <p:strVal val="visible"/>
                                      </p:to>
                                    </p:set>
                                    <p:animEffect transition="in" filter="wedge">
                                      <p:cBhvr>
                                        <p:cTn id="12" dur="2000"/>
                                        <p:tgtEl>
                                          <p:spTgt spid="1014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3976"/>
                                        </p:tgtEl>
                                        <p:attrNameLst>
                                          <p:attrName>style.visibility</p:attrName>
                                        </p:attrNameLst>
                                      </p:cBhvr>
                                      <p:to>
                                        <p:strVal val="visible"/>
                                      </p:to>
                                    </p:set>
                                    <p:animEffect transition="in" filter="dissolve">
                                      <p:cBhvr>
                                        <p:cTn id="17" dur="500"/>
                                        <p:tgtEl>
                                          <p:spTgt spid="83976"/>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83974"/>
                                        </p:tgtEl>
                                        <p:attrNameLst>
                                          <p:attrName>style.visibility</p:attrName>
                                        </p:attrNameLst>
                                      </p:cBhvr>
                                      <p:to>
                                        <p:strVal val="visible"/>
                                      </p:to>
                                    </p:set>
                                    <p:anim calcmode="lin" valueType="num">
                                      <p:cBhvr>
                                        <p:cTn id="20" dur="1000" fill="hold"/>
                                        <p:tgtEl>
                                          <p:spTgt spid="83974"/>
                                        </p:tgtEl>
                                        <p:attrNameLst>
                                          <p:attrName>ppt_w</p:attrName>
                                        </p:attrNameLst>
                                      </p:cBhvr>
                                      <p:tavLst>
                                        <p:tav tm="0">
                                          <p:val>
                                            <p:strVal val="#ppt_w+.3"/>
                                          </p:val>
                                        </p:tav>
                                        <p:tav tm="100000">
                                          <p:val>
                                            <p:strVal val="#ppt_w"/>
                                          </p:val>
                                        </p:tav>
                                      </p:tavLst>
                                    </p:anim>
                                    <p:anim calcmode="lin" valueType="num">
                                      <p:cBhvr>
                                        <p:cTn id="21" dur="1000" fill="hold"/>
                                        <p:tgtEl>
                                          <p:spTgt spid="83974"/>
                                        </p:tgtEl>
                                        <p:attrNameLst>
                                          <p:attrName>ppt_h</p:attrName>
                                        </p:attrNameLst>
                                      </p:cBhvr>
                                      <p:tavLst>
                                        <p:tav tm="0">
                                          <p:val>
                                            <p:strVal val="#ppt_h"/>
                                          </p:val>
                                        </p:tav>
                                        <p:tav tm="100000">
                                          <p:val>
                                            <p:strVal val="#ppt_h"/>
                                          </p:val>
                                        </p:tav>
                                      </p:tavLst>
                                    </p:anim>
                                    <p:animEffect transition="in" filter="fade">
                                      <p:cBhvr>
                                        <p:cTn id="22" dur="1000"/>
                                        <p:tgtEl>
                                          <p:spTgt spid="83974"/>
                                        </p:tgtEl>
                                      </p:cBhvr>
                                    </p:animEffect>
                                  </p:childTnLst>
                                </p:cTn>
                              </p:par>
                            </p:childTnLst>
                          </p:cTn>
                        </p:par>
                        <p:par>
                          <p:cTn id="23" fill="hold">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83972"/>
                                        </p:tgtEl>
                                        <p:attrNameLst>
                                          <p:attrName>style.visibility</p:attrName>
                                        </p:attrNameLst>
                                      </p:cBhvr>
                                      <p:to>
                                        <p:strVal val="visible"/>
                                      </p:to>
                                    </p:set>
                                    <p:animEffect transition="in" filter="blinds(horizontal)">
                                      <p:cBhvr>
                                        <p:cTn id="26" dur="500"/>
                                        <p:tgtEl>
                                          <p:spTgt spid="8397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973"/>
                                        </p:tgtEl>
                                        <p:attrNameLst>
                                          <p:attrName>style.visibility</p:attrName>
                                        </p:attrNameLst>
                                      </p:cBhvr>
                                      <p:to>
                                        <p:strVal val="visible"/>
                                      </p:to>
                                    </p:set>
                                    <p:anim calcmode="lin" valueType="num">
                                      <p:cBhvr additive="base">
                                        <p:cTn id="31" dur="500" fill="hold"/>
                                        <p:tgtEl>
                                          <p:spTgt spid="83973"/>
                                        </p:tgtEl>
                                        <p:attrNameLst>
                                          <p:attrName>ppt_x</p:attrName>
                                        </p:attrNameLst>
                                      </p:cBhvr>
                                      <p:tavLst>
                                        <p:tav tm="0">
                                          <p:val>
                                            <p:strVal val="#ppt_x"/>
                                          </p:val>
                                        </p:tav>
                                        <p:tav tm="100000">
                                          <p:val>
                                            <p:strVal val="#ppt_x"/>
                                          </p:val>
                                        </p:tav>
                                      </p:tavLst>
                                    </p:anim>
                                    <p:anim calcmode="lin" valueType="num">
                                      <p:cBhvr additive="base">
                                        <p:cTn id="32"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P spid="83973" grpId="0"/>
      <p:bldP spid="10140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8"/>
          <p:cNvPicPr>
            <a:picLocks noChangeAspect="1" noChangeArrowheads="1"/>
          </p:cNvPicPr>
          <p:nvPr/>
        </p:nvPicPr>
        <p:blipFill>
          <a:blip r:embed="rId2" cstate="print"/>
          <a:srcRect l="833"/>
          <a:stretch>
            <a:fillRect/>
          </a:stretch>
        </p:blipFill>
        <p:spPr bwMode="auto">
          <a:xfrm>
            <a:off x="0" y="0"/>
            <a:ext cx="9144000" cy="6858000"/>
          </a:xfrm>
          <a:prstGeom prst="rect">
            <a:avLst/>
          </a:prstGeom>
          <a:noFill/>
          <a:ln w="9525">
            <a:noFill/>
            <a:miter lim="800000"/>
            <a:headEnd/>
            <a:tailEnd/>
          </a:ln>
        </p:spPr>
      </p:pic>
      <p:pic>
        <p:nvPicPr>
          <p:cNvPr id="80903" name="Picture 7" descr="8"/>
          <p:cNvPicPr>
            <a:picLocks noChangeAspect="1" noChangeArrowheads="1"/>
          </p:cNvPicPr>
          <p:nvPr/>
        </p:nvPicPr>
        <p:blipFill>
          <a:blip r:embed="rId2" cstate="print">
            <a:lum bright="66000" contrast="-66000"/>
          </a:blip>
          <a:srcRect l="7483"/>
          <a:stretch>
            <a:fillRect/>
          </a:stretch>
        </p:blipFill>
        <p:spPr bwMode="auto">
          <a:xfrm>
            <a:off x="0" y="0"/>
            <a:ext cx="9144000" cy="6858000"/>
          </a:xfrm>
          <a:prstGeom prst="rect">
            <a:avLst/>
          </a:prstGeom>
          <a:noFill/>
          <a:ln w="9525">
            <a:noFill/>
            <a:miter lim="800000"/>
            <a:headEnd/>
            <a:tailEnd/>
          </a:ln>
        </p:spPr>
      </p:pic>
      <p:sp>
        <p:nvSpPr>
          <p:cNvPr id="80899" name="WordArt 3"/>
          <p:cNvSpPr>
            <a:spLocks noChangeArrowheads="1" noChangeShapeType="1" noTextEdit="1"/>
          </p:cNvSpPr>
          <p:nvPr/>
        </p:nvSpPr>
        <p:spPr bwMode="auto">
          <a:xfrm>
            <a:off x="914400" y="0"/>
            <a:ext cx="7410450" cy="552450"/>
          </a:xfrm>
          <a:prstGeom prst="rect">
            <a:avLst/>
          </a:prstGeom>
        </p:spPr>
        <p:txBody>
          <a:bodyPr wrap="none" fromWordArt="1"/>
          <a:lstStyle/>
          <a:p>
            <a:pPr algn="ctr">
              <a:defRPr/>
            </a:pPr>
            <a:r>
              <a:rPr lang="pt-BR" sz="3600" b="1" kern="10" dirty="0">
                <a:ln w="9525">
                  <a:noFill/>
                  <a:round/>
                  <a:headEnd/>
                  <a:tailEnd/>
                </a:ln>
                <a:solidFill>
                  <a:srgbClr val="000099"/>
                </a:solidFill>
                <a:latin typeface="Times New Roman"/>
                <a:cs typeface="Times New Roman"/>
              </a:rPr>
              <a:t>                           </a:t>
            </a:r>
          </a:p>
        </p:txBody>
      </p:sp>
      <p:sp>
        <p:nvSpPr>
          <p:cNvPr id="80900" name="Text Box 4"/>
          <p:cNvSpPr txBox="1">
            <a:spLocks noChangeArrowheads="1"/>
          </p:cNvSpPr>
          <p:nvPr/>
        </p:nvSpPr>
        <p:spPr bwMode="auto">
          <a:xfrm>
            <a:off x="431800" y="1052513"/>
            <a:ext cx="8280400" cy="4751387"/>
          </a:xfrm>
          <a:prstGeom prst="rect">
            <a:avLst/>
          </a:prstGeom>
          <a:noFill/>
          <a:ln w="9525">
            <a:noFill/>
            <a:miter lim="800000"/>
            <a:headEnd/>
            <a:tailEnd/>
          </a:ln>
        </p:spPr>
        <p:txBody>
          <a:bodyPr>
            <a:spAutoFit/>
          </a:bodyPr>
          <a:lstStyle/>
          <a:p>
            <a:pPr algn="just">
              <a:lnSpc>
                <a:spcPct val="130000"/>
              </a:lnSpc>
            </a:pPr>
            <a:r>
              <a:rPr lang="pt-BR" sz="2800" b="1">
                <a:solidFill>
                  <a:srgbClr val="FF0066"/>
                </a:solidFill>
                <a:latin typeface="Times New Roman" pitchFamily="18" charset="0"/>
              </a:rPr>
              <a:t>Valor</a:t>
            </a:r>
            <a:r>
              <a:rPr lang="pt-BR" sz="2800">
                <a:solidFill>
                  <a:srgbClr val="FF0066"/>
                </a:solidFill>
                <a:latin typeface="Times New Roman" pitchFamily="18" charset="0"/>
              </a:rPr>
              <a:t> (do latim, </a:t>
            </a:r>
            <a:r>
              <a:rPr lang="pt-BR" sz="2800" i="1">
                <a:solidFill>
                  <a:srgbClr val="FF0066"/>
                </a:solidFill>
                <a:latin typeface="Times New Roman" pitchFamily="18" charset="0"/>
              </a:rPr>
              <a:t>valere</a:t>
            </a:r>
            <a:r>
              <a:rPr lang="pt-BR" sz="2800">
                <a:solidFill>
                  <a:srgbClr val="FF0066"/>
                </a:solidFill>
                <a:latin typeface="Times New Roman" pitchFamily="18" charset="0"/>
              </a:rPr>
              <a:t>) é uma crença duradoura em um modelo específico de conduta ou estado de existência, que é pessoalmente ou socialmente adotado, e que está embasado em uma conduta preexistente (Rokeach, 1973; </a:t>
            </a:r>
            <a:r>
              <a:rPr lang="pt-BR" sz="2800" i="1">
                <a:solidFill>
                  <a:srgbClr val="FF0066"/>
                </a:solidFill>
                <a:latin typeface="Times New Roman" pitchFamily="18" charset="0"/>
              </a:rPr>
              <a:t>apud</a:t>
            </a:r>
            <a:r>
              <a:rPr lang="pt-BR" sz="2800">
                <a:solidFill>
                  <a:srgbClr val="FF0066"/>
                </a:solidFill>
                <a:latin typeface="Times New Roman" pitchFamily="18" charset="0"/>
              </a:rPr>
              <a:t> Cohen e Segre, 1999)</a:t>
            </a:r>
          </a:p>
          <a:p>
            <a:pPr algn="just">
              <a:lnSpc>
                <a:spcPct val="130000"/>
              </a:lnSpc>
              <a:spcBef>
                <a:spcPct val="50000"/>
              </a:spcBef>
            </a:pPr>
            <a:r>
              <a:rPr lang="pt-BR" sz="2800" b="1">
                <a:solidFill>
                  <a:srgbClr val="FF0066"/>
                </a:solidFill>
                <a:latin typeface="Times New Roman" pitchFamily="18" charset="0"/>
              </a:rPr>
              <a:t>Moral:</a:t>
            </a:r>
            <a:r>
              <a:rPr lang="pt-BR" sz="2800">
                <a:solidFill>
                  <a:srgbClr val="FF0066"/>
                </a:solidFill>
                <a:latin typeface="Times New Roman" pitchFamily="18" charset="0"/>
              </a:rPr>
              <a:t> 1) seus valores não são questionados; 2) eles são impostos; 3) a desobediência às regras pressupõe um castigo (Cohen e Segre, 1999)</a:t>
            </a:r>
          </a:p>
        </p:txBody>
      </p:sp>
      <p:sp>
        <p:nvSpPr>
          <p:cNvPr id="101400" name="WordArt 24"/>
          <p:cNvSpPr>
            <a:spLocks noChangeArrowheads="1" noChangeShapeType="1" noTextEdit="1"/>
          </p:cNvSpPr>
          <p:nvPr/>
        </p:nvSpPr>
        <p:spPr bwMode="auto">
          <a:xfrm>
            <a:off x="88900" y="6635750"/>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Jim Warren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diamond(in)">
                                      <p:cBhvr>
                                        <p:cTn id="7" dur="2000"/>
                                        <p:tgtEl>
                                          <p:spTgt spid="8090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1400"/>
                                        </p:tgtEl>
                                        <p:attrNameLst>
                                          <p:attrName>style.visibility</p:attrName>
                                        </p:attrNameLst>
                                      </p:cBhvr>
                                      <p:to>
                                        <p:strVal val="visible"/>
                                      </p:to>
                                    </p:set>
                                    <p:animEffect transition="in" filter="wedge">
                                      <p:cBhvr>
                                        <p:cTn id="10" dur="2000"/>
                                        <p:tgtEl>
                                          <p:spTgt spid="10140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0903"/>
                                        </p:tgtEl>
                                        <p:attrNameLst>
                                          <p:attrName>style.visibility</p:attrName>
                                        </p:attrNameLst>
                                      </p:cBhvr>
                                      <p:to>
                                        <p:strVal val="visible"/>
                                      </p:to>
                                    </p:set>
                                    <p:animEffect transition="in" filter="dissolve">
                                      <p:cBhvr>
                                        <p:cTn id="15" dur="500"/>
                                        <p:tgtEl>
                                          <p:spTgt spid="80903"/>
                                        </p:tgtEl>
                                      </p:cBhvr>
                                    </p:animEffect>
                                  </p:childTnLst>
                                </p:cTn>
                              </p:par>
                            </p:childTnLst>
                          </p:cTn>
                        </p:par>
                        <p:par>
                          <p:cTn id="16" fill="hold">
                            <p:stCondLst>
                              <p:cond delay="500"/>
                            </p:stCondLst>
                            <p:childTnLst>
                              <p:par>
                                <p:cTn id="17" presetID="8" presetClass="entr" presetSubtype="16" fill="hold" nodeType="afterEffect">
                                  <p:stCondLst>
                                    <p:cond delay="0"/>
                                  </p:stCondLst>
                                  <p:childTnLst>
                                    <p:set>
                                      <p:cBhvr>
                                        <p:cTn id="18" dur="1" fill="hold">
                                          <p:stCondLst>
                                            <p:cond delay="0"/>
                                          </p:stCondLst>
                                        </p:cTn>
                                        <p:tgtEl>
                                          <p:spTgt spid="80899"/>
                                        </p:tgtEl>
                                        <p:attrNameLst>
                                          <p:attrName>style.visibility</p:attrName>
                                        </p:attrNameLst>
                                      </p:cBhvr>
                                      <p:to>
                                        <p:strVal val="visible"/>
                                      </p:to>
                                    </p:set>
                                    <p:animEffect transition="in" filter="diamond(in)">
                                      <p:cBhvr>
                                        <p:cTn id="19" dur="2000"/>
                                        <p:tgtEl>
                                          <p:spTgt spid="80899"/>
                                        </p:tgtEl>
                                      </p:cBhvr>
                                    </p:animEffect>
                                  </p:childTnLst>
                                </p:cTn>
                              </p:par>
                            </p:childTnLst>
                          </p:cTn>
                        </p:par>
                        <p:par>
                          <p:cTn id="20" fill="hold">
                            <p:stCondLst>
                              <p:cond delay="2500"/>
                            </p:stCondLst>
                            <p:childTnLst>
                              <p:par>
                                <p:cTn id="21" presetID="8" presetClass="entr" presetSubtype="16" fill="hold" grpId="0" nodeType="afterEffect">
                                  <p:stCondLst>
                                    <p:cond delay="0"/>
                                  </p:stCondLst>
                                  <p:childTnLst>
                                    <p:set>
                                      <p:cBhvr>
                                        <p:cTn id="22" dur="1" fill="hold">
                                          <p:stCondLst>
                                            <p:cond delay="0"/>
                                          </p:stCondLst>
                                        </p:cTn>
                                        <p:tgtEl>
                                          <p:spTgt spid="80900"/>
                                        </p:tgtEl>
                                        <p:attrNameLst>
                                          <p:attrName>style.visibility</p:attrName>
                                        </p:attrNameLst>
                                      </p:cBhvr>
                                      <p:to>
                                        <p:strVal val="visible"/>
                                      </p:to>
                                    </p:set>
                                    <p:animEffect transition="in" filter="diamond(in)">
                                      <p:cBhvr>
                                        <p:cTn id="23"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P spid="10140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6" descr="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1927" name="Picture 7" descr="9"/>
          <p:cNvPicPr>
            <a:picLocks noChangeAspect="1" noChangeArrowheads="1"/>
          </p:cNvPicPr>
          <p:nvPr/>
        </p:nvPicPr>
        <p:blipFill>
          <a:blip r:embed="rId2" cstate="print">
            <a:lum bright="60000" contrast="-84000"/>
          </a:blip>
          <a:srcRect/>
          <a:stretch>
            <a:fillRect/>
          </a:stretch>
        </p:blipFill>
        <p:spPr bwMode="auto">
          <a:xfrm>
            <a:off x="0" y="0"/>
            <a:ext cx="9144000" cy="6858000"/>
          </a:xfrm>
          <a:prstGeom prst="rect">
            <a:avLst/>
          </a:prstGeom>
          <a:noFill/>
          <a:ln w="9525">
            <a:noFill/>
            <a:miter lim="800000"/>
            <a:headEnd/>
            <a:tailEnd/>
          </a:ln>
        </p:spPr>
      </p:pic>
      <p:sp>
        <p:nvSpPr>
          <p:cNvPr id="81923" name="WordArt 3"/>
          <p:cNvSpPr>
            <a:spLocks noChangeArrowheads="1" noChangeShapeType="1" noTextEdit="1"/>
          </p:cNvSpPr>
          <p:nvPr/>
        </p:nvSpPr>
        <p:spPr bwMode="auto">
          <a:xfrm>
            <a:off x="2987675" y="77788"/>
            <a:ext cx="3097213" cy="436562"/>
          </a:xfrm>
          <a:prstGeom prst="rect">
            <a:avLst/>
          </a:prstGeom>
        </p:spPr>
        <p:txBody>
          <a:bodyPr wrap="none" fromWordArt="1">
            <a:prstTxWarp prst="textPlain">
              <a:avLst>
                <a:gd name="adj" fmla="val 50000"/>
              </a:avLst>
            </a:prstTxWarp>
          </a:bodyPr>
          <a:lstStyle/>
          <a:p>
            <a:pPr algn="ctr"/>
            <a:r>
              <a:rPr lang="pt-BR" sz="3600" kern="10" dirty="0">
                <a:ln w="28575">
                  <a:solidFill>
                    <a:srgbClr val="000000"/>
                  </a:solidFill>
                  <a:round/>
                  <a:headEnd/>
                  <a:tailEnd/>
                </a:ln>
                <a:solidFill>
                  <a:srgbClr val="FFFFFF"/>
                </a:solidFill>
                <a:latin typeface="Arial Black"/>
              </a:rPr>
              <a:t>Atitude ética</a:t>
            </a:r>
          </a:p>
        </p:txBody>
      </p:sp>
      <p:sp>
        <p:nvSpPr>
          <p:cNvPr id="81924" name="Text Box 4"/>
          <p:cNvSpPr txBox="1">
            <a:spLocks noChangeArrowheads="1"/>
          </p:cNvSpPr>
          <p:nvPr/>
        </p:nvSpPr>
        <p:spPr bwMode="auto">
          <a:xfrm>
            <a:off x="468313" y="1052513"/>
            <a:ext cx="8280400" cy="5618162"/>
          </a:xfrm>
          <a:prstGeom prst="rect">
            <a:avLst/>
          </a:prstGeom>
          <a:noFill/>
          <a:ln w="9525">
            <a:noFill/>
            <a:miter lim="800000"/>
            <a:headEnd/>
            <a:tailEnd/>
          </a:ln>
        </p:spPr>
        <p:txBody>
          <a:bodyPr>
            <a:spAutoFit/>
          </a:bodyPr>
          <a:lstStyle/>
          <a:p>
            <a:pPr marL="541338" indent="-541338" algn="just">
              <a:lnSpc>
                <a:spcPct val="80000"/>
              </a:lnSpc>
              <a:spcBef>
                <a:spcPct val="50000"/>
              </a:spcBef>
            </a:pPr>
            <a:r>
              <a:rPr lang="pt-BR" sz="3600" b="1" i="1">
                <a:solidFill>
                  <a:srgbClr val="9900FF"/>
                </a:solidFill>
                <a:latin typeface="Times New Roman" pitchFamily="18" charset="0"/>
              </a:rPr>
              <a:t>ética moralista:</a:t>
            </a:r>
            <a:r>
              <a:rPr lang="pt-BR" sz="2800" b="1">
                <a:solidFill>
                  <a:srgbClr val="9900FF"/>
                </a:solidFill>
                <a:latin typeface="Times New Roman" pitchFamily="18" charset="0"/>
              </a:rPr>
              <a:t> se confunde com a moral</a:t>
            </a:r>
          </a:p>
          <a:p>
            <a:pPr marL="541338" indent="-541338" algn="just">
              <a:lnSpc>
                <a:spcPct val="90000"/>
              </a:lnSpc>
              <a:spcBef>
                <a:spcPct val="50000"/>
              </a:spcBef>
            </a:pPr>
            <a:r>
              <a:rPr lang="pt-BR" sz="3600" b="1" i="1">
                <a:solidFill>
                  <a:srgbClr val="9900FF"/>
                </a:solidFill>
                <a:latin typeface="Times New Roman" pitchFamily="18" charset="0"/>
              </a:rPr>
              <a:t>ética espontânea:</a:t>
            </a:r>
            <a:r>
              <a:rPr lang="pt-BR" sz="2800" b="1">
                <a:solidFill>
                  <a:srgbClr val="9900FF"/>
                </a:solidFill>
                <a:latin typeface="Times New Roman" pitchFamily="18" charset="0"/>
              </a:rPr>
              <a:t> fundamentada, entre outras coisas, na sabedoria e no amor complementados pela razão, mas predominando a sensibilidade, na liberdade de escolha e responsabilidade, nos valores intrínsecos, no relativismo do certo-errado, surgindo como lei natural ou divina, calcada na bioética, apresentando sistemas abertos, baseada em valores universais que transcendem o indivíduo, a família, a nação e mesmo o gênero humano, seguindo a consciência universal e com características libertadoras</a:t>
            </a:r>
          </a:p>
          <a:p>
            <a:pPr marL="541338" indent="-541338" algn="r">
              <a:lnSpc>
                <a:spcPct val="40000"/>
              </a:lnSpc>
              <a:spcBef>
                <a:spcPct val="50000"/>
              </a:spcBef>
            </a:pPr>
            <a:r>
              <a:rPr lang="pt-BR" sz="2800" b="1">
                <a:solidFill>
                  <a:srgbClr val="9900FF"/>
                </a:solidFill>
                <a:latin typeface="Times New Roman" pitchFamily="18" charset="0"/>
              </a:rPr>
              <a:t> (Weil, 1998)</a:t>
            </a:r>
          </a:p>
        </p:txBody>
      </p:sp>
      <p:sp>
        <p:nvSpPr>
          <p:cNvPr id="101400" name="WordArt 24"/>
          <p:cNvSpPr>
            <a:spLocks noChangeArrowheads="1" noChangeShapeType="1" noTextEdit="1"/>
          </p:cNvSpPr>
          <p:nvPr/>
        </p:nvSpPr>
        <p:spPr bwMode="auto">
          <a:xfrm>
            <a:off x="88900" y="6635750"/>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Jim Warren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1926"/>
                                        </p:tgtEl>
                                        <p:attrNameLst>
                                          <p:attrName>style.visibility</p:attrName>
                                        </p:attrNameLst>
                                      </p:cBhvr>
                                      <p:to>
                                        <p:strVal val="visible"/>
                                      </p:to>
                                    </p:set>
                                    <p:animEffect transition="in" filter="wedge">
                                      <p:cBhvr>
                                        <p:cTn id="7" dur="2000"/>
                                        <p:tgtEl>
                                          <p:spTgt spid="8192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1400"/>
                                        </p:tgtEl>
                                        <p:attrNameLst>
                                          <p:attrName>style.visibility</p:attrName>
                                        </p:attrNameLst>
                                      </p:cBhvr>
                                      <p:to>
                                        <p:strVal val="visible"/>
                                      </p:to>
                                    </p:set>
                                    <p:animEffect transition="in" filter="wedge">
                                      <p:cBhvr>
                                        <p:cTn id="10" dur="2000"/>
                                        <p:tgtEl>
                                          <p:spTgt spid="10140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1927"/>
                                        </p:tgtEl>
                                        <p:attrNameLst>
                                          <p:attrName>style.visibility</p:attrName>
                                        </p:attrNameLst>
                                      </p:cBhvr>
                                      <p:to>
                                        <p:strVal val="visible"/>
                                      </p:to>
                                    </p:set>
                                    <p:animEffect transition="in" filter="dissolve">
                                      <p:cBhvr>
                                        <p:cTn id="15" dur="500"/>
                                        <p:tgtEl>
                                          <p:spTgt spid="81927"/>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81923"/>
                                        </p:tgtEl>
                                        <p:attrNameLst>
                                          <p:attrName>style.visibility</p:attrName>
                                        </p:attrNameLst>
                                      </p:cBhvr>
                                      <p:to>
                                        <p:strVal val="visible"/>
                                      </p:to>
                                    </p:set>
                                    <p:animEffect transition="in" filter="wedge">
                                      <p:cBhvr>
                                        <p:cTn id="18" dur="500"/>
                                        <p:tgtEl>
                                          <p:spTgt spid="81923"/>
                                        </p:tgtEl>
                                      </p:cBhvr>
                                    </p:animEffect>
                                  </p:childTnLst>
                                </p:cTn>
                              </p:par>
                            </p:childTnLst>
                          </p:cTn>
                        </p:par>
                        <p:par>
                          <p:cTn id="19" fill="hold">
                            <p:stCondLst>
                              <p:cond delay="500"/>
                            </p:stCondLst>
                            <p:childTnLst>
                              <p:par>
                                <p:cTn id="20" presetID="5" presetClass="entr" presetSubtype="10" fill="hold" grpId="0" nodeType="afterEffect">
                                  <p:stCondLst>
                                    <p:cond delay="0"/>
                                  </p:stCondLst>
                                  <p:childTnLst>
                                    <p:set>
                                      <p:cBhvr>
                                        <p:cTn id="21" dur="1" fill="hold">
                                          <p:stCondLst>
                                            <p:cond delay="0"/>
                                          </p:stCondLst>
                                        </p:cTn>
                                        <p:tgtEl>
                                          <p:spTgt spid="81924"/>
                                        </p:tgtEl>
                                        <p:attrNameLst>
                                          <p:attrName>style.visibility</p:attrName>
                                        </p:attrNameLst>
                                      </p:cBhvr>
                                      <p:to>
                                        <p:strVal val="visible"/>
                                      </p:to>
                                    </p:set>
                                    <p:animEffect transition="in" filter="checkerboard(across)">
                                      <p:cBhvr>
                                        <p:cTn id="22" dur="10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nimBg="1"/>
      <p:bldP spid="81924" grpId="0"/>
      <p:bldP spid="10140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079" name="Picture 7" descr="10"/>
          <p:cNvPicPr>
            <a:picLocks noChangeAspect="1" noChangeArrowheads="1"/>
          </p:cNvPicPr>
          <p:nvPr/>
        </p:nvPicPr>
        <p:blipFill>
          <a:blip r:embed="rId2" cstate="print">
            <a:lum bright="42000" contrast="-66000"/>
          </a:blip>
          <a:srcRect/>
          <a:stretch>
            <a:fillRect/>
          </a:stretch>
        </p:blipFill>
        <p:spPr bwMode="auto">
          <a:xfrm>
            <a:off x="0" y="0"/>
            <a:ext cx="9144000" cy="6858000"/>
          </a:xfrm>
          <a:prstGeom prst="rect">
            <a:avLst/>
          </a:prstGeom>
          <a:noFill/>
          <a:ln w="9525">
            <a:noFill/>
            <a:miter lim="800000"/>
            <a:headEnd/>
            <a:tailEnd/>
          </a:ln>
        </p:spPr>
      </p:pic>
      <p:sp>
        <p:nvSpPr>
          <p:cNvPr id="186371" name="WordArt 3"/>
          <p:cNvSpPr>
            <a:spLocks noChangeArrowheads="1" noChangeShapeType="1" noTextEdit="1"/>
          </p:cNvSpPr>
          <p:nvPr/>
        </p:nvSpPr>
        <p:spPr bwMode="auto">
          <a:xfrm rot="-1594921">
            <a:off x="3492500" y="825500"/>
            <a:ext cx="2511425" cy="430213"/>
          </a:xfrm>
          <a:prstGeom prst="rect">
            <a:avLst/>
          </a:prstGeom>
        </p:spPr>
        <p:txBody>
          <a:bodyPr wrap="none" fromWordArt="1">
            <a:prstTxWarp prst="textPlain">
              <a:avLst>
                <a:gd name="adj" fmla="val 50000"/>
              </a:avLst>
            </a:prstTxWarp>
          </a:bodyPr>
          <a:lstStyle/>
          <a:p>
            <a:pPr algn="ctr"/>
            <a:r>
              <a:rPr lang="pt-BR" sz="500" b="1" kern="10">
                <a:ln w="18000">
                  <a:solidFill>
                    <a:srgbClr val="1F1FAD"/>
                  </a:solidFill>
                  <a:miter lim="800000"/>
                  <a:headEnd/>
                  <a:tailEnd/>
                </a:ln>
                <a:noFill/>
                <a:effectLst>
                  <a:outerShdw dist="23000" dir="7020039" algn="tl" rotWithShape="0">
                    <a:srgbClr val="000000">
                      <a:alpha val="50000"/>
                    </a:srgbClr>
                  </a:outerShdw>
                </a:effectLst>
                <a:latin typeface="Times New Roman"/>
                <a:cs typeface="Times New Roman"/>
              </a:rPr>
              <a:t>BIOÉTICA</a:t>
            </a:r>
          </a:p>
        </p:txBody>
      </p:sp>
      <p:sp>
        <p:nvSpPr>
          <p:cNvPr id="186372" name="Text Box 4"/>
          <p:cNvSpPr txBox="1">
            <a:spLocks noChangeArrowheads="1"/>
          </p:cNvSpPr>
          <p:nvPr/>
        </p:nvSpPr>
        <p:spPr bwMode="auto">
          <a:xfrm>
            <a:off x="982663" y="2454275"/>
            <a:ext cx="7200900" cy="3754438"/>
          </a:xfrm>
          <a:prstGeom prst="rect">
            <a:avLst/>
          </a:prstGeom>
          <a:noFill/>
          <a:ln w="9525">
            <a:noFill/>
            <a:miter lim="800000"/>
            <a:headEnd/>
            <a:tailEnd/>
          </a:ln>
        </p:spPr>
        <p:txBody>
          <a:bodyPr>
            <a:spAutoFit/>
          </a:bodyPr>
          <a:lstStyle/>
          <a:p>
            <a:pPr algn="just">
              <a:lnSpc>
                <a:spcPts val="3600"/>
              </a:lnSpc>
              <a:spcBef>
                <a:spcPts val="600"/>
              </a:spcBef>
            </a:pPr>
            <a:r>
              <a:rPr lang="pt-BR" sz="2800" b="1">
                <a:solidFill>
                  <a:srgbClr val="000000"/>
                </a:solidFill>
                <a:latin typeface="Times New Roman" pitchFamily="18" charset="0"/>
              </a:rPr>
              <a:t>	É a ciência que cuida dos valores humanos essenciais com abordagem transdisciplinar envolvendo particularmente as ciências biológicas e humanas, investigando as condições necessárias para manutenção de uma vida digna ao ser humano e demais seres vivos, incluindo nesse estudo a preservação do meio que garante essa qualidade de vida</a:t>
            </a:r>
          </a:p>
        </p:txBody>
      </p:sp>
      <p:sp>
        <p:nvSpPr>
          <p:cNvPr id="101400" name="WordArt 24"/>
          <p:cNvSpPr>
            <a:spLocks noChangeArrowheads="1" noChangeShapeType="1" noTextEdit="1"/>
          </p:cNvSpPr>
          <p:nvPr/>
        </p:nvSpPr>
        <p:spPr bwMode="auto">
          <a:xfrm>
            <a:off x="88900" y="6635750"/>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Jim Warren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1400"/>
                                        </p:tgtEl>
                                        <p:attrNameLst>
                                          <p:attrName>style.visibility</p:attrName>
                                        </p:attrNameLst>
                                      </p:cBhvr>
                                      <p:to>
                                        <p:strVal val="visible"/>
                                      </p:to>
                                    </p:set>
                                    <p:animEffect transition="in" filter="wedge">
                                      <p:cBhvr>
                                        <p:cTn id="10" dur="2000"/>
                                        <p:tgtEl>
                                          <p:spTgt spid="10140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186371"/>
                                        </p:tgtEl>
                                        <p:attrNameLst>
                                          <p:attrName>style.visibility</p:attrName>
                                        </p:attrNameLst>
                                      </p:cBhvr>
                                      <p:to>
                                        <p:strVal val="visible"/>
                                      </p:to>
                                    </p:set>
                                    <p:anim calcmode="lin" valueType="num">
                                      <p:cBhvr additive="base">
                                        <p:cTn id="15" dur="500" fill="hold"/>
                                        <p:tgtEl>
                                          <p:spTgt spid="186371"/>
                                        </p:tgtEl>
                                        <p:attrNameLst>
                                          <p:attrName>ppt_x</p:attrName>
                                        </p:attrNameLst>
                                      </p:cBhvr>
                                      <p:tavLst>
                                        <p:tav tm="0">
                                          <p:val>
                                            <p:strVal val="1+#ppt_w/2"/>
                                          </p:val>
                                        </p:tav>
                                        <p:tav tm="100000">
                                          <p:val>
                                            <p:strVal val="#ppt_x"/>
                                          </p:val>
                                        </p:tav>
                                      </p:tavLst>
                                    </p:anim>
                                    <p:anim calcmode="lin" valueType="num">
                                      <p:cBhvr additive="base">
                                        <p:cTn id="16" dur="500" fill="hold"/>
                                        <p:tgtEl>
                                          <p:spTgt spid="18637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3079"/>
                                        </p:tgtEl>
                                        <p:attrNameLst>
                                          <p:attrName>style.visibility</p:attrName>
                                        </p:attrNameLst>
                                      </p:cBhvr>
                                      <p:to>
                                        <p:strVal val="visible"/>
                                      </p:to>
                                    </p:set>
                                    <p:anim calcmode="lin" valueType="num">
                                      <p:cBhvr additive="base">
                                        <p:cTn id="21" dur="500" fill="hold"/>
                                        <p:tgtEl>
                                          <p:spTgt spid="3079"/>
                                        </p:tgtEl>
                                        <p:attrNameLst>
                                          <p:attrName>ppt_x</p:attrName>
                                        </p:attrNameLst>
                                      </p:cBhvr>
                                      <p:tavLst>
                                        <p:tav tm="0">
                                          <p:val>
                                            <p:strVal val="1+#ppt_w/2"/>
                                          </p:val>
                                        </p:tav>
                                        <p:tav tm="100000">
                                          <p:val>
                                            <p:strVal val="#ppt_x"/>
                                          </p:val>
                                        </p:tav>
                                      </p:tavLst>
                                    </p:anim>
                                    <p:anim calcmode="lin" valueType="num">
                                      <p:cBhvr additive="base">
                                        <p:cTn id="22" dur="500" fill="hold"/>
                                        <p:tgtEl>
                                          <p:spTgt spid="3079"/>
                                        </p:tgtEl>
                                        <p:attrNameLst>
                                          <p:attrName>ppt_y</p:attrName>
                                        </p:attrNameLst>
                                      </p:cBhvr>
                                      <p:tavLst>
                                        <p:tav tm="0">
                                          <p:val>
                                            <p:strVal val="1+#ppt_h/2"/>
                                          </p:val>
                                        </p:tav>
                                        <p:tav tm="100000">
                                          <p:val>
                                            <p:strVal val="#ppt_y"/>
                                          </p:val>
                                        </p:tav>
                                      </p:tavLst>
                                    </p:anim>
                                  </p:childTnLst>
                                </p:cTn>
                              </p:par>
                              <p:par>
                                <p:cTn id="23" presetID="5" presetClass="entr" presetSubtype="10" fill="hold" grpId="0" nodeType="withEffect">
                                  <p:stCondLst>
                                    <p:cond delay="0"/>
                                  </p:stCondLst>
                                  <p:childTnLst>
                                    <p:set>
                                      <p:cBhvr>
                                        <p:cTn id="24" dur="1" fill="hold">
                                          <p:stCondLst>
                                            <p:cond delay="0"/>
                                          </p:stCondLst>
                                        </p:cTn>
                                        <p:tgtEl>
                                          <p:spTgt spid="186372"/>
                                        </p:tgtEl>
                                        <p:attrNameLst>
                                          <p:attrName>style.visibility</p:attrName>
                                        </p:attrNameLst>
                                      </p:cBhvr>
                                      <p:to>
                                        <p:strVal val="visible"/>
                                      </p:to>
                                    </p:set>
                                    <p:animEffect transition="in" filter="checkerboard(across)">
                                      <p:cBhvr>
                                        <p:cTn id="25" dur="500"/>
                                        <p:tgtEl>
                                          <p:spTgt spid="18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nimBg="1"/>
      <p:bldP spid="186372" grpId="0"/>
      <p:bldP spid="10140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z49300-5"/>
          <p:cNvPicPr>
            <a:picLocks noChangeAspect="1" noChangeArrowheads="1"/>
          </p:cNvPicPr>
          <p:nvPr/>
        </p:nvPicPr>
        <p:blipFill>
          <a:blip r:embed="rId2" cstate="print"/>
          <a:srcRect/>
          <a:stretch>
            <a:fillRect/>
          </a:stretch>
        </p:blipFill>
        <p:spPr bwMode="auto">
          <a:xfrm>
            <a:off x="400969" y="137922"/>
            <a:ext cx="8401509" cy="405130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77155" name="Text Box 3"/>
          <p:cNvSpPr txBox="1">
            <a:spLocks noChangeArrowheads="1"/>
          </p:cNvSpPr>
          <p:nvPr/>
        </p:nvSpPr>
        <p:spPr bwMode="auto">
          <a:xfrm>
            <a:off x="473725" y="55085"/>
            <a:ext cx="8185533" cy="477054"/>
          </a:xfrm>
          <a:prstGeom prst="rect">
            <a:avLst/>
          </a:prstGeom>
          <a:noFill/>
          <a:ln w="9525">
            <a:noFill/>
            <a:miter lim="800000"/>
            <a:headEnd/>
            <a:tailEnd/>
          </a:ln>
          <a:effectLst/>
        </p:spPr>
        <p:txBody>
          <a:bodyPr lIns="0" tIns="0" rIns="0" bIns="0">
            <a:spAutoFit/>
          </a:bodyPr>
          <a:lstStyle/>
          <a:p>
            <a:pPr algn="ctr">
              <a:spcBef>
                <a:spcPct val="50000"/>
              </a:spcBef>
              <a:defRPr/>
            </a:pPr>
            <a:r>
              <a:rPr lang="pt-BR" sz="3100" b="1" dirty="0">
                <a:ln>
                  <a:solidFill>
                    <a:srgbClr val="993300"/>
                  </a:solidFill>
                </a:ln>
                <a:solidFill>
                  <a:srgbClr val="824100"/>
                </a:solidFill>
                <a:latin typeface="Batang" pitchFamily="18" charset="-127"/>
              </a:rPr>
              <a:t>O homem evoluiu no decorrer dos tempos?</a:t>
            </a:r>
          </a:p>
        </p:txBody>
      </p:sp>
      <p:sp>
        <p:nvSpPr>
          <p:cNvPr id="177156" name="Text Box 4"/>
          <p:cNvSpPr txBox="1">
            <a:spLocks noChangeArrowheads="1"/>
          </p:cNvSpPr>
          <p:nvPr/>
        </p:nvSpPr>
        <p:spPr bwMode="auto">
          <a:xfrm>
            <a:off x="5940425" y="3789363"/>
            <a:ext cx="3025775" cy="411162"/>
          </a:xfrm>
          <a:prstGeom prst="rect">
            <a:avLst/>
          </a:prstGeom>
          <a:noFill/>
          <a:ln w="9525">
            <a:noFill/>
            <a:miter lim="800000"/>
            <a:headEnd/>
            <a:tailEnd/>
          </a:ln>
        </p:spPr>
        <p:txBody>
          <a:bodyPr>
            <a:spAutoFit/>
          </a:bodyPr>
          <a:lstStyle/>
          <a:p>
            <a:pPr algn="ctr">
              <a:lnSpc>
                <a:spcPct val="90000"/>
              </a:lnSpc>
              <a:spcBef>
                <a:spcPct val="50000"/>
              </a:spcBef>
            </a:pPr>
            <a:r>
              <a:rPr lang="pt-BR" sz="1100" b="1" i="1">
                <a:solidFill>
                  <a:srgbClr val="824100"/>
                </a:solidFill>
              </a:rPr>
              <a:t>Cartoon Classics</a:t>
            </a:r>
          </a:p>
          <a:p>
            <a:pPr algn="ctr">
              <a:lnSpc>
                <a:spcPct val="50000"/>
              </a:lnSpc>
              <a:spcBef>
                <a:spcPct val="50000"/>
              </a:spcBef>
            </a:pPr>
            <a:r>
              <a:rPr lang="pt-BR" sz="1100" b="1">
                <a:solidFill>
                  <a:srgbClr val="824100"/>
                </a:solidFill>
              </a:rPr>
              <a:t>(</a:t>
            </a:r>
            <a:r>
              <a:rPr lang="pt-BR" sz="1100" b="1" i="1">
                <a:solidFill>
                  <a:srgbClr val="824100"/>
                </a:solidFill>
              </a:rPr>
              <a:t>cartoons</a:t>
            </a:r>
            <a:r>
              <a:rPr lang="pt-BR" sz="1100" b="1">
                <a:solidFill>
                  <a:srgbClr val="824100"/>
                </a:solidFill>
              </a:rPr>
              <a:t> mais premiados do mundo)</a:t>
            </a:r>
          </a:p>
        </p:txBody>
      </p:sp>
      <p:sp>
        <p:nvSpPr>
          <p:cNvPr id="177157" name="Text Box 5"/>
          <p:cNvSpPr txBox="1">
            <a:spLocks noChangeArrowheads="1"/>
          </p:cNvSpPr>
          <p:nvPr/>
        </p:nvSpPr>
        <p:spPr bwMode="auto">
          <a:xfrm>
            <a:off x="339725" y="4292600"/>
            <a:ext cx="8459788" cy="1069975"/>
          </a:xfrm>
          <a:prstGeom prst="rect">
            <a:avLst/>
          </a:prstGeom>
          <a:noFill/>
          <a:ln w="9525">
            <a:noFill/>
            <a:miter lim="800000"/>
            <a:headEnd/>
            <a:tailEnd/>
          </a:ln>
        </p:spPr>
        <p:txBody>
          <a:bodyPr>
            <a:spAutoFit/>
          </a:bodyPr>
          <a:lstStyle/>
          <a:p>
            <a:pPr indent="360363" algn="just">
              <a:lnSpc>
                <a:spcPct val="80000"/>
              </a:lnSpc>
              <a:spcBef>
                <a:spcPct val="50000"/>
              </a:spcBef>
            </a:pPr>
            <a:r>
              <a:rPr lang="pt-BR" sz="2000" b="1">
                <a:solidFill>
                  <a:srgbClr val="FFFFFF"/>
                </a:solidFill>
                <a:latin typeface="Times New Roman" pitchFamily="18" charset="0"/>
              </a:rPr>
              <a:t>O final do século passado e este início de milênio estão sendo marcados pelo desrespeito à sacralidade da vida com alta mortalidade humana causada pela imprudência, marginalidade e guerras em nome do nacionalismo ou de posturas religiosas</a:t>
            </a:r>
            <a:endParaRPr lang="pt-BR" sz="2000">
              <a:solidFill>
                <a:srgbClr val="FFFFFF"/>
              </a:solidFill>
              <a:latin typeface="Times New Roman" pitchFamily="18" charset="0"/>
            </a:endParaRPr>
          </a:p>
        </p:txBody>
      </p:sp>
      <p:sp>
        <p:nvSpPr>
          <p:cNvPr id="177158" name="Text Box 6"/>
          <p:cNvSpPr txBox="1">
            <a:spLocks noChangeArrowheads="1"/>
          </p:cNvSpPr>
          <p:nvPr/>
        </p:nvSpPr>
        <p:spPr bwMode="auto">
          <a:xfrm>
            <a:off x="339725" y="5445125"/>
            <a:ext cx="8459788" cy="1006475"/>
          </a:xfrm>
          <a:prstGeom prst="rect">
            <a:avLst/>
          </a:prstGeom>
          <a:noFill/>
          <a:ln w="9525">
            <a:noFill/>
            <a:miter lim="800000"/>
            <a:headEnd/>
            <a:tailEnd/>
          </a:ln>
        </p:spPr>
        <p:txBody>
          <a:bodyPr>
            <a:spAutoFit/>
          </a:bodyPr>
          <a:lstStyle/>
          <a:p>
            <a:pPr algn="just" defTabSz="533400">
              <a:spcBef>
                <a:spcPct val="50000"/>
              </a:spcBef>
            </a:pPr>
            <a:r>
              <a:rPr lang="pt-BR" sz="2000" b="1">
                <a:solidFill>
                  <a:srgbClr val="FFFFFF"/>
                </a:solidFill>
                <a:latin typeface="Times New Roman" pitchFamily="18" charset="0"/>
              </a:rPr>
              <a:t>	É paradoxal chegarmos a um momento onde temos a tecnologia mais avançada que jamais o mundo teve e não temos a sabedoria para aproveitar essa tecnologia na preservação de nossa espécie e do ambiente</a:t>
            </a:r>
          </a:p>
        </p:txBody>
      </p:sp>
      <p:sp>
        <p:nvSpPr>
          <p:cNvPr id="177159" name="Text Box 7"/>
          <p:cNvSpPr txBox="1">
            <a:spLocks noChangeArrowheads="1"/>
          </p:cNvSpPr>
          <p:nvPr/>
        </p:nvSpPr>
        <p:spPr bwMode="auto">
          <a:xfrm>
            <a:off x="7454900" y="6521450"/>
            <a:ext cx="1414463" cy="336550"/>
          </a:xfrm>
          <a:prstGeom prst="rect">
            <a:avLst/>
          </a:prstGeom>
          <a:noFill/>
          <a:ln w="9525">
            <a:noFill/>
            <a:miter lim="800000"/>
            <a:headEnd/>
            <a:tailEnd/>
          </a:ln>
        </p:spPr>
        <p:txBody>
          <a:bodyPr>
            <a:spAutoFit/>
          </a:bodyPr>
          <a:lstStyle/>
          <a:p>
            <a:pPr algn="just">
              <a:spcBef>
                <a:spcPct val="50000"/>
              </a:spcBef>
            </a:pPr>
            <a:r>
              <a:rPr lang="pt-BR" sz="1600" b="1">
                <a:solidFill>
                  <a:srgbClr val="FFFFFF"/>
                </a:solidFill>
                <a:latin typeface="Times New Roman" pitchFamily="18" charset="0"/>
                <a:cs typeface="Times New Roman" pitchFamily="18" charset="0"/>
              </a:rPr>
              <a:t>(Soares, 2001)</a:t>
            </a:r>
            <a:endParaRPr lang="pt-BR" sz="16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strips(upRight)">
                                      <p:cBhvr>
                                        <p:cTn id="7" dur="1000"/>
                                        <p:tgtEl>
                                          <p:spTgt spid="177156"/>
                                        </p:tgtEl>
                                      </p:cBhvr>
                                    </p:animEffect>
                                  </p:childTnLst>
                                </p:cTn>
                              </p:par>
                              <p:par>
                                <p:cTn id="8" presetID="18" presetClass="entr" presetSubtype="3" fill="hold" nodeType="withEffect">
                                  <p:stCondLst>
                                    <p:cond delay="0"/>
                                  </p:stCondLst>
                                  <p:childTnLst>
                                    <p:set>
                                      <p:cBhvr>
                                        <p:cTn id="9" dur="1" fill="hold">
                                          <p:stCondLst>
                                            <p:cond delay="0"/>
                                          </p:stCondLst>
                                        </p:cTn>
                                        <p:tgtEl>
                                          <p:spTgt spid="177154"/>
                                        </p:tgtEl>
                                        <p:attrNameLst>
                                          <p:attrName>style.visibility</p:attrName>
                                        </p:attrNameLst>
                                      </p:cBhvr>
                                      <p:to>
                                        <p:strVal val="visible"/>
                                      </p:to>
                                    </p:set>
                                    <p:animEffect transition="in" filter="strips(upRight)">
                                      <p:cBhvr>
                                        <p:cTn id="10" dur="1000"/>
                                        <p:tgtEl>
                                          <p:spTgt spid="1771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0" presetClass="entr" presetSubtype="0" fill="hold" nodeType="clickEffect">
                                  <p:stCondLst>
                                    <p:cond delay="0"/>
                                  </p:stCondLst>
                                  <p:childTnLst>
                                    <p:set>
                                      <p:cBhvr>
                                        <p:cTn id="14" dur="1" fill="hold">
                                          <p:stCondLst>
                                            <p:cond delay="0"/>
                                          </p:stCondLst>
                                        </p:cTn>
                                        <p:tgtEl>
                                          <p:spTgt spid="177155"/>
                                        </p:tgtEl>
                                        <p:attrNameLst>
                                          <p:attrName>style.visibility</p:attrName>
                                        </p:attrNameLst>
                                      </p:cBhvr>
                                      <p:to>
                                        <p:strVal val="visible"/>
                                      </p:to>
                                    </p:set>
                                    <p:animEffect transition="in" filter="fade">
                                      <p:cBhvr>
                                        <p:cTn id="15" dur="800" decel="100000"/>
                                        <p:tgtEl>
                                          <p:spTgt spid="177155"/>
                                        </p:tgtEl>
                                      </p:cBhvr>
                                    </p:animEffect>
                                    <p:anim calcmode="lin" valueType="num">
                                      <p:cBhvr>
                                        <p:cTn id="16" dur="800" decel="100000" fill="hold"/>
                                        <p:tgtEl>
                                          <p:spTgt spid="177155"/>
                                        </p:tgtEl>
                                        <p:attrNameLst>
                                          <p:attrName>style.rotation</p:attrName>
                                        </p:attrNameLst>
                                      </p:cBhvr>
                                      <p:tavLst>
                                        <p:tav tm="0">
                                          <p:val>
                                            <p:fltVal val="-90"/>
                                          </p:val>
                                        </p:tav>
                                        <p:tav tm="100000">
                                          <p:val>
                                            <p:fltVal val="0"/>
                                          </p:val>
                                        </p:tav>
                                      </p:tavLst>
                                    </p:anim>
                                    <p:anim calcmode="lin" valueType="num">
                                      <p:cBhvr>
                                        <p:cTn id="17" dur="800" decel="100000" fill="hold"/>
                                        <p:tgtEl>
                                          <p:spTgt spid="177155"/>
                                        </p:tgtEl>
                                        <p:attrNameLst>
                                          <p:attrName>ppt_x</p:attrName>
                                        </p:attrNameLst>
                                      </p:cBhvr>
                                      <p:tavLst>
                                        <p:tav tm="0">
                                          <p:val>
                                            <p:strVal val="#ppt_x+0.4"/>
                                          </p:val>
                                        </p:tav>
                                        <p:tav tm="100000">
                                          <p:val>
                                            <p:strVal val="#ppt_x-0.05"/>
                                          </p:val>
                                        </p:tav>
                                      </p:tavLst>
                                    </p:anim>
                                    <p:anim calcmode="lin" valueType="num">
                                      <p:cBhvr>
                                        <p:cTn id="18" dur="800" decel="100000" fill="hold"/>
                                        <p:tgtEl>
                                          <p:spTgt spid="17715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715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7155"/>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77157"/>
                                        </p:tgtEl>
                                        <p:attrNameLst>
                                          <p:attrName>style.visibility</p:attrName>
                                        </p:attrNameLst>
                                      </p:cBhvr>
                                      <p:to>
                                        <p:strVal val="visible"/>
                                      </p:to>
                                    </p:set>
                                    <p:animEffect transition="in" filter="diamond(in)">
                                      <p:cBhvr>
                                        <p:cTn id="25" dur="2000"/>
                                        <p:tgtEl>
                                          <p:spTgt spid="17715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77158"/>
                                        </p:tgtEl>
                                        <p:attrNameLst>
                                          <p:attrName>style.visibility</p:attrName>
                                        </p:attrNameLst>
                                      </p:cBhvr>
                                      <p:to>
                                        <p:strVal val="visible"/>
                                      </p:to>
                                    </p:set>
                                    <p:animEffect transition="in" filter="diamond(in)">
                                      <p:cBhvr>
                                        <p:cTn id="30" dur="2000"/>
                                        <p:tgtEl>
                                          <p:spTgt spid="177158"/>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59"/>
                                        </p:tgtEl>
                                        <p:attrNameLst>
                                          <p:attrName>style.visibility</p:attrName>
                                        </p:attrNameLst>
                                      </p:cBhvr>
                                      <p:to>
                                        <p:strVal val="visible"/>
                                      </p:to>
                                    </p:set>
                                    <p:animEffect transition="in" filter="diamond(in)">
                                      <p:cBhvr>
                                        <p:cTn id="33" dur="20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p:bldP spid="177157" grpId="0"/>
      <p:bldP spid="177158" grpId="0"/>
      <p:bldP spid="17715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zwarlong"/>
          <p:cNvPicPr>
            <a:picLocks noChangeAspect="1" noChangeArrowheads="1"/>
          </p:cNvPicPr>
          <p:nvPr/>
        </p:nvPicPr>
        <p:blipFill>
          <a:blip r:embed="rId2" cstate="print"/>
          <a:srcRect/>
          <a:stretch>
            <a:fillRect/>
          </a:stretch>
        </p:blipFill>
        <p:spPr bwMode="auto">
          <a:xfrm>
            <a:off x="536554" y="594336"/>
            <a:ext cx="8001517" cy="5891528"/>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78179" name="WordArt 3"/>
          <p:cNvSpPr>
            <a:spLocks noChangeArrowheads="1" noChangeShapeType="1" noTextEdit="1"/>
          </p:cNvSpPr>
          <p:nvPr/>
        </p:nvSpPr>
        <p:spPr bwMode="auto">
          <a:xfrm>
            <a:off x="2787650" y="0"/>
            <a:ext cx="3646488" cy="550863"/>
          </a:xfrm>
          <a:prstGeom prst="rect">
            <a:avLst/>
          </a:prstGeom>
          <a:ln>
            <a:noFill/>
          </a:ln>
        </p:spPr>
        <p:txBody>
          <a:bodyPr wrap="none" fromWordArt="1"/>
          <a:lstStyle/>
          <a:p>
            <a:pPr algn="ctr">
              <a:defRPr/>
            </a:pPr>
            <a:r>
              <a:rPr lang="pt-BR" sz="3600" kern="10" dirty="0">
                <a:solidFill>
                  <a:srgbClr val="99CCFF"/>
                </a:solidFill>
                <a:latin typeface="Times New Roman" pitchFamily="18" charset="0"/>
                <a:cs typeface="Times New Roman" pitchFamily="18" charset="0"/>
              </a:rPr>
              <a:t>             </a:t>
            </a:r>
          </a:p>
        </p:txBody>
      </p:sp>
      <p:sp>
        <p:nvSpPr>
          <p:cNvPr id="178180" name="Text Box 4"/>
          <p:cNvSpPr txBox="1">
            <a:spLocks noChangeArrowheads="1"/>
          </p:cNvSpPr>
          <p:nvPr/>
        </p:nvSpPr>
        <p:spPr bwMode="auto">
          <a:xfrm>
            <a:off x="5181600" y="6432550"/>
            <a:ext cx="3025775" cy="457200"/>
          </a:xfrm>
          <a:prstGeom prst="rect">
            <a:avLst/>
          </a:prstGeom>
          <a:noFill/>
          <a:ln w="9525">
            <a:noFill/>
            <a:miter lim="800000"/>
            <a:headEnd/>
            <a:tailEnd/>
          </a:ln>
        </p:spPr>
        <p:txBody>
          <a:bodyPr>
            <a:spAutoFit/>
          </a:bodyPr>
          <a:lstStyle/>
          <a:p>
            <a:pPr algn="ctr"/>
            <a:r>
              <a:rPr lang="pt-BR" sz="1200" b="1" i="1">
                <a:solidFill>
                  <a:srgbClr val="FFFFFF"/>
                </a:solidFill>
                <a:latin typeface="Times New Roman" pitchFamily="18" charset="0"/>
                <a:cs typeface="Times New Roman" pitchFamily="18" charset="0"/>
              </a:rPr>
              <a:t>Cartoon Classics</a:t>
            </a:r>
          </a:p>
          <a:p>
            <a:pPr algn="ctr"/>
            <a:r>
              <a:rPr lang="pt-BR" sz="1200" b="1">
                <a:solidFill>
                  <a:srgbClr val="FFFFFF"/>
                </a:solidFill>
                <a:latin typeface="Times New Roman" pitchFamily="18" charset="0"/>
                <a:cs typeface="Times New Roman" pitchFamily="18" charset="0"/>
              </a:rPr>
              <a:t>(</a:t>
            </a:r>
            <a:r>
              <a:rPr lang="pt-BR" sz="1200" b="1" i="1">
                <a:solidFill>
                  <a:srgbClr val="FFFFFF"/>
                </a:solidFill>
                <a:latin typeface="Times New Roman" pitchFamily="18" charset="0"/>
                <a:cs typeface="Times New Roman" pitchFamily="18" charset="0"/>
              </a:rPr>
              <a:t>cartoons</a:t>
            </a:r>
            <a:r>
              <a:rPr lang="pt-BR" sz="1200" b="1">
                <a:solidFill>
                  <a:srgbClr val="FFFFFF"/>
                </a:solidFill>
                <a:latin typeface="Times New Roman" pitchFamily="18" charset="0"/>
                <a:cs typeface="Times New Roman" pitchFamily="18" charset="0"/>
              </a:rPr>
              <a:t> mais premiados do mundo)</a:t>
            </a:r>
            <a:endParaRPr lang="pt-BR">
              <a:solidFill>
                <a:srgbClr val="FFFFFF"/>
              </a:solidFill>
              <a:latin typeface="Times New Roman" pitchFamily="18" charset="0"/>
              <a:cs typeface="Times New Roman" pitchFamily="18" charset="0"/>
            </a:endParaRPr>
          </a:p>
        </p:txBody>
      </p:sp>
      <p:sp>
        <p:nvSpPr>
          <p:cNvPr id="6" name="WordArt 3"/>
          <p:cNvSpPr>
            <a:spLocks noChangeArrowheads="1" noChangeShapeType="1" noTextEdit="1"/>
          </p:cNvSpPr>
          <p:nvPr/>
        </p:nvSpPr>
        <p:spPr bwMode="auto">
          <a:xfrm>
            <a:off x="2987675" y="77788"/>
            <a:ext cx="3097213" cy="436562"/>
          </a:xfrm>
          <a:prstGeom prst="rect">
            <a:avLst/>
          </a:prstGeom>
        </p:spPr>
        <p:txBody>
          <a:bodyPr wrap="none" fromWordArt="1">
            <a:prstTxWarp prst="textPlain">
              <a:avLst>
                <a:gd name="adj" fmla="val 50000"/>
              </a:avLst>
            </a:prstTxWarp>
          </a:bodyPr>
          <a:lstStyle/>
          <a:p>
            <a:pPr algn="ctr"/>
            <a:r>
              <a:rPr lang="pt-BR" sz="3600" b="1" spc="50" dirty="0" smtClean="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Times New Roman" pitchFamily="18" charset="0"/>
                <a:cs typeface="Times New Roman" pitchFamily="18" charset="0"/>
              </a:rPr>
              <a:t>Somos éticos?</a:t>
            </a:r>
            <a:endParaRPr lang="pt-BR" sz="3600" kern="10" dirty="0">
              <a:ln w="28575">
                <a:solidFill>
                  <a:srgbClr val="000000"/>
                </a:solidFill>
                <a:round/>
                <a:headEnd/>
                <a:tailEnd/>
              </a:ln>
              <a:solidFill>
                <a:srgbClr val="FFFFFF"/>
              </a:solidFill>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slide(fromLeft)">
                                      <p:cBhvr>
                                        <p:cTn id="7" dur="500"/>
                                        <p:tgtEl>
                                          <p:spTgt spid="17817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78180"/>
                                        </p:tgtEl>
                                        <p:attrNameLst>
                                          <p:attrName>style.visibility</p:attrName>
                                        </p:attrNameLst>
                                      </p:cBhvr>
                                      <p:to>
                                        <p:strVal val="visible"/>
                                      </p:to>
                                    </p:set>
                                    <p:animEffect transition="in" filter="slide(fromLeft)">
                                      <p:cBhvr>
                                        <p:cTn id="10" dur="500"/>
                                        <p:tgtEl>
                                          <p:spTgt spid="178180"/>
                                        </p:tgtEl>
                                      </p:cBhvr>
                                    </p:animEffect>
                                  </p:childTnLst>
                                </p:cTn>
                              </p:par>
                            </p:childTnLst>
                          </p:cTn>
                        </p:par>
                        <p:par>
                          <p:cTn id="11" fill="hold" nodeType="afterGroup">
                            <p:stCondLst>
                              <p:cond delay="500"/>
                            </p:stCondLst>
                            <p:childTnLst>
                              <p:par>
                                <p:cTn id="12" presetID="8" presetClass="entr" presetSubtype="16" fill="hold" nodeType="afterEffect">
                                  <p:stCondLst>
                                    <p:cond delay="0"/>
                                  </p:stCondLst>
                                  <p:childTnLst>
                                    <p:set>
                                      <p:cBhvr>
                                        <p:cTn id="13" dur="1" fill="hold">
                                          <p:stCondLst>
                                            <p:cond delay="0"/>
                                          </p:stCondLst>
                                        </p:cTn>
                                        <p:tgtEl>
                                          <p:spTgt spid="178179"/>
                                        </p:tgtEl>
                                        <p:attrNameLst>
                                          <p:attrName>style.visibility</p:attrName>
                                        </p:attrNameLst>
                                      </p:cBhvr>
                                      <p:to>
                                        <p:strVal val="visible"/>
                                      </p:to>
                                    </p:set>
                                    <p:animEffect transition="in" filter="diamond(in)">
                                      <p:cBhvr>
                                        <p:cTn id="14" dur="2000"/>
                                        <p:tgtEl>
                                          <p:spTgt spid="178179"/>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cheiro:Planets2008.jpg"/>
          <p:cNvPicPr>
            <a:picLocks noChangeAspect="1" noChangeArrowheads="1"/>
          </p:cNvPicPr>
          <p:nvPr/>
        </p:nvPicPr>
        <p:blipFill>
          <a:blip r:embed="rId2" cstate="print"/>
          <a:srcRect/>
          <a:stretch>
            <a:fillRect/>
          </a:stretch>
        </p:blipFill>
        <p:spPr bwMode="auto">
          <a:xfrm>
            <a:off x="0" y="1196975"/>
            <a:ext cx="9144000" cy="5143500"/>
          </a:xfrm>
          <a:prstGeom prst="rect">
            <a:avLst/>
          </a:prstGeom>
          <a:noFill/>
          <a:ln w="9525">
            <a:noFill/>
            <a:miter lim="800000"/>
            <a:headEnd/>
            <a:tailEnd/>
          </a:ln>
        </p:spPr>
      </p:pic>
      <p:sp>
        <p:nvSpPr>
          <p:cNvPr id="2" name="WordArt 3"/>
          <p:cNvSpPr>
            <a:spLocks noChangeArrowheads="1" noChangeShapeType="1" noTextEdit="1"/>
          </p:cNvSpPr>
          <p:nvPr/>
        </p:nvSpPr>
        <p:spPr bwMode="auto">
          <a:xfrm>
            <a:off x="250825" y="260350"/>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Interpretação científica da evolução do Universo</a:t>
            </a:r>
          </a:p>
        </p:txBody>
      </p:sp>
      <p:sp>
        <p:nvSpPr>
          <p:cNvPr id="3" name="WordArt 3"/>
          <p:cNvSpPr>
            <a:spLocks noChangeArrowheads="1" noChangeShapeType="1" noTextEdit="1"/>
          </p:cNvSpPr>
          <p:nvPr/>
        </p:nvSpPr>
        <p:spPr bwMode="auto">
          <a:xfrm>
            <a:off x="2376264" y="1340768"/>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chemeClr val="bg1"/>
                  </a:solidFill>
                  <a:round/>
                  <a:headEnd/>
                  <a:tailEnd/>
                </a:ln>
                <a:solidFill>
                  <a:srgbClr val="5F381B"/>
                </a:solidFill>
                <a:latin typeface="Arial Black"/>
              </a:rPr>
              <a:t>Big </a:t>
            </a:r>
            <a:r>
              <a:rPr lang="pt-BR" sz="3600" kern="10" dirty="0" err="1">
                <a:ln w="9525">
                  <a:solidFill>
                    <a:schemeClr val="bg1"/>
                  </a:solidFill>
                  <a:round/>
                  <a:headEnd/>
                  <a:tailEnd/>
                </a:ln>
                <a:solidFill>
                  <a:srgbClr val="5F381B"/>
                </a:solidFill>
                <a:latin typeface="Arial Black"/>
              </a:rPr>
              <a:t>Bang</a:t>
            </a:r>
            <a:r>
              <a:rPr lang="pt-BR" sz="3600" kern="10" dirty="0">
                <a:ln w="9525">
                  <a:solidFill>
                    <a:schemeClr val="bg1"/>
                  </a:solidFill>
                  <a:round/>
                  <a:headEnd/>
                  <a:tailEnd/>
                </a:ln>
                <a:solidFill>
                  <a:srgbClr val="5F381B"/>
                </a:solidFill>
                <a:latin typeface="Arial Black"/>
              </a:rPr>
              <a:t>: </a:t>
            </a:r>
            <a:r>
              <a:rPr lang="pt-BR" sz="3600" dirty="0">
                <a:solidFill>
                  <a:schemeClr val="bg1"/>
                </a:solidFill>
              </a:rPr>
              <a:t>13,3 a 13,9 bilhões de anos</a:t>
            </a:r>
            <a:endParaRPr lang="pt-BR" sz="3600" kern="10" dirty="0">
              <a:ln w="9525">
                <a:solidFill>
                  <a:srgbClr val="000000"/>
                </a:solidFill>
                <a:round/>
                <a:headEnd/>
                <a:tailEnd/>
              </a:ln>
              <a:solidFill>
                <a:schemeClr val="bg1"/>
              </a:solidFill>
              <a:latin typeface="Arial Black"/>
            </a:endParaRPr>
          </a:p>
        </p:txBody>
      </p:sp>
      <p:sp>
        <p:nvSpPr>
          <p:cNvPr id="4" name="WordArt 3"/>
          <p:cNvSpPr>
            <a:spLocks noChangeArrowheads="1" noChangeShapeType="1" noTextEdit="1"/>
          </p:cNvSpPr>
          <p:nvPr/>
        </p:nvSpPr>
        <p:spPr bwMode="auto">
          <a:xfrm>
            <a:off x="2376264" y="1844824"/>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chemeClr val="bg1"/>
                  </a:solidFill>
                  <a:round/>
                  <a:headEnd/>
                  <a:tailEnd/>
                </a:ln>
                <a:solidFill>
                  <a:srgbClr val="5F381B"/>
                </a:solidFill>
                <a:latin typeface="Arial Black"/>
              </a:rPr>
              <a:t>Via </a:t>
            </a:r>
            <a:r>
              <a:rPr lang="pt-BR" sz="3600" kern="10" dirty="0" err="1">
                <a:ln w="9525">
                  <a:solidFill>
                    <a:schemeClr val="bg1"/>
                  </a:solidFill>
                  <a:round/>
                  <a:headEnd/>
                  <a:tailEnd/>
                </a:ln>
                <a:solidFill>
                  <a:srgbClr val="5F381B"/>
                </a:solidFill>
                <a:latin typeface="Arial Black"/>
              </a:rPr>
              <a:t>Lactea</a:t>
            </a:r>
            <a:r>
              <a:rPr lang="pt-BR" sz="3600" kern="10" dirty="0">
                <a:ln w="9525">
                  <a:solidFill>
                    <a:schemeClr val="bg1"/>
                  </a:solidFill>
                  <a:round/>
                  <a:headEnd/>
                  <a:tailEnd/>
                </a:ln>
                <a:solidFill>
                  <a:srgbClr val="5F381B"/>
                </a:solidFill>
                <a:latin typeface="Arial Black"/>
              </a:rPr>
              <a:t> </a:t>
            </a:r>
            <a:r>
              <a:rPr lang="pt-BR" sz="3600" dirty="0">
                <a:solidFill>
                  <a:schemeClr val="bg1"/>
                </a:solidFill>
              </a:rPr>
              <a:t>(200 a 400 bilhões de estrelas)</a:t>
            </a:r>
            <a:r>
              <a:rPr lang="pt-BR" sz="3600" kern="10" dirty="0">
                <a:ln w="9525">
                  <a:solidFill>
                    <a:schemeClr val="bg1"/>
                  </a:solidFill>
                  <a:round/>
                  <a:headEnd/>
                  <a:tailEnd/>
                </a:ln>
                <a:solidFill>
                  <a:srgbClr val="5F381B"/>
                </a:solidFill>
                <a:latin typeface="Arial Black"/>
              </a:rPr>
              <a:t>:</a:t>
            </a:r>
            <a:r>
              <a:rPr lang="pt-BR" sz="3600" dirty="0"/>
              <a:t> </a:t>
            </a:r>
            <a:r>
              <a:rPr lang="pt-BR" sz="3600" dirty="0">
                <a:solidFill>
                  <a:schemeClr val="bg1"/>
                </a:solidFill>
              </a:rPr>
              <a:t>13 bilhões de anos</a:t>
            </a:r>
            <a:endParaRPr lang="pt-BR" sz="3600" kern="10" dirty="0">
              <a:ln w="9525">
                <a:solidFill>
                  <a:srgbClr val="000000"/>
                </a:solidFill>
                <a:round/>
                <a:headEnd/>
                <a:tailEnd/>
              </a:ln>
              <a:solidFill>
                <a:schemeClr val="bg1"/>
              </a:solidFill>
              <a:latin typeface="Arial Black"/>
            </a:endParaRPr>
          </a:p>
        </p:txBody>
      </p:sp>
      <p:sp>
        <p:nvSpPr>
          <p:cNvPr id="5" name="WordArt 3"/>
          <p:cNvSpPr>
            <a:spLocks noChangeArrowheads="1" noChangeShapeType="1" noTextEdit="1"/>
          </p:cNvSpPr>
          <p:nvPr/>
        </p:nvSpPr>
        <p:spPr bwMode="auto">
          <a:xfrm>
            <a:off x="2376264" y="5517232"/>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chemeClr val="bg1"/>
                  </a:solidFill>
                  <a:round/>
                  <a:headEnd/>
                  <a:tailEnd/>
                </a:ln>
                <a:solidFill>
                  <a:srgbClr val="5F381B"/>
                </a:solidFill>
                <a:latin typeface="Arial Black"/>
              </a:rPr>
              <a:t>Sistema Solar: </a:t>
            </a:r>
            <a:r>
              <a:rPr lang="pt-BR" sz="3600" dirty="0">
                <a:solidFill>
                  <a:schemeClr val="bg1"/>
                </a:solidFill>
              </a:rPr>
              <a:t>4,6 bilhões de anos</a:t>
            </a:r>
            <a:endParaRPr lang="pt-BR" sz="3600" kern="10" dirty="0">
              <a:ln w="9525">
                <a:solidFill>
                  <a:srgbClr val="000000"/>
                </a:solidFill>
                <a:round/>
                <a:headEnd/>
                <a:tailEnd/>
              </a:ln>
              <a:solidFill>
                <a:schemeClr val="bg1"/>
              </a:solidFill>
              <a:latin typeface="Arial Black"/>
            </a:endParaRPr>
          </a:p>
        </p:txBody>
      </p:sp>
      <p:sp>
        <p:nvSpPr>
          <p:cNvPr id="8" name="WordArt 3"/>
          <p:cNvSpPr>
            <a:spLocks noChangeArrowheads="1" noChangeShapeType="1" noTextEdit="1"/>
          </p:cNvSpPr>
          <p:nvPr/>
        </p:nvSpPr>
        <p:spPr bwMode="auto">
          <a:xfrm>
            <a:off x="2376264" y="6021288"/>
            <a:ext cx="6660232"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chemeClr val="bg1"/>
                  </a:solidFill>
                  <a:round/>
                  <a:headEnd/>
                  <a:tailEnd/>
                </a:ln>
                <a:solidFill>
                  <a:srgbClr val="5F381B"/>
                </a:solidFill>
                <a:latin typeface="Arial Black"/>
              </a:rPr>
              <a:t>Terra:</a:t>
            </a:r>
            <a:r>
              <a:rPr lang="pt-BR" sz="3600" kern="10" dirty="0">
                <a:ln w="9525">
                  <a:solidFill>
                    <a:srgbClr val="000000"/>
                  </a:solidFill>
                  <a:round/>
                  <a:headEnd/>
                  <a:tailEnd/>
                </a:ln>
                <a:solidFill>
                  <a:srgbClr val="5F381B"/>
                </a:solidFill>
                <a:latin typeface="Arial Black"/>
              </a:rPr>
              <a:t> </a:t>
            </a:r>
            <a:r>
              <a:rPr lang="pt-BR" sz="3600" dirty="0">
                <a:solidFill>
                  <a:schemeClr val="bg1"/>
                </a:solidFill>
              </a:rPr>
              <a:t>4,54 bilhões de anos  </a:t>
            </a:r>
            <a:endParaRPr lang="pt-BR" sz="3600" kern="10" dirty="0">
              <a:ln w="9525">
                <a:solidFill>
                  <a:srgbClr val="000000"/>
                </a:solidFill>
                <a:round/>
                <a:headEnd/>
                <a:tailEnd/>
              </a:ln>
              <a:solidFill>
                <a:schemeClr val="bg1"/>
              </a:solidFill>
              <a:latin typeface="Arial Black"/>
            </a:endParaRPr>
          </a:p>
        </p:txBody>
      </p:sp>
      <p:sp>
        <p:nvSpPr>
          <p:cNvPr id="12" name="Text Box 5"/>
          <p:cNvSpPr txBox="1">
            <a:spLocks noChangeArrowheads="1"/>
          </p:cNvSpPr>
          <p:nvPr/>
        </p:nvSpPr>
        <p:spPr bwMode="auto">
          <a:xfrm>
            <a:off x="6731000" y="6524625"/>
            <a:ext cx="2413000" cy="246063"/>
          </a:xfrm>
          <a:prstGeom prst="rect">
            <a:avLst/>
          </a:prstGeom>
          <a:noFill/>
          <a:ln w="9525" algn="ctr">
            <a:noFill/>
            <a:miter lim="800000"/>
            <a:headEnd/>
            <a:tailEnd/>
          </a:ln>
        </p:spPr>
        <p:txBody>
          <a:bodyPr anchor="ctr">
            <a:spAutoFit/>
          </a:bodyPr>
          <a:lstStyle/>
          <a:p>
            <a:r>
              <a:rPr lang="pt-BR" sz="1000">
                <a:latin typeface="Times New Roman" pitchFamily="18" charset="0"/>
                <a:cs typeface="Times New Roman" pitchFamily="18" charset="0"/>
              </a:rPr>
              <a:t>http://pt.wikipedia.org/wiki/Sistema_Solar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P0930"/>
          <p:cNvPicPr>
            <a:picLocks noChangeAspect="1" noChangeArrowheads="1"/>
          </p:cNvPicPr>
          <p:nvPr/>
        </p:nvPicPr>
        <p:blipFill>
          <a:blip r:embed="rId2" cstate="print"/>
          <a:srcRect r="2716"/>
          <a:stretch>
            <a:fillRect/>
          </a:stretch>
        </p:blipFill>
        <p:spPr bwMode="auto">
          <a:xfrm>
            <a:off x="592138" y="608013"/>
            <a:ext cx="7921625" cy="5942012"/>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68611" name="WordArt 3"/>
          <p:cNvSpPr>
            <a:spLocks noChangeArrowheads="1" noChangeShapeType="1" noTextEdit="1"/>
          </p:cNvSpPr>
          <p:nvPr/>
        </p:nvSpPr>
        <p:spPr bwMode="auto">
          <a:xfrm>
            <a:off x="3059113" y="57150"/>
            <a:ext cx="2952750" cy="26035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solidFill>
                  <a:srgbClr val="99CCFF"/>
                </a:solidFill>
                <a:latin typeface="Times New Roman"/>
                <a:cs typeface="Times New Roman"/>
              </a:rPr>
              <a:t>PRINCÍPIO BIOCÊNTRICO</a:t>
            </a:r>
          </a:p>
        </p:txBody>
      </p:sp>
      <p:sp>
        <p:nvSpPr>
          <p:cNvPr id="95236" name="Text Box 4"/>
          <p:cNvSpPr txBox="1">
            <a:spLocks noChangeArrowheads="1"/>
          </p:cNvSpPr>
          <p:nvPr/>
        </p:nvSpPr>
        <p:spPr bwMode="auto">
          <a:xfrm>
            <a:off x="769938" y="722313"/>
            <a:ext cx="7561262" cy="1373187"/>
          </a:xfrm>
          <a:prstGeom prst="rect">
            <a:avLst/>
          </a:prstGeom>
          <a:noFill/>
          <a:ln w="9525">
            <a:noFill/>
            <a:miter lim="800000"/>
            <a:headEnd/>
            <a:tailEnd/>
          </a:ln>
        </p:spPr>
        <p:txBody>
          <a:bodyPr>
            <a:spAutoFit/>
          </a:bodyPr>
          <a:lstStyle/>
          <a:p>
            <a:pPr indent="363538" algn="just">
              <a:spcBef>
                <a:spcPct val="50000"/>
              </a:spcBef>
            </a:pPr>
            <a:r>
              <a:rPr lang="pt-BR" sz="2800">
                <a:solidFill>
                  <a:srgbClr val="FFFFFF"/>
                </a:solidFill>
                <a:latin typeface="Times New Roman" pitchFamily="18" charset="0"/>
              </a:rPr>
              <a:t>É a conexão imediata com as leis universais que conservam os sistemas vivos e permitem a evolução da vida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box(in)">
                                      <p:cBhvr>
                                        <p:cTn id="7" dur="500"/>
                                        <p:tgtEl>
                                          <p:spTgt spid="95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5236"/>
                                        </p:tgtEl>
                                        <p:attrNameLst>
                                          <p:attrName>style.visibility</p:attrName>
                                        </p:attrNameLst>
                                      </p:cBhvr>
                                      <p:to>
                                        <p:strVal val="visible"/>
                                      </p:to>
                                    </p:set>
                                    <p:animEffect transition="in" filter="barn(inHorizontal)">
                                      <p:cBhvr>
                                        <p:cTn id="12"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520700" y="566738"/>
            <a:ext cx="8064500" cy="6048375"/>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96259" name="Text Box 3"/>
          <p:cNvSpPr txBox="1">
            <a:spLocks noChangeArrowheads="1"/>
          </p:cNvSpPr>
          <p:nvPr/>
        </p:nvSpPr>
        <p:spPr bwMode="auto">
          <a:xfrm>
            <a:off x="576440" y="600224"/>
            <a:ext cx="7956000" cy="1244600"/>
          </a:xfrm>
          <a:prstGeom prst="rect">
            <a:avLst/>
          </a:prstGeom>
          <a:solidFill>
            <a:srgbClr val="D5AB81">
              <a:alpha val="69804"/>
            </a:srgbClr>
          </a:solidFill>
          <a:ln w="9525">
            <a:noFill/>
            <a:miter lim="800000"/>
            <a:headEnd/>
            <a:tailEnd/>
          </a:ln>
        </p:spPr>
        <p:txBody>
          <a:bodyPr wrap="square">
            <a:spAutoFit/>
          </a:bodyPr>
          <a:lstStyle/>
          <a:p>
            <a:pPr algn="just">
              <a:lnSpc>
                <a:spcPct val="90000"/>
              </a:lnSpc>
              <a:spcBef>
                <a:spcPct val="50000"/>
              </a:spcBef>
            </a:pPr>
            <a:r>
              <a:rPr lang="pt-BR" sz="2800" b="1" dirty="0">
                <a:solidFill>
                  <a:srgbClr val="663300"/>
                </a:solidFill>
                <a:latin typeface="Times New Roman" pitchFamily="18" charset="0"/>
              </a:rPr>
              <a:t>É um estilo de sentir e de pensar que toma como ponto de partida, e como referência existencial, a vivência e a compreensão dos sistemas viventes</a:t>
            </a:r>
          </a:p>
        </p:txBody>
      </p:sp>
      <p:sp>
        <p:nvSpPr>
          <p:cNvPr id="96260" name="Text Box 4"/>
          <p:cNvSpPr txBox="1">
            <a:spLocks noChangeArrowheads="1"/>
          </p:cNvSpPr>
          <p:nvPr/>
        </p:nvSpPr>
        <p:spPr bwMode="auto">
          <a:xfrm>
            <a:off x="7236296" y="1846332"/>
            <a:ext cx="1296144" cy="276999"/>
          </a:xfrm>
          <a:prstGeom prst="rect">
            <a:avLst/>
          </a:prstGeom>
          <a:solidFill>
            <a:srgbClr val="D5AB81">
              <a:alpha val="69804"/>
            </a:srgbClr>
          </a:solidFill>
          <a:ln w="9525">
            <a:noFill/>
            <a:miter lim="800000"/>
            <a:headEnd/>
            <a:tailEnd/>
          </a:ln>
        </p:spPr>
        <p:txBody>
          <a:bodyPr wrap="square" lIns="0" tIns="0" rIns="0" bIns="0">
            <a:spAutoFit/>
          </a:bodyPr>
          <a:lstStyle/>
          <a:p>
            <a:pPr>
              <a:spcBef>
                <a:spcPct val="50000"/>
              </a:spcBef>
            </a:pPr>
            <a:r>
              <a:rPr lang="pt-BR" b="1" dirty="0">
                <a:solidFill>
                  <a:srgbClr val="663300"/>
                </a:solidFill>
                <a:latin typeface="Times New Roman" pitchFamily="18" charset="0"/>
                <a:cs typeface="Times New Roman" pitchFamily="18" charset="0"/>
              </a:rPr>
              <a:t>( Toro, 1991)</a:t>
            </a:r>
          </a:p>
        </p:txBody>
      </p:sp>
      <p:sp>
        <p:nvSpPr>
          <p:cNvPr id="69637" name="WordArt 5"/>
          <p:cNvSpPr>
            <a:spLocks noChangeArrowheads="1" noChangeShapeType="1" noTextEdit="1"/>
          </p:cNvSpPr>
          <p:nvPr/>
        </p:nvSpPr>
        <p:spPr bwMode="auto">
          <a:xfrm>
            <a:off x="3059113" y="57150"/>
            <a:ext cx="2952750" cy="26035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solidFill>
                  <a:srgbClr val="99CCFF"/>
                </a:solidFill>
                <a:latin typeface="Times New Roman"/>
                <a:cs typeface="Times New Roman"/>
              </a:rPr>
              <a:t>PRINCÍPIO BIOCÊNTRICO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diamond(in)">
                                      <p:cBhvr>
                                        <p:cTn id="7" dur="2000"/>
                                        <p:tgtEl>
                                          <p:spTgt spid="96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96259"/>
                                        </p:tgtEl>
                                        <p:attrNameLst>
                                          <p:attrName>style.visibility</p:attrName>
                                        </p:attrNameLst>
                                      </p:cBhvr>
                                      <p:to>
                                        <p:strVal val="visible"/>
                                      </p:to>
                                    </p:set>
                                    <p:anim calcmode="lin" valueType="num">
                                      <p:cBhvr additive="base">
                                        <p:cTn id="12" dur="500" fill="hold"/>
                                        <p:tgtEl>
                                          <p:spTgt spid="96259"/>
                                        </p:tgtEl>
                                        <p:attrNameLst>
                                          <p:attrName>ppt_x</p:attrName>
                                        </p:attrNameLst>
                                      </p:cBhvr>
                                      <p:tavLst>
                                        <p:tav tm="0">
                                          <p:val>
                                            <p:strVal val="1+#ppt_w/2"/>
                                          </p:val>
                                        </p:tav>
                                        <p:tav tm="100000">
                                          <p:val>
                                            <p:strVal val="#ppt_x"/>
                                          </p:val>
                                        </p:tav>
                                      </p:tavLst>
                                    </p:anim>
                                    <p:anim calcmode="lin" valueType="num">
                                      <p:cBhvr additive="base">
                                        <p:cTn id="13" dur="500" fill="hold"/>
                                        <p:tgtEl>
                                          <p:spTgt spid="96259"/>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96260"/>
                                        </p:tgtEl>
                                        <p:attrNameLst>
                                          <p:attrName>style.visibility</p:attrName>
                                        </p:attrNameLst>
                                      </p:cBhvr>
                                      <p:to>
                                        <p:strVal val="visible"/>
                                      </p:to>
                                    </p:set>
                                    <p:anim calcmode="lin" valueType="num">
                                      <p:cBhvr additive="base">
                                        <p:cTn id="16" dur="500" fill="hold"/>
                                        <p:tgtEl>
                                          <p:spTgt spid="96260"/>
                                        </p:tgtEl>
                                        <p:attrNameLst>
                                          <p:attrName>ppt_x</p:attrName>
                                        </p:attrNameLst>
                                      </p:cBhvr>
                                      <p:tavLst>
                                        <p:tav tm="0">
                                          <p:val>
                                            <p:strVal val="1+#ppt_w/2"/>
                                          </p:val>
                                        </p:tav>
                                        <p:tav tm="100000">
                                          <p:val>
                                            <p:strVal val="#ppt_x"/>
                                          </p:val>
                                        </p:tav>
                                      </p:tavLst>
                                    </p:anim>
                                    <p:anim calcmode="lin" valueType="num">
                                      <p:cBhvr additive="base">
                                        <p:cTn id="17" dur="500" fill="hold"/>
                                        <p:tgtEl>
                                          <p:spTgt spid="962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nimBg="1"/>
      <p:bldP spid="9626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5943" t="4971" r="7826" b="8614"/>
          <a:stretch>
            <a:fillRect/>
          </a:stretch>
        </p:blipFill>
        <p:spPr bwMode="auto">
          <a:xfrm>
            <a:off x="429658" y="318915"/>
            <a:ext cx="8328401" cy="6260716"/>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97283" name="Text Box 3"/>
          <p:cNvSpPr txBox="1">
            <a:spLocks noChangeArrowheads="1"/>
          </p:cNvSpPr>
          <p:nvPr/>
        </p:nvSpPr>
        <p:spPr bwMode="auto">
          <a:xfrm>
            <a:off x="501453" y="404664"/>
            <a:ext cx="8175004" cy="1938992"/>
          </a:xfrm>
          <a:prstGeom prst="rect">
            <a:avLst/>
          </a:prstGeom>
          <a:solidFill>
            <a:srgbClr val="E2CAB6">
              <a:alpha val="65098"/>
            </a:srgbClr>
          </a:solidFill>
          <a:ln w="9525">
            <a:noFill/>
            <a:miter lim="800000"/>
            <a:headEnd/>
            <a:tailEnd/>
          </a:ln>
        </p:spPr>
        <p:txBody>
          <a:bodyPr wrap="square">
            <a:spAutoFit/>
          </a:bodyPr>
          <a:lstStyle/>
          <a:p>
            <a:pPr algn="just">
              <a:spcBef>
                <a:spcPct val="50000"/>
              </a:spcBef>
            </a:pPr>
            <a:r>
              <a:rPr lang="pt-BR" sz="2400" b="1" dirty="0">
                <a:solidFill>
                  <a:srgbClr val="000000"/>
                </a:solidFill>
                <a:latin typeface="Times New Roman" pitchFamily="18" charset="0"/>
              </a:rPr>
              <a:t>É um ponto de partida para estruturar as novas percepções e as novas ciências do futuro. Prioridade ao vivente, ilusão do determinismo físico e abandono progressivo do pensamento linear, para entrar na percepção topológica e na poética da similaridade </a:t>
            </a:r>
            <a:r>
              <a:rPr lang="pt-BR" sz="2400" b="1" dirty="0" smtClean="0">
                <a:solidFill>
                  <a:srgbClr val="000000"/>
                </a:solidFill>
                <a:latin typeface="Times New Roman" pitchFamily="18" charset="0"/>
              </a:rPr>
              <a:t>					           </a:t>
            </a:r>
            <a:r>
              <a:rPr lang="pt-BR" sz="2000" b="1" dirty="0" smtClean="0">
                <a:solidFill>
                  <a:srgbClr val="000000"/>
                </a:solidFill>
                <a:latin typeface="Times New Roman" pitchFamily="18" charset="0"/>
              </a:rPr>
              <a:t> </a:t>
            </a:r>
            <a:r>
              <a:rPr lang="pt-BR" sz="2000" b="1" dirty="0">
                <a:solidFill>
                  <a:srgbClr val="000000"/>
                </a:solidFill>
                <a:latin typeface="Times New Roman" pitchFamily="18" charset="0"/>
              </a:rPr>
              <a:t>( Ribas 1994) </a:t>
            </a:r>
          </a:p>
        </p:txBody>
      </p:sp>
      <p:sp>
        <p:nvSpPr>
          <p:cNvPr id="70660" name="WordArt 4"/>
          <p:cNvSpPr>
            <a:spLocks noChangeArrowheads="1" noChangeShapeType="1" noTextEdit="1"/>
          </p:cNvSpPr>
          <p:nvPr/>
        </p:nvSpPr>
        <p:spPr bwMode="auto">
          <a:xfrm>
            <a:off x="3059113" y="19050"/>
            <a:ext cx="2952750" cy="26035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solidFill>
                  <a:srgbClr val="99CCFF"/>
                </a:solidFill>
                <a:latin typeface="Times New Roman"/>
                <a:cs typeface="Times New Roman"/>
              </a:rPr>
              <a:t>PRINCÍPIO BIOCÊNTRICO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Scale>
                                      <p:cBhvr>
                                        <p:cTn id="7" dur="1000" decel="50000" fill="hold">
                                          <p:stCondLst>
                                            <p:cond delay="0"/>
                                          </p:stCondLst>
                                        </p:cTn>
                                        <p:tgtEl>
                                          <p:spTgt spid="972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7282"/>
                                        </p:tgtEl>
                                        <p:attrNameLst>
                                          <p:attrName>ppt_x</p:attrName>
                                          <p:attrName>ppt_y</p:attrName>
                                        </p:attrNameLst>
                                      </p:cBhvr>
                                    </p:animMotion>
                                    <p:animEffect transition="in" filter="fade">
                                      <p:cBhvr>
                                        <p:cTn id="9" dur="1000"/>
                                        <p:tgtEl>
                                          <p:spTgt spid="972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7283"/>
                                        </p:tgtEl>
                                        <p:attrNameLst>
                                          <p:attrName>style.visibility</p:attrName>
                                        </p:attrNameLst>
                                      </p:cBhvr>
                                      <p:to>
                                        <p:strVal val="visible"/>
                                      </p:to>
                                    </p:set>
                                    <p:animEffect transition="in" filter="fade">
                                      <p:cBhvr>
                                        <p:cTn id="14" dur="1000"/>
                                        <p:tgtEl>
                                          <p:spTgt spid="97283"/>
                                        </p:tgtEl>
                                      </p:cBhvr>
                                    </p:animEffect>
                                    <p:anim calcmode="lin" valueType="num">
                                      <p:cBhvr>
                                        <p:cTn id="15" dur="1000" fill="hold"/>
                                        <p:tgtEl>
                                          <p:spTgt spid="97283"/>
                                        </p:tgtEl>
                                        <p:attrNameLst>
                                          <p:attrName>ppt_x</p:attrName>
                                        </p:attrNameLst>
                                      </p:cBhvr>
                                      <p:tavLst>
                                        <p:tav tm="0">
                                          <p:val>
                                            <p:strVal val="#ppt_x"/>
                                          </p:val>
                                        </p:tav>
                                        <p:tav tm="100000">
                                          <p:val>
                                            <p:strVal val="#ppt_x"/>
                                          </p:val>
                                        </p:tav>
                                      </p:tavLst>
                                    </p:anim>
                                    <p:anim calcmode="lin" valueType="num">
                                      <p:cBhvr>
                                        <p:cTn id="16" dur="1000" fill="hold"/>
                                        <p:tgtEl>
                                          <p:spTgt spid="972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50000">
              <a:srgbClr val="CDE6FF"/>
            </a:gs>
            <a:gs pos="100000">
              <a:srgbClr val="CDE6FF"/>
            </a:gs>
          </a:gsLst>
          <a:lin ang="10800000" scaled="1"/>
        </a:gradFill>
        <a:effectLst/>
      </p:bgPr>
    </p:bg>
    <p:spTree>
      <p:nvGrpSpPr>
        <p:cNvPr id="1" name=""/>
        <p:cNvGrpSpPr/>
        <p:nvPr/>
      </p:nvGrpSpPr>
      <p:grpSpPr>
        <a:xfrm>
          <a:off x="0" y="0"/>
          <a:ext cx="0" cy="0"/>
          <a:chOff x="0" y="0"/>
          <a:chExt cx="0" cy="0"/>
        </a:xfrm>
      </p:grpSpPr>
      <p:pic>
        <p:nvPicPr>
          <p:cNvPr id="98306" name="Picture 2" descr="Paris-Praga 060"/>
          <p:cNvPicPr>
            <a:picLocks noChangeAspect="1" noChangeArrowheads="1"/>
          </p:cNvPicPr>
          <p:nvPr/>
        </p:nvPicPr>
        <p:blipFill>
          <a:blip r:embed="rId2" cstate="print"/>
          <a:srcRect/>
          <a:stretch>
            <a:fillRect/>
          </a:stretch>
        </p:blipFill>
        <p:spPr bwMode="auto">
          <a:xfrm>
            <a:off x="0" y="0"/>
            <a:ext cx="4251325" cy="685800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98307" name="Text Box 3"/>
          <p:cNvSpPr txBox="1">
            <a:spLocks noChangeArrowheads="1"/>
          </p:cNvSpPr>
          <p:nvPr/>
        </p:nvSpPr>
        <p:spPr bwMode="auto">
          <a:xfrm>
            <a:off x="4320381" y="260351"/>
            <a:ext cx="4700588" cy="1656482"/>
          </a:xfrm>
          <a:prstGeom prst="rect">
            <a:avLst/>
          </a:prstGeom>
          <a:noFill/>
          <a:ln w="9525">
            <a:noFill/>
            <a:miter lim="800000"/>
            <a:headEnd/>
            <a:tailEnd/>
          </a:ln>
        </p:spPr>
        <p:txBody>
          <a:bodyPr wrap="square">
            <a:spAutoFit/>
          </a:bodyPr>
          <a:lstStyle/>
          <a:p>
            <a:pPr algn="just">
              <a:spcBef>
                <a:spcPct val="50000"/>
              </a:spcBef>
            </a:pPr>
            <a:r>
              <a:rPr lang="pt-BR" sz="2000" b="1" dirty="0">
                <a:solidFill>
                  <a:srgbClr val="000000"/>
                </a:solidFill>
                <a:latin typeface="Times New Roman" pitchFamily="18" charset="0"/>
              </a:rPr>
              <a:t>O homem precisa compreender que é um componente de um sistema vivente maior, que suas ações são capazes de modificar esse sistema vivente e, por outro lado, ele está sujeito às modificações do sistema </a:t>
            </a:r>
          </a:p>
        </p:txBody>
      </p:sp>
      <p:sp>
        <p:nvSpPr>
          <p:cNvPr id="98308" name="Text Box 4"/>
          <p:cNvSpPr txBox="1">
            <a:spLocks noChangeArrowheads="1"/>
          </p:cNvSpPr>
          <p:nvPr/>
        </p:nvSpPr>
        <p:spPr bwMode="auto">
          <a:xfrm>
            <a:off x="4334669" y="2060848"/>
            <a:ext cx="4672013" cy="1311275"/>
          </a:xfrm>
          <a:prstGeom prst="rect">
            <a:avLst/>
          </a:prstGeom>
          <a:noFill/>
          <a:ln w="9525">
            <a:noFill/>
            <a:miter lim="800000"/>
            <a:headEnd/>
            <a:tailEnd/>
          </a:ln>
        </p:spPr>
        <p:txBody>
          <a:bodyPr>
            <a:spAutoFit/>
          </a:bodyPr>
          <a:lstStyle/>
          <a:p>
            <a:pPr algn="just">
              <a:spcBef>
                <a:spcPct val="50000"/>
              </a:spcBef>
            </a:pPr>
            <a:r>
              <a:rPr lang="pt-BR" sz="2000" b="1" dirty="0">
                <a:solidFill>
                  <a:srgbClr val="000000"/>
                </a:solidFill>
                <a:latin typeface="Times New Roman" pitchFamily="18" charset="0"/>
              </a:rPr>
              <a:t>A harmonia desse sistema, portanto, depende da maneira como o indivíduo se comporta consigo mesmo, com o outro e com o meio onde vive</a:t>
            </a:r>
          </a:p>
        </p:txBody>
      </p:sp>
      <p:sp>
        <p:nvSpPr>
          <p:cNvPr id="98309" name="Text Box 5"/>
          <p:cNvSpPr txBox="1">
            <a:spLocks noChangeArrowheads="1"/>
          </p:cNvSpPr>
          <p:nvPr/>
        </p:nvSpPr>
        <p:spPr bwMode="auto">
          <a:xfrm>
            <a:off x="4334669" y="3573016"/>
            <a:ext cx="4672012" cy="701675"/>
          </a:xfrm>
          <a:prstGeom prst="rect">
            <a:avLst/>
          </a:prstGeom>
          <a:noFill/>
          <a:ln w="9525">
            <a:noFill/>
            <a:miter lim="800000"/>
            <a:headEnd/>
            <a:tailEnd/>
          </a:ln>
        </p:spPr>
        <p:txBody>
          <a:bodyPr>
            <a:spAutoFit/>
          </a:bodyPr>
          <a:lstStyle/>
          <a:p>
            <a:pPr algn="just">
              <a:spcBef>
                <a:spcPct val="50000"/>
              </a:spcBef>
            </a:pPr>
            <a:r>
              <a:rPr lang="pt-BR" sz="2000" b="1" dirty="0">
                <a:solidFill>
                  <a:srgbClr val="000000"/>
                </a:solidFill>
                <a:latin typeface="Times New Roman" pitchFamily="18" charset="0"/>
              </a:rPr>
              <a:t>Há múltiplas formas de buscar essa harmonização como:</a:t>
            </a:r>
          </a:p>
        </p:txBody>
      </p:sp>
      <p:sp>
        <p:nvSpPr>
          <p:cNvPr id="98310" name="Text Box 6"/>
          <p:cNvSpPr txBox="1">
            <a:spLocks noChangeArrowheads="1"/>
          </p:cNvSpPr>
          <p:nvPr/>
        </p:nvSpPr>
        <p:spPr bwMode="auto">
          <a:xfrm>
            <a:off x="4427538" y="4509120"/>
            <a:ext cx="1441450" cy="274638"/>
          </a:xfrm>
          <a:prstGeom prst="rect">
            <a:avLst/>
          </a:prstGeom>
          <a:noFill/>
          <a:ln w="9525" algn="ctr">
            <a:noFill/>
            <a:miter lim="800000"/>
            <a:headEnd/>
            <a:tailEnd/>
          </a:ln>
        </p:spPr>
        <p:txBody>
          <a:bodyPr lIns="0" tIns="0" rIns="0" bIns="0">
            <a:spAutoFit/>
          </a:bodyPr>
          <a:lstStyle/>
          <a:p>
            <a:pPr algn="ctr">
              <a:spcBef>
                <a:spcPct val="50000"/>
              </a:spcBef>
            </a:pPr>
            <a:r>
              <a:rPr lang="pt-BR" b="1" dirty="0" err="1">
                <a:solidFill>
                  <a:srgbClr val="000000"/>
                </a:solidFill>
                <a:latin typeface="Times New Roman" pitchFamily="18" charset="0"/>
              </a:rPr>
              <a:t>tai-chi-chuan</a:t>
            </a:r>
            <a:endParaRPr lang="pt-BR" b="1" dirty="0">
              <a:solidFill>
                <a:srgbClr val="000000"/>
              </a:solidFill>
              <a:latin typeface="Times New Roman" pitchFamily="18" charset="0"/>
            </a:endParaRPr>
          </a:p>
        </p:txBody>
      </p:sp>
      <p:sp>
        <p:nvSpPr>
          <p:cNvPr id="98311" name="Text Box 7"/>
          <p:cNvSpPr txBox="1">
            <a:spLocks noChangeArrowheads="1"/>
          </p:cNvSpPr>
          <p:nvPr/>
        </p:nvSpPr>
        <p:spPr bwMode="auto">
          <a:xfrm>
            <a:off x="6156325" y="4955778"/>
            <a:ext cx="1223963"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meditação</a:t>
            </a:r>
          </a:p>
        </p:txBody>
      </p:sp>
      <p:sp>
        <p:nvSpPr>
          <p:cNvPr id="98312" name="Text Box 8"/>
          <p:cNvSpPr txBox="1">
            <a:spLocks noChangeArrowheads="1"/>
          </p:cNvSpPr>
          <p:nvPr/>
        </p:nvSpPr>
        <p:spPr bwMode="auto">
          <a:xfrm>
            <a:off x="7812088" y="4652566"/>
            <a:ext cx="935037" cy="274637"/>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orações</a:t>
            </a:r>
          </a:p>
        </p:txBody>
      </p:sp>
      <p:sp>
        <p:nvSpPr>
          <p:cNvPr id="98313" name="Text Box 9"/>
          <p:cNvSpPr txBox="1">
            <a:spLocks noChangeArrowheads="1"/>
          </p:cNvSpPr>
          <p:nvPr/>
        </p:nvSpPr>
        <p:spPr bwMode="auto">
          <a:xfrm>
            <a:off x="4643438" y="5301853"/>
            <a:ext cx="1081087"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biodança</a:t>
            </a:r>
          </a:p>
        </p:txBody>
      </p:sp>
      <p:sp>
        <p:nvSpPr>
          <p:cNvPr id="98314" name="Text Box 10"/>
          <p:cNvSpPr txBox="1">
            <a:spLocks noChangeArrowheads="1"/>
          </p:cNvSpPr>
          <p:nvPr/>
        </p:nvSpPr>
        <p:spPr bwMode="auto">
          <a:xfrm>
            <a:off x="5724525" y="6165453"/>
            <a:ext cx="2016125" cy="274638"/>
          </a:xfrm>
          <a:prstGeom prst="rect">
            <a:avLst/>
          </a:prstGeom>
          <a:noFill/>
          <a:ln w="9525" algn="ctr">
            <a:noFill/>
            <a:miter lim="800000"/>
            <a:headEnd/>
            <a:tailEnd/>
          </a:ln>
        </p:spPr>
        <p:txBody>
          <a:bodyPr lIns="0" tIns="0" rIns="0" bIns="0">
            <a:spAutoFit/>
          </a:bodyPr>
          <a:lstStyle/>
          <a:p>
            <a:pPr>
              <a:spcBef>
                <a:spcPct val="50000"/>
              </a:spcBef>
            </a:pPr>
            <a:r>
              <a:rPr lang="pt-BR" b="1">
                <a:solidFill>
                  <a:srgbClr val="000000"/>
                </a:solidFill>
                <a:latin typeface="Times New Roman" pitchFamily="18" charset="0"/>
              </a:rPr>
              <a:t>exercícios físicos</a:t>
            </a:r>
          </a:p>
        </p:txBody>
      </p:sp>
      <p:sp>
        <p:nvSpPr>
          <p:cNvPr id="98315" name="Text Box 11"/>
          <p:cNvSpPr txBox="1">
            <a:spLocks noChangeArrowheads="1"/>
          </p:cNvSpPr>
          <p:nvPr/>
        </p:nvSpPr>
        <p:spPr bwMode="auto">
          <a:xfrm>
            <a:off x="7235825" y="5301853"/>
            <a:ext cx="1366838"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psicoterapia</a:t>
            </a:r>
          </a:p>
        </p:txBody>
      </p:sp>
      <p:sp>
        <p:nvSpPr>
          <p:cNvPr id="98316" name="Text Box 12"/>
          <p:cNvSpPr txBox="1">
            <a:spLocks noChangeArrowheads="1"/>
          </p:cNvSpPr>
          <p:nvPr/>
        </p:nvSpPr>
        <p:spPr bwMode="auto">
          <a:xfrm>
            <a:off x="6084888" y="5590778"/>
            <a:ext cx="576262"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reiki</a:t>
            </a:r>
          </a:p>
        </p:txBody>
      </p:sp>
      <p:sp>
        <p:nvSpPr>
          <p:cNvPr id="98317" name="Text Box 13"/>
          <p:cNvSpPr txBox="1">
            <a:spLocks noChangeArrowheads="1"/>
          </p:cNvSpPr>
          <p:nvPr/>
        </p:nvSpPr>
        <p:spPr bwMode="auto">
          <a:xfrm>
            <a:off x="8316913" y="6308725"/>
            <a:ext cx="433387"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etc</a:t>
            </a:r>
          </a:p>
        </p:txBody>
      </p:sp>
      <p:sp>
        <p:nvSpPr>
          <p:cNvPr id="98318" name="Text Box 14"/>
          <p:cNvSpPr txBox="1">
            <a:spLocks noChangeArrowheads="1"/>
          </p:cNvSpPr>
          <p:nvPr/>
        </p:nvSpPr>
        <p:spPr bwMode="auto">
          <a:xfrm>
            <a:off x="4572000" y="6394450"/>
            <a:ext cx="576263" cy="274638"/>
          </a:xfrm>
          <a:prstGeom prst="rect">
            <a:avLst/>
          </a:prstGeom>
          <a:noFill/>
          <a:ln w="9525" algn="ctr">
            <a:noFill/>
            <a:miter lim="800000"/>
            <a:headEnd/>
            <a:tailEnd/>
          </a:ln>
        </p:spPr>
        <p:txBody>
          <a:bodyPr lIns="0" tIns="0" rIns="0" bIns="0">
            <a:spAutoFit/>
          </a:bodyPr>
          <a:lstStyle/>
          <a:p>
            <a:pPr algn="ctr">
              <a:spcBef>
                <a:spcPct val="50000"/>
              </a:spcBef>
            </a:pPr>
            <a:r>
              <a:rPr lang="pt-BR" b="1">
                <a:solidFill>
                  <a:srgbClr val="000000"/>
                </a:solidFill>
                <a:latin typeface="Times New Roman" pitchFamily="18" charset="0"/>
              </a:rPr>
              <a:t>ioga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diamond(out)">
                                      <p:cBhvr>
                                        <p:cTn id="7" dur="2000"/>
                                        <p:tgtEl>
                                          <p:spTgt spid="98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8307"/>
                                        </p:tgtEl>
                                        <p:attrNameLst>
                                          <p:attrName>style.visibility</p:attrName>
                                        </p:attrNameLst>
                                      </p:cBhvr>
                                      <p:to>
                                        <p:strVal val="visible"/>
                                      </p:to>
                                    </p:set>
                                    <p:animEffect transition="in" filter="checkerboard(across)">
                                      <p:cBhvr>
                                        <p:cTn id="12" dur="500"/>
                                        <p:tgtEl>
                                          <p:spTgt spid="983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8308"/>
                                        </p:tgtEl>
                                        <p:attrNameLst>
                                          <p:attrName>style.visibility</p:attrName>
                                        </p:attrNameLst>
                                      </p:cBhvr>
                                      <p:to>
                                        <p:strVal val="visible"/>
                                      </p:to>
                                    </p:set>
                                    <p:animEffect transition="in" filter="checkerboard(across)">
                                      <p:cBhvr>
                                        <p:cTn id="17" dur="500"/>
                                        <p:tgtEl>
                                          <p:spTgt spid="98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8309"/>
                                        </p:tgtEl>
                                        <p:attrNameLst>
                                          <p:attrName>style.visibility</p:attrName>
                                        </p:attrNameLst>
                                      </p:cBhvr>
                                      <p:to>
                                        <p:strVal val="visible"/>
                                      </p:to>
                                    </p:set>
                                    <p:animEffect transition="in" filter="checkerboard(across)">
                                      <p:cBhvr>
                                        <p:cTn id="22" dur="500"/>
                                        <p:tgtEl>
                                          <p:spTgt spid="983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8310"/>
                                        </p:tgtEl>
                                        <p:attrNameLst>
                                          <p:attrName>style.visibility</p:attrName>
                                        </p:attrNameLst>
                                      </p:cBhvr>
                                      <p:to>
                                        <p:strVal val="visible"/>
                                      </p:to>
                                    </p:set>
                                    <p:anim calcmode="lin" valueType="num">
                                      <p:cBhvr>
                                        <p:cTn id="27" dur="500" fill="hold"/>
                                        <p:tgtEl>
                                          <p:spTgt spid="98310"/>
                                        </p:tgtEl>
                                        <p:attrNameLst>
                                          <p:attrName>ppt_w</p:attrName>
                                        </p:attrNameLst>
                                      </p:cBhvr>
                                      <p:tavLst>
                                        <p:tav tm="0">
                                          <p:val>
                                            <p:fltVal val="0"/>
                                          </p:val>
                                        </p:tav>
                                        <p:tav tm="100000">
                                          <p:val>
                                            <p:strVal val="#ppt_w"/>
                                          </p:val>
                                        </p:tav>
                                      </p:tavLst>
                                    </p:anim>
                                    <p:anim calcmode="lin" valueType="num">
                                      <p:cBhvr>
                                        <p:cTn id="28" dur="500" fill="hold"/>
                                        <p:tgtEl>
                                          <p:spTgt spid="98310"/>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98311"/>
                                        </p:tgtEl>
                                        <p:attrNameLst>
                                          <p:attrName>style.visibility</p:attrName>
                                        </p:attrNameLst>
                                      </p:cBhvr>
                                      <p:to>
                                        <p:strVal val="visible"/>
                                      </p:to>
                                    </p:set>
                                    <p:anim calcmode="lin" valueType="num">
                                      <p:cBhvr>
                                        <p:cTn id="33" dur="500" fill="hold"/>
                                        <p:tgtEl>
                                          <p:spTgt spid="98311"/>
                                        </p:tgtEl>
                                        <p:attrNameLst>
                                          <p:attrName>ppt_w</p:attrName>
                                        </p:attrNameLst>
                                      </p:cBhvr>
                                      <p:tavLst>
                                        <p:tav tm="0">
                                          <p:val>
                                            <p:fltVal val="0"/>
                                          </p:val>
                                        </p:tav>
                                        <p:tav tm="100000">
                                          <p:val>
                                            <p:strVal val="#ppt_w"/>
                                          </p:val>
                                        </p:tav>
                                      </p:tavLst>
                                    </p:anim>
                                    <p:anim calcmode="lin" valueType="num">
                                      <p:cBhvr>
                                        <p:cTn id="34" dur="500" fill="hold"/>
                                        <p:tgtEl>
                                          <p:spTgt spid="98311"/>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98312"/>
                                        </p:tgtEl>
                                        <p:attrNameLst>
                                          <p:attrName>style.visibility</p:attrName>
                                        </p:attrNameLst>
                                      </p:cBhvr>
                                      <p:to>
                                        <p:strVal val="visible"/>
                                      </p:to>
                                    </p:set>
                                    <p:anim calcmode="lin" valueType="num">
                                      <p:cBhvr>
                                        <p:cTn id="39" dur="500" fill="hold"/>
                                        <p:tgtEl>
                                          <p:spTgt spid="98312"/>
                                        </p:tgtEl>
                                        <p:attrNameLst>
                                          <p:attrName>ppt_w</p:attrName>
                                        </p:attrNameLst>
                                      </p:cBhvr>
                                      <p:tavLst>
                                        <p:tav tm="0">
                                          <p:val>
                                            <p:fltVal val="0"/>
                                          </p:val>
                                        </p:tav>
                                        <p:tav tm="100000">
                                          <p:val>
                                            <p:strVal val="#ppt_w"/>
                                          </p:val>
                                        </p:tav>
                                      </p:tavLst>
                                    </p:anim>
                                    <p:anim calcmode="lin" valueType="num">
                                      <p:cBhvr>
                                        <p:cTn id="40" dur="500" fill="hold"/>
                                        <p:tgtEl>
                                          <p:spTgt spid="98312"/>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8313"/>
                                        </p:tgtEl>
                                        <p:attrNameLst>
                                          <p:attrName>style.visibility</p:attrName>
                                        </p:attrNameLst>
                                      </p:cBhvr>
                                      <p:to>
                                        <p:strVal val="visible"/>
                                      </p:to>
                                    </p:set>
                                    <p:anim calcmode="lin" valueType="num">
                                      <p:cBhvr>
                                        <p:cTn id="45" dur="500" fill="hold"/>
                                        <p:tgtEl>
                                          <p:spTgt spid="98313"/>
                                        </p:tgtEl>
                                        <p:attrNameLst>
                                          <p:attrName>ppt_w</p:attrName>
                                        </p:attrNameLst>
                                      </p:cBhvr>
                                      <p:tavLst>
                                        <p:tav tm="0">
                                          <p:val>
                                            <p:fltVal val="0"/>
                                          </p:val>
                                        </p:tav>
                                        <p:tav tm="100000">
                                          <p:val>
                                            <p:strVal val="#ppt_w"/>
                                          </p:val>
                                        </p:tav>
                                      </p:tavLst>
                                    </p:anim>
                                    <p:anim calcmode="lin" valueType="num">
                                      <p:cBhvr>
                                        <p:cTn id="46" dur="500" fill="hold"/>
                                        <p:tgtEl>
                                          <p:spTgt spid="98313"/>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98316"/>
                                        </p:tgtEl>
                                        <p:attrNameLst>
                                          <p:attrName>style.visibility</p:attrName>
                                        </p:attrNameLst>
                                      </p:cBhvr>
                                      <p:to>
                                        <p:strVal val="visible"/>
                                      </p:to>
                                    </p:set>
                                    <p:anim calcmode="lin" valueType="num">
                                      <p:cBhvr>
                                        <p:cTn id="51" dur="500" fill="hold"/>
                                        <p:tgtEl>
                                          <p:spTgt spid="98316"/>
                                        </p:tgtEl>
                                        <p:attrNameLst>
                                          <p:attrName>ppt_w</p:attrName>
                                        </p:attrNameLst>
                                      </p:cBhvr>
                                      <p:tavLst>
                                        <p:tav tm="0">
                                          <p:val>
                                            <p:fltVal val="0"/>
                                          </p:val>
                                        </p:tav>
                                        <p:tav tm="100000">
                                          <p:val>
                                            <p:strVal val="#ppt_w"/>
                                          </p:val>
                                        </p:tav>
                                      </p:tavLst>
                                    </p:anim>
                                    <p:anim calcmode="lin" valueType="num">
                                      <p:cBhvr>
                                        <p:cTn id="52" dur="500" fill="hold"/>
                                        <p:tgtEl>
                                          <p:spTgt spid="9831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98315"/>
                                        </p:tgtEl>
                                        <p:attrNameLst>
                                          <p:attrName>style.visibility</p:attrName>
                                        </p:attrNameLst>
                                      </p:cBhvr>
                                      <p:to>
                                        <p:strVal val="visible"/>
                                      </p:to>
                                    </p:set>
                                    <p:anim calcmode="lin" valueType="num">
                                      <p:cBhvr>
                                        <p:cTn id="57" dur="500" fill="hold"/>
                                        <p:tgtEl>
                                          <p:spTgt spid="98315"/>
                                        </p:tgtEl>
                                        <p:attrNameLst>
                                          <p:attrName>ppt_w</p:attrName>
                                        </p:attrNameLst>
                                      </p:cBhvr>
                                      <p:tavLst>
                                        <p:tav tm="0">
                                          <p:val>
                                            <p:fltVal val="0"/>
                                          </p:val>
                                        </p:tav>
                                        <p:tav tm="100000">
                                          <p:val>
                                            <p:strVal val="#ppt_w"/>
                                          </p:val>
                                        </p:tav>
                                      </p:tavLst>
                                    </p:anim>
                                    <p:anim calcmode="lin" valueType="num">
                                      <p:cBhvr>
                                        <p:cTn id="58" dur="500" fill="hold"/>
                                        <p:tgtEl>
                                          <p:spTgt spid="98315"/>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98318"/>
                                        </p:tgtEl>
                                        <p:attrNameLst>
                                          <p:attrName>style.visibility</p:attrName>
                                        </p:attrNameLst>
                                      </p:cBhvr>
                                      <p:to>
                                        <p:strVal val="visible"/>
                                      </p:to>
                                    </p:set>
                                    <p:anim calcmode="lin" valueType="num">
                                      <p:cBhvr>
                                        <p:cTn id="63" dur="500" fill="hold"/>
                                        <p:tgtEl>
                                          <p:spTgt spid="98318"/>
                                        </p:tgtEl>
                                        <p:attrNameLst>
                                          <p:attrName>ppt_w</p:attrName>
                                        </p:attrNameLst>
                                      </p:cBhvr>
                                      <p:tavLst>
                                        <p:tav tm="0">
                                          <p:val>
                                            <p:fltVal val="0"/>
                                          </p:val>
                                        </p:tav>
                                        <p:tav tm="100000">
                                          <p:val>
                                            <p:strVal val="#ppt_w"/>
                                          </p:val>
                                        </p:tav>
                                      </p:tavLst>
                                    </p:anim>
                                    <p:anim calcmode="lin" valueType="num">
                                      <p:cBhvr>
                                        <p:cTn id="64" dur="500" fill="hold"/>
                                        <p:tgtEl>
                                          <p:spTgt spid="98318"/>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98314"/>
                                        </p:tgtEl>
                                        <p:attrNameLst>
                                          <p:attrName>style.visibility</p:attrName>
                                        </p:attrNameLst>
                                      </p:cBhvr>
                                      <p:to>
                                        <p:strVal val="visible"/>
                                      </p:to>
                                    </p:set>
                                    <p:anim calcmode="lin" valueType="num">
                                      <p:cBhvr>
                                        <p:cTn id="69" dur="500" fill="hold"/>
                                        <p:tgtEl>
                                          <p:spTgt spid="98314"/>
                                        </p:tgtEl>
                                        <p:attrNameLst>
                                          <p:attrName>ppt_w</p:attrName>
                                        </p:attrNameLst>
                                      </p:cBhvr>
                                      <p:tavLst>
                                        <p:tav tm="0">
                                          <p:val>
                                            <p:fltVal val="0"/>
                                          </p:val>
                                        </p:tav>
                                        <p:tav tm="100000">
                                          <p:val>
                                            <p:strVal val="#ppt_w"/>
                                          </p:val>
                                        </p:tav>
                                      </p:tavLst>
                                    </p:anim>
                                    <p:anim calcmode="lin" valueType="num">
                                      <p:cBhvr>
                                        <p:cTn id="70" dur="500" fill="hold"/>
                                        <p:tgtEl>
                                          <p:spTgt spid="98314"/>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98317"/>
                                        </p:tgtEl>
                                        <p:attrNameLst>
                                          <p:attrName>style.visibility</p:attrName>
                                        </p:attrNameLst>
                                      </p:cBhvr>
                                      <p:to>
                                        <p:strVal val="visible"/>
                                      </p:to>
                                    </p:set>
                                    <p:anim calcmode="lin" valueType="num">
                                      <p:cBhvr>
                                        <p:cTn id="75" dur="500" fill="hold"/>
                                        <p:tgtEl>
                                          <p:spTgt spid="98317"/>
                                        </p:tgtEl>
                                        <p:attrNameLst>
                                          <p:attrName>ppt_w</p:attrName>
                                        </p:attrNameLst>
                                      </p:cBhvr>
                                      <p:tavLst>
                                        <p:tav tm="0">
                                          <p:val>
                                            <p:fltVal val="0"/>
                                          </p:val>
                                        </p:tav>
                                        <p:tav tm="100000">
                                          <p:val>
                                            <p:strVal val="#ppt_w"/>
                                          </p:val>
                                        </p:tav>
                                      </p:tavLst>
                                    </p:anim>
                                    <p:anim calcmode="lin" valueType="num">
                                      <p:cBhvr>
                                        <p:cTn id="76" dur="500" fill="hold"/>
                                        <p:tgtEl>
                                          <p:spTgt spid="983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98308" grpId="0"/>
      <p:bldP spid="98309" grpId="0"/>
      <p:bldP spid="98310" grpId="0"/>
      <p:bldP spid="98311" grpId="0"/>
      <p:bldP spid="98312" grpId="0"/>
      <p:bldP spid="98313" grpId="0"/>
      <p:bldP spid="98314" grpId="0"/>
      <p:bldP spid="98315" grpId="0"/>
      <p:bldP spid="98316" grpId="0"/>
      <p:bldP spid="98317" grpId="0"/>
      <p:bldP spid="9831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4930" name="Object 2"/>
          <p:cNvGraphicFramePr>
            <a:graphicFrameLocks noGrp="1" noChangeAspect="1"/>
          </p:cNvGraphicFramePr>
          <p:nvPr>
            <p:ph sz="half" idx="1"/>
          </p:nvPr>
        </p:nvGraphicFramePr>
        <p:xfrm>
          <a:off x="239713" y="1219200"/>
          <a:ext cx="3663950" cy="4886325"/>
        </p:xfrm>
        <a:graphic>
          <a:graphicData uri="http://schemas.openxmlformats.org/presentationml/2006/ole">
            <mc:AlternateContent xmlns:mc="http://schemas.openxmlformats.org/markup-compatibility/2006">
              <mc:Choice xmlns:v="urn:schemas-microsoft-com:vml" Requires="v">
                <p:oleObj spid="_x0000_s133123" name="Foto do Photo Editor" r:id="rId3" imgW="16457143" imgH="21942857" progId="">
                  <p:embed/>
                </p:oleObj>
              </mc:Choice>
              <mc:Fallback>
                <p:oleObj name="Foto do Photo Editor" r:id="rId3" imgW="16457143" imgH="2194285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1219200"/>
                        <a:ext cx="366395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4931" name="Picture 3"/>
          <p:cNvPicPr>
            <a:picLocks noGrp="1" noChangeAspect="1" noChangeArrowheads="1"/>
          </p:cNvPicPr>
          <p:nvPr>
            <p:ph sz="half" idx="2"/>
          </p:nvPr>
        </p:nvPicPr>
        <p:blipFill>
          <a:blip r:embed="rId5" cstate="print"/>
          <a:srcRect t="2754"/>
          <a:stretch>
            <a:fillRect/>
          </a:stretch>
        </p:blipFill>
        <p:spPr>
          <a:xfrm>
            <a:off x="4235450" y="3429000"/>
            <a:ext cx="4470400" cy="3008313"/>
          </a:xfrm>
          <a:noFill/>
        </p:spPr>
      </p:pic>
      <p:sp>
        <p:nvSpPr>
          <p:cNvPr id="124933" name="Text Box 5"/>
          <p:cNvSpPr txBox="1">
            <a:spLocks noChangeArrowheads="1"/>
          </p:cNvSpPr>
          <p:nvPr/>
        </p:nvSpPr>
        <p:spPr bwMode="auto">
          <a:xfrm>
            <a:off x="3992563" y="2011363"/>
            <a:ext cx="4752975" cy="641350"/>
          </a:xfrm>
          <a:prstGeom prst="rect">
            <a:avLst/>
          </a:prstGeom>
          <a:noFill/>
          <a:ln w="9525">
            <a:noFill/>
            <a:miter lim="800000"/>
            <a:headEnd/>
            <a:tailEnd/>
          </a:ln>
        </p:spPr>
        <p:txBody>
          <a:bodyPr>
            <a:spAutoFit/>
          </a:bodyPr>
          <a:lstStyle/>
          <a:p>
            <a:pPr marL="180975" indent="-180975">
              <a:spcBef>
                <a:spcPct val="50000"/>
              </a:spcBef>
              <a:buSzPct val="75000"/>
              <a:buFont typeface="Wingdings" pitchFamily="2" charset="2"/>
              <a:buChar char="v"/>
            </a:pPr>
            <a:r>
              <a:rPr lang="pt-BR" b="1" smtClean="0">
                <a:solidFill>
                  <a:srgbClr val="FFFFFF"/>
                </a:solidFill>
                <a:latin typeface="Times New Roman" pitchFamily="18" charset="0"/>
                <a:cs typeface="Times New Roman" pitchFamily="18" charset="0"/>
              </a:rPr>
              <a:t>Fundamentos holísticos - UNIPAZ  (Leloup, Crema e Weil)</a:t>
            </a:r>
          </a:p>
        </p:txBody>
      </p:sp>
      <p:sp>
        <p:nvSpPr>
          <p:cNvPr id="124934" name="Text Box 6"/>
          <p:cNvSpPr txBox="1">
            <a:spLocks noChangeArrowheads="1"/>
          </p:cNvSpPr>
          <p:nvPr/>
        </p:nvSpPr>
        <p:spPr bwMode="auto">
          <a:xfrm>
            <a:off x="3992563" y="1193800"/>
            <a:ext cx="4752975" cy="366713"/>
          </a:xfrm>
          <a:prstGeom prst="rect">
            <a:avLst/>
          </a:prstGeom>
          <a:noFill/>
          <a:ln w="9525">
            <a:noFill/>
            <a:miter lim="800000"/>
            <a:headEnd/>
            <a:tailEnd/>
          </a:ln>
        </p:spPr>
        <p:txBody>
          <a:bodyPr>
            <a:spAutoFit/>
          </a:bodyPr>
          <a:lstStyle/>
          <a:p>
            <a:pPr>
              <a:spcBef>
                <a:spcPct val="50000"/>
              </a:spcBef>
              <a:buSzPct val="75000"/>
              <a:buFont typeface="Wingdings" pitchFamily="2" charset="2"/>
              <a:buChar char="v"/>
            </a:pPr>
            <a:r>
              <a:rPr lang="pt-BR" b="1" smtClean="0">
                <a:solidFill>
                  <a:srgbClr val="FFFFFF"/>
                </a:solidFill>
                <a:latin typeface="Times New Roman" pitchFamily="18" charset="0"/>
                <a:cs typeface="Times New Roman" pitchFamily="18" charset="0"/>
              </a:rPr>
              <a:t>Princípio biocêntrico de Toro</a:t>
            </a:r>
          </a:p>
        </p:txBody>
      </p:sp>
      <p:sp>
        <p:nvSpPr>
          <p:cNvPr id="124935" name="Text Box 7"/>
          <p:cNvSpPr txBox="1">
            <a:spLocks noChangeArrowheads="1"/>
          </p:cNvSpPr>
          <p:nvPr/>
        </p:nvSpPr>
        <p:spPr bwMode="auto">
          <a:xfrm>
            <a:off x="3992563" y="1600200"/>
            <a:ext cx="4752975" cy="366713"/>
          </a:xfrm>
          <a:prstGeom prst="rect">
            <a:avLst/>
          </a:prstGeom>
          <a:noFill/>
          <a:ln w="9525">
            <a:noFill/>
            <a:miter lim="800000"/>
            <a:headEnd/>
            <a:tailEnd/>
          </a:ln>
        </p:spPr>
        <p:txBody>
          <a:bodyPr>
            <a:spAutoFit/>
          </a:bodyPr>
          <a:lstStyle/>
          <a:p>
            <a:pPr>
              <a:spcBef>
                <a:spcPct val="50000"/>
              </a:spcBef>
              <a:buSzPct val="75000"/>
              <a:buFont typeface="Wingdings" pitchFamily="2" charset="2"/>
              <a:buChar char="v"/>
            </a:pPr>
            <a:r>
              <a:rPr lang="pt-BR" b="1" smtClean="0">
                <a:solidFill>
                  <a:srgbClr val="FFFFFF"/>
                </a:solidFill>
                <a:latin typeface="Times New Roman" pitchFamily="18" charset="0"/>
                <a:cs typeface="Times New Roman" pitchFamily="18" charset="0"/>
              </a:rPr>
              <a:t>Teoria socionômica de Moreno</a:t>
            </a:r>
          </a:p>
        </p:txBody>
      </p:sp>
      <p:sp>
        <p:nvSpPr>
          <p:cNvPr id="124936" name="Text Box 8"/>
          <p:cNvSpPr txBox="1">
            <a:spLocks noChangeArrowheads="1"/>
          </p:cNvSpPr>
          <p:nvPr/>
        </p:nvSpPr>
        <p:spPr bwMode="auto">
          <a:xfrm>
            <a:off x="3992563" y="2598738"/>
            <a:ext cx="4217987" cy="369887"/>
          </a:xfrm>
          <a:prstGeom prst="rect">
            <a:avLst/>
          </a:prstGeom>
          <a:noFill/>
          <a:ln w="9525">
            <a:noFill/>
            <a:miter lim="800000"/>
            <a:headEnd/>
            <a:tailEnd/>
          </a:ln>
        </p:spPr>
        <p:txBody>
          <a:bodyPr>
            <a:spAutoFit/>
          </a:bodyPr>
          <a:lstStyle/>
          <a:p>
            <a:pPr marL="180975" indent="-180975">
              <a:spcBef>
                <a:spcPct val="50000"/>
              </a:spcBef>
              <a:buSzPct val="75000"/>
              <a:buFont typeface="Wingdings" pitchFamily="2" charset="2"/>
              <a:buChar char="v"/>
            </a:pPr>
            <a:r>
              <a:rPr lang="pt-BR" b="1" smtClean="0">
                <a:solidFill>
                  <a:srgbClr val="FFFFFF"/>
                </a:solidFill>
                <a:latin typeface="Times New Roman" pitchFamily="18" charset="0"/>
                <a:cs typeface="Times New Roman" pitchFamily="18" charset="0"/>
              </a:rPr>
              <a:t>Orientação não diretiva de Carl Rogers </a:t>
            </a:r>
          </a:p>
        </p:txBody>
      </p:sp>
      <p:sp>
        <p:nvSpPr>
          <p:cNvPr id="1032" name="CaixaDeTexto 8"/>
          <p:cNvSpPr txBox="1">
            <a:spLocks noChangeArrowheads="1"/>
          </p:cNvSpPr>
          <p:nvPr/>
        </p:nvSpPr>
        <p:spPr bwMode="auto">
          <a:xfrm>
            <a:off x="209550" y="0"/>
            <a:ext cx="8934450" cy="1077913"/>
          </a:xfrm>
          <a:prstGeom prst="rect">
            <a:avLst/>
          </a:prstGeom>
          <a:noFill/>
          <a:ln w="9525">
            <a:noFill/>
            <a:miter lim="800000"/>
            <a:headEnd/>
            <a:tailEnd/>
          </a:ln>
        </p:spPr>
        <p:txBody>
          <a:bodyPr>
            <a:spAutoFit/>
          </a:bodyPr>
          <a:lstStyle/>
          <a:p>
            <a:pPr algn="ctr"/>
            <a:r>
              <a:rPr lang="pt-BR" sz="3200" b="1" smtClean="0">
                <a:solidFill>
                  <a:srgbClr val="FFFFFF"/>
                </a:solidFill>
                <a:latin typeface="Times New Roman" pitchFamily="18" charset="0"/>
                <a:cs typeface="Times New Roman" pitchFamily="18" charset="0"/>
              </a:rPr>
              <a:t>Bioética Vivencial: </a:t>
            </a:r>
          </a:p>
          <a:p>
            <a:pPr algn="ctr"/>
            <a:r>
              <a:rPr lang="pt-BR" sz="3200" b="1" smtClean="0">
                <a:solidFill>
                  <a:srgbClr val="FFFFFF"/>
                </a:solidFill>
                <a:latin typeface="Times New Roman" pitchFamily="18" charset="0"/>
                <a:cs typeface="Times New Roman" pitchFamily="18" charset="0"/>
              </a:rPr>
              <a:t>atividade transformante e autotransformadora</a:t>
            </a:r>
          </a:p>
        </p:txBody>
      </p:sp>
      <p:sp>
        <p:nvSpPr>
          <p:cNvPr id="9" name="Text Box 8"/>
          <p:cNvSpPr txBox="1">
            <a:spLocks noChangeArrowheads="1"/>
          </p:cNvSpPr>
          <p:nvPr/>
        </p:nvSpPr>
        <p:spPr bwMode="auto">
          <a:xfrm>
            <a:off x="3992563" y="3059113"/>
            <a:ext cx="4094162" cy="369887"/>
          </a:xfrm>
          <a:prstGeom prst="rect">
            <a:avLst/>
          </a:prstGeom>
          <a:noFill/>
          <a:ln w="9525">
            <a:noFill/>
            <a:miter lim="800000"/>
            <a:headEnd/>
            <a:tailEnd/>
          </a:ln>
        </p:spPr>
        <p:txBody>
          <a:bodyPr>
            <a:spAutoFit/>
          </a:bodyPr>
          <a:lstStyle/>
          <a:p>
            <a:pPr marL="180975" indent="-180975">
              <a:spcBef>
                <a:spcPct val="50000"/>
              </a:spcBef>
              <a:buSzPct val="75000"/>
              <a:buFont typeface="Wingdings" pitchFamily="2" charset="2"/>
              <a:buChar char="v"/>
            </a:pPr>
            <a:r>
              <a:rPr lang="pt-BR" b="1" dirty="0" smtClean="0">
                <a:solidFill>
                  <a:srgbClr val="FFFFFF"/>
                </a:solidFill>
                <a:latin typeface="Times New Roman" pitchFamily="18" charset="0"/>
                <a:cs typeface="Times New Roman" pitchFamily="18" charset="0"/>
              </a:rPr>
              <a:t>O sentido da vida de Viktor </a:t>
            </a:r>
            <a:r>
              <a:rPr lang="pt-BR" b="1" dirty="0" err="1" smtClean="0">
                <a:solidFill>
                  <a:srgbClr val="FFFFFF"/>
                </a:solidFill>
                <a:latin typeface="Times New Roman" pitchFamily="18" charset="0"/>
                <a:cs typeface="Times New Roman" pitchFamily="18" charset="0"/>
              </a:rPr>
              <a:t>Frankl</a:t>
            </a:r>
            <a:endParaRPr lang="pt-BR" b="1" dirty="0" smtClean="0">
              <a:solidFill>
                <a:srgbClr val="FFFF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additive="base">
                                        <p:cTn id="7" dur="500" fill="hold"/>
                                        <p:tgtEl>
                                          <p:spTgt spid="124930"/>
                                        </p:tgtEl>
                                        <p:attrNameLst>
                                          <p:attrName>ppt_x</p:attrName>
                                        </p:attrNameLst>
                                      </p:cBhvr>
                                      <p:tavLst>
                                        <p:tav tm="0">
                                          <p:val>
                                            <p:strVal val="1+#ppt_w/2"/>
                                          </p:val>
                                        </p:tav>
                                        <p:tav tm="100000">
                                          <p:val>
                                            <p:strVal val="#ppt_x"/>
                                          </p:val>
                                        </p:tav>
                                      </p:tavLst>
                                    </p:anim>
                                    <p:anim calcmode="lin" valueType="num">
                                      <p:cBhvr additive="base">
                                        <p:cTn id="8" dur="500" fill="hold"/>
                                        <p:tgtEl>
                                          <p:spTgt spid="1249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24931"/>
                                        </p:tgtEl>
                                        <p:attrNameLst>
                                          <p:attrName>style.visibility</p:attrName>
                                        </p:attrNameLst>
                                      </p:cBhvr>
                                      <p:to>
                                        <p:strVal val="visible"/>
                                      </p:to>
                                    </p:set>
                                    <p:anim calcmode="lin" valueType="num">
                                      <p:cBhvr additive="base">
                                        <p:cTn id="13" dur="500" fill="hold"/>
                                        <p:tgtEl>
                                          <p:spTgt spid="124931"/>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4934"/>
                                        </p:tgtEl>
                                        <p:attrNameLst>
                                          <p:attrName>style.visibility</p:attrName>
                                        </p:attrNameLst>
                                      </p:cBhvr>
                                      <p:to>
                                        <p:strVal val="visible"/>
                                      </p:to>
                                    </p:set>
                                    <p:animEffect transition="in" filter="box(in)">
                                      <p:cBhvr>
                                        <p:cTn id="19" dur="500"/>
                                        <p:tgtEl>
                                          <p:spTgt spid="1249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4935"/>
                                        </p:tgtEl>
                                        <p:attrNameLst>
                                          <p:attrName>style.visibility</p:attrName>
                                        </p:attrNameLst>
                                      </p:cBhvr>
                                      <p:to>
                                        <p:strVal val="visible"/>
                                      </p:to>
                                    </p:set>
                                    <p:animEffect transition="in" filter="box(in)">
                                      <p:cBhvr>
                                        <p:cTn id="24" dur="500"/>
                                        <p:tgtEl>
                                          <p:spTgt spid="1249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4933"/>
                                        </p:tgtEl>
                                        <p:attrNameLst>
                                          <p:attrName>style.visibility</p:attrName>
                                        </p:attrNameLst>
                                      </p:cBhvr>
                                      <p:to>
                                        <p:strVal val="visible"/>
                                      </p:to>
                                    </p:set>
                                    <p:animEffect transition="in" filter="box(in)">
                                      <p:cBhvr>
                                        <p:cTn id="29" dur="500"/>
                                        <p:tgtEl>
                                          <p:spTgt spid="12493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4936"/>
                                        </p:tgtEl>
                                        <p:attrNameLst>
                                          <p:attrName>style.visibility</p:attrName>
                                        </p:attrNameLst>
                                      </p:cBhvr>
                                      <p:to>
                                        <p:strVal val="visible"/>
                                      </p:to>
                                    </p:set>
                                    <p:animEffect transition="in" filter="box(in)">
                                      <p:cBhvr>
                                        <p:cTn id="34" dur="500"/>
                                        <p:tgtEl>
                                          <p:spTgt spid="124936"/>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utoUpdateAnimBg="0"/>
      <p:bldP spid="124934" grpId="0" autoUpdateAnimBg="0"/>
      <p:bldP spid="124935" grpId="0" autoUpdateAnimBg="0"/>
      <p:bldP spid="124936" grpId="0" autoUpdateAnimBg="0"/>
      <p:bldP spid="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DE6FF"/>
            </a:gs>
            <a:gs pos="50000">
              <a:srgbClr val="99CCFF"/>
            </a:gs>
            <a:gs pos="100000">
              <a:schemeClr val="accent1">
                <a:lumMod val="90000"/>
              </a:schemeClr>
            </a:gs>
          </a:gsLst>
          <a:lin ang="10800000" scaled="1"/>
          <a:tileRect/>
        </a:gra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t="3619"/>
          <a:stretch>
            <a:fillRect/>
          </a:stretch>
        </p:blipFill>
        <p:spPr bwMode="auto">
          <a:xfrm>
            <a:off x="4572000" y="309563"/>
            <a:ext cx="4260850" cy="6237287"/>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06499" name="WordArt 3"/>
          <p:cNvSpPr>
            <a:spLocks noChangeArrowheads="1" noChangeShapeType="1" noTextEdit="1"/>
          </p:cNvSpPr>
          <p:nvPr/>
        </p:nvSpPr>
        <p:spPr bwMode="auto">
          <a:xfrm>
            <a:off x="238125" y="269875"/>
            <a:ext cx="2295525" cy="479425"/>
          </a:xfrm>
          <a:prstGeom prst="rect">
            <a:avLst/>
          </a:prstGeom>
        </p:spPr>
        <p:txBody>
          <a:bodyPr wrap="none" fromWordArt="1">
            <a:prstTxWarp prst="textPlain">
              <a:avLst>
                <a:gd name="adj" fmla="val 50000"/>
              </a:avLst>
            </a:prstTxWarp>
          </a:bodyPr>
          <a:lstStyle/>
          <a:p>
            <a:pPr algn="ctr"/>
            <a:r>
              <a:rPr lang="pt-BR" sz="2400" b="1" kern="10">
                <a:ln w="6350">
                  <a:solidFill>
                    <a:srgbClr val="3366FF"/>
                  </a:solidFill>
                  <a:round/>
                  <a:headEnd/>
                  <a:tailEnd/>
                </a:ln>
                <a:solidFill>
                  <a:srgbClr val="000099"/>
                </a:solidFill>
                <a:latin typeface="Times New Roman"/>
                <a:cs typeface="Times New Roman"/>
              </a:rPr>
              <a:t>BIODANÇA É:</a:t>
            </a:r>
          </a:p>
        </p:txBody>
      </p:sp>
      <p:sp>
        <p:nvSpPr>
          <p:cNvPr id="106500" name="Text Box 4"/>
          <p:cNvSpPr txBox="1">
            <a:spLocks noChangeArrowheads="1"/>
          </p:cNvSpPr>
          <p:nvPr/>
        </p:nvSpPr>
        <p:spPr bwMode="auto">
          <a:xfrm>
            <a:off x="179388" y="1052513"/>
            <a:ext cx="4321175" cy="2786062"/>
          </a:xfrm>
          <a:prstGeom prst="rect">
            <a:avLst/>
          </a:prstGeom>
          <a:noFill/>
          <a:ln w="9525">
            <a:noFill/>
            <a:miter lim="800000"/>
            <a:headEnd/>
            <a:tailEnd/>
          </a:ln>
        </p:spPr>
        <p:txBody>
          <a:bodyPr>
            <a:spAutoFit/>
          </a:bodyPr>
          <a:lstStyle/>
          <a:p>
            <a:pPr algn="just">
              <a:lnSpc>
                <a:spcPts val="3500"/>
              </a:lnSpc>
              <a:spcBef>
                <a:spcPct val="50000"/>
              </a:spcBef>
            </a:pPr>
            <a:r>
              <a:rPr lang="pt-BR" sz="2400" b="1">
                <a:solidFill>
                  <a:srgbClr val="000000"/>
                </a:solidFill>
                <a:latin typeface="Times New Roman" pitchFamily="18" charset="0"/>
              </a:rPr>
              <a:t>Um sistema de integração afetiva, renovação orgânica e reaprendizagem das funções originárias de vida, através da música, movimento e comuni-cação em grupo</a:t>
            </a:r>
          </a:p>
        </p:txBody>
      </p:sp>
      <p:sp>
        <p:nvSpPr>
          <p:cNvPr id="106501" name="Text Box 5"/>
          <p:cNvSpPr txBox="1">
            <a:spLocks noChangeArrowheads="1"/>
          </p:cNvSpPr>
          <p:nvPr/>
        </p:nvSpPr>
        <p:spPr bwMode="auto">
          <a:xfrm>
            <a:off x="250825" y="3937000"/>
            <a:ext cx="4105275" cy="2297113"/>
          </a:xfrm>
          <a:prstGeom prst="rect">
            <a:avLst/>
          </a:prstGeom>
          <a:noFill/>
          <a:ln w="9525">
            <a:noFill/>
            <a:miter lim="800000"/>
            <a:headEnd/>
            <a:tailEnd/>
          </a:ln>
        </p:spPr>
        <p:txBody>
          <a:bodyPr>
            <a:spAutoFit/>
          </a:bodyPr>
          <a:lstStyle/>
          <a:p>
            <a:pPr algn="just">
              <a:lnSpc>
                <a:spcPts val="3500"/>
              </a:lnSpc>
              <a:spcBef>
                <a:spcPct val="50000"/>
              </a:spcBef>
            </a:pPr>
            <a:r>
              <a:rPr lang="pt-BR" sz="2400" b="1">
                <a:solidFill>
                  <a:srgbClr val="000000"/>
                </a:solidFill>
                <a:latin typeface="Times New Roman" pitchFamily="18" charset="0"/>
              </a:rPr>
              <a:t>Esse sistema foi criado nos idos dos anos 60, pelo psicólogo e antropólogo chileno Rolando Toro (esse aí à direita)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checkerboard(across)">
                                      <p:cBhvr>
                                        <p:cTn id="7" dur="500"/>
                                        <p:tgtEl>
                                          <p:spTgt spid="106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6499"/>
                                        </p:tgtEl>
                                        <p:attrNameLst>
                                          <p:attrName>style.visibility</p:attrName>
                                        </p:attrNameLst>
                                      </p:cBhvr>
                                      <p:to>
                                        <p:strVal val="visible"/>
                                      </p:to>
                                    </p:set>
                                    <p:anim calcmode="lin" valueType="num">
                                      <p:cBhvr>
                                        <p:cTn id="12" dur="1000" fill="hold"/>
                                        <p:tgtEl>
                                          <p:spTgt spid="106499"/>
                                        </p:tgtEl>
                                        <p:attrNameLst>
                                          <p:attrName>ppt_x</p:attrName>
                                        </p:attrNameLst>
                                      </p:cBhvr>
                                      <p:tavLst>
                                        <p:tav tm="0">
                                          <p:val>
                                            <p:strVal val="#ppt_x-.2"/>
                                          </p:val>
                                        </p:tav>
                                        <p:tav tm="100000">
                                          <p:val>
                                            <p:strVal val="#ppt_x"/>
                                          </p:val>
                                        </p:tav>
                                      </p:tavLst>
                                    </p:anim>
                                    <p:anim calcmode="lin" valueType="num">
                                      <p:cBhvr>
                                        <p:cTn id="13" dur="1000" fill="hold"/>
                                        <p:tgtEl>
                                          <p:spTgt spid="10649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64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106500"/>
                                        </p:tgtEl>
                                        <p:attrNameLst>
                                          <p:attrName>style.visibility</p:attrName>
                                        </p:attrNameLst>
                                      </p:cBhvr>
                                      <p:to>
                                        <p:strVal val="visible"/>
                                      </p:to>
                                    </p:set>
                                    <p:animEffect transition="in" filter="blinds(vertical)">
                                      <p:cBhvr>
                                        <p:cTn id="19" dur="500"/>
                                        <p:tgtEl>
                                          <p:spTgt spid="1065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106501"/>
                                        </p:tgtEl>
                                        <p:attrNameLst>
                                          <p:attrName>style.visibility</p:attrName>
                                        </p:attrNameLst>
                                      </p:cBhvr>
                                      <p:to>
                                        <p:strVal val="visible"/>
                                      </p:to>
                                    </p:set>
                                    <p:anim calcmode="lin" valueType="num">
                                      <p:cBhvr additive="base">
                                        <p:cTn id="24" dur="500" fill="hold"/>
                                        <p:tgtEl>
                                          <p:spTgt spid="106501"/>
                                        </p:tgtEl>
                                        <p:attrNameLst>
                                          <p:attrName>ppt_x</p:attrName>
                                        </p:attrNameLst>
                                      </p:cBhvr>
                                      <p:tavLst>
                                        <p:tav tm="0">
                                          <p:val>
                                            <p:strVal val="0-#ppt_w/2"/>
                                          </p:val>
                                        </p:tav>
                                        <p:tav tm="100000">
                                          <p:val>
                                            <p:strVal val="#ppt_x"/>
                                          </p:val>
                                        </p:tav>
                                      </p:tavLst>
                                    </p:anim>
                                    <p:anim calcmode="lin" valueType="num">
                                      <p:cBhvr additive="base">
                                        <p:cTn id="25" dur="500" fill="hold"/>
                                        <p:tgtEl>
                                          <p:spTgt spid="1065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p:bldP spid="106500" grpId="0"/>
      <p:bldP spid="10650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724004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scene3d>
            <a:camera prst="orthographicFront"/>
            <a:lightRig rig="threePt" dir="t"/>
          </a:scene3d>
          <a:sp3d>
            <a:bevelT w="114300" prst="hardEdge"/>
          </a:sp3d>
        </p:spPr>
      </p:pic>
      <p:sp>
        <p:nvSpPr>
          <p:cNvPr id="180227" name="WordArt 3"/>
          <p:cNvSpPr>
            <a:spLocks noChangeArrowheads="1" noChangeShapeType="1" noTextEdit="1"/>
          </p:cNvSpPr>
          <p:nvPr/>
        </p:nvSpPr>
        <p:spPr bwMode="auto">
          <a:xfrm>
            <a:off x="863600" y="333375"/>
            <a:ext cx="7416800" cy="938213"/>
          </a:xfrm>
          <a:prstGeom prst="rect">
            <a:avLst/>
          </a:prstGeom>
        </p:spPr>
        <p:txBody>
          <a:bodyPr wrap="none" fromWordArt="1">
            <a:prstTxWarp prst="textPlain">
              <a:avLst>
                <a:gd name="adj" fmla="val 50000"/>
              </a:avLst>
            </a:prstTxWarp>
          </a:bodyPr>
          <a:lstStyle/>
          <a:p>
            <a:pPr algn="ctr"/>
            <a:r>
              <a:rPr lang="pt-BR" sz="2000" kern="10" smtClean="0">
                <a:ln w="9525">
                  <a:solidFill>
                    <a:srgbClr val="000000"/>
                  </a:solidFill>
                  <a:round/>
                  <a:headEnd/>
                  <a:tailEnd/>
                </a:ln>
                <a:solidFill>
                  <a:srgbClr val="00FF00"/>
                </a:solidFill>
                <a:latin typeface="Arial Black"/>
              </a:rPr>
              <a:t>Quais são as linhas de vivência da biodança?</a:t>
            </a:r>
          </a:p>
        </p:txBody>
      </p:sp>
      <p:sp>
        <p:nvSpPr>
          <p:cNvPr id="180228" name="WordArt 4"/>
          <p:cNvSpPr>
            <a:spLocks noChangeArrowheads="1" noChangeShapeType="1" noTextEdit="1"/>
          </p:cNvSpPr>
          <p:nvPr/>
        </p:nvSpPr>
        <p:spPr bwMode="auto">
          <a:xfrm>
            <a:off x="250825" y="2636838"/>
            <a:ext cx="2870200" cy="1150937"/>
          </a:xfrm>
          <a:prstGeom prst="rect">
            <a:avLst/>
          </a:prstGeom>
        </p:spPr>
        <p:txBody>
          <a:bodyPr wrap="none" fromWordArt="1">
            <a:prstTxWarp prst="textSlantUp">
              <a:avLst>
                <a:gd name="adj" fmla="val 55556"/>
              </a:avLst>
            </a:prstTxWarp>
          </a:bodyPr>
          <a:lstStyle/>
          <a:p>
            <a:pPr algn="ctr"/>
            <a:r>
              <a:rPr lang="pt-BR" sz="3600" b="1" kern="10" smtClean="0">
                <a:ln w="9525">
                  <a:solidFill>
                    <a:srgbClr val="000000"/>
                  </a:solidFill>
                  <a:round/>
                  <a:headEnd/>
                  <a:tailEnd/>
                </a:ln>
                <a:solidFill>
                  <a:srgbClr val="FF0000"/>
                </a:solidFill>
                <a:latin typeface="Times New Roman"/>
                <a:cs typeface="Times New Roman"/>
              </a:rPr>
              <a:t>Vitalidade</a:t>
            </a:r>
          </a:p>
        </p:txBody>
      </p:sp>
      <p:sp>
        <p:nvSpPr>
          <p:cNvPr id="180229" name="WordArt 5"/>
          <p:cNvSpPr>
            <a:spLocks noChangeArrowheads="1" noChangeShapeType="1" noTextEdit="1"/>
          </p:cNvSpPr>
          <p:nvPr/>
        </p:nvSpPr>
        <p:spPr bwMode="auto">
          <a:xfrm rot="20115510">
            <a:off x="6505241" y="3153229"/>
            <a:ext cx="2549525" cy="985611"/>
          </a:xfrm>
          <a:prstGeom prst="rect">
            <a:avLst/>
          </a:prstGeom>
        </p:spPr>
        <p:txBody>
          <a:bodyPr wrap="none" fromWordArt="1">
            <a:prstTxWarp prst="textSlantUp">
              <a:avLst>
                <a:gd name="adj" fmla="val 32056"/>
              </a:avLst>
            </a:prstTxWarp>
            <a:scene3d>
              <a:camera prst="isometricOffAxis1Right"/>
              <a:lightRig rig="balanced" dir="t"/>
            </a:scene3d>
            <a:sp3d extrusionH="57150" contourW="12700">
              <a:extrusionClr>
                <a:srgbClr val="009FEE"/>
              </a:extrusionClr>
              <a:contourClr>
                <a:srgbClr val="000099"/>
              </a:contourClr>
            </a:sp3d>
          </a:bodyPr>
          <a:lstStyle/>
          <a:p>
            <a:pPr algn="ctr">
              <a:defRPr/>
            </a:pPr>
            <a:r>
              <a:rPr lang="pt-BR" sz="3600" kern="10" spc="10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Afetividade</a:t>
            </a:r>
          </a:p>
        </p:txBody>
      </p:sp>
      <p:sp>
        <p:nvSpPr>
          <p:cNvPr id="180230" name="WordArt 6"/>
          <p:cNvSpPr>
            <a:spLocks noChangeArrowheads="1" noChangeShapeType="1" noTextEdit="1"/>
          </p:cNvSpPr>
          <p:nvPr/>
        </p:nvSpPr>
        <p:spPr bwMode="auto">
          <a:xfrm>
            <a:off x="3492500" y="3141663"/>
            <a:ext cx="2719614" cy="935037"/>
          </a:xfrm>
          <a:prstGeom prst="rect">
            <a:avLst/>
          </a:prstGeom>
          <a:ln>
            <a:noFill/>
          </a:ln>
          <a:effectLst>
            <a:softEdge rad="127000"/>
          </a:effectLst>
          <a:scene3d>
            <a:camera prst="orthographicFront">
              <a:rot lat="600000" lon="600000" rev="600000"/>
            </a:camera>
            <a:lightRig rig="threePt" dir="t"/>
          </a:scene3d>
        </p:spPr>
        <p:txBody>
          <a:bodyPr wrap="none" fromWordArt="1">
            <a:prstTxWarp prst="textDoubleWave1">
              <a:avLst>
                <a:gd name="adj1" fmla="val 6500"/>
                <a:gd name="adj2" fmla="val 0"/>
              </a:avLst>
            </a:prstTxWarp>
          </a:bodyPr>
          <a:lstStyle/>
          <a:p>
            <a:pPr algn="ctr">
              <a:defRPr/>
            </a:pPr>
            <a:r>
              <a:rPr lang="pt-BR" sz="3600" kern="10" spc="100" dirty="0">
                <a:ln w="28575" cmpd="sng">
                  <a:solidFill>
                    <a:srgbClr val="66CCFF"/>
                  </a:solidFill>
                  <a:prstDash val="solid"/>
                </a:ln>
                <a:gradFill flip="none" rotWithShape="1">
                  <a:gsLst>
                    <a:gs pos="0">
                      <a:srgbClr val="009FEE"/>
                    </a:gs>
                    <a:gs pos="68000">
                      <a:srgbClr val="000099"/>
                    </a:gs>
                    <a:gs pos="100000">
                      <a:srgbClr val="000066"/>
                    </a:gs>
                  </a:gsLst>
                  <a:path path="shape">
                    <a:fillToRect l="50000" t="50000" r="50000" b="50000"/>
                  </a:path>
                  <a:tileRect/>
                </a:gradFill>
                <a:effectLst>
                  <a:outerShdw blurRad="63500" dir="3600000" algn="tl" rotWithShape="0">
                    <a:srgbClr val="000000">
                      <a:alpha val="70000"/>
                    </a:srgbClr>
                  </a:outerShdw>
                </a:effectLst>
                <a:latin typeface="Impact"/>
              </a:rPr>
              <a:t>Sensualidade</a:t>
            </a:r>
          </a:p>
        </p:txBody>
      </p:sp>
      <p:sp>
        <p:nvSpPr>
          <p:cNvPr id="180231" name="WordArt 7"/>
          <p:cNvSpPr>
            <a:spLocks noChangeArrowheads="1" noChangeShapeType="1" noTextEdit="1"/>
          </p:cNvSpPr>
          <p:nvPr/>
        </p:nvSpPr>
        <p:spPr bwMode="auto">
          <a:xfrm rot="20184072">
            <a:off x="609950" y="5059584"/>
            <a:ext cx="3106020" cy="1190625"/>
          </a:xfrm>
          <a:prstGeom prst="rect">
            <a:avLst/>
          </a:prstGeom>
        </p:spPr>
        <p:txBody>
          <a:bodyPr wrap="none" fromWordArt="1">
            <a:prstTxWarp prst="textDeflateBottom">
              <a:avLst>
                <a:gd name="adj" fmla="val 76472"/>
              </a:avLst>
            </a:prstTxWarp>
            <a:scene3d>
              <a:camera prst="legacyPerspectiveFront">
                <a:rot lat="19799999" lon="19439998" rev="0"/>
              </a:camera>
              <a:lightRig rig="sunset" dir="t">
                <a:rot lat="0" lon="0" rev="21594000"/>
              </a:lightRig>
            </a:scene3d>
            <a:sp3d extrusionH="354000">
              <a:extrusionClr>
                <a:srgbClr val="939676"/>
              </a:extrusionClr>
            </a:sp3d>
          </a:bodyPr>
          <a:lstStyle/>
          <a:p>
            <a:pPr algn="ctr">
              <a:defRPr/>
            </a:pPr>
            <a:r>
              <a:rPr lang="pt-BR" sz="3600" kern="10" dirty="0">
                <a:ln w="15875" cap="rnd">
                  <a:solidFill>
                    <a:srgbClr val="000066"/>
                  </a:solidFill>
                  <a:prstDash val="sysDot"/>
                  <a:bevel/>
                  <a:headEnd/>
                  <a:tailEn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outerShdw blurRad="254000" dist="50800" dir="5400000" algn="ctr" rotWithShape="0">
                    <a:srgbClr val="66CCFF"/>
                  </a:outerShdw>
                </a:effectLst>
                <a:latin typeface="Impact"/>
              </a:rPr>
              <a:t>Criatividade</a:t>
            </a:r>
          </a:p>
        </p:txBody>
      </p:sp>
      <p:sp>
        <p:nvSpPr>
          <p:cNvPr id="180232" name="WordArt 8"/>
          <p:cNvSpPr>
            <a:spLocks noChangeArrowheads="1" noChangeShapeType="1" noTextEdit="1"/>
          </p:cNvSpPr>
          <p:nvPr/>
        </p:nvSpPr>
        <p:spPr bwMode="auto">
          <a:xfrm>
            <a:off x="6248400" y="5381625"/>
            <a:ext cx="2809875" cy="1333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pt-BR" sz="3600" kern="10" smtClean="0">
                <a:ln w="9525">
                  <a:round/>
                  <a:headEnd/>
                  <a:tailEnd/>
                </a:ln>
                <a:gradFill rotWithShape="1">
                  <a:gsLst>
                    <a:gs pos="0">
                      <a:srgbClr val="FFFFCC"/>
                    </a:gs>
                    <a:gs pos="100000">
                      <a:srgbClr val="FF9999"/>
                    </a:gs>
                  </a:gsLst>
                  <a:lin ang="5400000" scaled="1"/>
                </a:gradFill>
                <a:latin typeface="Times New Roman"/>
                <a:cs typeface="Times New Roman"/>
              </a:rPr>
              <a:t>Transcendência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0227"/>
                                        </p:tgtEl>
                                        <p:attrNameLst>
                                          <p:attrName>style.visibility</p:attrName>
                                        </p:attrNameLst>
                                      </p:cBhvr>
                                      <p:to>
                                        <p:strVal val="visible"/>
                                      </p:to>
                                    </p:set>
                                    <p:anim calcmode="lin" valueType="num">
                                      <p:cBhvr>
                                        <p:cTn id="7" dur="1000" fill="hold"/>
                                        <p:tgtEl>
                                          <p:spTgt spid="180227"/>
                                        </p:tgtEl>
                                        <p:attrNameLst>
                                          <p:attrName>ppt_x</p:attrName>
                                        </p:attrNameLst>
                                      </p:cBhvr>
                                      <p:tavLst>
                                        <p:tav tm="0">
                                          <p:val>
                                            <p:strVal val="#ppt_x-.2"/>
                                          </p:val>
                                        </p:tav>
                                        <p:tav tm="100000">
                                          <p:val>
                                            <p:strVal val="#ppt_x"/>
                                          </p:val>
                                        </p:tav>
                                      </p:tavLst>
                                    </p:anim>
                                    <p:anim calcmode="lin" valueType="num">
                                      <p:cBhvr>
                                        <p:cTn id="8" dur="1000" fill="hold"/>
                                        <p:tgtEl>
                                          <p:spTgt spid="1802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02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grpId="0" nodeType="clickEffect">
                                  <p:stCondLst>
                                    <p:cond delay="0"/>
                                  </p:stCondLst>
                                  <p:childTnLst>
                                    <p:set>
                                      <p:cBhvr>
                                        <p:cTn id="13" dur="1" fill="hold">
                                          <p:stCondLst>
                                            <p:cond delay="0"/>
                                          </p:stCondLst>
                                        </p:cTn>
                                        <p:tgtEl>
                                          <p:spTgt spid="180228"/>
                                        </p:tgtEl>
                                        <p:attrNameLst>
                                          <p:attrName>style.visibility</p:attrName>
                                        </p:attrNameLst>
                                      </p:cBhvr>
                                      <p:to>
                                        <p:strVal val="visible"/>
                                      </p:to>
                                    </p:set>
                                    <p:anim calcmode="lin" valueType="num">
                                      <p:cBhvr additive="base">
                                        <p:cTn id="14" dur="500" fill="hold"/>
                                        <p:tgtEl>
                                          <p:spTgt spid="180228"/>
                                        </p:tgtEl>
                                        <p:attrNameLst>
                                          <p:attrName>ppt_x</p:attrName>
                                        </p:attrNameLst>
                                      </p:cBhvr>
                                      <p:tavLst>
                                        <p:tav tm="0">
                                          <p:val>
                                            <p:strVal val="1+#ppt_w/2"/>
                                          </p:val>
                                        </p:tav>
                                        <p:tav tm="100000">
                                          <p:val>
                                            <p:strVal val="#ppt_x"/>
                                          </p:val>
                                        </p:tav>
                                      </p:tavLst>
                                    </p:anim>
                                    <p:anim calcmode="lin" valueType="num">
                                      <p:cBhvr additive="base">
                                        <p:cTn id="15" dur="500" fill="hold"/>
                                        <p:tgtEl>
                                          <p:spTgt spid="1802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0230"/>
                                        </p:tgtEl>
                                        <p:attrNameLst>
                                          <p:attrName>style.visibility</p:attrName>
                                        </p:attrNameLst>
                                      </p:cBhvr>
                                      <p:to>
                                        <p:strVal val="visible"/>
                                      </p:to>
                                    </p:set>
                                    <p:anim calcmode="lin" valueType="num">
                                      <p:cBhvr additive="base">
                                        <p:cTn id="20" dur="500" fill="hold"/>
                                        <p:tgtEl>
                                          <p:spTgt spid="180230"/>
                                        </p:tgtEl>
                                        <p:attrNameLst>
                                          <p:attrName>ppt_x</p:attrName>
                                        </p:attrNameLst>
                                      </p:cBhvr>
                                      <p:tavLst>
                                        <p:tav tm="0">
                                          <p:val>
                                            <p:strVal val="#ppt_x"/>
                                          </p:val>
                                        </p:tav>
                                        <p:tav tm="100000">
                                          <p:val>
                                            <p:strVal val="#ppt_x"/>
                                          </p:val>
                                        </p:tav>
                                      </p:tavLst>
                                    </p:anim>
                                    <p:anim calcmode="lin" valueType="num">
                                      <p:cBhvr additive="base">
                                        <p:cTn id="21" dur="500" fill="hold"/>
                                        <p:tgtEl>
                                          <p:spTgt spid="1802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180229"/>
                                        </p:tgtEl>
                                        <p:attrNameLst>
                                          <p:attrName>style.visibility</p:attrName>
                                        </p:attrNameLst>
                                      </p:cBhvr>
                                      <p:to>
                                        <p:strVal val="visible"/>
                                      </p:to>
                                    </p:set>
                                    <p:anim calcmode="lin" valueType="num">
                                      <p:cBhvr>
                                        <p:cTn id="26" dur="1000" fill="hold"/>
                                        <p:tgtEl>
                                          <p:spTgt spid="180229"/>
                                        </p:tgtEl>
                                        <p:attrNameLst>
                                          <p:attrName>ppt_x</p:attrName>
                                        </p:attrNameLst>
                                      </p:cBhvr>
                                      <p:tavLst>
                                        <p:tav tm="0">
                                          <p:val>
                                            <p:strVal val="#ppt_x-.2"/>
                                          </p:val>
                                        </p:tav>
                                        <p:tav tm="100000">
                                          <p:val>
                                            <p:strVal val="#ppt_x"/>
                                          </p:val>
                                        </p:tav>
                                      </p:tavLst>
                                    </p:anim>
                                    <p:anim calcmode="lin" valueType="num">
                                      <p:cBhvr>
                                        <p:cTn id="27" dur="1000" fill="hold"/>
                                        <p:tgtEl>
                                          <p:spTgt spid="18022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8022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80232"/>
                                        </p:tgtEl>
                                        <p:attrNameLst>
                                          <p:attrName>style.visibility</p:attrName>
                                        </p:attrNameLst>
                                      </p:cBhvr>
                                      <p:to>
                                        <p:strVal val="visible"/>
                                      </p:to>
                                    </p:set>
                                    <p:anim calcmode="lin" valueType="num">
                                      <p:cBhvr>
                                        <p:cTn id="33" dur="500" fill="hold"/>
                                        <p:tgtEl>
                                          <p:spTgt spid="180232"/>
                                        </p:tgtEl>
                                        <p:attrNameLst>
                                          <p:attrName>ppt_w</p:attrName>
                                        </p:attrNameLst>
                                      </p:cBhvr>
                                      <p:tavLst>
                                        <p:tav tm="0">
                                          <p:val>
                                            <p:fltVal val="0"/>
                                          </p:val>
                                        </p:tav>
                                        <p:tav tm="100000">
                                          <p:val>
                                            <p:strVal val="#ppt_w"/>
                                          </p:val>
                                        </p:tav>
                                      </p:tavLst>
                                    </p:anim>
                                    <p:anim calcmode="lin" valueType="num">
                                      <p:cBhvr>
                                        <p:cTn id="34" dur="500" fill="hold"/>
                                        <p:tgtEl>
                                          <p:spTgt spid="18023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180231"/>
                                        </p:tgtEl>
                                        <p:attrNameLst>
                                          <p:attrName>style.visibility</p:attrName>
                                        </p:attrNameLst>
                                      </p:cBhvr>
                                      <p:to>
                                        <p:strVal val="visible"/>
                                      </p:to>
                                    </p:set>
                                    <p:anim calcmode="lin" valueType="num">
                                      <p:cBhvr additive="base">
                                        <p:cTn id="39" dur="500" fill="hold"/>
                                        <p:tgtEl>
                                          <p:spTgt spid="180231"/>
                                        </p:tgtEl>
                                        <p:attrNameLst>
                                          <p:attrName>ppt_x</p:attrName>
                                        </p:attrNameLst>
                                      </p:cBhvr>
                                      <p:tavLst>
                                        <p:tav tm="0">
                                          <p:val>
                                            <p:strVal val="1+#ppt_w/2"/>
                                          </p:val>
                                        </p:tav>
                                        <p:tav tm="100000">
                                          <p:val>
                                            <p:strVal val="#ppt_x"/>
                                          </p:val>
                                        </p:tav>
                                      </p:tavLst>
                                    </p:anim>
                                    <p:anim calcmode="lin" valueType="num">
                                      <p:cBhvr additive="base">
                                        <p:cTn id="40" dur="500" fill="hold"/>
                                        <p:tgtEl>
                                          <p:spTgt spid="180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animBg="1"/>
      <p:bldP spid="180228" grpId="0" animBg="1"/>
      <p:bldP spid="1802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gitalizar0003"/>
          <p:cNvPicPr>
            <a:picLocks noGrp="1" noChangeAspect="1" noChangeArrowheads="1"/>
          </p:cNvPicPr>
          <p:nvPr>
            <p:ph/>
          </p:nvPr>
        </p:nvPicPr>
        <p:blipFill>
          <a:blip r:embed="rId2" cstate="print"/>
          <a:srcRect/>
          <a:stretch>
            <a:fillRect/>
          </a:stretch>
        </p:blipFill>
        <p:spPr>
          <a:xfrm>
            <a:off x="0" y="0"/>
            <a:ext cx="9144000" cy="6858000"/>
          </a:xfrm>
          <a:solidFill>
            <a:srgbClr val="FFFFFF">
              <a:shade val="85000"/>
            </a:srgbClr>
          </a:solidFill>
          <a:ln w="88900" cap="sq"/>
          <a:effectLst>
            <a:outerShdw blurRad="107950" dist="12700" dir="5400000" algn="ctr">
              <a:srgbClr val="000000"/>
            </a:outerShdw>
          </a:effectLst>
          <a:scene3d>
            <a:camera prst="orthographicFront"/>
            <a:lightRig rig="threePt" dir="t"/>
          </a:scene3d>
          <a:sp3d>
            <a:bevelT prst="slope"/>
          </a:sp3d>
        </p:spPr>
      </p:pic>
      <p:sp>
        <p:nvSpPr>
          <p:cNvPr id="82947" name="Text Box 3"/>
          <p:cNvSpPr txBox="1">
            <a:spLocks noChangeArrowheads="1"/>
          </p:cNvSpPr>
          <p:nvPr/>
        </p:nvSpPr>
        <p:spPr bwMode="auto">
          <a:xfrm>
            <a:off x="252413" y="11113"/>
            <a:ext cx="8616950" cy="2462212"/>
          </a:xfrm>
          <a:prstGeom prst="rect">
            <a:avLst/>
          </a:prstGeom>
          <a:noFill/>
          <a:ln w="9525">
            <a:noFill/>
            <a:miter lim="800000"/>
            <a:headEnd/>
            <a:tailEnd/>
          </a:ln>
        </p:spPr>
        <p:txBody>
          <a:bodyPr>
            <a:spAutoFit/>
          </a:bodyPr>
          <a:lstStyle/>
          <a:p>
            <a:pPr algn="just" defTabSz="533400">
              <a:spcBef>
                <a:spcPct val="50000"/>
              </a:spcBef>
            </a:pPr>
            <a:r>
              <a:rPr lang="pt-BR" sz="2200" b="1">
                <a:solidFill>
                  <a:srgbClr val="FFFFFF"/>
                </a:solidFill>
                <a:latin typeface="Times New Roman" pitchFamily="18" charset="0"/>
              </a:rPr>
              <a:t>	“Somos por demais solitários em meio a um caos coletivista. É uma maneira de ser ausente, mesmo com toda nossa presença. No ato de não olhar, de não escutar, de não tocar o outro, despojamo-nos sutilmente de sua identidade; estamos com o outro, mas o ignoramos. Essa desqualificação, consciente ou inconsciente, encerra a patologia do Eu. Celebrar a presença do outro, exaltá-la no encanto essencial do encontro é, talvez, a única possibilidade saudável”. – Rolando Toro</a:t>
            </a:r>
          </a:p>
        </p:txBody>
      </p:sp>
      <p:sp>
        <p:nvSpPr>
          <p:cNvPr id="73732" name="Text Box 4"/>
          <p:cNvSpPr txBox="1">
            <a:spLocks noChangeArrowheads="1"/>
          </p:cNvSpPr>
          <p:nvPr/>
        </p:nvSpPr>
        <p:spPr bwMode="auto">
          <a:xfrm>
            <a:off x="1331913" y="6491288"/>
            <a:ext cx="5184775" cy="366712"/>
          </a:xfrm>
          <a:prstGeom prst="rect">
            <a:avLst/>
          </a:prstGeom>
          <a:noFill/>
          <a:ln w="9525">
            <a:noFill/>
            <a:miter lim="800000"/>
            <a:headEnd/>
            <a:tailEnd/>
          </a:ln>
        </p:spPr>
        <p:txBody>
          <a:bodyPr>
            <a:spAutoFit/>
          </a:bodyPr>
          <a:lstStyle/>
          <a:p>
            <a:pPr>
              <a:spcBef>
                <a:spcPct val="50000"/>
              </a:spcBef>
            </a:pPr>
            <a:r>
              <a:rPr lang="pt-BR" b="1">
                <a:solidFill>
                  <a:srgbClr val="000000"/>
                </a:solidFill>
                <a:latin typeface="Times New Roman" pitchFamily="18" charset="0"/>
              </a:rPr>
              <a:t>TORO R. Biodanza. Editora Olavobrás/EPB,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amond(in)">
                                      <p:cBhvr>
                                        <p:cTn id="7" dur="20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3" descr="agua2-2.jpg"/>
          <p:cNvPicPr>
            <a:picLocks noChangeAspect="1"/>
          </p:cNvPicPr>
          <p:nvPr/>
        </p:nvPicPr>
        <p:blipFill>
          <a:blip r:embed="rId3" cstate="print"/>
          <a:srcRect r="435"/>
          <a:stretch>
            <a:fillRect/>
          </a:stretch>
        </p:blipFill>
        <p:spPr bwMode="auto">
          <a:xfrm>
            <a:off x="0" y="0"/>
            <a:ext cx="9144000" cy="685800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2" name="Text Box 2"/>
          <p:cNvSpPr txBox="1">
            <a:spLocks noChangeArrowheads="1"/>
          </p:cNvSpPr>
          <p:nvPr/>
        </p:nvSpPr>
        <p:spPr bwMode="auto">
          <a:xfrm>
            <a:off x="2643188" y="2428875"/>
            <a:ext cx="3600450" cy="2103438"/>
          </a:xfrm>
          <a:prstGeom prst="rect">
            <a:avLst/>
          </a:prstGeom>
          <a:solidFill>
            <a:srgbClr val="CCECFF">
              <a:alpha val="54118"/>
            </a:srgbClr>
          </a:solidFill>
          <a:ln w="9525">
            <a:noFill/>
            <a:miter lim="800000"/>
            <a:headEnd/>
            <a:tailEnd/>
          </a:ln>
          <a:effectLst>
            <a:glow rad="139700">
              <a:schemeClr val="accent1">
                <a:satMod val="175000"/>
                <a:alpha val="40000"/>
              </a:schemeClr>
            </a:glow>
            <a:innerShdw blurRad="63500" dist="50800" dir="8100000">
              <a:prstClr val="black">
                <a:alpha val="50000"/>
              </a:prstClr>
            </a:innerShdw>
          </a:effectLst>
          <a:scene3d>
            <a:camera prst="orthographicFront"/>
            <a:lightRig rig="threePt" dir="t"/>
          </a:scene3d>
          <a:sp3d>
            <a:bevelT w="114300" prst="artDeco"/>
          </a:sp3d>
        </p:spPr>
        <p:txBody>
          <a:bodyPr>
            <a:spAutoFit/>
          </a:bodyPr>
          <a:lstStyle/>
          <a:p>
            <a:pPr algn="ctr" eaLnBrk="0" fontAlgn="auto" hangingPunct="0">
              <a:spcBef>
                <a:spcPts val="0"/>
              </a:spcBef>
              <a:spcAft>
                <a:spcPts val="0"/>
              </a:spcAft>
              <a:defRPr/>
            </a:pPr>
            <a:r>
              <a:rPr lang="pt-BR" sz="6600" dirty="0">
                <a:solidFill>
                  <a:srgbClr val="000000"/>
                </a:solidFill>
                <a:latin typeface="Times New Roman" pitchFamily="18" charset="0"/>
              </a:rPr>
              <a:t>Epitáfio</a:t>
            </a:r>
          </a:p>
          <a:p>
            <a:pPr algn="ctr" eaLnBrk="0" fontAlgn="auto" hangingPunct="0">
              <a:spcBef>
                <a:spcPts val="0"/>
              </a:spcBef>
              <a:spcAft>
                <a:spcPts val="0"/>
              </a:spcAft>
              <a:defRPr/>
            </a:pPr>
            <a:endParaRPr lang="pt-BR" b="1" dirty="0">
              <a:solidFill>
                <a:srgbClr val="000000"/>
              </a:solidFill>
              <a:effectLst>
                <a:outerShdw blurRad="38100" dist="38100" dir="2700000" algn="tl">
                  <a:srgbClr val="C0C0C0"/>
                </a:outerShdw>
              </a:effectLst>
              <a:latin typeface="Arial"/>
            </a:endParaRPr>
          </a:p>
          <a:p>
            <a:pPr algn="ctr" eaLnBrk="0" fontAlgn="auto" hangingPunct="0">
              <a:spcBef>
                <a:spcPts val="0"/>
              </a:spcBef>
              <a:spcAft>
                <a:spcPts val="0"/>
              </a:spcAft>
              <a:defRPr/>
            </a:pPr>
            <a:r>
              <a:rPr lang="pt-BR" sz="2400" b="1" dirty="0">
                <a:solidFill>
                  <a:srgbClr val="000000"/>
                </a:solidFill>
                <a:latin typeface="Times New Roman" pitchFamily="18" charset="0"/>
              </a:rPr>
              <a:t>Sérgio Britto</a:t>
            </a:r>
          </a:p>
          <a:p>
            <a:pPr algn="ctr" fontAlgn="auto">
              <a:spcBef>
                <a:spcPts val="0"/>
              </a:spcBef>
              <a:spcAft>
                <a:spcPts val="0"/>
              </a:spcAft>
              <a:defRPr/>
            </a:pPr>
            <a:r>
              <a:rPr lang="pt-BR" sz="2400" b="1" dirty="0">
                <a:solidFill>
                  <a:srgbClr val="000000"/>
                </a:solidFill>
                <a:latin typeface="Times New Roman" pitchFamily="18" charset="0"/>
              </a:rPr>
              <a:t>Interpretação: TITÃS</a:t>
            </a:r>
          </a:p>
        </p:txBody>
      </p:sp>
    </p:spTree>
  </p:cSld>
  <p:clrMapOvr>
    <a:masterClrMapping/>
  </p:clrMapOvr>
  <p:transition spd="med" advTm="10000">
    <p:random/>
    <p:sndAc>
      <p:stSnd>
        <p:snd r:embed="rId2" name="titãs - Epitáfio (Desejos de Mulh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2" cstate="print"/>
          <a:srcRect l="27313" t="21028" r="13145" b="19749"/>
          <a:stretch>
            <a:fillRect/>
          </a:stretch>
        </p:blipFill>
        <p:spPr bwMode="auto">
          <a:xfrm>
            <a:off x="0" y="0"/>
            <a:ext cx="9144000" cy="6858000"/>
          </a:xfrm>
          <a:prstGeom prst="rect">
            <a:avLst/>
          </a:prstGeom>
          <a:noFill/>
          <a:ln w="9525">
            <a:noFill/>
            <a:miter lim="800000"/>
            <a:headEnd/>
            <a:tailEnd/>
          </a:ln>
        </p:spPr>
      </p:pic>
      <p:sp>
        <p:nvSpPr>
          <p:cNvPr id="2" name="Text Box 2"/>
          <p:cNvSpPr txBox="1">
            <a:spLocks noChangeArrowheads="1"/>
          </p:cNvSpPr>
          <p:nvPr/>
        </p:nvSpPr>
        <p:spPr bwMode="auto">
          <a:xfrm>
            <a:off x="304800" y="1066800"/>
            <a:ext cx="8839200" cy="2686050"/>
          </a:xfrm>
          <a:prstGeom prst="rect">
            <a:avLst/>
          </a:prstGeom>
          <a:noFill/>
          <a:ln w="9525">
            <a:noFill/>
            <a:miter lim="800000"/>
            <a:headEnd/>
            <a:tailEnd/>
          </a:ln>
        </p:spPr>
        <p:txBody>
          <a:bodyPr>
            <a:spAutoFit/>
          </a:bodyPr>
          <a:lstStyle/>
          <a:p>
            <a:pPr algn="ctr" eaLnBrk="0" hangingPunct="0">
              <a:spcBef>
                <a:spcPts val="500"/>
              </a:spcBef>
              <a:spcAft>
                <a:spcPts val="500"/>
              </a:spcAft>
            </a:pPr>
            <a:r>
              <a:rPr lang="pt-BR" sz="5400">
                <a:solidFill>
                  <a:srgbClr val="FFFFFF"/>
                </a:solidFill>
                <a:latin typeface="Times New Roman" pitchFamily="18" charset="0"/>
              </a:rPr>
              <a:t>Devia ter amado mais</a:t>
            </a:r>
            <a:br>
              <a:rPr lang="pt-BR" sz="5400">
                <a:solidFill>
                  <a:srgbClr val="FFFFFF"/>
                </a:solidFill>
                <a:latin typeface="Times New Roman" pitchFamily="18" charset="0"/>
              </a:rPr>
            </a:br>
            <a:r>
              <a:rPr lang="pt-BR" sz="5400">
                <a:solidFill>
                  <a:srgbClr val="FFFFFF"/>
                </a:solidFill>
                <a:latin typeface="Times New Roman" pitchFamily="18" charset="0"/>
              </a:rPr>
              <a:t>Ter chorado mais</a:t>
            </a:r>
          </a:p>
          <a:p>
            <a:pPr algn="ctr" eaLnBrk="0" hangingPunct="0">
              <a:spcBef>
                <a:spcPts val="500"/>
              </a:spcBef>
              <a:spcAft>
                <a:spcPts val="500"/>
              </a:spcAft>
            </a:pPr>
            <a:r>
              <a:rPr lang="pt-BR" sz="5400">
                <a:solidFill>
                  <a:srgbClr val="FFFFFF"/>
                </a:solidFill>
                <a:latin typeface="Times New Roman" pitchFamily="18" charset="0"/>
              </a:rPr>
              <a:t>Ter visto o sol nascer</a:t>
            </a:r>
            <a:endParaRPr lang="pt-BR" sz="7200">
              <a:solidFill>
                <a:srgbClr val="FFFFFF"/>
              </a:solidFill>
              <a:latin typeface="Times New Roman" pitchFamily="18" charset="0"/>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100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3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iterate type="wd">
                                    <p:tmPct val="10000"/>
                                  </p:iterate>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3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2.ibb.unesp.br/Museu_Escola/4_diversidade/alimentacao/imagens/Celula_procarionte.jpg"/>
          <p:cNvPicPr>
            <a:picLocks noChangeAspect="1" noChangeArrowheads="1"/>
          </p:cNvPicPr>
          <p:nvPr/>
        </p:nvPicPr>
        <p:blipFill>
          <a:blip r:embed="rId2" cstate="print"/>
          <a:srcRect/>
          <a:stretch>
            <a:fillRect/>
          </a:stretch>
        </p:blipFill>
        <p:spPr bwMode="auto">
          <a:xfrm>
            <a:off x="5940425" y="1089025"/>
            <a:ext cx="2994025" cy="2305050"/>
          </a:xfrm>
          <a:prstGeom prst="rect">
            <a:avLst/>
          </a:prstGeom>
          <a:noFill/>
          <a:ln w="9525">
            <a:noFill/>
            <a:miter lim="800000"/>
            <a:headEnd/>
            <a:tailEnd/>
          </a:ln>
        </p:spPr>
      </p:pic>
      <p:pic>
        <p:nvPicPr>
          <p:cNvPr id="7171" name="Picture 4" descr="http://www2.ibb.unesp.br/Museu_Escola/6_origem/origem_vida/imagens/celula_eucariota.jpg"/>
          <p:cNvPicPr>
            <a:picLocks noChangeAspect="1" noChangeArrowheads="1"/>
          </p:cNvPicPr>
          <p:nvPr/>
        </p:nvPicPr>
        <p:blipFill>
          <a:blip r:embed="rId3" cstate="print"/>
          <a:srcRect/>
          <a:stretch>
            <a:fillRect/>
          </a:stretch>
        </p:blipFill>
        <p:spPr bwMode="auto">
          <a:xfrm>
            <a:off x="5862638" y="3681413"/>
            <a:ext cx="3281362" cy="2198687"/>
          </a:xfrm>
          <a:prstGeom prst="rect">
            <a:avLst/>
          </a:prstGeom>
          <a:noFill/>
          <a:ln w="9525">
            <a:noFill/>
            <a:miter lim="800000"/>
            <a:headEnd/>
            <a:tailEnd/>
          </a:ln>
        </p:spPr>
      </p:pic>
      <p:sp>
        <p:nvSpPr>
          <p:cNvPr id="7172" name="Text Box 5"/>
          <p:cNvSpPr txBox="1">
            <a:spLocks noChangeArrowheads="1"/>
          </p:cNvSpPr>
          <p:nvPr/>
        </p:nvSpPr>
        <p:spPr bwMode="auto">
          <a:xfrm>
            <a:off x="5867400" y="5908675"/>
            <a:ext cx="3276600" cy="400050"/>
          </a:xfrm>
          <a:prstGeom prst="rect">
            <a:avLst/>
          </a:prstGeom>
          <a:noFill/>
          <a:ln w="9525" algn="ctr">
            <a:noFill/>
            <a:miter lim="800000"/>
            <a:headEnd/>
            <a:tailEnd/>
          </a:ln>
        </p:spPr>
        <p:txBody>
          <a:bodyPr anchor="ctr">
            <a:spAutoFit/>
          </a:bodyPr>
          <a:lstStyle/>
          <a:p>
            <a:pPr algn="r"/>
            <a:r>
              <a:rPr lang="pt-BR" sz="1000">
                <a:latin typeface="Times New Roman" pitchFamily="18" charset="0"/>
                <a:cs typeface="Times New Roman" pitchFamily="18" charset="0"/>
              </a:rPr>
              <a:t>http://www2.ibb.unesp.br/Museu_Escola/6_origem/origem_vida/origem.htm</a:t>
            </a:r>
          </a:p>
        </p:txBody>
      </p:sp>
      <p:sp>
        <p:nvSpPr>
          <p:cNvPr id="7173" name="WordArt 3"/>
          <p:cNvSpPr>
            <a:spLocks noChangeArrowheads="1" noChangeShapeType="1" noTextEdit="1"/>
          </p:cNvSpPr>
          <p:nvPr/>
        </p:nvSpPr>
        <p:spPr bwMode="auto">
          <a:xfrm>
            <a:off x="250825" y="44450"/>
            <a:ext cx="8642350"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Interpretação científica da evolução dos seres vivos</a:t>
            </a:r>
          </a:p>
        </p:txBody>
      </p:sp>
      <p:sp>
        <p:nvSpPr>
          <p:cNvPr id="11" name="WordArt 3"/>
          <p:cNvSpPr>
            <a:spLocks noChangeArrowheads="1" noChangeShapeType="1" noTextEdit="1"/>
          </p:cNvSpPr>
          <p:nvPr/>
        </p:nvSpPr>
        <p:spPr bwMode="auto">
          <a:xfrm>
            <a:off x="179512" y="2875339"/>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Eucariontes: </a:t>
            </a:r>
            <a:r>
              <a:rPr lang="pt-BR" sz="3600" dirty="0"/>
              <a:t>1 bilhão de anos  </a:t>
            </a:r>
            <a:endParaRPr lang="pt-BR" sz="3600" kern="10" dirty="0">
              <a:ln w="9525">
                <a:solidFill>
                  <a:srgbClr val="000000"/>
                </a:solidFill>
                <a:round/>
                <a:headEnd/>
                <a:tailEnd/>
              </a:ln>
              <a:solidFill>
                <a:srgbClr val="5F381B"/>
              </a:solidFill>
              <a:latin typeface="Arial Black"/>
            </a:endParaRPr>
          </a:p>
        </p:txBody>
      </p:sp>
      <p:sp>
        <p:nvSpPr>
          <p:cNvPr id="7175" name="Text Box 5"/>
          <p:cNvSpPr txBox="1">
            <a:spLocks noChangeArrowheads="1"/>
          </p:cNvSpPr>
          <p:nvPr/>
        </p:nvSpPr>
        <p:spPr bwMode="auto">
          <a:xfrm>
            <a:off x="6732588" y="873125"/>
            <a:ext cx="1439862" cy="246063"/>
          </a:xfrm>
          <a:prstGeom prst="rect">
            <a:avLst/>
          </a:prstGeom>
          <a:noFill/>
          <a:ln w="9525" algn="ctr">
            <a:noFill/>
            <a:miter lim="800000"/>
            <a:headEnd/>
            <a:tailEnd/>
          </a:ln>
        </p:spPr>
        <p:txBody>
          <a:bodyPr anchor="ctr">
            <a:spAutoFit/>
          </a:bodyPr>
          <a:lstStyle/>
          <a:p>
            <a:r>
              <a:rPr lang="pt-BR" sz="1000" b="1"/>
              <a:t>Célula procarionte</a:t>
            </a:r>
            <a:endParaRPr lang="pt-BR" sz="1000"/>
          </a:p>
        </p:txBody>
      </p:sp>
      <p:sp>
        <p:nvSpPr>
          <p:cNvPr id="13" name="WordArt 3"/>
          <p:cNvSpPr>
            <a:spLocks noChangeArrowheads="1" noChangeShapeType="1" noTextEdit="1"/>
          </p:cNvSpPr>
          <p:nvPr/>
        </p:nvSpPr>
        <p:spPr bwMode="auto">
          <a:xfrm>
            <a:off x="179512" y="1052736"/>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1ª Molécula autorreplicadora: </a:t>
            </a:r>
            <a:r>
              <a:rPr lang="pt-BR" sz="3600" dirty="0"/>
              <a:t>4 bilhões de anos</a:t>
            </a:r>
            <a:endParaRPr lang="pt-BR" sz="3600" kern="10" dirty="0">
              <a:ln w="9525">
                <a:solidFill>
                  <a:srgbClr val="000000"/>
                </a:solidFill>
                <a:round/>
                <a:headEnd/>
                <a:tailEnd/>
              </a:ln>
              <a:solidFill>
                <a:srgbClr val="5F381B"/>
              </a:solidFill>
              <a:latin typeface="Arial Black"/>
            </a:endParaRPr>
          </a:p>
        </p:txBody>
      </p:sp>
      <p:sp>
        <p:nvSpPr>
          <p:cNvPr id="14" name="WordArt 3"/>
          <p:cNvSpPr>
            <a:spLocks noChangeArrowheads="1" noChangeShapeType="1" noTextEdit="1"/>
          </p:cNvSpPr>
          <p:nvPr/>
        </p:nvSpPr>
        <p:spPr bwMode="auto">
          <a:xfrm>
            <a:off x="179512" y="1484784"/>
            <a:ext cx="5544616" cy="720080"/>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Protobiontes </a:t>
            </a:r>
            <a:r>
              <a:rPr lang="pt-BR" sz="3600" dirty="0"/>
              <a:t>(</a:t>
            </a:r>
            <a:r>
              <a:rPr lang="pt-BR" sz="3600" dirty="0" err="1"/>
              <a:t>microsferas</a:t>
            </a:r>
            <a:r>
              <a:rPr lang="pt-BR" sz="3600" dirty="0"/>
              <a:t>, protocélulas, micelas, </a:t>
            </a:r>
          </a:p>
          <a:p>
            <a:pPr algn="ctr">
              <a:defRPr/>
            </a:pPr>
            <a:r>
              <a:rPr lang="pt-BR" sz="3600" dirty="0"/>
              <a:t>lipossomos e coacervados)</a:t>
            </a:r>
            <a:r>
              <a:rPr lang="pt-BR" sz="3600" kern="10" dirty="0">
                <a:ln w="9525">
                  <a:solidFill>
                    <a:srgbClr val="000000"/>
                  </a:solidFill>
                  <a:round/>
                  <a:headEnd/>
                  <a:tailEnd/>
                </a:ln>
                <a:solidFill>
                  <a:srgbClr val="5F381B"/>
                </a:solidFill>
                <a:latin typeface="Arial Black"/>
              </a:rPr>
              <a:t>:  </a:t>
            </a:r>
            <a:r>
              <a:rPr lang="pt-BR" sz="3600" dirty="0"/>
              <a:t>2 bilhões de anos</a:t>
            </a:r>
            <a:endParaRPr lang="pt-BR" sz="3600" kern="10" dirty="0">
              <a:ln w="9525">
                <a:solidFill>
                  <a:srgbClr val="000000"/>
                </a:solidFill>
                <a:round/>
                <a:headEnd/>
                <a:tailEnd/>
              </a:ln>
              <a:solidFill>
                <a:srgbClr val="5F381B"/>
              </a:solidFill>
              <a:latin typeface="Arial Black"/>
            </a:endParaRPr>
          </a:p>
        </p:txBody>
      </p:sp>
      <p:sp>
        <p:nvSpPr>
          <p:cNvPr id="15" name="WordArt 3"/>
          <p:cNvSpPr>
            <a:spLocks noChangeArrowheads="1" noChangeShapeType="1" noTextEdit="1"/>
          </p:cNvSpPr>
          <p:nvPr/>
        </p:nvSpPr>
        <p:spPr bwMode="auto">
          <a:xfrm>
            <a:off x="179512" y="2425918"/>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Procariontes: </a:t>
            </a:r>
            <a:r>
              <a:rPr lang="pt-BR" sz="3600" dirty="0"/>
              <a:t>1,5 bilhão de anos  </a:t>
            </a:r>
            <a:endParaRPr lang="pt-BR" sz="3600" kern="10" dirty="0">
              <a:ln w="9525">
                <a:solidFill>
                  <a:srgbClr val="000000"/>
                </a:solidFill>
                <a:round/>
                <a:headEnd/>
                <a:tailEnd/>
              </a:ln>
              <a:solidFill>
                <a:srgbClr val="5F381B"/>
              </a:solidFill>
              <a:latin typeface="Arial Black"/>
            </a:endParaRPr>
          </a:p>
        </p:txBody>
      </p:sp>
      <p:sp>
        <p:nvSpPr>
          <p:cNvPr id="16" name="WordArt 3"/>
          <p:cNvSpPr>
            <a:spLocks noChangeArrowheads="1" noChangeShapeType="1" noTextEdit="1"/>
          </p:cNvSpPr>
          <p:nvPr/>
        </p:nvSpPr>
        <p:spPr bwMode="auto">
          <a:xfrm>
            <a:off x="179512" y="3324760"/>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Seres multicelulares: </a:t>
            </a:r>
            <a:r>
              <a:rPr lang="pt-BR" sz="3600" dirty="0"/>
              <a:t>751 milhões de anos </a:t>
            </a:r>
            <a:endParaRPr lang="pt-BR" sz="3600" kern="10" dirty="0">
              <a:ln w="9525">
                <a:solidFill>
                  <a:srgbClr val="000000"/>
                </a:solidFill>
                <a:round/>
                <a:headEnd/>
                <a:tailEnd/>
              </a:ln>
              <a:solidFill>
                <a:srgbClr val="5F381B"/>
              </a:solidFill>
              <a:latin typeface="Arial Black"/>
            </a:endParaRPr>
          </a:p>
        </p:txBody>
      </p:sp>
      <p:sp>
        <p:nvSpPr>
          <p:cNvPr id="17" name="WordArt 3"/>
          <p:cNvSpPr>
            <a:spLocks noChangeArrowheads="1" noChangeShapeType="1" noTextEdit="1"/>
          </p:cNvSpPr>
          <p:nvPr/>
        </p:nvSpPr>
        <p:spPr bwMode="auto">
          <a:xfrm>
            <a:off x="179512" y="5571865"/>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Mamíferos: </a:t>
            </a:r>
            <a:r>
              <a:rPr lang="pt-BR" sz="3600" dirty="0"/>
              <a:t>220 milhões de anos </a:t>
            </a:r>
            <a:endParaRPr lang="pt-BR" sz="3600" kern="10" dirty="0">
              <a:ln w="9525">
                <a:solidFill>
                  <a:srgbClr val="000000"/>
                </a:solidFill>
                <a:round/>
                <a:headEnd/>
                <a:tailEnd/>
              </a:ln>
              <a:solidFill>
                <a:srgbClr val="5F381B"/>
              </a:solidFill>
              <a:latin typeface="Arial Black"/>
            </a:endParaRPr>
          </a:p>
        </p:txBody>
      </p:sp>
      <p:sp>
        <p:nvSpPr>
          <p:cNvPr id="18" name="WordArt 3"/>
          <p:cNvSpPr>
            <a:spLocks noChangeArrowheads="1" noChangeShapeType="1" noTextEdit="1"/>
          </p:cNvSpPr>
          <p:nvPr/>
        </p:nvSpPr>
        <p:spPr bwMode="auto">
          <a:xfrm>
            <a:off x="179512" y="3774181"/>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Peixes primitivos: </a:t>
            </a:r>
            <a:r>
              <a:rPr lang="pt-BR" sz="3600" dirty="0"/>
              <a:t>540 milhões de anos </a:t>
            </a:r>
            <a:endParaRPr lang="pt-BR" sz="3600" kern="10" dirty="0">
              <a:ln w="9525">
                <a:solidFill>
                  <a:srgbClr val="000000"/>
                </a:solidFill>
                <a:round/>
                <a:headEnd/>
                <a:tailEnd/>
              </a:ln>
              <a:solidFill>
                <a:srgbClr val="5F381B"/>
              </a:solidFill>
              <a:latin typeface="Arial Black"/>
            </a:endParaRPr>
          </a:p>
        </p:txBody>
      </p:sp>
      <p:sp>
        <p:nvSpPr>
          <p:cNvPr id="19" name="WordArt 3"/>
          <p:cNvSpPr>
            <a:spLocks noChangeArrowheads="1" noChangeShapeType="1" noTextEdit="1"/>
          </p:cNvSpPr>
          <p:nvPr/>
        </p:nvSpPr>
        <p:spPr bwMode="auto">
          <a:xfrm>
            <a:off x="179512" y="4223602"/>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Anfíbios: </a:t>
            </a:r>
            <a:r>
              <a:rPr lang="pt-BR" sz="3600" dirty="0"/>
              <a:t>315 milhões de anos </a:t>
            </a:r>
            <a:endParaRPr lang="pt-BR" sz="3600" kern="10" dirty="0">
              <a:ln w="9525">
                <a:solidFill>
                  <a:srgbClr val="000000"/>
                </a:solidFill>
                <a:round/>
                <a:headEnd/>
                <a:tailEnd/>
              </a:ln>
              <a:solidFill>
                <a:srgbClr val="5F381B"/>
              </a:solidFill>
              <a:latin typeface="Arial Black"/>
            </a:endParaRPr>
          </a:p>
        </p:txBody>
      </p:sp>
      <p:sp>
        <p:nvSpPr>
          <p:cNvPr id="22" name="WordArt 3"/>
          <p:cNvSpPr>
            <a:spLocks noChangeArrowheads="1" noChangeShapeType="1" noTextEdit="1"/>
          </p:cNvSpPr>
          <p:nvPr/>
        </p:nvSpPr>
        <p:spPr bwMode="auto">
          <a:xfrm>
            <a:off x="179512" y="4673023"/>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Répteis: </a:t>
            </a:r>
            <a:r>
              <a:rPr lang="pt-BR" sz="3600" dirty="0"/>
              <a:t>256 milhões de anos </a:t>
            </a:r>
            <a:endParaRPr lang="pt-BR" sz="3600" kern="10" dirty="0">
              <a:ln w="9525">
                <a:solidFill>
                  <a:srgbClr val="000000"/>
                </a:solidFill>
                <a:round/>
                <a:headEnd/>
                <a:tailEnd/>
              </a:ln>
              <a:solidFill>
                <a:srgbClr val="5F381B"/>
              </a:solidFill>
              <a:latin typeface="Arial Black"/>
            </a:endParaRPr>
          </a:p>
        </p:txBody>
      </p:sp>
      <p:sp>
        <p:nvSpPr>
          <p:cNvPr id="23" name="WordArt 3"/>
          <p:cNvSpPr>
            <a:spLocks noChangeArrowheads="1" noChangeShapeType="1" noTextEdit="1"/>
          </p:cNvSpPr>
          <p:nvPr/>
        </p:nvSpPr>
        <p:spPr bwMode="auto">
          <a:xfrm>
            <a:off x="179512" y="6021288"/>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Primatas: </a:t>
            </a:r>
            <a:r>
              <a:rPr lang="pt-BR" sz="3600" dirty="0"/>
              <a:t>40 milhões de anos </a:t>
            </a:r>
            <a:endParaRPr lang="pt-BR" sz="3600" kern="10" dirty="0">
              <a:ln w="9525">
                <a:solidFill>
                  <a:srgbClr val="000000"/>
                </a:solidFill>
                <a:round/>
                <a:headEnd/>
                <a:tailEnd/>
              </a:ln>
              <a:solidFill>
                <a:srgbClr val="5F381B"/>
              </a:solidFill>
              <a:latin typeface="Arial Black"/>
            </a:endParaRPr>
          </a:p>
        </p:txBody>
      </p:sp>
      <p:sp>
        <p:nvSpPr>
          <p:cNvPr id="25" name="WordArt 3"/>
          <p:cNvSpPr>
            <a:spLocks noChangeArrowheads="1" noChangeShapeType="1" noTextEdit="1"/>
          </p:cNvSpPr>
          <p:nvPr/>
        </p:nvSpPr>
        <p:spPr bwMode="auto">
          <a:xfrm>
            <a:off x="179512" y="5122444"/>
            <a:ext cx="5544616" cy="288032"/>
          </a:xfrm>
          <a:prstGeom prst="rect">
            <a:avLst/>
          </a:prstGeom>
        </p:spPr>
        <p:txBody>
          <a:bodyPr wrap="none" fromWordArt="1">
            <a:prstTxWarp prst="textPlain">
              <a:avLst>
                <a:gd name="adj" fmla="val 50000"/>
              </a:avLst>
            </a:prstTxWarp>
          </a:bodyPr>
          <a:lstStyle/>
          <a:p>
            <a:pPr algn="ctr">
              <a:defRPr/>
            </a:pPr>
            <a:r>
              <a:rPr lang="pt-BR" sz="3600" kern="10" dirty="0">
                <a:ln w="9525">
                  <a:solidFill>
                    <a:srgbClr val="000000"/>
                  </a:solidFill>
                  <a:round/>
                  <a:headEnd/>
                  <a:tailEnd/>
                </a:ln>
                <a:solidFill>
                  <a:srgbClr val="5F381B"/>
                </a:solidFill>
                <a:latin typeface="Arial Black"/>
              </a:rPr>
              <a:t>Aves: </a:t>
            </a:r>
            <a:r>
              <a:rPr lang="pt-BR" sz="3600" dirty="0"/>
              <a:t>235 milhões de anos </a:t>
            </a:r>
            <a:endParaRPr lang="pt-BR" sz="3600" kern="10" dirty="0">
              <a:ln w="9525">
                <a:solidFill>
                  <a:srgbClr val="000000"/>
                </a:solidFill>
                <a:round/>
                <a:headEnd/>
                <a:tailEnd/>
              </a:ln>
              <a:solidFill>
                <a:srgbClr val="5F381B"/>
              </a:solidFill>
              <a:latin typeface="Arial Black"/>
            </a:endParaRPr>
          </a:p>
        </p:txBody>
      </p:sp>
      <p:sp>
        <p:nvSpPr>
          <p:cNvPr id="7186" name="Text Box 5"/>
          <p:cNvSpPr txBox="1">
            <a:spLocks noChangeArrowheads="1"/>
          </p:cNvSpPr>
          <p:nvPr/>
        </p:nvSpPr>
        <p:spPr bwMode="auto">
          <a:xfrm>
            <a:off x="6804025" y="3414713"/>
            <a:ext cx="1368425" cy="246062"/>
          </a:xfrm>
          <a:prstGeom prst="rect">
            <a:avLst/>
          </a:prstGeom>
          <a:noFill/>
          <a:ln w="9525" algn="ctr">
            <a:noFill/>
            <a:miter lim="800000"/>
            <a:headEnd/>
            <a:tailEnd/>
          </a:ln>
        </p:spPr>
        <p:txBody>
          <a:bodyPr anchor="ctr">
            <a:spAutoFit/>
          </a:bodyPr>
          <a:lstStyle/>
          <a:p>
            <a:r>
              <a:rPr lang="pt-BR" sz="1000" b="1"/>
              <a:t>Célula eucarionte</a:t>
            </a:r>
            <a:endParaRPr lang="pt-BR" sz="1000"/>
          </a:p>
        </p:txBody>
      </p:sp>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m 3" descr="big_jump_mid.jpg"/>
          <p:cNvPicPr>
            <a:picLocks noChangeAspect="1"/>
          </p:cNvPicPr>
          <p:nvPr/>
        </p:nvPicPr>
        <p:blipFill>
          <a:blip r:embed="rId2" cstate="print">
            <a:lum bright="20000" contrast="-20000"/>
          </a:blip>
          <a:srcRect l="1254" t="2094" r="1176" b="1990"/>
          <a:stretch>
            <a:fillRect/>
          </a:stretch>
        </p:blipFill>
        <p:spPr bwMode="auto">
          <a:xfrm>
            <a:off x="0" y="0"/>
            <a:ext cx="9144000" cy="6858000"/>
          </a:xfrm>
          <a:prstGeom prst="rect">
            <a:avLst/>
          </a:prstGeom>
          <a:noFill/>
          <a:ln w="9525">
            <a:noFill/>
            <a:miter lim="800000"/>
            <a:headEnd/>
            <a:tailEnd/>
          </a:ln>
        </p:spPr>
      </p:pic>
      <p:sp>
        <p:nvSpPr>
          <p:cNvPr id="2" name="Text Box 2"/>
          <p:cNvSpPr txBox="1">
            <a:spLocks noChangeArrowheads="1"/>
          </p:cNvSpPr>
          <p:nvPr/>
        </p:nvSpPr>
        <p:spPr bwMode="auto">
          <a:xfrm>
            <a:off x="444500" y="4271963"/>
            <a:ext cx="8489950" cy="2559050"/>
          </a:xfrm>
          <a:prstGeom prst="rect">
            <a:avLst/>
          </a:prstGeom>
          <a:noFill/>
          <a:ln w="9525">
            <a:noFill/>
            <a:miter lim="800000"/>
            <a:headEnd/>
            <a:tailEnd/>
          </a:ln>
        </p:spPr>
        <p:txBody>
          <a:bodyPr wrap="none">
            <a:spAutoFit/>
          </a:bodyPr>
          <a:lstStyle/>
          <a:p>
            <a:pPr algn="ctr" eaLnBrk="0" hangingPunct="0">
              <a:spcAft>
                <a:spcPts val="500"/>
              </a:spcAft>
            </a:pPr>
            <a:r>
              <a:rPr lang="pt-BR" sz="5400">
                <a:solidFill>
                  <a:srgbClr val="000000"/>
                </a:solidFill>
                <a:latin typeface="Times New Roman" pitchFamily="18" charset="0"/>
              </a:rPr>
              <a:t>Devia ter me arriscado mais,</a:t>
            </a:r>
            <a:br>
              <a:rPr lang="pt-BR" sz="5400">
                <a:solidFill>
                  <a:srgbClr val="000000"/>
                </a:solidFill>
                <a:latin typeface="Times New Roman" pitchFamily="18" charset="0"/>
              </a:rPr>
            </a:br>
            <a:r>
              <a:rPr lang="pt-BR" sz="5400">
                <a:solidFill>
                  <a:srgbClr val="000000"/>
                </a:solidFill>
                <a:latin typeface="Times New Roman" pitchFamily="18" charset="0"/>
              </a:rPr>
              <a:t>e até errado mais</a:t>
            </a:r>
            <a:br>
              <a:rPr lang="pt-BR" sz="5400">
                <a:solidFill>
                  <a:srgbClr val="000000"/>
                </a:solidFill>
                <a:latin typeface="Times New Roman" pitchFamily="18" charset="0"/>
              </a:rPr>
            </a:br>
            <a:r>
              <a:rPr lang="pt-BR" sz="5400">
                <a:solidFill>
                  <a:srgbClr val="000000"/>
                </a:solidFill>
                <a:latin typeface="Times New Roman" pitchFamily="18" charset="0"/>
              </a:rPr>
              <a:t>Ter feito o que eu queria fazer</a:t>
            </a:r>
            <a:endParaRPr lang="pt-BR" sz="6000">
              <a:solidFill>
                <a:srgbClr val="000000"/>
              </a:solidFill>
              <a:latin typeface="Times New Roman" pitchFamily="18" charset="0"/>
            </a:endParaRPr>
          </a:p>
        </p:txBody>
      </p:sp>
    </p:spTree>
  </p:cSld>
  <p:clrMapOvr>
    <a:masterClrMapping/>
  </p:clrMapOvr>
  <p:transition advTm="1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3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cstate="print"/>
          <a:srcRect l="27313" t="19749" r="13145" b="21028"/>
          <a:stretch>
            <a:fillRect/>
          </a:stretch>
        </p:blipFill>
        <p:spPr bwMode="auto">
          <a:xfrm>
            <a:off x="0" y="0"/>
            <a:ext cx="9144000" cy="6858000"/>
          </a:xfrm>
          <a:prstGeom prst="rect">
            <a:avLst/>
          </a:prstGeom>
          <a:noFill/>
          <a:ln w="9525">
            <a:noFill/>
            <a:miter lim="800000"/>
            <a:headEnd/>
            <a:tailEnd/>
          </a:ln>
        </p:spPr>
      </p:pic>
      <p:sp>
        <p:nvSpPr>
          <p:cNvPr id="2" name="Text Box 2"/>
          <p:cNvSpPr txBox="1">
            <a:spLocks noChangeArrowheads="1"/>
          </p:cNvSpPr>
          <p:nvPr/>
        </p:nvSpPr>
        <p:spPr bwMode="auto">
          <a:xfrm>
            <a:off x="0" y="481013"/>
            <a:ext cx="7747000" cy="1570037"/>
          </a:xfrm>
          <a:prstGeom prst="rect">
            <a:avLst/>
          </a:prstGeom>
          <a:noFill/>
          <a:ln w="9525">
            <a:noFill/>
            <a:miter lim="800000"/>
            <a:headEnd/>
            <a:tailEnd/>
          </a:ln>
        </p:spPr>
        <p:txBody>
          <a:bodyPr>
            <a:spAutoFit/>
          </a:bodyPr>
          <a:lstStyle/>
          <a:p>
            <a:pPr eaLnBrk="0" hangingPunct="0">
              <a:spcBef>
                <a:spcPts val="500"/>
              </a:spcBef>
              <a:spcAft>
                <a:spcPts val="500"/>
              </a:spcAft>
            </a:pPr>
            <a:r>
              <a:rPr lang="pt-BR" sz="4800">
                <a:solidFill>
                  <a:srgbClr val="0000CC"/>
                </a:solidFill>
                <a:latin typeface="Times New Roman" pitchFamily="18" charset="0"/>
              </a:rPr>
              <a:t>Queria ter aceitado</a:t>
            </a:r>
            <a:br>
              <a:rPr lang="pt-BR" sz="4800">
                <a:solidFill>
                  <a:srgbClr val="0000CC"/>
                </a:solidFill>
                <a:latin typeface="Times New Roman" pitchFamily="18" charset="0"/>
              </a:rPr>
            </a:br>
            <a:r>
              <a:rPr lang="pt-BR" sz="4800">
                <a:solidFill>
                  <a:srgbClr val="0000CC"/>
                </a:solidFill>
                <a:latin typeface="Times New Roman" pitchFamily="18" charset="0"/>
              </a:rPr>
              <a:t>as pessoas como elas são</a:t>
            </a:r>
          </a:p>
        </p:txBody>
      </p:sp>
      <p:sp>
        <p:nvSpPr>
          <p:cNvPr id="4" name="Text Box 2"/>
          <p:cNvSpPr txBox="1">
            <a:spLocks noChangeArrowheads="1"/>
          </p:cNvSpPr>
          <p:nvPr/>
        </p:nvSpPr>
        <p:spPr bwMode="auto">
          <a:xfrm>
            <a:off x="0" y="3214688"/>
            <a:ext cx="6572250" cy="1570037"/>
          </a:xfrm>
          <a:prstGeom prst="rect">
            <a:avLst/>
          </a:prstGeom>
          <a:noFill/>
          <a:ln w="9525">
            <a:noFill/>
            <a:miter lim="800000"/>
            <a:headEnd/>
            <a:tailEnd/>
          </a:ln>
        </p:spPr>
        <p:txBody>
          <a:bodyPr>
            <a:spAutoFit/>
          </a:bodyPr>
          <a:lstStyle/>
          <a:p>
            <a:pPr eaLnBrk="0" hangingPunct="0">
              <a:spcBef>
                <a:spcPts val="500"/>
              </a:spcBef>
              <a:spcAft>
                <a:spcPts val="500"/>
              </a:spcAft>
            </a:pPr>
            <a:r>
              <a:rPr lang="pt-BR" sz="4800">
                <a:solidFill>
                  <a:srgbClr val="0000CC"/>
                </a:solidFill>
                <a:latin typeface="Times New Roman" pitchFamily="18" charset="0"/>
              </a:rPr>
              <a:t>Cada um sabe a alegria,</a:t>
            </a:r>
            <a:br>
              <a:rPr lang="pt-BR" sz="4800">
                <a:solidFill>
                  <a:srgbClr val="0000CC"/>
                </a:solidFill>
                <a:latin typeface="Times New Roman" pitchFamily="18" charset="0"/>
              </a:rPr>
            </a:br>
            <a:r>
              <a:rPr lang="pt-BR" sz="4800">
                <a:solidFill>
                  <a:srgbClr val="0000CC"/>
                </a:solidFill>
                <a:latin typeface="Times New Roman" pitchFamily="18" charset="0"/>
              </a:rPr>
              <a:t>e</a:t>
            </a:r>
            <a:r>
              <a:rPr lang="pt-BR" sz="2800">
                <a:solidFill>
                  <a:srgbClr val="0000CC"/>
                </a:solidFill>
                <a:latin typeface="Times New Roman" pitchFamily="18" charset="0"/>
              </a:rPr>
              <a:t> </a:t>
            </a:r>
            <a:r>
              <a:rPr lang="pt-BR" sz="4800">
                <a:solidFill>
                  <a:srgbClr val="0000CC"/>
                </a:solidFill>
                <a:latin typeface="Times New Roman" pitchFamily="18" charset="0"/>
              </a:rPr>
              <a:t>a</a:t>
            </a:r>
            <a:r>
              <a:rPr lang="pt-BR" sz="2800">
                <a:solidFill>
                  <a:srgbClr val="0000CC"/>
                </a:solidFill>
                <a:latin typeface="Times New Roman" pitchFamily="18" charset="0"/>
              </a:rPr>
              <a:t> </a:t>
            </a:r>
            <a:r>
              <a:rPr lang="pt-BR" sz="4800">
                <a:solidFill>
                  <a:srgbClr val="0000CC"/>
                </a:solidFill>
                <a:latin typeface="Times New Roman" pitchFamily="18" charset="0"/>
              </a:rPr>
              <a:t>dor</a:t>
            </a:r>
            <a:r>
              <a:rPr lang="pt-BR" sz="2800">
                <a:solidFill>
                  <a:srgbClr val="0000CC"/>
                </a:solidFill>
                <a:latin typeface="Times New Roman" pitchFamily="18" charset="0"/>
              </a:rPr>
              <a:t> </a:t>
            </a:r>
            <a:r>
              <a:rPr lang="pt-BR" sz="4800">
                <a:solidFill>
                  <a:srgbClr val="0000CC"/>
                </a:solidFill>
                <a:latin typeface="Times New Roman" pitchFamily="18" charset="0"/>
              </a:rPr>
              <a:t>que</a:t>
            </a:r>
            <a:r>
              <a:rPr lang="pt-BR" sz="2800">
                <a:solidFill>
                  <a:srgbClr val="0000CC"/>
                </a:solidFill>
                <a:latin typeface="Times New Roman" pitchFamily="18" charset="0"/>
              </a:rPr>
              <a:t> </a:t>
            </a:r>
            <a:r>
              <a:rPr lang="pt-BR" sz="4800">
                <a:solidFill>
                  <a:srgbClr val="0000CC"/>
                </a:solidFill>
                <a:latin typeface="Times New Roman" pitchFamily="18" charset="0"/>
              </a:rPr>
              <a:t>traz</a:t>
            </a:r>
            <a:r>
              <a:rPr lang="pt-BR" sz="2800">
                <a:solidFill>
                  <a:srgbClr val="0000CC"/>
                </a:solidFill>
                <a:latin typeface="Times New Roman" pitchFamily="18" charset="0"/>
              </a:rPr>
              <a:t> </a:t>
            </a:r>
            <a:r>
              <a:rPr lang="pt-BR" sz="4800">
                <a:solidFill>
                  <a:srgbClr val="0000CC"/>
                </a:solidFill>
                <a:latin typeface="Times New Roman" pitchFamily="18" charset="0"/>
              </a:rPr>
              <a:t>no</a:t>
            </a:r>
            <a:r>
              <a:rPr lang="pt-BR" sz="2800">
                <a:solidFill>
                  <a:srgbClr val="0000CC"/>
                </a:solidFill>
                <a:latin typeface="Times New Roman" pitchFamily="18" charset="0"/>
              </a:rPr>
              <a:t> </a:t>
            </a:r>
            <a:r>
              <a:rPr lang="pt-BR" sz="4800">
                <a:solidFill>
                  <a:srgbClr val="0000CC"/>
                </a:solidFill>
                <a:latin typeface="Times New Roman" pitchFamily="18" charset="0"/>
              </a:rPr>
              <a:t>coração</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10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500"/>
                            </p:stCondLst>
                            <p:childTnLst>
                              <p:par>
                                <p:cTn id="10" presetID="7" presetClass="entr" presetSubtype="4" fill="hold" grpId="0" nodeType="afterEffect">
                                  <p:stCondLst>
                                    <p:cond delay="2000"/>
                                  </p:stCondLst>
                                  <p:iterate type="wd">
                                    <p:tmPct val="14444"/>
                                  </p:iterate>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4"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m 3" descr="big jump voo.bmp"/>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63" name="Text Box 3"/>
          <p:cNvSpPr txBox="1">
            <a:spLocks noChangeArrowheads="1"/>
          </p:cNvSpPr>
          <p:nvPr/>
        </p:nvSpPr>
        <p:spPr bwMode="auto">
          <a:xfrm>
            <a:off x="381000" y="2590800"/>
            <a:ext cx="8494713" cy="3416300"/>
          </a:xfrm>
          <a:prstGeom prst="rect">
            <a:avLst/>
          </a:prstGeom>
          <a:noFill/>
          <a:ln w="9525">
            <a:noFill/>
            <a:miter lim="800000"/>
            <a:headEnd/>
            <a:tailEnd/>
          </a:ln>
        </p:spPr>
        <p:txBody>
          <a:bodyPr wrap="none">
            <a:spAutoFit/>
          </a:bodyPr>
          <a:lstStyle/>
          <a:p>
            <a:pPr algn="ctr" eaLnBrk="0" hangingPunct="0">
              <a:spcBef>
                <a:spcPts val="500"/>
              </a:spcBef>
              <a:spcAft>
                <a:spcPts val="500"/>
              </a:spcAft>
            </a:pPr>
            <a:r>
              <a:rPr lang="pt-BR" sz="5400">
                <a:solidFill>
                  <a:srgbClr val="FFFF00"/>
                </a:solidFill>
                <a:latin typeface="Times New Roman" pitchFamily="18" charset="0"/>
              </a:rPr>
              <a:t>O acaso vai me proteger...</a:t>
            </a:r>
            <a:br>
              <a:rPr lang="pt-BR" sz="5400">
                <a:solidFill>
                  <a:srgbClr val="FFFF00"/>
                </a:solidFill>
                <a:latin typeface="Times New Roman" pitchFamily="18" charset="0"/>
              </a:rPr>
            </a:br>
            <a:r>
              <a:rPr lang="pt-BR" sz="5400">
                <a:solidFill>
                  <a:srgbClr val="FFFF00"/>
                </a:solidFill>
                <a:latin typeface="Times New Roman" pitchFamily="18" charset="0"/>
              </a:rPr>
              <a:t>Enquanto eu andar distraído...</a:t>
            </a:r>
            <a:br>
              <a:rPr lang="pt-BR" sz="5400">
                <a:solidFill>
                  <a:srgbClr val="FFFF00"/>
                </a:solidFill>
                <a:latin typeface="Times New Roman" pitchFamily="18" charset="0"/>
              </a:rPr>
            </a:br>
            <a:r>
              <a:rPr lang="pt-BR" sz="5400">
                <a:solidFill>
                  <a:srgbClr val="FFFF00"/>
                </a:solidFill>
                <a:latin typeface="Times New Roman" pitchFamily="18" charset="0"/>
              </a:rPr>
              <a:t>O acaso vai me proteger...</a:t>
            </a:r>
            <a:br>
              <a:rPr lang="pt-BR" sz="5400">
                <a:solidFill>
                  <a:srgbClr val="FFFF00"/>
                </a:solidFill>
                <a:latin typeface="Times New Roman" pitchFamily="18" charset="0"/>
              </a:rPr>
            </a:br>
            <a:r>
              <a:rPr lang="pt-BR" sz="5400">
                <a:solidFill>
                  <a:srgbClr val="FFFF00"/>
                </a:solidFill>
                <a:latin typeface="Times New Roman" pitchFamily="18" charset="0"/>
              </a:rPr>
              <a:t>Enquanto eu andar...</a:t>
            </a:r>
          </a:p>
        </p:txBody>
      </p:sp>
    </p:spTree>
  </p:cSld>
  <p:clrMapOvr>
    <a:masterClrMapping/>
  </p:clrMapOvr>
  <p:transition advClick="0" advTm="2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1100"/>
                                  </p:stCondLst>
                                  <p:iterate type="wd">
                                    <p:tmPct val="10000"/>
                                  </p:iterate>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9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9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african-sunset-02"/>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
        <p:nvSpPr>
          <p:cNvPr id="2" name="Text Box 2"/>
          <p:cNvSpPr txBox="1">
            <a:spLocks noChangeArrowheads="1"/>
          </p:cNvSpPr>
          <p:nvPr/>
        </p:nvSpPr>
        <p:spPr bwMode="auto">
          <a:xfrm>
            <a:off x="460375" y="2149475"/>
            <a:ext cx="8223250" cy="2586038"/>
          </a:xfrm>
          <a:prstGeom prst="rect">
            <a:avLst/>
          </a:prstGeom>
          <a:noFill/>
          <a:ln w="9525">
            <a:noFill/>
            <a:miter lim="800000"/>
            <a:headEnd/>
            <a:tailEnd/>
          </a:ln>
        </p:spPr>
        <p:txBody>
          <a:bodyPr>
            <a:spAutoFit/>
          </a:bodyPr>
          <a:lstStyle/>
          <a:p>
            <a:pPr algn="ctr" eaLnBrk="0" hangingPunct="0">
              <a:spcBef>
                <a:spcPts val="500"/>
              </a:spcBef>
              <a:spcAft>
                <a:spcPts val="500"/>
              </a:spcAft>
            </a:pPr>
            <a:r>
              <a:rPr lang="pt-BR" sz="5400">
                <a:solidFill>
                  <a:srgbClr val="FFFFFF"/>
                </a:solidFill>
                <a:latin typeface="Times New Roman" pitchFamily="18" charset="0"/>
              </a:rPr>
              <a:t>Devia ter complicado menos,</a:t>
            </a:r>
            <a:br>
              <a:rPr lang="pt-BR" sz="5400">
                <a:solidFill>
                  <a:srgbClr val="FFFFFF"/>
                </a:solidFill>
                <a:latin typeface="Times New Roman" pitchFamily="18" charset="0"/>
              </a:rPr>
            </a:br>
            <a:r>
              <a:rPr lang="pt-BR" sz="5400">
                <a:solidFill>
                  <a:srgbClr val="FFFFFF"/>
                </a:solidFill>
                <a:latin typeface="Times New Roman" pitchFamily="18" charset="0"/>
              </a:rPr>
              <a:t> trabalhado menos</a:t>
            </a:r>
            <a:br>
              <a:rPr lang="pt-BR" sz="5400">
                <a:solidFill>
                  <a:srgbClr val="FFFFFF"/>
                </a:solidFill>
                <a:latin typeface="Times New Roman" pitchFamily="18" charset="0"/>
              </a:rPr>
            </a:br>
            <a:r>
              <a:rPr lang="pt-BR" sz="5400">
                <a:solidFill>
                  <a:srgbClr val="FFFFFF"/>
                </a:solidFill>
                <a:latin typeface="Times New Roman" pitchFamily="18" charset="0"/>
              </a:rPr>
              <a:t>Ter visto o sol se por...</a:t>
            </a:r>
            <a:endParaRPr lang="pt-BR" sz="5400">
              <a:solidFill>
                <a:srgbClr val="000000"/>
              </a:solidFill>
              <a:latin typeface="Times New Roman" pitchFamily="18" charset="0"/>
            </a:endParaRPr>
          </a:p>
        </p:txBody>
      </p:sp>
    </p:spTree>
  </p:cSld>
  <p:clrMapOvr>
    <a:masterClrMapping/>
  </p:clrMapOvr>
  <p:transition spd="med" advClick="0"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iterate type="wd">
                                    <p:tmPct val="15476"/>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3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cenic+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3011" name="Text Box 3"/>
          <p:cNvSpPr txBox="1">
            <a:spLocks noChangeArrowheads="1"/>
          </p:cNvSpPr>
          <p:nvPr/>
        </p:nvSpPr>
        <p:spPr bwMode="auto">
          <a:xfrm>
            <a:off x="103188" y="500063"/>
            <a:ext cx="8937625" cy="2586037"/>
          </a:xfrm>
          <a:prstGeom prst="rect">
            <a:avLst/>
          </a:prstGeom>
          <a:noFill/>
          <a:ln w="9525">
            <a:noFill/>
            <a:miter lim="800000"/>
            <a:headEnd/>
            <a:tailEnd/>
          </a:ln>
        </p:spPr>
        <p:txBody>
          <a:bodyPr wrap="none">
            <a:spAutoFit/>
          </a:bodyPr>
          <a:lstStyle/>
          <a:p>
            <a:pPr algn="ctr" eaLnBrk="0" hangingPunct="0">
              <a:spcBef>
                <a:spcPts val="500"/>
              </a:spcBef>
              <a:spcAft>
                <a:spcPts val="500"/>
              </a:spcAft>
            </a:pPr>
            <a:r>
              <a:rPr lang="pt-BR" sz="5400">
                <a:solidFill>
                  <a:srgbClr val="0D0D0D"/>
                </a:solidFill>
                <a:latin typeface="Times New Roman" pitchFamily="18" charset="0"/>
              </a:rPr>
              <a:t>Devia ter me importado menos,</a:t>
            </a:r>
            <a:br>
              <a:rPr lang="pt-BR" sz="5400">
                <a:solidFill>
                  <a:srgbClr val="0D0D0D"/>
                </a:solidFill>
                <a:latin typeface="Times New Roman" pitchFamily="18" charset="0"/>
              </a:rPr>
            </a:br>
            <a:r>
              <a:rPr lang="pt-BR" sz="5400">
                <a:solidFill>
                  <a:srgbClr val="0D0D0D"/>
                </a:solidFill>
                <a:latin typeface="Times New Roman" pitchFamily="18" charset="0"/>
              </a:rPr>
              <a:t>com problemas pequenos...</a:t>
            </a:r>
            <a:br>
              <a:rPr lang="pt-BR" sz="5400">
                <a:solidFill>
                  <a:srgbClr val="0D0D0D"/>
                </a:solidFill>
                <a:latin typeface="Times New Roman" pitchFamily="18" charset="0"/>
              </a:rPr>
            </a:br>
            <a:r>
              <a:rPr lang="pt-BR" sz="5400">
                <a:solidFill>
                  <a:srgbClr val="0D0D0D"/>
                </a:solidFill>
                <a:latin typeface="Times New Roman" pitchFamily="18" charset="0"/>
              </a:rPr>
              <a:t>Ter morrido de amor!</a:t>
            </a:r>
          </a:p>
        </p:txBody>
      </p:sp>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1000"/>
                                  </p:stCondLst>
                                  <p:iterate type="wd">
                                    <p:tmPct val="10714"/>
                                  </p:iterate>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36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36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cstate="print"/>
          <a:srcRect l="27312" t="19749" r="12209" b="19749"/>
          <a:stretch>
            <a:fillRect/>
          </a:stretch>
        </p:blipFill>
        <p:spPr bwMode="auto">
          <a:xfrm>
            <a:off x="0" y="0"/>
            <a:ext cx="9144000" cy="6859588"/>
          </a:xfrm>
          <a:prstGeom prst="rect">
            <a:avLst/>
          </a:prstGeom>
          <a:noFill/>
          <a:ln w="9525">
            <a:noFill/>
            <a:miter lim="800000"/>
            <a:headEnd/>
            <a:tailEnd/>
          </a:ln>
        </p:spPr>
      </p:pic>
      <p:sp>
        <p:nvSpPr>
          <p:cNvPr id="2" name="Text Box 2"/>
          <p:cNvSpPr txBox="1">
            <a:spLocks noChangeArrowheads="1"/>
          </p:cNvSpPr>
          <p:nvPr/>
        </p:nvSpPr>
        <p:spPr bwMode="auto">
          <a:xfrm>
            <a:off x="642938" y="3214688"/>
            <a:ext cx="7858125" cy="3544887"/>
          </a:xfrm>
          <a:prstGeom prst="rect">
            <a:avLst/>
          </a:prstGeom>
          <a:noFill/>
          <a:ln w="9525">
            <a:noFill/>
            <a:miter lim="800000"/>
            <a:headEnd/>
            <a:tailEnd/>
          </a:ln>
        </p:spPr>
        <p:txBody>
          <a:bodyPr>
            <a:spAutoFit/>
          </a:bodyPr>
          <a:lstStyle/>
          <a:p>
            <a:pPr algn="ctr" eaLnBrk="0" hangingPunct="0">
              <a:spcBef>
                <a:spcPts val="500"/>
              </a:spcBef>
              <a:spcAft>
                <a:spcPts val="500"/>
              </a:spcAft>
            </a:pPr>
            <a:r>
              <a:rPr lang="pt-BR" sz="5400">
                <a:solidFill>
                  <a:srgbClr val="FFFFFF"/>
                </a:solidFill>
                <a:latin typeface="Times New Roman" pitchFamily="18" charset="0"/>
              </a:rPr>
              <a:t>Queria ter aceitado             a vida como ela é,</a:t>
            </a:r>
            <a:br>
              <a:rPr lang="pt-BR" sz="5400">
                <a:solidFill>
                  <a:srgbClr val="FFFFFF"/>
                </a:solidFill>
                <a:latin typeface="Times New Roman" pitchFamily="18" charset="0"/>
              </a:rPr>
            </a:br>
            <a:r>
              <a:rPr lang="pt-BR" sz="5400">
                <a:solidFill>
                  <a:srgbClr val="FFFFFF"/>
                </a:solidFill>
                <a:latin typeface="Times New Roman" pitchFamily="18" charset="0"/>
              </a:rPr>
              <a:t>A cada um cabe alegrias,</a:t>
            </a:r>
            <a:br>
              <a:rPr lang="pt-BR" sz="5400">
                <a:solidFill>
                  <a:srgbClr val="FFFFFF"/>
                </a:solidFill>
                <a:latin typeface="Times New Roman" pitchFamily="18" charset="0"/>
              </a:rPr>
            </a:br>
            <a:r>
              <a:rPr lang="pt-BR" sz="5400">
                <a:solidFill>
                  <a:srgbClr val="FFFFFF"/>
                </a:solidFill>
                <a:latin typeface="Times New Roman" pitchFamily="18" charset="0"/>
              </a:rPr>
              <a:t>e a tristeza que vier...</a:t>
            </a:r>
            <a:endParaRPr lang="pt-BR" sz="5400">
              <a:solidFill>
                <a:srgbClr val="000000"/>
              </a:solidFill>
              <a:latin typeface="Times New Roman" pitchFamily="18" charset="0"/>
            </a:endParaRPr>
          </a:p>
        </p:txBody>
      </p:sp>
    </p:spTree>
  </p:cSld>
  <p:clrMapOvr>
    <a:masterClrMapping/>
  </p:clrMapOvr>
  <p:transition spd="med" advClick="0" advTm="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2000"/>
                                  </p:stCondLst>
                                  <p:iterate type="wd">
                                    <p:tmPct val="17333"/>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3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l="30435" t="22440" r="13086" b="21463"/>
          <a:stretch>
            <a:fillRect/>
          </a:stretch>
        </p:blipFill>
        <p:spPr bwMode="auto">
          <a:xfrm>
            <a:off x="0" y="0"/>
            <a:ext cx="9144000" cy="6843713"/>
          </a:xfrm>
          <a:prstGeom prst="rect">
            <a:avLst/>
          </a:prstGeom>
          <a:noFill/>
          <a:ln w="9525">
            <a:noFill/>
            <a:miter lim="800000"/>
            <a:headEnd/>
            <a:tailEnd/>
          </a:ln>
        </p:spPr>
      </p:pic>
      <p:sp>
        <p:nvSpPr>
          <p:cNvPr id="40963" name="Text Box 3"/>
          <p:cNvSpPr txBox="1">
            <a:spLocks noChangeArrowheads="1"/>
          </p:cNvSpPr>
          <p:nvPr/>
        </p:nvSpPr>
        <p:spPr bwMode="auto">
          <a:xfrm>
            <a:off x="381000" y="2590800"/>
            <a:ext cx="8494713" cy="3416300"/>
          </a:xfrm>
          <a:prstGeom prst="rect">
            <a:avLst/>
          </a:prstGeom>
          <a:noFill/>
          <a:ln w="9525">
            <a:noFill/>
            <a:miter lim="800000"/>
            <a:headEnd/>
            <a:tailEnd/>
          </a:ln>
        </p:spPr>
        <p:txBody>
          <a:bodyPr wrap="none">
            <a:spAutoFit/>
          </a:bodyPr>
          <a:lstStyle/>
          <a:p>
            <a:pPr algn="ctr" eaLnBrk="0" hangingPunct="0">
              <a:spcBef>
                <a:spcPts val="500"/>
              </a:spcBef>
              <a:spcAft>
                <a:spcPts val="500"/>
              </a:spcAft>
            </a:pPr>
            <a:r>
              <a:rPr lang="pt-BR" sz="5400">
                <a:solidFill>
                  <a:srgbClr val="FFFF00"/>
                </a:solidFill>
                <a:latin typeface="Times New Roman" pitchFamily="18" charset="0"/>
              </a:rPr>
              <a:t>O acaso vai me proteger...</a:t>
            </a:r>
            <a:br>
              <a:rPr lang="pt-BR" sz="5400">
                <a:solidFill>
                  <a:srgbClr val="FFFF00"/>
                </a:solidFill>
                <a:latin typeface="Times New Roman" pitchFamily="18" charset="0"/>
              </a:rPr>
            </a:br>
            <a:r>
              <a:rPr lang="pt-BR" sz="5400">
                <a:solidFill>
                  <a:srgbClr val="FFFF00"/>
                </a:solidFill>
                <a:latin typeface="Times New Roman" pitchFamily="18" charset="0"/>
              </a:rPr>
              <a:t>Enquanto eu andar distraído...</a:t>
            </a:r>
            <a:br>
              <a:rPr lang="pt-BR" sz="5400">
                <a:solidFill>
                  <a:srgbClr val="FFFF00"/>
                </a:solidFill>
                <a:latin typeface="Times New Roman" pitchFamily="18" charset="0"/>
              </a:rPr>
            </a:br>
            <a:r>
              <a:rPr lang="pt-BR" sz="5400">
                <a:solidFill>
                  <a:srgbClr val="FFFF00"/>
                </a:solidFill>
                <a:latin typeface="Times New Roman" pitchFamily="18" charset="0"/>
              </a:rPr>
              <a:t>O acaso vai me proteger...</a:t>
            </a:r>
            <a:br>
              <a:rPr lang="pt-BR" sz="5400">
                <a:solidFill>
                  <a:srgbClr val="FFFF00"/>
                </a:solidFill>
                <a:latin typeface="Times New Roman" pitchFamily="18" charset="0"/>
              </a:rPr>
            </a:br>
            <a:r>
              <a:rPr lang="pt-BR" sz="5400">
                <a:solidFill>
                  <a:srgbClr val="FFFF00"/>
                </a:solidFill>
                <a:latin typeface="Times New Roman" pitchFamily="18" charset="0"/>
              </a:rPr>
              <a:t>Enquanto eu andar...</a:t>
            </a:r>
          </a:p>
        </p:txBody>
      </p:sp>
    </p:spTree>
  </p:cSld>
  <p:clrMapOvr>
    <a:masterClrMapping/>
  </p:clrMapOvr>
  <p:transition spd="med" advClick="0" advTm="18000">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500"/>
                                  </p:stCondLst>
                                  <p:iterate type="wd">
                                    <p:tmPct val="10000"/>
                                  </p:iterate>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30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dvAuto="50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m 3" descr="paisagem 27 S. aneis.jpg"/>
          <p:cNvPicPr>
            <a:picLocks noChangeAspect="1"/>
          </p:cNvPicPr>
          <p:nvPr/>
        </p:nvPicPr>
        <p:blipFill>
          <a:blip r:embed="rId2" cstate="print"/>
          <a:srcRect l="520" t="667" r="1524" b="890"/>
          <a:stretch>
            <a:fillRect/>
          </a:stretch>
        </p:blipFill>
        <p:spPr bwMode="auto">
          <a:xfrm>
            <a:off x="0" y="0"/>
            <a:ext cx="9144000" cy="6858000"/>
          </a:xfrm>
          <a:prstGeom prst="rect">
            <a:avLst/>
          </a:prstGeom>
          <a:noFill/>
          <a:ln w="9525">
            <a:noFill/>
            <a:miter lim="800000"/>
            <a:headEnd/>
            <a:tailEnd/>
          </a:ln>
        </p:spPr>
      </p:pic>
      <p:sp>
        <p:nvSpPr>
          <p:cNvPr id="40963" name="Text Box 3"/>
          <p:cNvSpPr txBox="1">
            <a:spLocks noChangeArrowheads="1"/>
          </p:cNvSpPr>
          <p:nvPr/>
        </p:nvSpPr>
        <p:spPr bwMode="auto">
          <a:xfrm>
            <a:off x="365125" y="2565400"/>
            <a:ext cx="8413750" cy="3381375"/>
          </a:xfrm>
          <a:prstGeom prst="rect">
            <a:avLst/>
          </a:prstGeom>
          <a:noFill/>
          <a:ln w="9525">
            <a:noFill/>
            <a:miter lim="800000"/>
            <a:headEnd/>
            <a:tailEnd/>
          </a:ln>
        </p:spPr>
        <p:txBody>
          <a:bodyPr wrap="none">
            <a:spAutoFit/>
          </a:bodyPr>
          <a:lstStyle/>
          <a:p>
            <a:pPr algn="ctr" eaLnBrk="0" hangingPunct="0">
              <a:spcBef>
                <a:spcPts val="500"/>
              </a:spcBef>
              <a:spcAft>
                <a:spcPts val="500"/>
              </a:spcAft>
            </a:pPr>
            <a:r>
              <a:rPr lang="pt-BR" sz="5400">
                <a:solidFill>
                  <a:srgbClr val="FFFFFF"/>
                </a:solidFill>
                <a:latin typeface="Times New Roman" pitchFamily="18" charset="0"/>
              </a:rPr>
              <a:t>O acaso vai me proteger...</a:t>
            </a:r>
            <a:br>
              <a:rPr lang="pt-BR" sz="5400">
                <a:solidFill>
                  <a:srgbClr val="FFFFFF"/>
                </a:solidFill>
                <a:latin typeface="Times New Roman" pitchFamily="18" charset="0"/>
              </a:rPr>
            </a:br>
            <a:r>
              <a:rPr lang="pt-BR" sz="5400">
                <a:solidFill>
                  <a:srgbClr val="FFFFFF"/>
                </a:solidFill>
                <a:latin typeface="Times New Roman" pitchFamily="18" charset="0"/>
              </a:rPr>
              <a:t>Enquanto eu andar distraído...</a:t>
            </a:r>
            <a:br>
              <a:rPr lang="pt-BR" sz="5400">
                <a:solidFill>
                  <a:srgbClr val="FFFFFF"/>
                </a:solidFill>
                <a:latin typeface="Times New Roman" pitchFamily="18" charset="0"/>
              </a:rPr>
            </a:br>
            <a:r>
              <a:rPr lang="pt-BR" sz="5400">
                <a:solidFill>
                  <a:srgbClr val="FFFFFF"/>
                </a:solidFill>
                <a:latin typeface="Times New Roman" pitchFamily="18" charset="0"/>
              </a:rPr>
              <a:t>O acaso vai me proteger...</a:t>
            </a:r>
            <a:br>
              <a:rPr lang="pt-BR" sz="5400">
                <a:solidFill>
                  <a:srgbClr val="FFFFFF"/>
                </a:solidFill>
                <a:latin typeface="Times New Roman" pitchFamily="18" charset="0"/>
              </a:rPr>
            </a:br>
            <a:r>
              <a:rPr lang="pt-BR" sz="5400">
                <a:solidFill>
                  <a:srgbClr val="FFFFFF"/>
                </a:solidFill>
                <a:latin typeface="Times New Roman" pitchFamily="18" charset="0"/>
              </a:rPr>
              <a:t>Enquanto eu andar...</a:t>
            </a:r>
          </a:p>
        </p:txBody>
      </p:sp>
    </p:spTree>
  </p:cSld>
  <p:clrMapOvr>
    <a:masterClrMapping/>
  </p:clrMapOvr>
  <p:transition spd="slow" advClick="0"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iterate type="wd">
                                    <p:tmPct val="10000"/>
                                  </p:iterate>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2"/>
          <p:cNvPicPr>
            <a:picLocks noChangeAspect="1" noChangeArrowheads="1"/>
          </p:cNvPicPr>
          <p:nvPr/>
        </p:nvPicPr>
        <p:blipFill>
          <a:blip r:embed="rId2" cstate="print"/>
          <a:srcRect l="18994" t="24414" r="18994" b="14561"/>
          <a:stretch>
            <a:fillRect/>
          </a:stretch>
        </p:blipFill>
        <p:spPr bwMode="auto">
          <a:xfrm>
            <a:off x="0" y="0"/>
            <a:ext cx="9144000" cy="6858000"/>
          </a:xfrm>
          <a:prstGeom prst="rect">
            <a:avLst/>
          </a:prstGeom>
          <a:noFill/>
          <a:ln w="9525">
            <a:noFill/>
            <a:miter lim="800000"/>
            <a:headEnd/>
            <a:tailEnd/>
          </a:ln>
        </p:spPr>
      </p:pic>
      <p:sp>
        <p:nvSpPr>
          <p:cNvPr id="2" name="Text Box 2"/>
          <p:cNvSpPr txBox="1">
            <a:spLocks noChangeArrowheads="1"/>
          </p:cNvSpPr>
          <p:nvPr/>
        </p:nvSpPr>
        <p:spPr bwMode="auto">
          <a:xfrm>
            <a:off x="460375" y="2428875"/>
            <a:ext cx="8223250" cy="2586038"/>
          </a:xfrm>
          <a:prstGeom prst="rect">
            <a:avLst/>
          </a:prstGeom>
          <a:noFill/>
          <a:ln w="9525">
            <a:noFill/>
            <a:miter lim="800000"/>
            <a:headEnd/>
            <a:tailEnd/>
          </a:ln>
        </p:spPr>
        <p:txBody>
          <a:bodyPr>
            <a:spAutoFit/>
          </a:bodyPr>
          <a:lstStyle/>
          <a:p>
            <a:pPr algn="ctr" eaLnBrk="0" hangingPunct="0">
              <a:spcBef>
                <a:spcPts val="500"/>
              </a:spcBef>
              <a:spcAft>
                <a:spcPts val="500"/>
              </a:spcAft>
            </a:pPr>
            <a:r>
              <a:rPr lang="pt-BR" sz="5400">
                <a:solidFill>
                  <a:srgbClr val="FFFFFF"/>
                </a:solidFill>
                <a:latin typeface="Times New Roman" pitchFamily="18" charset="0"/>
              </a:rPr>
              <a:t>Devia ter complicado menos,</a:t>
            </a:r>
            <a:br>
              <a:rPr lang="pt-BR" sz="5400">
                <a:solidFill>
                  <a:srgbClr val="FFFFFF"/>
                </a:solidFill>
                <a:latin typeface="Times New Roman" pitchFamily="18" charset="0"/>
              </a:rPr>
            </a:br>
            <a:r>
              <a:rPr lang="pt-BR" sz="5400">
                <a:solidFill>
                  <a:srgbClr val="FFFFFF"/>
                </a:solidFill>
                <a:latin typeface="Times New Roman" pitchFamily="18" charset="0"/>
              </a:rPr>
              <a:t>trabalhado menos</a:t>
            </a:r>
            <a:br>
              <a:rPr lang="pt-BR" sz="5400">
                <a:solidFill>
                  <a:srgbClr val="FFFFFF"/>
                </a:solidFill>
                <a:latin typeface="Times New Roman" pitchFamily="18" charset="0"/>
              </a:rPr>
            </a:br>
            <a:r>
              <a:rPr lang="pt-BR" sz="5400">
                <a:solidFill>
                  <a:srgbClr val="FFFFFF"/>
                </a:solidFill>
                <a:latin typeface="Times New Roman" pitchFamily="18" charset="0"/>
              </a:rPr>
              <a:t>Ter visto o sol se por...</a:t>
            </a:r>
            <a:endParaRPr lang="pt-BR" sz="5400">
              <a:solidFill>
                <a:srgbClr val="000000"/>
              </a:solidFill>
              <a:latin typeface="Times New Roman" pitchFamily="18"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200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3" name="Picture 35" descr="paz"/>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205" name="Picture 37" descr="paz"/>
          <p:cNvPicPr>
            <a:picLocks noChangeAspect="1" noChangeArrowheads="1"/>
          </p:cNvPicPr>
          <p:nvPr/>
        </p:nvPicPr>
        <p:blipFill>
          <a:blip r:embed="rId2" cstate="print">
            <a:lum bright="30000" contrast="-84000"/>
          </a:blip>
          <a:srcRect/>
          <a:stretch>
            <a:fillRect/>
          </a:stretch>
        </p:blipFill>
        <p:spPr bwMode="auto">
          <a:xfrm>
            <a:off x="0" y="0"/>
            <a:ext cx="9144000" cy="6858000"/>
          </a:xfrm>
          <a:prstGeom prst="rect">
            <a:avLst/>
          </a:prstGeom>
          <a:noFill/>
          <a:ln w="9525">
            <a:noFill/>
            <a:miter lim="800000"/>
            <a:headEnd/>
            <a:tailEnd/>
          </a:ln>
        </p:spPr>
      </p:pic>
      <p:sp>
        <p:nvSpPr>
          <p:cNvPr id="86020" name="AutoShape 8" descr="as"/>
          <p:cNvSpPr>
            <a:spLocks noChangeAspect="1" noChangeArrowheads="1"/>
          </p:cNvSpPr>
          <p:nvPr/>
        </p:nvSpPr>
        <p:spPr bwMode="auto">
          <a:xfrm>
            <a:off x="0" y="0"/>
            <a:ext cx="1800225" cy="190500"/>
          </a:xfrm>
          <a:prstGeom prst="rect">
            <a:avLst/>
          </a:prstGeom>
          <a:noFill/>
          <a:ln w="9525">
            <a:noFill/>
            <a:miter lim="800000"/>
            <a:headEnd/>
            <a:tailEnd/>
          </a:ln>
        </p:spPr>
        <p:txBody>
          <a:bodyPr/>
          <a:lstStyle/>
          <a:p>
            <a:endParaRPr lang="pt-BR">
              <a:solidFill>
                <a:srgbClr val="000000"/>
              </a:solidFill>
            </a:endParaRPr>
          </a:p>
        </p:txBody>
      </p:sp>
      <p:sp>
        <p:nvSpPr>
          <p:cNvPr id="86021" name="AutoShape 23" descr="men"/>
          <p:cNvSpPr>
            <a:spLocks noChangeAspect="1" noChangeArrowheads="1"/>
          </p:cNvSpPr>
          <p:nvPr/>
        </p:nvSpPr>
        <p:spPr bwMode="auto">
          <a:xfrm>
            <a:off x="314325" y="700088"/>
            <a:ext cx="666750" cy="990600"/>
          </a:xfrm>
          <a:prstGeom prst="rect">
            <a:avLst/>
          </a:prstGeom>
          <a:noFill/>
          <a:ln w="9525">
            <a:noFill/>
            <a:miter lim="800000"/>
            <a:headEnd/>
            <a:tailEnd/>
          </a:ln>
        </p:spPr>
        <p:txBody>
          <a:bodyPr/>
          <a:lstStyle/>
          <a:p>
            <a:endParaRPr lang="pt-BR">
              <a:solidFill>
                <a:srgbClr val="000000"/>
              </a:solidFill>
            </a:endParaRPr>
          </a:p>
        </p:txBody>
      </p:sp>
      <p:sp>
        <p:nvSpPr>
          <p:cNvPr id="7204" name="Text Box 36"/>
          <p:cNvSpPr txBox="1">
            <a:spLocks noChangeArrowheads="1"/>
          </p:cNvSpPr>
          <p:nvPr/>
        </p:nvSpPr>
        <p:spPr bwMode="auto">
          <a:xfrm>
            <a:off x="2843213" y="6553200"/>
            <a:ext cx="3419475" cy="304800"/>
          </a:xfrm>
          <a:prstGeom prst="rect">
            <a:avLst/>
          </a:prstGeom>
          <a:noFill/>
          <a:ln w="9525">
            <a:noFill/>
            <a:miter lim="800000"/>
            <a:headEnd/>
            <a:tailEnd/>
          </a:ln>
        </p:spPr>
        <p:txBody>
          <a:bodyPr>
            <a:spAutoFit/>
          </a:bodyPr>
          <a:lstStyle/>
          <a:p>
            <a:pPr algn="r">
              <a:spcBef>
                <a:spcPct val="50000"/>
              </a:spcBef>
            </a:pPr>
            <a:r>
              <a:rPr lang="pt-BR" sz="1400">
                <a:solidFill>
                  <a:srgbClr val="000000"/>
                </a:solidFill>
                <a:latin typeface="Times New Roman" pitchFamily="18" charset="0"/>
              </a:rPr>
              <a:t>http://www.orion.med.br/unipazce/paz.jpg</a:t>
            </a:r>
          </a:p>
        </p:txBody>
      </p:sp>
      <p:sp>
        <p:nvSpPr>
          <p:cNvPr id="7172" name="Text Box 4"/>
          <p:cNvSpPr txBox="1">
            <a:spLocks noChangeArrowheads="1"/>
          </p:cNvSpPr>
          <p:nvPr/>
        </p:nvSpPr>
        <p:spPr bwMode="auto">
          <a:xfrm>
            <a:off x="250825" y="476250"/>
            <a:ext cx="7129463" cy="5934075"/>
          </a:xfrm>
          <a:prstGeom prst="rect">
            <a:avLst/>
          </a:prstGeom>
          <a:noFill/>
          <a:ln w="9525">
            <a:noFill/>
            <a:miter lim="800000"/>
            <a:headEnd/>
            <a:tailEnd/>
          </a:ln>
        </p:spPr>
        <p:txBody>
          <a:bodyPr>
            <a:spAutoFit/>
          </a:bodyPr>
          <a:lstStyle/>
          <a:p>
            <a:pPr algn="just">
              <a:spcBef>
                <a:spcPct val="50000"/>
              </a:spcBef>
            </a:pPr>
            <a:r>
              <a:rPr lang="pt-BR" sz="2400" b="1">
                <a:solidFill>
                  <a:srgbClr val="000000"/>
                </a:solidFill>
                <a:latin typeface="Times New Roman" pitchFamily="18" charset="0"/>
              </a:rPr>
              <a:t>  A Rede Internacional UNIPAZ é composta por diversas unidades no Brasil, Argentina, Equador, Portugal, França, Bélgica e Honduras e foi criada para disseminar uma Cultura de Paz, promovendo a inteireza do ser a partir do paradigma transdisciplinar e holístico</a:t>
            </a:r>
          </a:p>
          <a:p>
            <a:pPr algn="just">
              <a:spcBef>
                <a:spcPct val="50000"/>
              </a:spcBef>
            </a:pPr>
            <a:r>
              <a:rPr lang="pt-BR" sz="2400" b="1">
                <a:solidFill>
                  <a:srgbClr val="000000"/>
                </a:solidFill>
                <a:latin typeface="Times New Roman" pitchFamily="18" charset="0"/>
              </a:rPr>
              <a:t>   Oferece um curso de Formação Holística de Base, o Programa Beija-Flor e os encontros do Colégio Internacional dos Terapeutas (CIT). É a unidade na diversidade</a:t>
            </a:r>
          </a:p>
          <a:p>
            <a:pPr algn="just">
              <a:spcBef>
                <a:spcPct val="50000"/>
              </a:spcBef>
            </a:pPr>
            <a:r>
              <a:rPr lang="pt-BR" sz="2400" b="1">
                <a:solidFill>
                  <a:srgbClr val="000000"/>
                </a:solidFill>
                <a:latin typeface="Times New Roman" pitchFamily="18" charset="0"/>
              </a:rPr>
              <a:t>   A UNIPAZ é um movimento sem fins lucrativos, cujo objetivo maior é a introdução de uma nova consciência. Esta meta atende ao acordo na Declaração de Veneza da UNESCO (1986) e na Carta de Brasília (1997)</a:t>
            </a:r>
          </a:p>
        </p:txBody>
      </p:sp>
      <p:pic>
        <p:nvPicPr>
          <p:cNvPr id="7173" name="Picture 5"/>
          <p:cNvPicPr>
            <a:picLocks noChangeAspect="1" noChangeArrowheads="1"/>
          </p:cNvPicPr>
          <p:nvPr/>
        </p:nvPicPr>
        <p:blipFill>
          <a:blip r:embed="rId3" cstate="print"/>
          <a:srcRect l="21056" t="18495" r="65950" b="55255"/>
          <a:stretch>
            <a:fillRect/>
          </a:stretch>
        </p:blipFill>
        <p:spPr bwMode="auto">
          <a:xfrm>
            <a:off x="7404100" y="141288"/>
            <a:ext cx="1584325" cy="1800225"/>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7203"/>
                                        </p:tgtEl>
                                        <p:attrNameLst>
                                          <p:attrName>style.visibility</p:attrName>
                                        </p:attrNameLst>
                                      </p:cBhvr>
                                      <p:to>
                                        <p:strVal val="visible"/>
                                      </p:to>
                                    </p:set>
                                    <p:anim calcmode="lin" valueType="num">
                                      <p:cBhvr>
                                        <p:cTn id="7" dur="1000" fill="hold"/>
                                        <p:tgtEl>
                                          <p:spTgt spid="720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720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720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7203"/>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7204"/>
                                        </p:tgtEl>
                                        <p:attrNameLst>
                                          <p:attrName>style.visibility</p:attrName>
                                        </p:attrNameLst>
                                      </p:cBhvr>
                                      <p:to>
                                        <p:strVal val="visible"/>
                                      </p:to>
                                    </p:set>
                                    <p:anim calcmode="lin" valueType="num">
                                      <p:cBhvr>
                                        <p:cTn id="15" dur="500" fill="hold"/>
                                        <p:tgtEl>
                                          <p:spTgt spid="720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720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720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720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2" presetClass="entr" presetSubtype="0" fill="hold" nodeType="clickEffect">
                                  <p:stCondLst>
                                    <p:cond delay="0"/>
                                  </p:stCondLst>
                                  <p:childTnLst>
                                    <p:set>
                                      <p:cBhvr>
                                        <p:cTn id="22" dur="1" fill="hold">
                                          <p:stCondLst>
                                            <p:cond delay="0"/>
                                          </p:stCondLst>
                                        </p:cTn>
                                        <p:tgtEl>
                                          <p:spTgt spid="7173"/>
                                        </p:tgtEl>
                                        <p:attrNameLst>
                                          <p:attrName>style.visibility</p:attrName>
                                        </p:attrNameLst>
                                      </p:cBhvr>
                                      <p:to>
                                        <p:strVal val="visible"/>
                                      </p:to>
                                    </p:set>
                                    <p:animScale>
                                      <p:cBhvr>
                                        <p:cTn id="23" dur="1000" decel="50000" fill="hold">
                                          <p:stCondLst>
                                            <p:cond delay="0"/>
                                          </p:stCondLst>
                                        </p:cTn>
                                        <p:tgtEl>
                                          <p:spTgt spid="71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173"/>
                                        </p:tgtEl>
                                        <p:attrNameLst>
                                          <p:attrName>ppt_x</p:attrName>
                                          <p:attrName>ppt_y</p:attrName>
                                        </p:attrNameLst>
                                      </p:cBhvr>
                                    </p:animMotion>
                                    <p:animEffect transition="in" filter="fade">
                                      <p:cBhvr>
                                        <p:cTn id="25" dur="1000"/>
                                        <p:tgtEl>
                                          <p:spTgt spid="717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205"/>
                                        </p:tgtEl>
                                        <p:attrNameLst>
                                          <p:attrName>style.visibility</p:attrName>
                                        </p:attrNameLst>
                                      </p:cBhvr>
                                      <p:to>
                                        <p:strVal val="visible"/>
                                      </p:to>
                                    </p:set>
                                  </p:childTnLst>
                                </p:cTn>
                              </p:par>
                              <p:par>
                                <p:cTn id="30" presetID="3" presetClass="entr" presetSubtype="10" fill="hold" grpId="0"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blinds(horizontal)">
                                      <p:cBhvr>
                                        <p:cTn id="3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4" grpId="0"/>
      <p:bldP spid="71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6513" y="4327525"/>
            <a:ext cx="3455988" cy="400050"/>
          </a:xfrm>
          <a:prstGeom prst="rect">
            <a:avLst/>
          </a:prstGeom>
          <a:noFill/>
          <a:ln w="9525" algn="ctr">
            <a:noFill/>
            <a:miter lim="800000"/>
            <a:headEnd/>
            <a:tailEnd/>
          </a:ln>
        </p:spPr>
        <p:txBody>
          <a:bodyPr anchor="ctr">
            <a:spAutoFit/>
          </a:bodyPr>
          <a:lstStyle/>
          <a:p>
            <a:r>
              <a:rPr lang="pt-BR" sz="1000">
                <a:latin typeface="Times New Roman" pitchFamily="18" charset="0"/>
              </a:rPr>
              <a:t>http://www.portalsaofrancisco.com.br/alfa/evolucao-dos-seres-vivos/evolucao-humana-2.php</a:t>
            </a:r>
          </a:p>
        </p:txBody>
      </p:sp>
      <p:pic>
        <p:nvPicPr>
          <p:cNvPr id="8195" name="Picture 4" descr="Evolução Humana"/>
          <p:cNvPicPr>
            <a:picLocks noChangeAspect="1" noChangeArrowheads="1"/>
          </p:cNvPicPr>
          <p:nvPr/>
        </p:nvPicPr>
        <p:blipFill>
          <a:blip r:embed="rId2" cstate="print"/>
          <a:srcRect/>
          <a:stretch>
            <a:fillRect/>
          </a:stretch>
        </p:blipFill>
        <p:spPr bwMode="auto">
          <a:xfrm>
            <a:off x="0" y="0"/>
            <a:ext cx="5003800" cy="4370388"/>
          </a:xfrm>
          <a:prstGeom prst="rect">
            <a:avLst/>
          </a:prstGeom>
          <a:noFill/>
          <a:ln w="9525">
            <a:noFill/>
            <a:miter lim="800000"/>
            <a:headEnd/>
            <a:tailEnd/>
          </a:ln>
        </p:spPr>
      </p:pic>
      <p:pic>
        <p:nvPicPr>
          <p:cNvPr id="8196" name="Picture 2" descr="http://img.historiadigital.org/2009/04/Enem-Evolucao-Humana.jpg"/>
          <p:cNvPicPr>
            <a:picLocks noChangeAspect="1" noChangeArrowheads="1"/>
          </p:cNvPicPr>
          <p:nvPr/>
        </p:nvPicPr>
        <p:blipFill>
          <a:blip r:embed="rId3" cstate="print"/>
          <a:srcRect/>
          <a:stretch>
            <a:fillRect/>
          </a:stretch>
        </p:blipFill>
        <p:spPr bwMode="auto">
          <a:xfrm>
            <a:off x="3514725" y="2636838"/>
            <a:ext cx="5629275" cy="4221162"/>
          </a:xfrm>
          <a:prstGeom prst="rect">
            <a:avLst/>
          </a:prstGeom>
          <a:noFill/>
          <a:ln w="9525">
            <a:noFill/>
            <a:miter lim="800000"/>
            <a:headEnd/>
            <a:tailEnd/>
          </a:ln>
        </p:spPr>
      </p:pic>
      <p:sp>
        <p:nvSpPr>
          <p:cNvPr id="6" name="Text Box 6"/>
          <p:cNvSpPr txBox="1">
            <a:spLocks noChangeArrowheads="1"/>
          </p:cNvSpPr>
          <p:nvPr/>
        </p:nvSpPr>
        <p:spPr bwMode="auto">
          <a:xfrm>
            <a:off x="3492500" y="6448425"/>
            <a:ext cx="2592388" cy="400050"/>
          </a:xfrm>
          <a:prstGeom prst="rect">
            <a:avLst/>
          </a:prstGeom>
          <a:noFill/>
          <a:ln w="9525" algn="ctr">
            <a:noFill/>
            <a:miter lim="800000"/>
            <a:headEnd/>
            <a:tailEnd/>
          </a:ln>
        </p:spPr>
        <p:txBody>
          <a:bodyPr anchor="ctr">
            <a:spAutoFit/>
          </a:bodyPr>
          <a:lstStyle/>
          <a:p>
            <a:r>
              <a:rPr lang="pt-BR" sz="1000">
                <a:latin typeface="Times New Roman" pitchFamily="18" charset="0"/>
              </a:rPr>
              <a:t>www.historiadigital.org/historia-geral/pre-historia/questao-enem-1998-evolucao-humana/</a:t>
            </a:r>
          </a:p>
        </p:txBody>
      </p:sp>
      <p:sp>
        <p:nvSpPr>
          <p:cNvPr id="8198" name="WordArt 3"/>
          <p:cNvSpPr>
            <a:spLocks noChangeArrowheads="1" noChangeShapeType="1" noTextEdit="1"/>
          </p:cNvSpPr>
          <p:nvPr/>
        </p:nvSpPr>
        <p:spPr bwMode="auto">
          <a:xfrm>
            <a:off x="5076825" y="44450"/>
            <a:ext cx="4067175" cy="50482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5F381B"/>
                </a:solidFill>
                <a:latin typeface="Arial Black"/>
              </a:rPr>
              <a:t>Evolução dos primatas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Rob Gonsalves 22 wilderness_gothic"/>
          <p:cNvPicPr>
            <a:picLocks noChangeAspect="1" noChangeArrowheads="1"/>
          </p:cNvPicPr>
          <p:nvPr/>
        </p:nvPicPr>
        <p:blipFill>
          <a:blip r:embed="rId2" cstate="print"/>
          <a:srcRect/>
          <a:stretch>
            <a:fillRect/>
          </a:stretch>
        </p:blipFill>
        <p:spPr bwMode="auto">
          <a:xfrm>
            <a:off x="0" y="0"/>
            <a:ext cx="9144000" cy="6865938"/>
          </a:xfrm>
          <a:prstGeom prst="rect">
            <a:avLst/>
          </a:prstGeom>
          <a:noFill/>
          <a:ln w="9525">
            <a:noFill/>
            <a:miter lim="800000"/>
            <a:headEnd/>
            <a:tailEnd/>
          </a:ln>
        </p:spPr>
      </p:pic>
      <p:pic>
        <p:nvPicPr>
          <p:cNvPr id="4105" name="Picture 9" descr="Rob Gonsalves 22 wilderness_gothic"/>
          <p:cNvPicPr>
            <a:picLocks noChangeAspect="1" noChangeArrowheads="1"/>
          </p:cNvPicPr>
          <p:nvPr/>
        </p:nvPicPr>
        <p:blipFill>
          <a:blip r:embed="rId2" cstate="print">
            <a:lum bright="36000" contrast="-84000"/>
          </a:blip>
          <a:srcRect/>
          <a:stretch>
            <a:fillRect/>
          </a:stretch>
        </p:blipFill>
        <p:spPr bwMode="auto">
          <a:xfrm>
            <a:off x="0" y="-7938"/>
            <a:ext cx="9144000" cy="6865938"/>
          </a:xfrm>
          <a:prstGeom prst="rect">
            <a:avLst/>
          </a:prstGeom>
          <a:noFill/>
          <a:ln w="9525">
            <a:noFill/>
            <a:miter lim="800000"/>
            <a:headEnd/>
            <a:tailEnd/>
          </a:ln>
        </p:spPr>
      </p:pic>
      <p:sp>
        <p:nvSpPr>
          <p:cNvPr id="4100" name="Text Box 4"/>
          <p:cNvSpPr txBox="1">
            <a:spLocks noChangeArrowheads="1"/>
          </p:cNvSpPr>
          <p:nvPr/>
        </p:nvSpPr>
        <p:spPr bwMode="auto">
          <a:xfrm>
            <a:off x="755650" y="1700213"/>
            <a:ext cx="7777163" cy="3743325"/>
          </a:xfrm>
          <a:prstGeom prst="rect">
            <a:avLst/>
          </a:prstGeom>
          <a:noFill/>
          <a:ln w="9525">
            <a:noFill/>
            <a:miter lim="800000"/>
            <a:headEnd/>
            <a:tailEnd/>
          </a:ln>
        </p:spPr>
        <p:txBody>
          <a:bodyPr>
            <a:spAutoFit/>
          </a:bodyPr>
          <a:lstStyle/>
          <a:p>
            <a:pPr algn="just">
              <a:spcBef>
                <a:spcPct val="50000"/>
              </a:spcBef>
            </a:pPr>
            <a:r>
              <a:rPr lang="pt-BR" sz="2400" b="1">
                <a:solidFill>
                  <a:srgbClr val="000000"/>
                </a:solidFill>
                <a:latin typeface="Times New Roman" pitchFamily="18" charset="0"/>
              </a:rPr>
              <a:t>1. A Paz consigo próprio (Ecologia e Consciência individuais), sobre os planos do corpo, das emoções e do espírito</a:t>
            </a:r>
          </a:p>
          <a:p>
            <a:pPr algn="just">
              <a:spcBef>
                <a:spcPct val="50000"/>
              </a:spcBef>
            </a:pPr>
            <a:r>
              <a:rPr lang="pt-BR" sz="2400" b="1">
                <a:solidFill>
                  <a:srgbClr val="000000"/>
                </a:solidFill>
                <a:latin typeface="Times New Roman" pitchFamily="18" charset="0"/>
              </a:rPr>
              <a:t>2. A Paz com os outros (Ecologia e Consciência Sociais), sobre os planos da economia, da sociedade e política e da cultura</a:t>
            </a:r>
          </a:p>
          <a:p>
            <a:pPr algn="just">
              <a:spcBef>
                <a:spcPct val="50000"/>
              </a:spcBef>
            </a:pPr>
            <a:r>
              <a:rPr lang="pt-BR" sz="2400" b="1">
                <a:solidFill>
                  <a:srgbClr val="000000"/>
                </a:solidFill>
                <a:latin typeface="Times New Roman" pitchFamily="18" charset="0"/>
              </a:rPr>
              <a:t>3. A Paz com a natureza (Ecologia e Consciência do Universo), sobre os planos da matéria, da vida e da informação </a:t>
            </a:r>
          </a:p>
        </p:txBody>
      </p:sp>
      <p:sp>
        <p:nvSpPr>
          <p:cNvPr id="101400" name="WordArt 24"/>
          <p:cNvSpPr>
            <a:spLocks noChangeArrowheads="1" noChangeShapeType="1" noTextEdit="1"/>
          </p:cNvSpPr>
          <p:nvPr/>
        </p:nvSpPr>
        <p:spPr bwMode="auto">
          <a:xfrm>
            <a:off x="6669088" y="6675438"/>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Rob Gonçalves</a:t>
            </a:r>
          </a:p>
        </p:txBody>
      </p:sp>
      <p:sp>
        <p:nvSpPr>
          <p:cNvPr id="2" name="WordArt 24"/>
          <p:cNvSpPr>
            <a:spLocks noChangeArrowheads="1" noChangeShapeType="1" noTextEdit="1"/>
          </p:cNvSpPr>
          <p:nvPr/>
        </p:nvSpPr>
        <p:spPr bwMode="auto">
          <a:xfrm>
            <a:off x="7908925" y="6675438"/>
            <a:ext cx="1171575" cy="168275"/>
          </a:xfrm>
          <a:prstGeom prst="rect">
            <a:avLst/>
          </a:prstGeom>
        </p:spPr>
        <p:txBody>
          <a:bodyPr wrap="none" fromWordArt="1">
            <a:prstTxWarp prst="textPlain">
              <a:avLst>
                <a:gd name="adj" fmla="val 50000"/>
              </a:avLst>
            </a:prstTxWarp>
          </a:bodyPr>
          <a:lstStyle/>
          <a:p>
            <a:pPr algn="ctr"/>
            <a:r>
              <a:rPr lang="pt-BR" sz="2400" b="1" kern="10">
                <a:ln w="9525">
                  <a:noFill/>
                  <a:round/>
                  <a:headEnd/>
                  <a:tailEnd/>
                </a:ln>
                <a:solidFill>
                  <a:srgbClr val="FFFFFF"/>
                </a:solidFill>
                <a:latin typeface="Monotype Corsiva"/>
              </a:rPr>
              <a:t>Wilderness gothic</a:t>
            </a:r>
          </a:p>
        </p:txBody>
      </p:sp>
      <p:sp>
        <p:nvSpPr>
          <p:cNvPr id="30727" name="WordArt 24"/>
          <p:cNvSpPr>
            <a:spLocks noChangeArrowheads="1" noChangeShapeType="1" noTextEdit="1"/>
          </p:cNvSpPr>
          <p:nvPr/>
        </p:nvSpPr>
        <p:spPr bwMode="auto">
          <a:xfrm>
            <a:off x="1258888" y="188913"/>
            <a:ext cx="6049962" cy="503237"/>
          </a:xfrm>
          <a:prstGeom prst="rect">
            <a:avLst/>
          </a:prstGeom>
        </p:spPr>
        <p:txBody>
          <a:bodyPr wrap="none" fromWordArt="1">
            <a:prstTxWarp prst="textPlain">
              <a:avLst>
                <a:gd name="adj" fmla="val 50000"/>
              </a:avLst>
            </a:prstTxWarp>
          </a:bodyPr>
          <a:lstStyle/>
          <a:p>
            <a:pPr algn="ctr"/>
            <a:r>
              <a:rPr lang="pt-BR" sz="2400" b="1" kern="10">
                <a:ln w="6350">
                  <a:solidFill>
                    <a:srgbClr val="333399"/>
                  </a:solidFill>
                  <a:round/>
                  <a:headEnd/>
                  <a:tailEnd/>
                </a:ln>
                <a:solidFill>
                  <a:srgbClr val="3366FF"/>
                </a:solidFill>
                <a:latin typeface="Monotype Corsiva"/>
              </a:rPr>
              <a:t>Trilogia integrativa da UNIPAZ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amond(in)">
                                      <p:cBhvr>
                                        <p:cTn id="7" dur="2000"/>
                                        <p:tgtEl>
                                          <p:spTgt spid="410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1400"/>
                                        </p:tgtEl>
                                        <p:attrNameLst>
                                          <p:attrName>style.visibility</p:attrName>
                                        </p:attrNameLst>
                                      </p:cBhvr>
                                      <p:to>
                                        <p:strVal val="visible"/>
                                      </p:to>
                                    </p:set>
                                    <p:animEffect transition="in" filter="wedge">
                                      <p:cBhvr>
                                        <p:cTn id="10" dur="2000"/>
                                        <p:tgtEl>
                                          <p:spTgt spid="101400"/>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105"/>
                                        </p:tgtEl>
                                        <p:attrNameLst>
                                          <p:attrName>style.visibility</p:attrName>
                                        </p:attrNameLst>
                                      </p:cBhvr>
                                      <p:to>
                                        <p:strVal val="visible"/>
                                      </p:to>
                                    </p:set>
                                  </p:childTnLst>
                                </p:cTn>
                              </p:par>
                              <p:par>
                                <p:cTn id="18" presetID="4" presetClass="entr" presetSubtype="16" fill="hold" grpId="0" nodeType="withEffect">
                                  <p:stCondLst>
                                    <p:cond delay="0"/>
                                  </p:stCondLst>
                                  <p:childTnLst>
                                    <p:set>
                                      <p:cBhvr>
                                        <p:cTn id="19" dur="1" fill="hold">
                                          <p:stCondLst>
                                            <p:cond delay="0"/>
                                          </p:stCondLst>
                                        </p:cTn>
                                        <p:tgtEl>
                                          <p:spTgt spid="30727"/>
                                        </p:tgtEl>
                                        <p:attrNameLst>
                                          <p:attrName>style.visibility</p:attrName>
                                        </p:attrNameLst>
                                      </p:cBhvr>
                                      <p:to>
                                        <p:strVal val="visible"/>
                                      </p:to>
                                    </p:set>
                                    <p:animEffect transition="in" filter="box(in)">
                                      <p:cBhvr>
                                        <p:cTn id="20" dur="500"/>
                                        <p:tgtEl>
                                          <p:spTgt spid="30727"/>
                                        </p:tgtEl>
                                      </p:cBhvr>
                                    </p:animEffect>
                                  </p:childTnLst>
                                </p:cTn>
                              </p:par>
                            </p:childTnLst>
                          </p:cTn>
                        </p:par>
                        <p:par>
                          <p:cTn id="21" fill="hold">
                            <p:stCondLst>
                              <p:cond delay="500"/>
                            </p:stCondLst>
                            <p:childTnLst>
                              <p:par>
                                <p:cTn id="22" presetID="8" presetClass="entr" presetSubtype="16" fill="hold" grpId="0" nodeType="after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diamond(in)">
                                      <p:cBhvr>
                                        <p:cTn id="24"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101400" grpId="0" animBg="1"/>
      <p:bldP spid="2" grpId="0" animBg="1"/>
      <p:bldP spid="30727"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323850" y="1052513"/>
            <a:ext cx="4897438" cy="5570537"/>
          </a:xfrm>
          <a:prstGeom prst="rect">
            <a:avLst/>
          </a:prstGeom>
          <a:noFill/>
          <a:ln w="9525">
            <a:noFill/>
            <a:miter lim="800000"/>
            <a:headEnd/>
            <a:tailEnd/>
          </a:ln>
        </p:spPr>
        <p:txBody>
          <a:bodyPr>
            <a:spAutoFit/>
          </a:bodyPr>
          <a:lstStyle/>
          <a:p>
            <a:pPr indent="357188" algn="just">
              <a:lnSpc>
                <a:spcPct val="120000"/>
              </a:lnSpc>
              <a:spcBef>
                <a:spcPct val="50000"/>
              </a:spcBef>
            </a:pPr>
            <a:r>
              <a:rPr lang="pt-BR" sz="2000" b="1" dirty="0">
                <a:solidFill>
                  <a:schemeClr val="bg1"/>
                </a:solidFill>
                <a:latin typeface="Times New Roman" pitchFamily="18" charset="0"/>
              </a:rPr>
              <a:t>Nasceu em 16 de abril de 1924, em </a:t>
            </a:r>
            <a:r>
              <a:rPr lang="pt-BR" sz="2000" b="1" dirty="0" err="1">
                <a:solidFill>
                  <a:schemeClr val="bg1"/>
                </a:solidFill>
                <a:latin typeface="Times New Roman" pitchFamily="18" charset="0"/>
              </a:rPr>
              <a:t>Strasbourg</a:t>
            </a:r>
            <a:r>
              <a:rPr lang="pt-BR" sz="2000" b="1" dirty="0">
                <a:solidFill>
                  <a:schemeClr val="bg1"/>
                </a:solidFill>
                <a:latin typeface="Times New Roman" pitchFamily="18" charset="0"/>
              </a:rPr>
              <a:t>,  França e faleceu em Brasília, em 10 de outubro de 2008. Doutor em Psicologia pela Universidade de Paris VII </a:t>
            </a:r>
          </a:p>
          <a:p>
            <a:pPr indent="357188" algn="just">
              <a:lnSpc>
                <a:spcPct val="120000"/>
              </a:lnSpc>
              <a:spcBef>
                <a:spcPct val="50000"/>
              </a:spcBef>
            </a:pPr>
            <a:r>
              <a:rPr lang="pt-BR" sz="2000" b="1" dirty="0">
                <a:solidFill>
                  <a:schemeClr val="bg1"/>
                </a:solidFill>
                <a:latin typeface="Times New Roman" pitchFamily="18" charset="0"/>
              </a:rPr>
              <a:t>Professor de  psicologia social na Universidade Federal de Belo Horizonte </a:t>
            </a:r>
          </a:p>
          <a:p>
            <a:pPr indent="357188" algn="just">
              <a:lnSpc>
                <a:spcPct val="120000"/>
              </a:lnSpc>
              <a:spcBef>
                <a:spcPct val="50000"/>
              </a:spcBef>
            </a:pPr>
            <a:r>
              <a:rPr lang="pt-BR" sz="2000" b="1" dirty="0">
                <a:solidFill>
                  <a:schemeClr val="bg1"/>
                </a:solidFill>
                <a:latin typeface="Times New Roman" pitchFamily="18" charset="0"/>
              </a:rPr>
              <a:t> Presidente da Fundação Cidade da Paz desde sua criação em  1987 Reitor da  Universidade Holística Internacional de Brasília - UNIPAZ, desde 1988 com o apoio de Monique </a:t>
            </a:r>
            <a:r>
              <a:rPr lang="pt-BR" sz="2000" b="1" dirty="0" err="1">
                <a:solidFill>
                  <a:schemeClr val="bg1"/>
                </a:solidFill>
                <a:latin typeface="Times New Roman" pitchFamily="18" charset="0"/>
              </a:rPr>
              <a:t>Thoenig</a:t>
            </a:r>
            <a:r>
              <a:rPr lang="pt-BR" sz="2000" b="1" dirty="0">
                <a:solidFill>
                  <a:schemeClr val="bg1"/>
                </a:solidFill>
                <a:latin typeface="Times New Roman" pitchFamily="18" charset="0"/>
              </a:rPr>
              <a:t> (criadora da primeira Universidade Holística de Paris) e de Jean Yves </a:t>
            </a:r>
            <a:r>
              <a:rPr lang="pt-BR" sz="2000" b="1" dirty="0" err="1">
                <a:solidFill>
                  <a:schemeClr val="bg1"/>
                </a:solidFill>
                <a:latin typeface="Times New Roman" pitchFamily="18" charset="0"/>
              </a:rPr>
              <a:t>Leloup</a:t>
            </a:r>
            <a:r>
              <a:rPr lang="pt-BR" sz="2000" b="1" dirty="0">
                <a:solidFill>
                  <a:schemeClr val="bg1"/>
                </a:solidFill>
                <a:latin typeface="Times New Roman" pitchFamily="18" charset="0"/>
              </a:rPr>
              <a:t>, à época Diretor do Centro Internacional da Santa Consolação </a:t>
            </a:r>
          </a:p>
        </p:txBody>
      </p:sp>
      <p:pic>
        <p:nvPicPr>
          <p:cNvPr id="5123" name="Picture 7" descr="pierre weil"/>
          <p:cNvPicPr>
            <a:picLocks noChangeAspect="1" noChangeArrowheads="1"/>
          </p:cNvPicPr>
          <p:nvPr/>
        </p:nvPicPr>
        <p:blipFill>
          <a:blip r:embed="rId2" cstate="print"/>
          <a:srcRect/>
          <a:stretch>
            <a:fillRect/>
          </a:stretch>
        </p:blipFill>
        <p:spPr bwMode="auto">
          <a:xfrm>
            <a:off x="5376863" y="1131888"/>
            <a:ext cx="3479800" cy="5113337"/>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5124" name="WordArt 24"/>
          <p:cNvSpPr>
            <a:spLocks noChangeArrowheads="1" noChangeShapeType="1" noTextEdit="1"/>
          </p:cNvSpPr>
          <p:nvPr/>
        </p:nvSpPr>
        <p:spPr bwMode="auto">
          <a:xfrm>
            <a:off x="3312000" y="188640"/>
            <a:ext cx="2520000" cy="540000"/>
          </a:xfrm>
          <a:prstGeom prst="rect">
            <a:avLst/>
          </a:prstGeom>
        </p:spPr>
        <p:txBody>
          <a:bodyPr wrap="none" fromWordArt="1">
            <a:prstTxWarp prst="textPlain">
              <a:avLst>
                <a:gd name="adj" fmla="val 50000"/>
              </a:avLst>
            </a:prstTxWarp>
          </a:bodyPr>
          <a:lstStyle/>
          <a:p>
            <a:pPr algn="ctr"/>
            <a:r>
              <a:rPr lang="pt-BR" sz="2400" b="1" kern="10" dirty="0">
                <a:ln w="6350">
                  <a:solidFill>
                    <a:srgbClr val="3366FF"/>
                  </a:solidFill>
                  <a:round/>
                  <a:headEnd/>
                  <a:tailEnd/>
                </a:ln>
                <a:solidFill>
                  <a:srgbClr val="CCFFFF"/>
                </a:solidFill>
                <a:latin typeface="Monotype Corsiva"/>
              </a:rPr>
              <a:t>Pierre </a:t>
            </a:r>
            <a:r>
              <a:rPr lang="pt-BR" sz="2400" b="1" kern="10" dirty="0" err="1">
                <a:ln w="6350">
                  <a:solidFill>
                    <a:srgbClr val="3366FF"/>
                  </a:solidFill>
                  <a:round/>
                  <a:headEnd/>
                  <a:tailEnd/>
                </a:ln>
                <a:solidFill>
                  <a:srgbClr val="CCFFFF"/>
                </a:solidFill>
                <a:latin typeface="Monotype Corsiva"/>
              </a:rPr>
              <a:t>Weil</a:t>
            </a:r>
            <a:endParaRPr lang="pt-BR" sz="2400" b="1" kern="10" dirty="0">
              <a:ln w="6350">
                <a:solidFill>
                  <a:srgbClr val="3366FF"/>
                </a:solidFill>
                <a:round/>
                <a:headEnd/>
                <a:tailEnd/>
              </a:ln>
              <a:solidFill>
                <a:srgbClr val="CCFFFF"/>
              </a:solidFill>
              <a:latin typeface="Monotype Corsiv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ox(in)">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ox(in)">
                                      <p:cBhvr>
                                        <p:cTn id="12" dur="500"/>
                                        <p:tgtEl>
                                          <p:spTgt spid="51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0-#ppt_w/2"/>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4192588" y="1022350"/>
            <a:ext cx="4679950" cy="4894263"/>
          </a:xfrm>
          <a:prstGeom prst="rect">
            <a:avLst/>
          </a:prstGeom>
          <a:noFill/>
          <a:ln w="9525">
            <a:noFill/>
            <a:miter lim="800000"/>
            <a:headEnd/>
            <a:tailEnd/>
          </a:ln>
        </p:spPr>
        <p:txBody>
          <a:bodyPr>
            <a:spAutoFit/>
          </a:bodyPr>
          <a:lstStyle/>
          <a:p>
            <a:pPr algn="just">
              <a:spcBef>
                <a:spcPct val="50000"/>
              </a:spcBef>
            </a:pPr>
            <a:r>
              <a:rPr lang="pt-BR" sz="2400" b="1" dirty="0">
                <a:solidFill>
                  <a:schemeClr val="bg1"/>
                </a:solidFill>
                <a:latin typeface="Times New Roman" pitchFamily="18" charset="0"/>
              </a:rPr>
              <a:t>Psicólogo e antropólogo do Colégio Internacional dos Terapeutas, analista transacional </a:t>
            </a:r>
            <a:r>
              <a:rPr lang="pt-BR" sz="2400" b="1" dirty="0" err="1">
                <a:solidFill>
                  <a:schemeClr val="bg1"/>
                </a:solidFill>
                <a:latin typeface="Times New Roman" pitchFamily="18" charset="0"/>
              </a:rPr>
              <a:t>didata</a:t>
            </a:r>
            <a:r>
              <a:rPr lang="pt-BR" sz="2400" b="1" dirty="0">
                <a:solidFill>
                  <a:schemeClr val="bg1"/>
                </a:solidFill>
                <a:latin typeface="Times New Roman" pitchFamily="18" charset="0"/>
              </a:rPr>
              <a:t>, criador do enfoque da Síntese Transacional. Mentor da Formação Holística de Base da UNIPAZ. Diretor da </a:t>
            </a:r>
            <a:r>
              <a:rPr lang="pt-BR" sz="2400" b="1" dirty="0" err="1">
                <a:solidFill>
                  <a:schemeClr val="bg1"/>
                </a:solidFill>
                <a:latin typeface="Times New Roman" pitchFamily="18" charset="0"/>
              </a:rPr>
              <a:t>Holos</a:t>
            </a:r>
            <a:r>
              <a:rPr lang="pt-BR" sz="2400" b="1" dirty="0">
                <a:solidFill>
                  <a:schemeClr val="bg1"/>
                </a:solidFill>
                <a:latin typeface="Times New Roman" pitchFamily="18" charset="0"/>
              </a:rPr>
              <a:t> Brasil. Educador e autor de vários livros, entre os quais "Análise Transacional Centrada na Pessoa", "Introdução à visão holística" e "Saúde e plenitude". Atual reitor da UNIPAZ</a:t>
            </a:r>
            <a:r>
              <a:rPr lang="pt-BR" dirty="0">
                <a:solidFill>
                  <a:schemeClr val="bg1"/>
                </a:solidFill>
                <a:latin typeface="Times New Roman" pitchFamily="18" charset="0"/>
              </a:rPr>
              <a:t> </a:t>
            </a:r>
          </a:p>
        </p:txBody>
      </p:sp>
      <p:pic>
        <p:nvPicPr>
          <p:cNvPr id="5129" name="Picture 9" descr="img_roberto"/>
          <p:cNvPicPr>
            <a:picLocks noChangeAspect="1" noChangeArrowheads="1"/>
          </p:cNvPicPr>
          <p:nvPr/>
        </p:nvPicPr>
        <p:blipFill>
          <a:blip r:embed="rId2" cstate="print"/>
          <a:srcRect l="5000" t="1852" r="5312" b="1041"/>
          <a:stretch>
            <a:fillRect/>
          </a:stretch>
        </p:blipFill>
        <p:spPr bwMode="auto">
          <a:xfrm>
            <a:off x="323850" y="1084263"/>
            <a:ext cx="3843338" cy="467995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01400" name="WordArt 24"/>
          <p:cNvSpPr>
            <a:spLocks noChangeArrowheads="1" noChangeShapeType="1" noTextEdit="1"/>
          </p:cNvSpPr>
          <p:nvPr/>
        </p:nvSpPr>
        <p:spPr bwMode="auto">
          <a:xfrm>
            <a:off x="3312000" y="188640"/>
            <a:ext cx="2520000" cy="540000"/>
          </a:xfrm>
          <a:prstGeom prst="rect">
            <a:avLst/>
          </a:prstGeom>
        </p:spPr>
        <p:txBody>
          <a:bodyPr wrap="none" fromWordArt="1">
            <a:prstTxWarp prst="textPlain">
              <a:avLst>
                <a:gd name="adj" fmla="val 50000"/>
              </a:avLst>
            </a:prstTxWarp>
          </a:bodyPr>
          <a:lstStyle/>
          <a:p>
            <a:pPr algn="ctr"/>
            <a:r>
              <a:rPr lang="pt-BR" sz="2400" b="1" kern="10" dirty="0">
                <a:ln w="6350">
                  <a:solidFill>
                    <a:srgbClr val="3366FF"/>
                  </a:solidFill>
                  <a:round/>
                  <a:headEnd/>
                  <a:tailEnd/>
                </a:ln>
                <a:solidFill>
                  <a:srgbClr val="CCFFFF"/>
                </a:solidFill>
                <a:latin typeface="Monotype Corsiva"/>
              </a:rPr>
              <a:t>Roberto Crema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1400"/>
                                        </p:tgtEl>
                                        <p:attrNameLst>
                                          <p:attrName>style.visibility</p:attrName>
                                        </p:attrNameLst>
                                      </p:cBhvr>
                                      <p:to>
                                        <p:strVal val="visible"/>
                                      </p:to>
                                    </p:set>
                                    <p:anim calcmode="lin" valueType="num">
                                      <p:cBhvr>
                                        <p:cTn id="7" dur="500" fill="hold"/>
                                        <p:tgtEl>
                                          <p:spTgt spid="101400"/>
                                        </p:tgtEl>
                                        <p:attrNameLst>
                                          <p:attrName>ppt_w</p:attrName>
                                        </p:attrNameLst>
                                      </p:cBhvr>
                                      <p:tavLst>
                                        <p:tav tm="0">
                                          <p:val>
                                            <p:fltVal val="0"/>
                                          </p:val>
                                        </p:tav>
                                        <p:tav tm="100000">
                                          <p:val>
                                            <p:strVal val="#ppt_w"/>
                                          </p:val>
                                        </p:tav>
                                      </p:tavLst>
                                    </p:anim>
                                    <p:anim calcmode="lin" valueType="num">
                                      <p:cBhvr>
                                        <p:cTn id="8" dur="500" fill="hold"/>
                                        <p:tgtEl>
                                          <p:spTgt spid="101400"/>
                                        </p:tgtEl>
                                        <p:attrNameLst>
                                          <p:attrName>ppt_h</p:attrName>
                                        </p:attrNameLst>
                                      </p:cBhvr>
                                      <p:tavLst>
                                        <p:tav tm="0">
                                          <p:val>
                                            <p:fltVal val="0"/>
                                          </p:val>
                                        </p:tav>
                                        <p:tav tm="100000">
                                          <p:val>
                                            <p:strVal val="#ppt_h"/>
                                          </p:val>
                                        </p:tav>
                                      </p:tavLst>
                                    </p:anim>
                                    <p:anim calcmode="lin" valueType="num">
                                      <p:cBhvr>
                                        <p:cTn id="9" dur="500" fill="hold"/>
                                        <p:tgtEl>
                                          <p:spTgt spid="101400"/>
                                        </p:tgtEl>
                                        <p:attrNameLst>
                                          <p:attrName>style.rotation</p:attrName>
                                        </p:attrNameLst>
                                      </p:cBhvr>
                                      <p:tavLst>
                                        <p:tav tm="0">
                                          <p:val>
                                            <p:fltVal val="360"/>
                                          </p:val>
                                        </p:tav>
                                        <p:tav tm="100000">
                                          <p:val>
                                            <p:fltVal val="0"/>
                                          </p:val>
                                        </p:tav>
                                      </p:tavLst>
                                    </p:anim>
                                    <p:animEffect transition="in" filter="fade">
                                      <p:cBhvr>
                                        <p:cTn id="10" dur="500"/>
                                        <p:tgtEl>
                                          <p:spTgt spid="1014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blinds(horizontal)">
                                      <p:cBhvr>
                                        <p:cTn id="15" dur="500"/>
                                        <p:tgtEl>
                                          <p:spTgt spid="51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5" fill="hold" grpId="0" nodeType="click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blinds(vertical)">
                                      <p:cBhvr>
                                        <p:cTn id="20"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10140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779838" y="923925"/>
            <a:ext cx="5184775" cy="5170646"/>
          </a:xfrm>
          <a:prstGeom prst="rect">
            <a:avLst/>
          </a:prstGeom>
          <a:noFill/>
          <a:ln w="9525">
            <a:noFill/>
            <a:miter lim="800000"/>
            <a:headEnd/>
            <a:tailEnd/>
          </a:ln>
        </p:spPr>
        <p:txBody>
          <a:bodyPr>
            <a:spAutoFit/>
          </a:bodyPr>
          <a:lstStyle/>
          <a:p>
            <a:pPr marL="185738" indent="-185738" algn="just">
              <a:buSzPct val="50000"/>
              <a:buFont typeface="Wingdings" pitchFamily="2" charset="2"/>
              <a:buChar char="v"/>
            </a:pPr>
            <a:r>
              <a:rPr lang="pt-BR" sz="2200" b="1" dirty="0">
                <a:solidFill>
                  <a:schemeClr val="bg1"/>
                </a:solidFill>
                <a:latin typeface="Times New Roman" pitchFamily="18" charset="0"/>
              </a:rPr>
              <a:t>Doutor em Psicologia, Filosofia e Teologia, escritor, conferencista, dominicano e depois padre ortodoxo</a:t>
            </a:r>
          </a:p>
          <a:p>
            <a:pPr marL="185738" indent="-185738" algn="just">
              <a:buSzPct val="50000"/>
              <a:buFont typeface="Wingdings" pitchFamily="2" charset="2"/>
              <a:buChar char="v"/>
            </a:pPr>
            <a:r>
              <a:rPr lang="pt-BR" sz="2200" b="1" dirty="0">
                <a:solidFill>
                  <a:schemeClr val="bg1"/>
                </a:solidFill>
                <a:latin typeface="Times New Roman" pitchFamily="18" charset="0"/>
              </a:rPr>
              <a:t>Aprofundamento dos textos sagrados</a:t>
            </a:r>
          </a:p>
          <a:p>
            <a:pPr marL="185738" indent="-185738" algn="just">
              <a:buSzPct val="50000"/>
              <a:buFont typeface="Wingdings" pitchFamily="2" charset="2"/>
              <a:buChar char="v"/>
            </a:pPr>
            <a:r>
              <a:rPr lang="pt-BR" sz="2200" b="1" dirty="0">
                <a:solidFill>
                  <a:schemeClr val="bg1"/>
                </a:solidFill>
                <a:latin typeface="Times New Roman" pitchFamily="18" charset="0"/>
              </a:rPr>
              <a:t>Abordagem sobre a espiritualidade no quotidiano </a:t>
            </a:r>
          </a:p>
          <a:p>
            <a:pPr marL="185738" indent="-185738" algn="just">
              <a:buSzPct val="50000"/>
              <a:buFont typeface="Wingdings" pitchFamily="2" charset="2"/>
              <a:buChar char="v"/>
            </a:pPr>
            <a:r>
              <a:rPr lang="pt-BR" sz="2200" b="1" dirty="0">
                <a:solidFill>
                  <a:schemeClr val="bg1"/>
                </a:solidFill>
                <a:latin typeface="Times New Roman" pitchFamily="18" charset="0"/>
              </a:rPr>
              <a:t>Formação pluridisciplinar de rara complementaridade</a:t>
            </a:r>
          </a:p>
          <a:p>
            <a:pPr marL="185738" indent="-185738" algn="just">
              <a:buSzPct val="50000"/>
              <a:buFont typeface="Wingdings" pitchFamily="2" charset="2"/>
              <a:buChar char="v"/>
            </a:pPr>
            <a:r>
              <a:rPr lang="pt-BR" sz="2200" b="1" dirty="0">
                <a:solidFill>
                  <a:schemeClr val="bg1"/>
                </a:solidFill>
                <a:latin typeface="Times New Roman" pitchFamily="18" charset="0"/>
              </a:rPr>
              <a:t>Membro da organização das Tradições Unidas</a:t>
            </a:r>
          </a:p>
          <a:p>
            <a:pPr marL="185738" indent="-185738" algn="just">
              <a:buSzPct val="50000"/>
              <a:buFont typeface="Wingdings" pitchFamily="2" charset="2"/>
              <a:buChar char="v"/>
            </a:pPr>
            <a:r>
              <a:rPr lang="pt-BR" sz="2200" b="1" dirty="0">
                <a:solidFill>
                  <a:schemeClr val="bg1"/>
                </a:solidFill>
                <a:latin typeface="Times New Roman" pitchFamily="18" charset="0"/>
              </a:rPr>
              <a:t>Doutor </a:t>
            </a:r>
            <a:r>
              <a:rPr lang="pt-BR" sz="2200" b="1" i="1" dirty="0" err="1">
                <a:solidFill>
                  <a:schemeClr val="bg1"/>
                </a:solidFill>
                <a:latin typeface="Times New Roman" pitchFamily="18" charset="0"/>
              </a:rPr>
              <a:t>honoris</a:t>
            </a:r>
            <a:r>
              <a:rPr lang="pt-BR" sz="2200" b="1" i="1" dirty="0">
                <a:solidFill>
                  <a:schemeClr val="bg1"/>
                </a:solidFill>
                <a:latin typeface="Times New Roman" pitchFamily="18" charset="0"/>
              </a:rPr>
              <a:t> causa</a:t>
            </a:r>
            <a:r>
              <a:rPr lang="pt-BR" sz="2200" b="1" dirty="0">
                <a:solidFill>
                  <a:schemeClr val="bg1"/>
                </a:solidFill>
                <a:latin typeface="Times New Roman" pitchFamily="18" charset="0"/>
              </a:rPr>
              <a:t> em ciências da Universidade de Colombo (</a:t>
            </a:r>
            <a:r>
              <a:rPr lang="pt-BR" sz="2200" b="1" dirty="0" err="1">
                <a:solidFill>
                  <a:schemeClr val="bg1"/>
                </a:solidFill>
                <a:latin typeface="Times New Roman" pitchFamily="18" charset="0"/>
              </a:rPr>
              <a:t>Sri</a:t>
            </a:r>
            <a:r>
              <a:rPr lang="pt-BR" sz="2200" b="1" dirty="0">
                <a:solidFill>
                  <a:schemeClr val="bg1"/>
                </a:solidFill>
                <a:latin typeface="Times New Roman" pitchFamily="18" charset="0"/>
              </a:rPr>
              <a:t> </a:t>
            </a:r>
            <a:r>
              <a:rPr lang="pt-BR" sz="2200" b="1" dirty="0" err="1">
                <a:solidFill>
                  <a:schemeClr val="bg1"/>
                </a:solidFill>
                <a:latin typeface="Times New Roman" pitchFamily="18" charset="0"/>
              </a:rPr>
              <a:t>Lanka</a:t>
            </a:r>
            <a:r>
              <a:rPr lang="pt-BR" sz="2200" b="1" dirty="0">
                <a:solidFill>
                  <a:schemeClr val="bg1"/>
                </a:solidFill>
                <a:latin typeface="Times New Roman" pitchFamily="18" charset="0"/>
              </a:rPr>
              <a:t>)</a:t>
            </a:r>
          </a:p>
          <a:p>
            <a:pPr marL="185738" indent="-185738" algn="just">
              <a:buSzPct val="50000"/>
              <a:buFont typeface="Wingdings" pitchFamily="2" charset="2"/>
              <a:buChar char="v"/>
            </a:pPr>
            <a:r>
              <a:rPr lang="pt-BR" sz="2200" b="1" dirty="0">
                <a:solidFill>
                  <a:schemeClr val="bg1"/>
                </a:solidFill>
                <a:latin typeface="Times New Roman" pitchFamily="18" charset="0"/>
              </a:rPr>
              <a:t>Especialista em antropologia fundamental</a:t>
            </a:r>
          </a:p>
          <a:p>
            <a:pPr marL="185738" indent="-185738" algn="just">
              <a:buSzPct val="50000"/>
              <a:buFont typeface="Wingdings" pitchFamily="2" charset="2"/>
              <a:buChar char="v"/>
            </a:pPr>
            <a:r>
              <a:rPr lang="pt-BR" sz="2200" b="1" dirty="0">
                <a:solidFill>
                  <a:schemeClr val="bg1"/>
                </a:solidFill>
                <a:latin typeface="Times New Roman" pitchFamily="18" charset="0"/>
              </a:rPr>
              <a:t>Autor de mais de </a:t>
            </a:r>
            <a:r>
              <a:rPr lang="pt-BR" sz="2200" b="1" dirty="0" err="1">
                <a:solidFill>
                  <a:schemeClr val="bg1"/>
                </a:solidFill>
                <a:latin typeface="Times New Roman" pitchFamily="18" charset="0"/>
              </a:rPr>
              <a:t>cinqüenta</a:t>
            </a:r>
            <a:r>
              <a:rPr lang="pt-BR" sz="2200" b="1" dirty="0">
                <a:solidFill>
                  <a:schemeClr val="bg1"/>
                </a:solidFill>
                <a:latin typeface="Times New Roman" pitchFamily="18" charset="0"/>
              </a:rPr>
              <a:t> livros</a:t>
            </a:r>
          </a:p>
        </p:txBody>
      </p:sp>
      <p:pic>
        <p:nvPicPr>
          <p:cNvPr id="6154" name="Picture 10" descr="jean%2Byves%2Bleloup%2B23"/>
          <p:cNvPicPr>
            <a:picLocks noChangeAspect="1" noChangeArrowheads="1"/>
          </p:cNvPicPr>
          <p:nvPr/>
        </p:nvPicPr>
        <p:blipFill>
          <a:blip r:embed="rId2" cstate="print"/>
          <a:srcRect/>
          <a:stretch>
            <a:fillRect/>
          </a:stretch>
        </p:blipFill>
        <p:spPr bwMode="auto">
          <a:xfrm>
            <a:off x="123825" y="981074"/>
            <a:ext cx="3676650" cy="4968033"/>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01400" name="WordArt 24"/>
          <p:cNvSpPr>
            <a:spLocks noChangeArrowheads="1" noChangeShapeType="1" noTextEdit="1"/>
          </p:cNvSpPr>
          <p:nvPr/>
        </p:nvSpPr>
        <p:spPr bwMode="auto">
          <a:xfrm>
            <a:off x="3312000" y="188640"/>
            <a:ext cx="2520000" cy="540000"/>
          </a:xfrm>
          <a:prstGeom prst="rect">
            <a:avLst/>
          </a:prstGeom>
        </p:spPr>
        <p:txBody>
          <a:bodyPr wrap="none" fromWordArt="1">
            <a:prstTxWarp prst="textPlain">
              <a:avLst>
                <a:gd name="adj" fmla="val 50000"/>
              </a:avLst>
            </a:prstTxWarp>
          </a:bodyPr>
          <a:lstStyle/>
          <a:p>
            <a:pPr algn="ctr"/>
            <a:r>
              <a:rPr lang="pt-BR" sz="2400" b="1" kern="10" dirty="0">
                <a:ln w="6350">
                  <a:solidFill>
                    <a:srgbClr val="3366FF"/>
                  </a:solidFill>
                  <a:round/>
                  <a:headEnd/>
                  <a:tailEnd/>
                </a:ln>
                <a:solidFill>
                  <a:srgbClr val="CCFFFF"/>
                </a:solidFill>
                <a:latin typeface="Monotype Corsiva"/>
              </a:rPr>
              <a:t>Jean-Yves </a:t>
            </a:r>
            <a:r>
              <a:rPr lang="pt-BR" sz="2400" b="1" kern="10" dirty="0" err="1">
                <a:ln w="6350">
                  <a:solidFill>
                    <a:srgbClr val="3366FF"/>
                  </a:solidFill>
                  <a:round/>
                  <a:headEnd/>
                  <a:tailEnd/>
                </a:ln>
                <a:solidFill>
                  <a:srgbClr val="CCFFFF"/>
                </a:solidFill>
                <a:latin typeface="Monotype Corsiva"/>
              </a:rPr>
              <a:t>Leloup</a:t>
            </a:r>
            <a:endParaRPr lang="pt-BR" sz="2400" b="1" kern="10" dirty="0">
              <a:ln w="6350">
                <a:solidFill>
                  <a:srgbClr val="3366FF"/>
                </a:solidFill>
                <a:round/>
                <a:headEnd/>
                <a:tailEnd/>
              </a:ln>
              <a:solidFill>
                <a:srgbClr val="CCFFFF"/>
              </a:solidFill>
              <a:latin typeface="Monotype Corsiv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14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6154"/>
                                        </p:tgtEl>
                                        <p:attrNameLst>
                                          <p:attrName>style.visibility</p:attrName>
                                        </p:attrNameLst>
                                      </p:cBhvr>
                                      <p:to>
                                        <p:strVal val="visible"/>
                                      </p:to>
                                    </p:set>
                                    <p:animEffect transition="in" filter="fade">
                                      <p:cBhvr>
                                        <p:cTn id="11" dur="500"/>
                                        <p:tgtEl>
                                          <p:spTgt spid="6154"/>
                                        </p:tgtEl>
                                      </p:cBhvr>
                                    </p:animEffect>
                                    <p:anim calcmode="lin" valueType="num">
                                      <p:cBhvr>
                                        <p:cTn id="12" dur="500" fill="hold"/>
                                        <p:tgtEl>
                                          <p:spTgt spid="6154"/>
                                        </p:tgtEl>
                                        <p:attrNameLst>
                                          <p:attrName>ppt_x</p:attrName>
                                        </p:attrNameLst>
                                      </p:cBhvr>
                                      <p:tavLst>
                                        <p:tav tm="0">
                                          <p:val>
                                            <p:strVal val="#ppt_x"/>
                                          </p:val>
                                        </p:tav>
                                        <p:tav tm="100000">
                                          <p:val>
                                            <p:strVal val="#ppt_x"/>
                                          </p:val>
                                        </p:tav>
                                      </p:tavLst>
                                    </p:anim>
                                    <p:anim calcmode="lin" valueType="num">
                                      <p:cBhvr>
                                        <p:cTn id="13" dur="500" fill="hold"/>
                                        <p:tgtEl>
                                          <p:spTgt spid="615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1014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CDE6FF"/>
            </a:gs>
            <a:gs pos="50000">
              <a:schemeClr val="accent1">
                <a:lumMod val="90000"/>
              </a:schemeClr>
            </a:gs>
            <a:gs pos="100000">
              <a:srgbClr val="99CCFF"/>
            </a:gs>
          </a:gsLst>
          <a:lin ang="2700000" scaled="1"/>
          <a:tileRect/>
        </a:gradFill>
        <a:effectLst/>
      </p:bgPr>
    </p:bg>
    <p:spTree>
      <p:nvGrpSpPr>
        <p:cNvPr id="1" name=""/>
        <p:cNvGrpSpPr/>
        <p:nvPr/>
      </p:nvGrpSpPr>
      <p:grpSpPr>
        <a:xfrm>
          <a:off x="0" y="0"/>
          <a:ext cx="0" cy="0"/>
          <a:chOff x="0" y="0"/>
          <a:chExt cx="0" cy="0"/>
        </a:xfrm>
      </p:grpSpPr>
      <p:pic>
        <p:nvPicPr>
          <p:cNvPr id="9" name="Imagem 8" descr="Rob Gonsalves 350 Tributaries.jpg"/>
          <p:cNvPicPr>
            <a:picLocks noChangeAspect="1"/>
          </p:cNvPicPr>
          <p:nvPr/>
        </p:nvPicPr>
        <p:blipFill>
          <a:blip r:embed="rId2" cstate="print"/>
          <a:srcRect/>
          <a:stretch>
            <a:fillRect/>
          </a:stretch>
        </p:blipFill>
        <p:spPr bwMode="auto">
          <a:xfrm>
            <a:off x="0" y="0"/>
            <a:ext cx="5357813" cy="683895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101400" name="WordArt 24"/>
          <p:cNvSpPr>
            <a:spLocks noChangeArrowheads="1" noChangeShapeType="1" noTextEdit="1"/>
          </p:cNvSpPr>
          <p:nvPr/>
        </p:nvSpPr>
        <p:spPr bwMode="auto">
          <a:xfrm>
            <a:off x="5580063" y="115888"/>
            <a:ext cx="3455987" cy="503237"/>
          </a:xfrm>
          <a:prstGeom prst="rect">
            <a:avLst/>
          </a:prstGeom>
        </p:spPr>
        <p:txBody>
          <a:bodyPr wrap="none" fromWordArt="1">
            <a:prstTxWarp prst="textPlain">
              <a:avLst>
                <a:gd name="adj" fmla="val 50000"/>
              </a:avLst>
            </a:prstTxWarp>
          </a:bodyPr>
          <a:lstStyle/>
          <a:p>
            <a:pPr algn="ctr"/>
            <a:r>
              <a:rPr lang="pt-BR" sz="2400" b="1" kern="10">
                <a:ln w="6350">
                  <a:solidFill>
                    <a:srgbClr val="000000"/>
                  </a:solidFill>
                  <a:round/>
                  <a:headEnd/>
                  <a:tailEnd/>
                </a:ln>
                <a:solidFill>
                  <a:srgbClr val="333399"/>
                </a:solidFill>
                <a:latin typeface="Monotype Corsiva"/>
              </a:rPr>
              <a:t>O que é holismo?</a:t>
            </a:r>
          </a:p>
        </p:txBody>
      </p:sp>
      <p:sp>
        <p:nvSpPr>
          <p:cNvPr id="21508" name="Text Box 4"/>
          <p:cNvSpPr txBox="1">
            <a:spLocks noChangeArrowheads="1"/>
          </p:cNvSpPr>
          <p:nvPr/>
        </p:nvSpPr>
        <p:spPr bwMode="auto">
          <a:xfrm>
            <a:off x="5419725" y="981075"/>
            <a:ext cx="3600450" cy="5216525"/>
          </a:xfrm>
          <a:prstGeom prst="rect">
            <a:avLst/>
          </a:prstGeom>
          <a:noFill/>
          <a:ln w="9525">
            <a:noFill/>
            <a:miter lim="800000"/>
            <a:headEnd/>
            <a:tailEnd/>
          </a:ln>
        </p:spPr>
        <p:txBody>
          <a:bodyPr>
            <a:spAutoFit/>
          </a:bodyPr>
          <a:lstStyle/>
          <a:p>
            <a:pPr algn="ctr">
              <a:spcBef>
                <a:spcPct val="50000"/>
              </a:spcBef>
            </a:pPr>
            <a:r>
              <a:rPr lang="pt-BR" sz="2800" b="1">
                <a:solidFill>
                  <a:srgbClr val="000000"/>
                </a:solidFill>
                <a:latin typeface="Times New Roman" pitchFamily="18" charset="0"/>
              </a:rPr>
              <a:t>Weil (1989) lembra que a palavra holismo foi usada no início do século por Smuts para indicar uma força modeladora do ser e que o termo </a:t>
            </a:r>
            <a:r>
              <a:rPr lang="pt-BR" sz="2800" b="1" i="1">
                <a:solidFill>
                  <a:srgbClr val="000000"/>
                </a:solidFill>
                <a:latin typeface="Times New Roman" pitchFamily="18" charset="0"/>
              </a:rPr>
              <a:t>holopoiesis</a:t>
            </a:r>
            <a:r>
              <a:rPr lang="pt-BR" sz="2800" b="1">
                <a:solidFill>
                  <a:srgbClr val="000000"/>
                </a:solidFill>
                <a:latin typeface="Times New Roman" pitchFamily="18" charset="0"/>
              </a:rPr>
              <a:t> responde à necessidade de definir a tendência do “todo” se formando em cada uma de suas “partes” </a:t>
            </a:r>
          </a:p>
        </p:txBody>
      </p:sp>
      <p:sp>
        <p:nvSpPr>
          <p:cNvPr id="2" name="WordArt 24"/>
          <p:cNvSpPr>
            <a:spLocks noChangeArrowheads="1" noChangeShapeType="1" noTextEdit="1"/>
          </p:cNvSpPr>
          <p:nvPr/>
        </p:nvSpPr>
        <p:spPr bwMode="auto">
          <a:xfrm>
            <a:off x="46038" y="6643688"/>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Rob Gonçalves</a:t>
            </a:r>
          </a:p>
        </p:txBody>
      </p:sp>
      <p:sp>
        <p:nvSpPr>
          <p:cNvPr id="3" name="WordArt 24"/>
          <p:cNvSpPr>
            <a:spLocks noChangeArrowheads="1" noChangeShapeType="1" noTextEdit="1"/>
          </p:cNvSpPr>
          <p:nvPr/>
        </p:nvSpPr>
        <p:spPr bwMode="auto">
          <a:xfrm>
            <a:off x="1285875" y="6643688"/>
            <a:ext cx="1028700" cy="149225"/>
          </a:xfrm>
          <a:prstGeom prst="rect">
            <a:avLst/>
          </a:prstGeom>
        </p:spPr>
        <p:txBody>
          <a:bodyPr wrap="none" fromWordArt="1">
            <a:prstTxWarp prst="textPlain">
              <a:avLst>
                <a:gd name="adj" fmla="val 50000"/>
              </a:avLst>
            </a:prstTxWarp>
          </a:bodyPr>
          <a:lstStyle/>
          <a:p>
            <a:pPr algn="ctr"/>
            <a:r>
              <a:rPr lang="pt-BR" sz="2400" b="1" kern="10">
                <a:ln w="9525">
                  <a:noFill/>
                  <a:round/>
                  <a:headEnd/>
                  <a:tailEnd/>
                </a:ln>
                <a:solidFill>
                  <a:srgbClr val="FFFFFF"/>
                </a:solidFill>
                <a:latin typeface="Monotype Corsiva"/>
              </a:rPr>
              <a:t>Tributaries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01400"/>
                                        </p:tgtEl>
                                        <p:attrNameLst>
                                          <p:attrName>style.visibility</p:attrName>
                                        </p:attrNameLst>
                                      </p:cBhvr>
                                      <p:to>
                                        <p:strVal val="visible"/>
                                      </p:to>
                                    </p:set>
                                    <p:animEffect transition="in" filter="wedge">
                                      <p:cBhvr>
                                        <p:cTn id="18" dur="500"/>
                                        <p:tgtEl>
                                          <p:spTgt spid="1014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5" fill="hold" grpId="0" nodeType="click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blinds(vertical)">
                                      <p:cBhvr>
                                        <p:cTn id="23"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0" grpId="0" animBg="1"/>
      <p:bldP spid="21508" grpId="0"/>
      <p:bldP spid="2" grpId="0"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accent1">
                <a:lumMod val="50000"/>
              </a:schemeClr>
            </a:gs>
            <a:gs pos="50000">
              <a:srgbClr val="0070C0"/>
            </a:gs>
            <a:gs pos="100000">
              <a:srgbClr val="CAA984"/>
            </a:gs>
          </a:gsLst>
          <a:lin ang="2700000" scaled="1"/>
          <a:tileRect/>
        </a:gradFill>
        <a:effectLst/>
      </p:bgPr>
    </p:bg>
    <p:spTree>
      <p:nvGrpSpPr>
        <p:cNvPr id="1" name=""/>
        <p:cNvGrpSpPr/>
        <p:nvPr/>
      </p:nvGrpSpPr>
      <p:grpSpPr>
        <a:xfrm>
          <a:off x="0" y="0"/>
          <a:ext cx="0" cy="0"/>
          <a:chOff x="0" y="0"/>
          <a:chExt cx="0" cy="0"/>
        </a:xfrm>
      </p:grpSpPr>
      <p:pic>
        <p:nvPicPr>
          <p:cNvPr id="23554" name="Picture 2" descr="Rob Gonsalves 17 Canyon"/>
          <p:cNvPicPr>
            <a:picLocks noChangeAspect="1" noChangeArrowheads="1"/>
          </p:cNvPicPr>
          <p:nvPr/>
        </p:nvPicPr>
        <p:blipFill>
          <a:blip r:embed="rId2" cstate="print"/>
          <a:srcRect/>
          <a:stretch>
            <a:fillRect/>
          </a:stretch>
        </p:blipFill>
        <p:spPr bwMode="auto">
          <a:xfrm>
            <a:off x="0" y="0"/>
            <a:ext cx="4816475" cy="685800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lightRig rig="threePt" dir="t"/>
          </a:scene3d>
          <a:sp3d>
            <a:bevelT prst="slope"/>
          </a:sp3d>
        </p:spPr>
      </p:pic>
      <p:sp>
        <p:nvSpPr>
          <p:cNvPr id="23555" name="Text Box 3"/>
          <p:cNvSpPr txBox="1">
            <a:spLocks noChangeArrowheads="1"/>
          </p:cNvSpPr>
          <p:nvPr/>
        </p:nvSpPr>
        <p:spPr bwMode="auto">
          <a:xfrm>
            <a:off x="4918075" y="1163638"/>
            <a:ext cx="4067175" cy="5491162"/>
          </a:xfrm>
          <a:prstGeom prst="rect">
            <a:avLst/>
          </a:prstGeom>
          <a:noFill/>
          <a:ln w="9525">
            <a:noFill/>
            <a:miter lim="800000"/>
            <a:headEnd/>
            <a:tailEnd/>
          </a:ln>
        </p:spPr>
        <p:txBody>
          <a:bodyPr>
            <a:spAutoFit/>
          </a:bodyPr>
          <a:lstStyle/>
          <a:p>
            <a:pPr algn="just">
              <a:spcBef>
                <a:spcPct val="50000"/>
              </a:spcBef>
            </a:pPr>
            <a:r>
              <a:rPr lang="pt-BR" sz="2600" b="1">
                <a:solidFill>
                  <a:srgbClr val="663300"/>
                </a:solidFill>
                <a:latin typeface="Times New Roman" pitchFamily="18" charset="0"/>
              </a:rPr>
              <a:t>É uma nova racionalidade que integra e vai além da epistemologia cartesiana e da concepção dialética clássica. É o surgimento de uma nova abordagem de </a:t>
            </a:r>
            <a:r>
              <a:rPr lang="pt-BR" sz="3400" b="1" i="1">
                <a:solidFill>
                  <a:srgbClr val="000000"/>
                </a:solidFill>
                <a:latin typeface="Times New Roman" pitchFamily="18" charset="0"/>
              </a:rPr>
              <a:t>transdisciplinaridade</a:t>
            </a:r>
            <a:r>
              <a:rPr lang="pt-BR" sz="2600" b="1">
                <a:solidFill>
                  <a:srgbClr val="663300"/>
                </a:solidFill>
                <a:latin typeface="Times New Roman" pitchFamily="18" charset="0"/>
              </a:rPr>
              <a:t>, preconizada pelo físico Basarab Nicolescu, como um retorno evolutivo à visão orgânica e integrada dos pré-socráticos</a:t>
            </a:r>
          </a:p>
          <a:p>
            <a:pPr algn="r">
              <a:lnSpc>
                <a:spcPct val="80000"/>
              </a:lnSpc>
              <a:spcBef>
                <a:spcPct val="50000"/>
              </a:spcBef>
            </a:pPr>
            <a:r>
              <a:rPr lang="pt-BR" sz="2600" b="1">
                <a:solidFill>
                  <a:srgbClr val="663300"/>
                </a:solidFill>
                <a:latin typeface="Times New Roman" pitchFamily="18" charset="0"/>
              </a:rPr>
              <a:t> </a:t>
            </a:r>
            <a:r>
              <a:rPr lang="pt-BR" sz="2200" b="1">
                <a:solidFill>
                  <a:srgbClr val="663300"/>
                </a:solidFill>
                <a:latin typeface="Times New Roman" pitchFamily="18" charset="0"/>
              </a:rPr>
              <a:t>Crema (1989)</a:t>
            </a:r>
          </a:p>
        </p:txBody>
      </p:sp>
      <p:sp>
        <p:nvSpPr>
          <p:cNvPr id="101400" name="WordArt 24"/>
          <p:cNvSpPr>
            <a:spLocks noChangeArrowheads="1" noChangeShapeType="1" noTextEdit="1"/>
          </p:cNvSpPr>
          <p:nvPr/>
        </p:nvSpPr>
        <p:spPr bwMode="auto">
          <a:xfrm>
            <a:off x="4948238" y="357188"/>
            <a:ext cx="4032250" cy="503237"/>
          </a:xfrm>
          <a:prstGeom prst="rect">
            <a:avLst/>
          </a:prstGeom>
        </p:spPr>
        <p:txBody>
          <a:bodyPr wrap="none" fromWordArt="1">
            <a:prstTxWarp prst="textPlain">
              <a:avLst>
                <a:gd name="adj" fmla="val 50000"/>
              </a:avLst>
            </a:prstTxWarp>
          </a:bodyPr>
          <a:lstStyle/>
          <a:p>
            <a:pPr algn="ctr"/>
            <a:r>
              <a:rPr lang="pt-BR" sz="2400" b="1" kern="10">
                <a:ln w="6350">
                  <a:solidFill>
                    <a:srgbClr val="000080"/>
                  </a:solidFill>
                  <a:round/>
                  <a:headEnd/>
                  <a:tailEnd/>
                </a:ln>
                <a:solidFill>
                  <a:srgbClr val="000000"/>
                </a:solidFill>
                <a:latin typeface="Monotype Corsiva"/>
              </a:rPr>
              <a:t>O que é holoepistemologia?</a:t>
            </a:r>
          </a:p>
        </p:txBody>
      </p:sp>
      <p:sp>
        <p:nvSpPr>
          <p:cNvPr id="2" name="WordArt 24"/>
          <p:cNvSpPr>
            <a:spLocks noChangeArrowheads="1" noChangeShapeType="1" noTextEdit="1"/>
          </p:cNvSpPr>
          <p:nvPr/>
        </p:nvSpPr>
        <p:spPr bwMode="auto">
          <a:xfrm>
            <a:off x="2774950" y="6675438"/>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Rob Gonçalves</a:t>
            </a:r>
          </a:p>
        </p:txBody>
      </p:sp>
      <p:sp>
        <p:nvSpPr>
          <p:cNvPr id="3" name="WordArt 24"/>
          <p:cNvSpPr>
            <a:spLocks noChangeArrowheads="1" noChangeShapeType="1" noTextEdit="1"/>
          </p:cNvSpPr>
          <p:nvPr/>
        </p:nvSpPr>
        <p:spPr bwMode="auto">
          <a:xfrm>
            <a:off x="4014788" y="6686550"/>
            <a:ext cx="701675" cy="157163"/>
          </a:xfrm>
          <a:prstGeom prst="rect">
            <a:avLst/>
          </a:prstGeom>
        </p:spPr>
        <p:txBody>
          <a:bodyPr wrap="none" fromWordArt="1">
            <a:prstTxWarp prst="textPlain">
              <a:avLst>
                <a:gd name="adj" fmla="val 50000"/>
              </a:avLst>
            </a:prstTxWarp>
          </a:bodyPr>
          <a:lstStyle/>
          <a:p>
            <a:pPr algn="ctr"/>
            <a:r>
              <a:rPr lang="pt-BR" sz="2400" b="1" kern="10">
                <a:ln w="9525">
                  <a:noFill/>
                  <a:round/>
                  <a:headEnd/>
                  <a:tailEnd/>
                </a:ln>
                <a:solidFill>
                  <a:srgbClr val="FFFFFF"/>
                </a:solidFill>
                <a:latin typeface="Monotype Corsiva"/>
              </a:rPr>
              <a:t>Canyon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par>
                                <p:cTn id="9" presetID="2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500"/>
                                        <p:tgtEl>
                                          <p:spTgt spid="2"/>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1400"/>
                                        </p:tgtEl>
                                        <p:attrNameLst>
                                          <p:attrName>style.visibility</p:attrName>
                                        </p:attrNameLst>
                                      </p:cBhvr>
                                      <p:to>
                                        <p:strVal val="visible"/>
                                      </p:to>
                                    </p:set>
                                    <p:animEffect transition="in" filter="strips(downRight)">
                                      <p:cBhvr>
                                        <p:cTn id="19" dur="500"/>
                                        <p:tgtEl>
                                          <p:spTgt spid="1014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iterate type="wd">
                                    <p:tmPct val="10000"/>
                                  </p:iterate>
                                  <p:childTnLst>
                                    <p:set>
                                      <p:cBhvr>
                                        <p:cTn id="23" dur="1" fill="hold">
                                          <p:stCondLst>
                                            <p:cond delay="0"/>
                                          </p:stCondLst>
                                        </p:cTn>
                                        <p:tgtEl>
                                          <p:spTgt spid="23555">
                                            <p:txEl>
                                              <p:pRg st="0" end="0"/>
                                            </p:txEl>
                                          </p:spTgt>
                                        </p:tgtEl>
                                        <p:attrNameLst>
                                          <p:attrName>style.visibility</p:attrName>
                                        </p:attrNameLst>
                                      </p:cBhvr>
                                      <p:to>
                                        <p:strVal val="visible"/>
                                      </p:to>
                                    </p:set>
                                    <p:animEffect transition="in" filter="strips(downRight)">
                                      <p:cBhvr>
                                        <p:cTn id="24" dur="2000"/>
                                        <p:tgtEl>
                                          <p:spTgt spid="2355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iterate type="wd">
                                    <p:tmPct val="10000"/>
                                  </p:iterate>
                                  <p:childTnLst>
                                    <p:set>
                                      <p:cBhvr>
                                        <p:cTn id="28" dur="1" fill="hold">
                                          <p:stCondLst>
                                            <p:cond delay="0"/>
                                          </p:stCondLst>
                                        </p:cTn>
                                        <p:tgtEl>
                                          <p:spTgt spid="23555">
                                            <p:txEl>
                                              <p:pRg st="1" end="1"/>
                                            </p:txEl>
                                          </p:spTgt>
                                        </p:tgtEl>
                                        <p:attrNameLst>
                                          <p:attrName>style.visibility</p:attrName>
                                        </p:attrNameLst>
                                      </p:cBhvr>
                                      <p:to>
                                        <p:strVal val="visible"/>
                                      </p:to>
                                    </p:set>
                                    <p:animEffect transition="in" filter="strips(downRight)">
                                      <p:cBhvr>
                                        <p:cTn id="29" dur="2000"/>
                                        <p:tgtEl>
                                          <p:spTgt spid="23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101400" grpId="0" animBg="1"/>
      <p:bldP spid="2" grpId="0" animBg="1"/>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m 5" descr="Rob GonsalvesThe Dancing Wind.jpg"/>
          <p:cNvPicPr>
            <a:picLocks noChangeAspect="1"/>
          </p:cNvPicPr>
          <p:nvPr/>
        </p:nvPicPr>
        <p:blipFill>
          <a:blip r:embed="rId2" cstate="print"/>
          <a:srcRect/>
          <a:stretch>
            <a:fillRect/>
          </a:stretch>
        </p:blipFill>
        <p:spPr bwMode="auto">
          <a:xfrm>
            <a:off x="4763" y="0"/>
            <a:ext cx="9139237" cy="6858000"/>
          </a:xfrm>
          <a:prstGeom prst="rect">
            <a:avLst/>
          </a:prstGeom>
          <a:noFill/>
          <a:ln w="9525">
            <a:noFill/>
            <a:miter lim="800000"/>
            <a:headEnd/>
            <a:tailEnd/>
          </a:ln>
        </p:spPr>
      </p:pic>
      <p:pic>
        <p:nvPicPr>
          <p:cNvPr id="86022" name="Imagem 5" descr="Rob GonsalvesThe Dancing Wind.jpg"/>
          <p:cNvPicPr>
            <a:picLocks noChangeAspect="1"/>
          </p:cNvPicPr>
          <p:nvPr/>
        </p:nvPicPr>
        <p:blipFill>
          <a:blip r:embed="rId2" cstate="print">
            <a:lum bright="40000" contrast="-70000"/>
          </a:blip>
          <a:srcRect/>
          <a:stretch>
            <a:fillRect/>
          </a:stretch>
        </p:blipFill>
        <p:spPr bwMode="auto">
          <a:xfrm>
            <a:off x="0" y="0"/>
            <a:ext cx="9139238" cy="6858000"/>
          </a:xfrm>
          <a:prstGeom prst="rect">
            <a:avLst/>
          </a:prstGeom>
          <a:noFill/>
          <a:ln w="9525">
            <a:noFill/>
            <a:miter lim="800000"/>
            <a:headEnd/>
            <a:tailEnd/>
          </a:ln>
        </p:spPr>
      </p:pic>
      <p:sp>
        <p:nvSpPr>
          <p:cNvPr id="7" name="WordArt 24"/>
          <p:cNvSpPr>
            <a:spLocks noChangeArrowheads="1" noChangeShapeType="1" noTextEdit="1"/>
          </p:cNvSpPr>
          <p:nvPr/>
        </p:nvSpPr>
        <p:spPr bwMode="auto">
          <a:xfrm>
            <a:off x="6589713" y="6642100"/>
            <a:ext cx="1171575" cy="168275"/>
          </a:xfrm>
          <a:prstGeom prst="rect">
            <a:avLst/>
          </a:prstGeom>
        </p:spPr>
        <p:txBody>
          <a:bodyPr wrap="none" fromWordArt="1">
            <a:prstTxWarp prst="textPlain">
              <a:avLst>
                <a:gd name="adj" fmla="val 50000"/>
              </a:avLst>
            </a:prstTxWarp>
          </a:bodyPr>
          <a:lstStyle/>
          <a:p>
            <a:pPr algn="ctr"/>
            <a:r>
              <a:rPr lang="pt-BR" sz="2400" kern="10">
                <a:ln w="9525">
                  <a:solidFill>
                    <a:srgbClr val="FFFF99"/>
                  </a:solidFill>
                  <a:round/>
                  <a:headEnd/>
                  <a:tailEnd/>
                </a:ln>
                <a:solidFill>
                  <a:srgbClr val="FFFF00"/>
                </a:solidFill>
                <a:latin typeface="Monotype Corsiva"/>
              </a:rPr>
              <a:t>Rob Gonçalves</a:t>
            </a:r>
          </a:p>
        </p:txBody>
      </p:sp>
      <p:sp>
        <p:nvSpPr>
          <p:cNvPr id="8" name="WordArt 24"/>
          <p:cNvSpPr>
            <a:spLocks noChangeArrowheads="1" noChangeShapeType="1" noTextEdit="1"/>
          </p:cNvSpPr>
          <p:nvPr/>
        </p:nvSpPr>
        <p:spPr bwMode="auto">
          <a:xfrm>
            <a:off x="7829550" y="6642100"/>
            <a:ext cx="1171575" cy="168275"/>
          </a:xfrm>
          <a:prstGeom prst="rect">
            <a:avLst/>
          </a:prstGeom>
        </p:spPr>
        <p:txBody>
          <a:bodyPr wrap="none" fromWordArt="1">
            <a:prstTxWarp prst="textPlain">
              <a:avLst>
                <a:gd name="adj" fmla="val 50000"/>
              </a:avLst>
            </a:prstTxWarp>
          </a:bodyPr>
          <a:lstStyle/>
          <a:p>
            <a:pPr algn="ctr"/>
            <a:r>
              <a:rPr lang="pt-BR" sz="2400" b="1" kern="10">
                <a:ln w="9525">
                  <a:noFill/>
                  <a:round/>
                  <a:headEnd/>
                  <a:tailEnd/>
                </a:ln>
                <a:solidFill>
                  <a:srgbClr val="DEBC9A"/>
                </a:solidFill>
                <a:latin typeface="Monotype Corsiva"/>
              </a:rPr>
              <a:t>The Dancing Wind</a:t>
            </a:r>
          </a:p>
        </p:txBody>
      </p:sp>
      <p:sp>
        <p:nvSpPr>
          <p:cNvPr id="17413" name="Text Box 5"/>
          <p:cNvSpPr txBox="1">
            <a:spLocks noChangeArrowheads="1"/>
          </p:cNvSpPr>
          <p:nvPr/>
        </p:nvSpPr>
        <p:spPr bwMode="auto">
          <a:xfrm>
            <a:off x="563563" y="1125538"/>
            <a:ext cx="8135937" cy="5148262"/>
          </a:xfrm>
          <a:prstGeom prst="rect">
            <a:avLst/>
          </a:prstGeom>
          <a:noFill/>
          <a:ln w="9525">
            <a:noFill/>
            <a:miter lim="800000"/>
            <a:headEnd/>
            <a:tailEnd/>
          </a:ln>
        </p:spPr>
        <p:txBody>
          <a:bodyPr>
            <a:spAutoFit/>
          </a:bodyPr>
          <a:lstStyle/>
          <a:p>
            <a:pPr algn="just"/>
            <a:r>
              <a:rPr lang="pt-BR" sz="3200" b="1" i="1">
                <a:solidFill>
                  <a:srgbClr val="003300"/>
                </a:solidFill>
                <a:latin typeface="Times New Roman" pitchFamily="18" charset="0"/>
              </a:rPr>
              <a:t>Tal como toda a ciência, a nova transdisciplinaridade jamais irá veicular certezas absolutas, mas através de um permanente questionamento do “real”, levará à elaboração de um enfoque aberto, em permanente evolução, que irá se nutrir de todos os conhecimentos humanos e que irá recolocar o homem no centro das preocupações do homem</a:t>
            </a:r>
          </a:p>
          <a:p>
            <a:pPr algn="just"/>
            <a:endParaRPr lang="pt-BR" sz="1200" b="1" i="1">
              <a:solidFill>
                <a:srgbClr val="003300"/>
              </a:solidFill>
              <a:latin typeface="Times New Roman" pitchFamily="18" charset="0"/>
            </a:endParaRPr>
          </a:p>
          <a:p>
            <a:pPr algn="r"/>
            <a:r>
              <a:rPr lang="pt-BR" sz="3200" b="1">
                <a:solidFill>
                  <a:srgbClr val="003300"/>
                </a:solidFill>
                <a:latin typeface="Times New Roman" pitchFamily="18" charset="0"/>
              </a:rPr>
              <a:t>Basarab Nicolescu</a:t>
            </a:r>
          </a:p>
        </p:txBody>
      </p:sp>
      <p:sp>
        <p:nvSpPr>
          <p:cNvPr id="2052" name="Text Box 4"/>
          <p:cNvSpPr txBox="1">
            <a:spLocks noChangeArrowheads="1"/>
          </p:cNvSpPr>
          <p:nvPr/>
        </p:nvSpPr>
        <p:spPr bwMode="auto">
          <a:xfrm>
            <a:off x="1384300" y="0"/>
            <a:ext cx="6283325" cy="579438"/>
          </a:xfrm>
          <a:prstGeom prst="rect">
            <a:avLst/>
          </a:prstGeom>
          <a:noFill/>
          <a:ln w="9525">
            <a:noFill/>
            <a:miter lim="800000"/>
            <a:headEnd/>
            <a:tailEnd/>
          </a:ln>
        </p:spPr>
        <p:txBody>
          <a:bodyPr>
            <a:spAutoFit/>
          </a:bodyPr>
          <a:lstStyle/>
          <a:p>
            <a:pPr algn="ctr"/>
            <a:r>
              <a:rPr lang="pt-BR" sz="3200" b="1">
                <a:solidFill>
                  <a:srgbClr val="003300"/>
                </a:solidFill>
                <a:latin typeface="Times New Roman" pitchFamily="18" charset="0"/>
              </a:rPr>
              <a:t>TRANSDISCIPLINARIDADE</a:t>
            </a:r>
          </a:p>
        </p:txBody>
      </p:sp>
      <p:sp>
        <p:nvSpPr>
          <p:cNvPr id="86025" name="Rectangle 2"/>
          <p:cNvSpPr>
            <a:spLocks noChangeArrowheads="1"/>
          </p:cNvSpPr>
          <p:nvPr/>
        </p:nvSpPr>
        <p:spPr bwMode="auto">
          <a:xfrm>
            <a:off x="95250" y="6621463"/>
            <a:ext cx="1762125" cy="188912"/>
          </a:xfrm>
          <a:prstGeom prst="rect">
            <a:avLst/>
          </a:prstGeom>
          <a:noFill/>
          <a:ln w="9525">
            <a:noFill/>
            <a:miter lim="800000"/>
            <a:headEnd/>
            <a:tailEnd/>
          </a:ln>
        </p:spPr>
        <p:txBody>
          <a:bodyPr anchor="ctr"/>
          <a:lstStyle/>
          <a:p>
            <a:pPr algn="ctr"/>
            <a:r>
              <a:rPr lang="pt-BR" sz="1400">
                <a:solidFill>
                  <a:srgbClr val="000000"/>
                </a:solidFill>
                <a:latin typeface="Times New Roman" pitchFamily="18" charset="0"/>
              </a:rPr>
              <a:t>Diniz da Gama, 2008</a:t>
            </a:r>
            <a:endParaRPr lang="pt-B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022"/>
                                        </p:tgtEl>
                                        <p:attrNameLst>
                                          <p:attrName>style.visibility</p:attrName>
                                        </p:attrNameLst>
                                      </p:cBhvr>
                                      <p:to>
                                        <p:strVal val="visible"/>
                                      </p:to>
                                    </p:set>
                                  </p:childTnLst>
                                </p:cTn>
                              </p:par>
                              <p:par>
                                <p:cTn id="15" presetID="23" presetClass="entr" presetSubtype="16" fill="hold" grpId="0"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17413"/>
                                        </p:tgtEl>
                                        <p:attrNameLst>
                                          <p:attrName>style.visibility</p:attrName>
                                        </p:attrNameLst>
                                      </p:cBhvr>
                                      <p:to>
                                        <p:strVal val="visible"/>
                                      </p:to>
                                    </p:set>
                                    <p:animEffect transition="in" filter="strips(upRight)">
                                      <p:cBhvr>
                                        <p:cTn id="23" dur="500"/>
                                        <p:tgtEl>
                                          <p:spTgt spid="1741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6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413" grpId="0"/>
      <p:bldP spid="2052" grpId="0" autoUpdateAnimBg="0"/>
      <p:bldP spid="8602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cstate="print"/>
          <a:srcRect l="36797" t="40926" r="33749" b="26482"/>
          <a:stretch>
            <a:fillRect/>
          </a:stretch>
        </p:blipFill>
        <p:spPr bwMode="auto">
          <a:xfrm>
            <a:off x="1258888" y="1366838"/>
            <a:ext cx="5789612" cy="3603625"/>
          </a:xfrm>
          <a:prstGeom prst="rect">
            <a:avLst/>
          </a:prstGeom>
          <a:noFill/>
          <a:ln w="9525">
            <a:noFill/>
            <a:miter lim="800000"/>
            <a:headEnd/>
            <a:tailEnd/>
          </a:ln>
        </p:spPr>
      </p:pic>
      <p:sp>
        <p:nvSpPr>
          <p:cNvPr id="104450" name="WordArt 2"/>
          <p:cNvSpPr>
            <a:spLocks noChangeArrowheads="1" noChangeShapeType="1" noTextEdit="1"/>
          </p:cNvSpPr>
          <p:nvPr/>
        </p:nvSpPr>
        <p:spPr bwMode="auto">
          <a:xfrm>
            <a:off x="195263" y="47625"/>
            <a:ext cx="8753475" cy="501650"/>
          </a:xfrm>
          <a:prstGeom prst="rect">
            <a:avLst/>
          </a:prstGeom>
        </p:spPr>
        <p:txBody>
          <a:bodyPr wrap="none" fromWordArt="1">
            <a:prstTxWarp prst="textPlain">
              <a:avLst>
                <a:gd name="adj" fmla="val 50000"/>
              </a:avLst>
            </a:prstTxWarp>
          </a:bodyPr>
          <a:lstStyle/>
          <a:p>
            <a:pPr algn="ctr"/>
            <a:r>
              <a:rPr lang="pt-BR" sz="3600" b="1" kern="10">
                <a:ln w="12700">
                  <a:solidFill>
                    <a:srgbClr val="000080"/>
                  </a:solidFill>
                  <a:round/>
                  <a:headEnd/>
                  <a:tailEnd/>
                </a:ln>
                <a:solidFill>
                  <a:srgbClr val="FFFFFF"/>
                </a:solidFill>
                <a:latin typeface="Georgia"/>
              </a:rPr>
              <a:t>Em que mundo estamos vivendo?</a:t>
            </a:r>
          </a:p>
        </p:txBody>
      </p:sp>
      <p:pic>
        <p:nvPicPr>
          <p:cNvPr id="5" name="09 5 Ana Carolina Só de Sacanagem - Basil Corrupção - YouTube.wmv">
            <a:hlinkClick r:id="" action="ppaction://media"/>
          </p:cNvPr>
          <p:cNvPicPr>
            <a:picLocks noRot="1" noChangeAspect="1"/>
          </p:cNvPicPr>
          <p:nvPr>
            <a:videoFile r:link="rId1"/>
          </p:nvPr>
        </p:nvPicPr>
        <p:blipFill>
          <a:blip r:embed="rId4" cstate="print"/>
          <a:srcRect/>
          <a:stretch>
            <a:fillRect/>
          </a:stretch>
        </p:blipFill>
        <p:spPr bwMode="auto">
          <a:xfrm>
            <a:off x="1349375" y="1333500"/>
            <a:ext cx="5708650" cy="3659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diamond(out)">
                                      <p:cBhvr>
                                        <p:cTn id="7" dur="2000"/>
                                        <p:tgtEl>
                                          <p:spTgt spid="38916"/>
                                        </p:tgtEl>
                                      </p:cBhvr>
                                    </p:animEffect>
                                  </p:childTnLst>
                                </p:cTn>
                              </p:par>
                            </p:childTnLst>
                          </p:cTn>
                        </p:par>
                        <p:par>
                          <p:cTn id="8" fill="hold">
                            <p:stCondLst>
                              <p:cond delay="2000"/>
                            </p:stCondLst>
                            <p:childTnLst>
                              <p:par>
                                <p:cTn id="9" presetID="13" presetClass="entr" presetSubtype="16" fill="hold" grpId="0" nodeType="afterEffect">
                                  <p:stCondLst>
                                    <p:cond delay="0"/>
                                  </p:stCondLst>
                                  <p:childTnLst>
                                    <p:set>
                                      <p:cBhvr>
                                        <p:cTn id="10" dur="1" fill="hold">
                                          <p:stCondLst>
                                            <p:cond delay="0"/>
                                          </p:stCondLst>
                                        </p:cTn>
                                        <p:tgtEl>
                                          <p:spTgt spid="104450"/>
                                        </p:tgtEl>
                                        <p:attrNameLst>
                                          <p:attrName>style.visibility</p:attrName>
                                        </p:attrNameLst>
                                      </p:cBhvr>
                                      <p:to>
                                        <p:strVal val="visible"/>
                                      </p:to>
                                    </p:set>
                                    <p:animEffect transition="in" filter="plus(in)">
                                      <p:cBhvr>
                                        <p:cTn id="11" dur="500"/>
                                        <p:tgtEl>
                                          <p:spTgt spid="1044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p:cTn id="21"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10445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D5DFF"/>
            </a:gs>
            <a:gs pos="50000">
              <a:srgbClr val="3366CC"/>
            </a:gs>
            <a:gs pos="100000">
              <a:srgbClr val="000066"/>
            </a:gs>
          </a:gsLst>
          <a:lin ang="27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0" y="2681288"/>
            <a:ext cx="1152128" cy="490537"/>
          </a:xfrm>
          <a:prstGeom prst="rect">
            <a:avLst/>
          </a:prstGeom>
          <a:noFill/>
          <a:ln w="9525">
            <a:noFill/>
            <a:miter lim="800000"/>
            <a:headEnd/>
            <a:tailEnd/>
          </a:ln>
        </p:spPr>
        <p:txBody>
          <a:bodyPr anchor="ctr"/>
          <a:lstStyle/>
          <a:p>
            <a:r>
              <a:rPr lang="pt-BR" sz="2800" b="1" dirty="0" smtClean="0">
                <a:solidFill>
                  <a:srgbClr val="000000"/>
                </a:solidFill>
                <a:latin typeface="Times New Roman" pitchFamily="18" charset="0"/>
              </a:rPr>
              <a:t>Papel</a:t>
            </a:r>
          </a:p>
        </p:txBody>
      </p:sp>
      <p:sp>
        <p:nvSpPr>
          <p:cNvPr id="7" name="Rectangle 6"/>
          <p:cNvSpPr>
            <a:spLocks noChangeArrowheads="1"/>
          </p:cNvSpPr>
          <p:nvPr/>
        </p:nvSpPr>
        <p:spPr bwMode="auto">
          <a:xfrm>
            <a:off x="4572001" y="3829050"/>
            <a:ext cx="2736304" cy="490538"/>
          </a:xfrm>
          <a:prstGeom prst="rect">
            <a:avLst/>
          </a:prstGeom>
          <a:noFill/>
          <a:ln w="9525">
            <a:noFill/>
            <a:miter lim="800000"/>
            <a:headEnd/>
            <a:tailEnd/>
          </a:ln>
        </p:spPr>
        <p:txBody>
          <a:bodyPr anchor="ctr"/>
          <a:lstStyle/>
          <a:p>
            <a:r>
              <a:rPr lang="pt-BR" sz="2800" b="1" dirty="0" smtClean="0">
                <a:solidFill>
                  <a:srgbClr val="000000"/>
                </a:solidFill>
                <a:latin typeface="Times New Roman" pitchFamily="18" charset="0"/>
              </a:rPr>
              <a:t>Espontaneidade</a:t>
            </a:r>
          </a:p>
        </p:txBody>
      </p:sp>
      <p:sp>
        <p:nvSpPr>
          <p:cNvPr id="8" name="Rectangle 8"/>
          <p:cNvSpPr>
            <a:spLocks noChangeArrowheads="1"/>
          </p:cNvSpPr>
          <p:nvPr/>
        </p:nvSpPr>
        <p:spPr bwMode="auto">
          <a:xfrm>
            <a:off x="4572000" y="1533525"/>
            <a:ext cx="3312368" cy="490538"/>
          </a:xfrm>
          <a:prstGeom prst="rect">
            <a:avLst/>
          </a:prstGeom>
          <a:noFill/>
          <a:ln w="9525">
            <a:noFill/>
            <a:miter lim="800000"/>
            <a:headEnd/>
            <a:tailEnd/>
          </a:ln>
        </p:spPr>
        <p:txBody>
          <a:bodyPr anchor="ctr"/>
          <a:lstStyle/>
          <a:p>
            <a:r>
              <a:rPr lang="pt-BR" sz="2800" b="1" dirty="0" smtClean="0">
                <a:solidFill>
                  <a:srgbClr val="000000"/>
                </a:solidFill>
                <a:latin typeface="Times New Roman" pitchFamily="18" charset="0"/>
              </a:rPr>
              <a:t>Conserva Cultural</a:t>
            </a:r>
          </a:p>
        </p:txBody>
      </p:sp>
      <p:sp>
        <p:nvSpPr>
          <p:cNvPr id="9" name="Rectangle 8"/>
          <p:cNvSpPr>
            <a:spLocks noChangeArrowheads="1"/>
          </p:cNvSpPr>
          <p:nvPr/>
        </p:nvSpPr>
        <p:spPr bwMode="auto">
          <a:xfrm>
            <a:off x="4572000" y="4976813"/>
            <a:ext cx="2162175" cy="490537"/>
          </a:xfrm>
          <a:prstGeom prst="rect">
            <a:avLst/>
          </a:prstGeom>
          <a:noFill/>
          <a:ln w="9525">
            <a:noFill/>
            <a:miter lim="800000"/>
            <a:headEnd/>
            <a:tailEnd/>
          </a:ln>
        </p:spPr>
        <p:txBody>
          <a:bodyPr anchor="ctr"/>
          <a:lstStyle/>
          <a:p>
            <a:r>
              <a:rPr lang="pt-BR" sz="2800" b="1" dirty="0" smtClean="0">
                <a:solidFill>
                  <a:srgbClr val="000000"/>
                </a:solidFill>
                <a:latin typeface="Times New Roman" pitchFamily="18" charset="0"/>
              </a:rPr>
              <a:t>Criatividade</a:t>
            </a:r>
          </a:p>
        </p:txBody>
      </p:sp>
      <p:pic>
        <p:nvPicPr>
          <p:cNvPr id="87042" name="Picture 2" descr="http://www.oskorei-gruppeterapi.no/e107_images/newspost_images/moreno_foto.jpg"/>
          <p:cNvPicPr>
            <a:picLocks noChangeAspect="1" noChangeArrowheads="1"/>
          </p:cNvPicPr>
          <p:nvPr/>
        </p:nvPicPr>
        <p:blipFill>
          <a:blip r:embed="rId2" cstate="print"/>
          <a:srcRect/>
          <a:stretch>
            <a:fillRect/>
          </a:stretch>
        </p:blipFill>
        <p:spPr bwMode="auto">
          <a:xfrm>
            <a:off x="774700" y="1647825"/>
            <a:ext cx="2857500" cy="3562350"/>
          </a:xfrm>
          <a:prstGeom prst="rect">
            <a:avLst/>
          </a:prstGeom>
          <a:noFill/>
          <a:ln w="9525">
            <a:noFill/>
            <a:miter lim="800000"/>
            <a:headEnd/>
            <a:tailEnd/>
          </a:ln>
        </p:spPr>
      </p:pic>
      <p:sp>
        <p:nvSpPr>
          <p:cNvPr id="11" name="Rectangle 8"/>
          <p:cNvSpPr>
            <a:spLocks noChangeArrowheads="1"/>
          </p:cNvSpPr>
          <p:nvPr/>
        </p:nvSpPr>
        <p:spPr bwMode="auto">
          <a:xfrm>
            <a:off x="2366962" y="116632"/>
            <a:ext cx="4410075" cy="490538"/>
          </a:xfrm>
          <a:prstGeom prst="rect">
            <a:avLst/>
          </a:prstGeom>
          <a:noFill/>
          <a:ln w="9525">
            <a:noFill/>
            <a:miter lim="800000"/>
            <a:headEnd/>
            <a:tailEnd/>
          </a:ln>
        </p:spPr>
        <p:txBody>
          <a:bodyPr anchor="ctr"/>
          <a:lstStyle/>
          <a:p>
            <a:pPr>
              <a:defRPr/>
            </a:pPr>
            <a:r>
              <a:rPr lang="pt-BR" sz="2800" b="1" dirty="0">
                <a:ln w="19050">
                  <a:solidFill>
                    <a:srgbClr val="000000"/>
                  </a:solidFill>
                  <a:prstDash val="solid"/>
                </a:ln>
                <a:solidFill>
                  <a:srgbClr val="000000"/>
                </a:solidFill>
                <a:latin typeface="Times New Roman" pitchFamily="18" charset="0"/>
              </a:rPr>
              <a:t>TEORIA </a:t>
            </a:r>
            <a:r>
              <a:rPr lang="pt-BR" sz="2800" b="1" dirty="0" err="1">
                <a:ln w="19050">
                  <a:solidFill>
                    <a:srgbClr val="000000"/>
                  </a:solidFill>
                  <a:prstDash val="solid"/>
                </a:ln>
                <a:solidFill>
                  <a:srgbClr val="000000"/>
                </a:solidFill>
                <a:latin typeface="Times New Roman" pitchFamily="18" charset="0"/>
              </a:rPr>
              <a:t>SOCIONÔMICA</a:t>
            </a:r>
            <a:endParaRPr lang="pt-BR" sz="2800" b="1" dirty="0">
              <a:ln w="19050">
                <a:solidFill>
                  <a:srgbClr val="000000"/>
                </a:solidFill>
                <a:prstDash val="solid"/>
              </a:ln>
              <a:solidFill>
                <a:srgbClr val="000000"/>
              </a:solidFill>
              <a:latin typeface="Times New Roman" pitchFamily="18" charset="0"/>
            </a:endParaRPr>
          </a:p>
        </p:txBody>
      </p:sp>
      <p:sp>
        <p:nvSpPr>
          <p:cNvPr id="12" name="WordArt 24"/>
          <p:cNvSpPr>
            <a:spLocks noChangeArrowheads="1" noChangeShapeType="1" noTextEdit="1"/>
          </p:cNvSpPr>
          <p:nvPr/>
        </p:nvSpPr>
        <p:spPr bwMode="auto">
          <a:xfrm>
            <a:off x="971600" y="1124744"/>
            <a:ext cx="2520000" cy="540000"/>
          </a:xfrm>
          <a:prstGeom prst="rect">
            <a:avLst/>
          </a:prstGeom>
        </p:spPr>
        <p:txBody>
          <a:bodyPr wrap="none" fromWordArt="1">
            <a:prstTxWarp prst="textPlain">
              <a:avLst>
                <a:gd name="adj" fmla="val 50000"/>
              </a:avLst>
            </a:prstTxWarp>
          </a:bodyPr>
          <a:lstStyle/>
          <a:p>
            <a:pPr marL="357188" indent="-357188" algn="just" defTabSz="714375" eaLnBrk="0" hangingPunct="0">
              <a:spcBef>
                <a:spcPct val="20000"/>
              </a:spcBef>
              <a:buSzPct val="80000"/>
              <a:defRPr/>
            </a:pPr>
            <a:r>
              <a:rPr lang="pt-BR" sz="2400" b="1" kern="10" dirty="0" smtClean="0">
                <a:ln w="6350">
                  <a:solidFill>
                    <a:srgbClr val="3366FF"/>
                  </a:solidFill>
                  <a:round/>
                  <a:headEnd/>
                  <a:tailEnd/>
                </a:ln>
                <a:solidFill>
                  <a:srgbClr val="CCFFFF"/>
                </a:solidFill>
                <a:latin typeface="Monotype Corsiva"/>
              </a:rPr>
              <a:t>Jacob Levi Moreno </a:t>
            </a:r>
            <a:endParaRPr lang="pt-BR" sz="2400" b="1" dirty="0">
              <a:ln w="19050">
                <a:noFill/>
                <a:prstDash val="solid"/>
              </a:ln>
              <a:solidFill>
                <a:srgbClr val="000000"/>
              </a:solidFill>
              <a:effectLst>
                <a:outerShdw blurRad="50000" dist="50800" dir="7500000" algn="tl">
                  <a:srgbClr val="000000">
                    <a:shade val="5000"/>
                    <a:alpha val="35000"/>
                  </a:srgbClr>
                </a:outerShdw>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7042"/>
                                        </p:tgtEl>
                                        <p:attrNameLst>
                                          <p:attrName>style.visibility</p:attrName>
                                        </p:attrNameLst>
                                      </p:cBhvr>
                                      <p:to>
                                        <p:strVal val="visible"/>
                                      </p:to>
                                    </p:set>
                                    <p:animEffect transition="in" filter="box(in)">
                                      <p:cBhvr>
                                        <p:cTn id="16" dur="500"/>
                                        <p:tgtEl>
                                          <p:spTgt spid="8704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ou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5"/>
          <p:cNvPicPr>
            <a:picLocks noChangeAspect="1" noChangeArrowheads="1"/>
          </p:cNvPicPr>
          <p:nvPr/>
        </p:nvPicPr>
        <p:blipFill>
          <a:blip r:embed="rId2" cstate="print"/>
          <a:srcRect l="19238" t="23895" r="19238" b="17813"/>
          <a:stretch>
            <a:fillRect/>
          </a:stretch>
        </p:blipFill>
        <p:spPr bwMode="auto">
          <a:xfrm>
            <a:off x="0" y="0"/>
            <a:ext cx="9144000" cy="6858000"/>
          </a:xfrm>
          <a:prstGeom prst="rect">
            <a:avLst/>
          </a:prstGeom>
          <a:noFill/>
          <a:ln w="9525">
            <a:noFill/>
            <a:miter lim="800000"/>
            <a:headEnd/>
            <a:tailEnd/>
          </a:ln>
        </p:spPr>
      </p:pic>
      <p:sp>
        <p:nvSpPr>
          <p:cNvPr id="23556" name="Rectangle 4"/>
          <p:cNvSpPr>
            <a:spLocks noChangeArrowheads="1"/>
          </p:cNvSpPr>
          <p:nvPr/>
        </p:nvSpPr>
        <p:spPr bwMode="auto">
          <a:xfrm>
            <a:off x="0" y="0"/>
            <a:ext cx="9144000" cy="6858000"/>
          </a:xfrm>
          <a:prstGeom prst="rect">
            <a:avLst/>
          </a:prstGeom>
          <a:gradFill rotWithShape="1">
            <a:gsLst>
              <a:gs pos="0">
                <a:srgbClr val="E4F496">
                  <a:alpha val="53999"/>
                </a:srgbClr>
              </a:gs>
              <a:gs pos="50000">
                <a:srgbClr val="E4F496">
                  <a:gamma/>
                  <a:tint val="47451"/>
                  <a:invGamma/>
                  <a:alpha val="52000"/>
                </a:srgbClr>
              </a:gs>
              <a:gs pos="100000">
                <a:srgbClr val="E4F496">
                  <a:alpha val="53999"/>
                </a:srgbClr>
              </a:gs>
            </a:gsLst>
            <a:lin ang="18900000" scaled="1"/>
          </a:gradFill>
          <a:ln w="9525">
            <a:solidFill>
              <a:schemeClr val="tx1"/>
            </a:solidFill>
            <a:miter lim="800000"/>
            <a:headEnd/>
            <a:tailEnd/>
          </a:ln>
          <a:effectLst/>
          <a:extLst/>
        </p:spPr>
        <p:txBody>
          <a:bodyPr wrap="none" anchor="ctr"/>
          <a:lstStyle/>
          <a:p>
            <a:pPr>
              <a:defRPr/>
            </a:pPr>
            <a:endParaRPr lang="pt-BR">
              <a:solidFill>
                <a:srgbClr val="000000"/>
              </a:solidFill>
            </a:endParaRPr>
          </a:p>
        </p:txBody>
      </p:sp>
      <p:sp>
        <p:nvSpPr>
          <p:cNvPr id="23554" name="Rectangle 2"/>
          <p:cNvSpPr>
            <a:spLocks noGrp="1" noChangeArrowheads="1"/>
          </p:cNvSpPr>
          <p:nvPr>
            <p:ph type="title"/>
          </p:nvPr>
        </p:nvSpPr>
        <p:spPr>
          <a:xfrm>
            <a:off x="611188" y="620713"/>
            <a:ext cx="8208962" cy="4608512"/>
          </a:xfrm>
          <a:noFill/>
        </p:spPr>
        <p:txBody>
          <a:bodyPr/>
          <a:lstStyle/>
          <a:p>
            <a:pPr algn="l">
              <a:lnSpc>
                <a:spcPct val="90000"/>
              </a:lnSpc>
            </a:pPr>
            <a:r>
              <a:rPr lang="pt-BR" sz="2800" smtClean="0">
                <a:latin typeface="Times New Roman" pitchFamily="18" charset="0"/>
              </a:rPr>
              <a:t>“Um encontro de dois: </a:t>
            </a:r>
            <a:br>
              <a:rPr lang="pt-BR" sz="2800" smtClean="0">
                <a:latin typeface="Times New Roman" pitchFamily="18" charset="0"/>
              </a:rPr>
            </a:br>
            <a:r>
              <a:rPr lang="pt-BR" sz="2800" smtClean="0">
                <a:latin typeface="Times New Roman" pitchFamily="18" charset="0"/>
              </a:rPr>
              <a:t>olhos nos olhos, face a face</a:t>
            </a:r>
            <a:br>
              <a:rPr lang="pt-BR" sz="2800" smtClean="0">
                <a:latin typeface="Times New Roman" pitchFamily="18" charset="0"/>
              </a:rPr>
            </a:br>
            <a:r>
              <a:rPr lang="pt-BR" sz="2800" smtClean="0">
                <a:latin typeface="Times New Roman" pitchFamily="18" charset="0"/>
              </a:rPr>
              <a:t>E quando estiveres perto, arrancar-te-ei os olhos</a:t>
            </a:r>
            <a:br>
              <a:rPr lang="pt-BR" sz="2800" smtClean="0">
                <a:latin typeface="Times New Roman" pitchFamily="18" charset="0"/>
              </a:rPr>
            </a:br>
            <a:r>
              <a:rPr lang="pt-BR" sz="2800" smtClean="0">
                <a:latin typeface="Times New Roman" pitchFamily="18" charset="0"/>
              </a:rPr>
              <a:t>e colocá-los-ei no lugar dos meus,</a:t>
            </a:r>
            <a:br>
              <a:rPr lang="pt-BR" sz="2800" smtClean="0">
                <a:latin typeface="Times New Roman" pitchFamily="18" charset="0"/>
              </a:rPr>
            </a:br>
            <a:r>
              <a:rPr lang="pt-BR" sz="2800" smtClean="0">
                <a:latin typeface="Times New Roman" pitchFamily="18" charset="0"/>
              </a:rPr>
              <a:t>e arrancarei meus olhos</a:t>
            </a:r>
            <a:br>
              <a:rPr lang="pt-BR" sz="2800" smtClean="0">
                <a:latin typeface="Times New Roman" pitchFamily="18" charset="0"/>
              </a:rPr>
            </a:br>
            <a:r>
              <a:rPr lang="pt-BR" sz="2800" smtClean="0">
                <a:latin typeface="Times New Roman" pitchFamily="18" charset="0"/>
              </a:rPr>
              <a:t>para colocá-los no lugar dos teus,</a:t>
            </a:r>
            <a:br>
              <a:rPr lang="pt-BR" sz="2800" smtClean="0">
                <a:latin typeface="Times New Roman" pitchFamily="18" charset="0"/>
              </a:rPr>
            </a:br>
            <a:r>
              <a:rPr lang="pt-BR" sz="2800" smtClean="0">
                <a:latin typeface="Times New Roman" pitchFamily="18" charset="0"/>
              </a:rPr>
              <a:t>então ver-te-ei com teus olhos</a:t>
            </a:r>
            <a:br>
              <a:rPr lang="pt-BR" sz="2800" smtClean="0">
                <a:latin typeface="Times New Roman" pitchFamily="18" charset="0"/>
              </a:rPr>
            </a:br>
            <a:r>
              <a:rPr lang="pt-BR" sz="2800" smtClean="0">
                <a:latin typeface="Times New Roman" pitchFamily="18" charset="0"/>
              </a:rPr>
              <a:t>e tu ver-me-ás com os meus.</a:t>
            </a:r>
            <a:br>
              <a:rPr lang="pt-BR" sz="2800" smtClean="0">
                <a:latin typeface="Times New Roman" pitchFamily="18" charset="0"/>
              </a:rPr>
            </a:br>
            <a:r>
              <a:rPr lang="pt-BR" sz="2800" smtClean="0">
                <a:latin typeface="Times New Roman" pitchFamily="18" charset="0"/>
              </a:rPr>
              <a:t>Assim até a coisa comum serve o silêncio</a:t>
            </a:r>
            <a:br>
              <a:rPr lang="pt-BR" sz="2800" smtClean="0">
                <a:latin typeface="Times New Roman" pitchFamily="18" charset="0"/>
              </a:rPr>
            </a:br>
            <a:r>
              <a:rPr lang="pt-BR" sz="2800" smtClean="0">
                <a:latin typeface="Times New Roman" pitchFamily="18" charset="0"/>
              </a:rPr>
              <a:t>E o nosso encontro permanece a meta sem cadeias:</a:t>
            </a:r>
            <a:br>
              <a:rPr lang="pt-BR" sz="2800" smtClean="0">
                <a:latin typeface="Times New Roman" pitchFamily="18" charset="0"/>
              </a:rPr>
            </a:br>
            <a:r>
              <a:rPr lang="pt-BR" sz="2800" smtClean="0">
                <a:latin typeface="Times New Roman" pitchFamily="18" charset="0"/>
              </a:rPr>
              <a:t>O lugar indeterminado, em um momento indeterminado</a:t>
            </a:r>
            <a:br>
              <a:rPr lang="pt-BR" sz="2800" smtClean="0">
                <a:latin typeface="Times New Roman" pitchFamily="18" charset="0"/>
              </a:rPr>
            </a:br>
            <a:r>
              <a:rPr lang="pt-BR" sz="2800" smtClean="0">
                <a:latin typeface="Times New Roman" pitchFamily="18" charset="0"/>
              </a:rPr>
              <a:t>A palavra indeterminada para o homem indeterminado” </a:t>
            </a:r>
            <a:endParaRPr lang="pt-BR" sz="1800" smtClean="0">
              <a:latin typeface="Times New Roman" pitchFamily="18" charset="0"/>
            </a:endParaRPr>
          </a:p>
        </p:txBody>
      </p:sp>
      <p:sp>
        <p:nvSpPr>
          <p:cNvPr id="95239" name="Retângulo 1"/>
          <p:cNvSpPr>
            <a:spLocks noChangeArrowheads="1"/>
          </p:cNvSpPr>
          <p:nvPr/>
        </p:nvSpPr>
        <p:spPr bwMode="auto">
          <a:xfrm>
            <a:off x="3924300" y="6583363"/>
            <a:ext cx="5219700" cy="274637"/>
          </a:xfrm>
          <a:prstGeom prst="rect">
            <a:avLst/>
          </a:prstGeom>
          <a:noFill/>
          <a:ln w="9525">
            <a:noFill/>
            <a:miter lim="800000"/>
            <a:headEnd/>
            <a:tailEnd/>
          </a:ln>
        </p:spPr>
        <p:txBody>
          <a:bodyPr>
            <a:spAutoFit/>
          </a:bodyPr>
          <a:lstStyle/>
          <a:p>
            <a:r>
              <a:rPr lang="pt-BR" sz="1200">
                <a:solidFill>
                  <a:srgbClr val="FFFFFF"/>
                </a:solidFill>
                <a:latin typeface="Times New Roman" pitchFamily="18" charset="0"/>
              </a:rPr>
              <a:t>http://www.flickr.com/photos/ferreirafrancisjryahoocom/show/with/2166533711/</a:t>
            </a:r>
            <a:endParaRPr lang="pt-BR">
              <a:solidFill>
                <a:srgbClr val="000000"/>
              </a:solidFill>
            </a:endParaRPr>
          </a:p>
        </p:txBody>
      </p:sp>
      <p:sp>
        <p:nvSpPr>
          <p:cNvPr id="23558" name="Text Box 6"/>
          <p:cNvSpPr txBox="1">
            <a:spLocks noChangeArrowheads="1"/>
          </p:cNvSpPr>
          <p:nvPr/>
        </p:nvSpPr>
        <p:spPr bwMode="auto">
          <a:xfrm>
            <a:off x="1258888" y="5516563"/>
            <a:ext cx="7416800" cy="366712"/>
          </a:xfrm>
          <a:prstGeom prst="rect">
            <a:avLst/>
          </a:prstGeom>
          <a:noFill/>
          <a:ln w="9525">
            <a:noFill/>
            <a:miter lim="800000"/>
            <a:headEnd/>
            <a:tailEnd/>
          </a:ln>
        </p:spPr>
        <p:txBody>
          <a:bodyPr>
            <a:spAutoFit/>
          </a:bodyPr>
          <a:lstStyle/>
          <a:p>
            <a:pPr>
              <a:spcBef>
                <a:spcPct val="50000"/>
              </a:spcBef>
            </a:pPr>
            <a:r>
              <a:rPr lang="pt-BR">
                <a:solidFill>
                  <a:srgbClr val="000000"/>
                </a:solidFill>
                <a:latin typeface="Times New Roman" pitchFamily="18" charset="0"/>
              </a:rPr>
              <a:t>(Moreno, p.9, 1975), tradução de </a:t>
            </a:r>
            <a:r>
              <a:rPr lang="pt-BR" i="1">
                <a:solidFill>
                  <a:srgbClr val="000000"/>
                </a:solidFill>
                <a:latin typeface="Times New Roman" pitchFamily="18" charset="0"/>
              </a:rPr>
              <a:t>“Einladung zu einer Begegnung”, </a:t>
            </a:r>
            <a:r>
              <a:rPr lang="pt-BR">
                <a:solidFill>
                  <a:srgbClr val="000000"/>
                </a:solidFill>
                <a:latin typeface="Times New Roman" pitchFamily="18" charset="0"/>
              </a:rPr>
              <a:t>p.3, 1914.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3" presetClass="entr" presetSubtype="5" fill="hold" grpId="0" nodeType="withEffect">
                                  <p:stCondLst>
                                    <p:cond delay="0"/>
                                  </p:stCondLst>
                                  <p:iterate type="wd">
                                    <p:tmPct val="10000"/>
                                  </p:iterate>
                                  <p:childTnLst>
                                    <p:set>
                                      <p:cBhvr>
                                        <p:cTn id="8" dur="1" fill="hold">
                                          <p:stCondLst>
                                            <p:cond delay="0"/>
                                          </p:stCondLst>
                                        </p:cTn>
                                        <p:tgtEl>
                                          <p:spTgt spid="23554"/>
                                        </p:tgtEl>
                                        <p:attrNameLst>
                                          <p:attrName>style.visibility</p:attrName>
                                        </p:attrNameLst>
                                      </p:cBhvr>
                                      <p:to>
                                        <p:strVal val="visible"/>
                                      </p:to>
                                    </p:set>
                                    <p:animEffect transition="in" filter="blinds(vertical)">
                                      <p:cBhvr>
                                        <p:cTn id="9" dur="500"/>
                                        <p:tgtEl>
                                          <p:spTgt spid="23554"/>
                                        </p:tgtEl>
                                      </p:cBhvr>
                                    </p:animEffect>
                                  </p:childTnLst>
                                </p:cTn>
                              </p:par>
                            </p:childTnLst>
                          </p:cTn>
                        </p:par>
                        <p:par>
                          <p:cTn id="10" fill="hold" nodeType="afterGroup">
                            <p:stCondLst>
                              <p:cond delay="4800"/>
                            </p:stCondLst>
                            <p:childTnLst>
                              <p:par>
                                <p:cTn id="11" presetID="5" presetClass="entr" presetSubtype="10" fill="hold" grpId="0" nodeType="after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checkerboard(across)">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8" grpId="0"/>
    </p:bld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2011</TotalTime>
  <Words>5356</Words>
  <Application>Microsoft Office PowerPoint</Application>
  <PresentationFormat>Apresentação na tela (4:3)</PresentationFormat>
  <Paragraphs>761</Paragraphs>
  <Slides>113</Slides>
  <Notes>1</Notes>
  <HiddenSlides>0</HiddenSlides>
  <MMClips>2</MMClips>
  <ScaleCrop>false</ScaleCrop>
  <HeadingPairs>
    <vt:vector size="8" baseType="variant">
      <vt:variant>
        <vt:lpstr>Fontes usadas</vt:lpstr>
      </vt:variant>
      <vt:variant>
        <vt:i4>13</vt:i4>
      </vt:variant>
      <vt:variant>
        <vt:lpstr>Tema</vt:lpstr>
      </vt:variant>
      <vt:variant>
        <vt:i4>3</vt:i4>
      </vt:variant>
      <vt:variant>
        <vt:lpstr>Servidores OLE inseridos</vt:lpstr>
      </vt:variant>
      <vt:variant>
        <vt:i4>1</vt:i4>
      </vt:variant>
      <vt:variant>
        <vt:lpstr>Títulos de slides</vt:lpstr>
      </vt:variant>
      <vt:variant>
        <vt:i4>113</vt:i4>
      </vt:variant>
    </vt:vector>
  </HeadingPairs>
  <TitlesOfParts>
    <vt:vector size="130" baseType="lpstr">
      <vt:lpstr>Arial</vt:lpstr>
      <vt:lpstr>Arial Black</vt:lpstr>
      <vt:lpstr>Batang</vt:lpstr>
      <vt:lpstr>Bell MT</vt:lpstr>
      <vt:lpstr>Bookman Old Style</vt:lpstr>
      <vt:lpstr>Calibri</vt:lpstr>
      <vt:lpstr>Comic Sans MS</vt:lpstr>
      <vt:lpstr>Georgia</vt:lpstr>
      <vt:lpstr>Impact</vt:lpstr>
      <vt:lpstr>Lucida Calligraphy</vt:lpstr>
      <vt:lpstr>Monotype Corsiva</vt:lpstr>
      <vt:lpstr>Times New Roman</vt:lpstr>
      <vt:lpstr>Wingdings</vt:lpstr>
      <vt:lpstr>Design padrão</vt:lpstr>
      <vt:lpstr>1_Design padrão</vt:lpstr>
      <vt:lpstr>2_Design padrão</vt:lpstr>
      <vt:lpstr>Foto do Photo Editor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Evolução Humana</vt:lpstr>
      <vt:lpstr>Apresentação do PowerPoint</vt:lpstr>
      <vt:lpstr>Apresentação do PowerPoint</vt:lpstr>
      <vt:lpstr>Apresentação do PowerPoint</vt:lpstr>
      <vt:lpstr>Apresentação do PowerPoint</vt:lpstr>
      <vt:lpstr>Período Paleolítico</vt:lpstr>
      <vt:lpstr>Período Paleolítico</vt:lpstr>
      <vt:lpstr>Período Paleolítico</vt:lpstr>
      <vt:lpstr>Período Paleolítico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Medicina Primitiva</vt:lpstr>
      <vt:lpstr>Trepanações</vt:lpstr>
      <vt:lpstr>Xamanismo</vt:lpstr>
      <vt:lpstr>O que é paleopatologia?</vt:lpstr>
      <vt:lpstr>Apresentação do PowerPoint</vt:lpstr>
      <vt:lpstr>Apresentação do PowerPoint</vt:lpstr>
      <vt:lpstr>O que é procurado nos fósseis?</vt:lpstr>
      <vt:lpstr>Achados </vt:lpstr>
      <vt:lpstr>Apresentação do PowerPoint</vt:lpstr>
      <vt:lpstr>Evidências do “curar”</vt:lpstr>
      <vt:lpstr>Pesquisa em paleopatologia</vt:lpstr>
      <vt:lpstr>Bibliografia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 encontro de dois:  olhos nos olhos, face a face E quando estiveres perto, arrancar-te-ei os olhos e colocá-los-ei no lugar dos meus, e arrancarei meus olhos para colocá-los no lugar dos teus, então ver-te-ei com teus olhos e tu ver-me-ás com os meus. Assim até a coisa comum serve o silêncio E o nosso encontro permanece a meta sem cadeias: O lugar indeterminado, em um momento indeterminado A palavra indeterminada para o homem indeterminado” </vt:lpstr>
      <vt:lpstr>PSICODRAMA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FMRP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Usuário do Windows</cp:lastModifiedBy>
  <cp:revision>200</cp:revision>
  <dcterms:created xsi:type="dcterms:W3CDTF">2010-06-02T02:52:54Z</dcterms:created>
  <dcterms:modified xsi:type="dcterms:W3CDTF">2018-08-31T11:45:59Z</dcterms:modified>
</cp:coreProperties>
</file>