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10" r:id="rId3"/>
    <p:sldId id="311" r:id="rId4"/>
    <p:sldId id="324" r:id="rId5"/>
    <p:sldId id="318" r:id="rId6"/>
    <p:sldId id="317" r:id="rId7"/>
    <p:sldId id="319" r:id="rId8"/>
    <p:sldId id="334" r:id="rId9"/>
    <p:sldId id="333" r:id="rId10"/>
    <p:sldId id="332" r:id="rId11"/>
    <p:sldId id="322" r:id="rId12"/>
    <p:sldId id="320" r:id="rId13"/>
    <p:sldId id="321" r:id="rId14"/>
    <p:sldId id="306" r:id="rId15"/>
    <p:sldId id="325" r:id="rId16"/>
    <p:sldId id="326" r:id="rId17"/>
    <p:sldId id="327" r:id="rId18"/>
    <p:sldId id="328" r:id="rId19"/>
    <p:sldId id="329" r:id="rId20"/>
    <p:sldId id="330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9755" autoAdjust="0"/>
  </p:normalViewPr>
  <p:slideViewPr>
    <p:cSldViewPr>
      <p:cViewPr varScale="1">
        <p:scale>
          <a:sx n="61" d="100"/>
          <a:sy n="61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5B226B-5B4D-4229-B3D0-E819FC25975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F3BE2AD-1527-4760-9330-8ADD983754D0}">
      <dgm:prSet phldrT="[Texto]"/>
      <dgm:spPr/>
      <dgm:t>
        <a:bodyPr/>
        <a:lstStyle/>
        <a:p>
          <a:r>
            <a:rPr lang="pt-BR" dirty="0"/>
            <a:t>Estado</a:t>
          </a:r>
        </a:p>
      </dgm:t>
    </dgm:pt>
    <dgm:pt modelId="{F90A1618-C3EA-4A4E-A47D-226C4C00B487}" type="parTrans" cxnId="{7AE10BBE-89B1-45EA-94E5-239225E3FA85}">
      <dgm:prSet/>
      <dgm:spPr/>
      <dgm:t>
        <a:bodyPr/>
        <a:lstStyle/>
        <a:p>
          <a:endParaRPr lang="pt-BR"/>
        </a:p>
      </dgm:t>
    </dgm:pt>
    <dgm:pt modelId="{FE0F948B-AB6B-4EDE-B983-898F5F620C06}" type="sibTrans" cxnId="{7AE10BBE-89B1-45EA-94E5-239225E3FA85}">
      <dgm:prSet/>
      <dgm:spPr/>
      <dgm:t>
        <a:bodyPr/>
        <a:lstStyle/>
        <a:p>
          <a:endParaRPr lang="pt-BR"/>
        </a:p>
      </dgm:t>
    </dgm:pt>
    <dgm:pt modelId="{73BAC0CA-DF74-4DB0-9496-DBC59AFBF3BA}">
      <dgm:prSet phldrT="[Texto]"/>
      <dgm:spPr/>
      <dgm:t>
        <a:bodyPr/>
        <a:lstStyle/>
        <a:p>
          <a:r>
            <a:rPr lang="pt-BR" dirty="0"/>
            <a:t>Terceiro</a:t>
          </a:r>
        </a:p>
        <a:p>
          <a:r>
            <a:rPr lang="pt-BR" dirty="0"/>
            <a:t>Setor</a:t>
          </a:r>
        </a:p>
      </dgm:t>
    </dgm:pt>
    <dgm:pt modelId="{277AD12E-230A-472D-8E6E-705F3B01AB98}" type="parTrans" cxnId="{5BFBD70D-01BD-4F12-B62D-393947260C18}">
      <dgm:prSet/>
      <dgm:spPr/>
      <dgm:t>
        <a:bodyPr/>
        <a:lstStyle/>
        <a:p>
          <a:endParaRPr lang="pt-BR"/>
        </a:p>
      </dgm:t>
    </dgm:pt>
    <dgm:pt modelId="{41E9DD67-0214-4556-B7EA-5183FB17CDC5}" type="sibTrans" cxnId="{5BFBD70D-01BD-4F12-B62D-393947260C18}">
      <dgm:prSet/>
      <dgm:spPr/>
      <dgm:t>
        <a:bodyPr/>
        <a:lstStyle/>
        <a:p>
          <a:endParaRPr lang="pt-BR"/>
        </a:p>
      </dgm:t>
    </dgm:pt>
    <dgm:pt modelId="{EE8E0D98-540A-4015-A574-E697571ADF0D}">
      <dgm:prSet phldrT="[Texto]"/>
      <dgm:spPr/>
      <dgm:t>
        <a:bodyPr/>
        <a:lstStyle/>
        <a:p>
          <a:r>
            <a:rPr lang="pt-BR" dirty="0"/>
            <a:t>Mercado</a:t>
          </a:r>
        </a:p>
      </dgm:t>
    </dgm:pt>
    <dgm:pt modelId="{9947550B-51BB-460B-BEFF-C2927275AC7A}" type="parTrans" cxnId="{1984E7DC-9FB6-49C7-846E-B003FF09278F}">
      <dgm:prSet/>
      <dgm:spPr/>
      <dgm:t>
        <a:bodyPr/>
        <a:lstStyle/>
        <a:p>
          <a:endParaRPr lang="pt-BR"/>
        </a:p>
      </dgm:t>
    </dgm:pt>
    <dgm:pt modelId="{7EFC7665-D3F7-4880-AF60-9D1676544AB8}" type="sibTrans" cxnId="{1984E7DC-9FB6-49C7-846E-B003FF09278F}">
      <dgm:prSet/>
      <dgm:spPr/>
      <dgm:t>
        <a:bodyPr/>
        <a:lstStyle/>
        <a:p>
          <a:endParaRPr lang="pt-BR"/>
        </a:p>
      </dgm:t>
    </dgm:pt>
    <dgm:pt modelId="{00A9106C-8DBF-46A1-B80B-EE7365910975}" type="pres">
      <dgm:prSet presAssocID="{355B226B-5B4D-4229-B3D0-E819FC259752}" presName="compositeShape" presStyleCnt="0">
        <dgm:presLayoutVars>
          <dgm:chMax val="7"/>
          <dgm:dir/>
          <dgm:resizeHandles val="exact"/>
        </dgm:presLayoutVars>
      </dgm:prSet>
      <dgm:spPr/>
    </dgm:pt>
    <dgm:pt modelId="{D0B4EF53-7503-431F-8DD0-1E4B366C09D3}" type="pres">
      <dgm:prSet presAssocID="{FF3BE2AD-1527-4760-9330-8ADD983754D0}" presName="circ1" presStyleLbl="vennNode1" presStyleIdx="0" presStyleCnt="3"/>
      <dgm:spPr/>
    </dgm:pt>
    <dgm:pt modelId="{4C848698-B3B9-41EB-8244-251C60628ECE}" type="pres">
      <dgm:prSet presAssocID="{FF3BE2AD-1527-4760-9330-8ADD983754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F5A0E6A-596D-4A59-B460-0857C9140A1A}" type="pres">
      <dgm:prSet presAssocID="{73BAC0CA-DF74-4DB0-9496-DBC59AFBF3BA}" presName="circ2" presStyleLbl="vennNode1" presStyleIdx="1" presStyleCnt="3"/>
      <dgm:spPr/>
    </dgm:pt>
    <dgm:pt modelId="{526A2303-A4C4-42BE-BCC8-F3D36B0938F1}" type="pres">
      <dgm:prSet presAssocID="{73BAC0CA-DF74-4DB0-9496-DBC59AFBF3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FF85496-8552-4299-80A1-E54FFA5E7C10}" type="pres">
      <dgm:prSet presAssocID="{EE8E0D98-540A-4015-A574-E697571ADF0D}" presName="circ3" presStyleLbl="vennNode1" presStyleIdx="2" presStyleCnt="3"/>
      <dgm:spPr/>
    </dgm:pt>
    <dgm:pt modelId="{F3567B5B-B594-477E-BA00-BD2124479725}" type="pres">
      <dgm:prSet presAssocID="{EE8E0D98-540A-4015-A574-E697571ADF0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A849352-8EF2-4DE0-92B6-F595750E10CD}" type="presOf" srcId="{73BAC0CA-DF74-4DB0-9496-DBC59AFBF3BA}" destId="{526A2303-A4C4-42BE-BCC8-F3D36B0938F1}" srcOrd="1" destOrd="0" presId="urn:microsoft.com/office/officeart/2005/8/layout/venn1"/>
    <dgm:cxn modelId="{B39E931D-A5FA-4A54-979F-0D807768C547}" type="presOf" srcId="{EE8E0D98-540A-4015-A574-E697571ADF0D}" destId="{CFF85496-8552-4299-80A1-E54FFA5E7C10}" srcOrd="0" destOrd="0" presId="urn:microsoft.com/office/officeart/2005/8/layout/venn1"/>
    <dgm:cxn modelId="{664770CD-F696-455D-B0D9-E0F756E82E06}" type="presOf" srcId="{FF3BE2AD-1527-4760-9330-8ADD983754D0}" destId="{4C848698-B3B9-41EB-8244-251C60628ECE}" srcOrd="1" destOrd="0" presId="urn:microsoft.com/office/officeart/2005/8/layout/venn1"/>
    <dgm:cxn modelId="{8FC7299C-DC9A-4F51-AE68-60713069D26E}" type="presOf" srcId="{73BAC0CA-DF74-4DB0-9496-DBC59AFBF3BA}" destId="{AF5A0E6A-596D-4A59-B460-0857C9140A1A}" srcOrd="0" destOrd="0" presId="urn:microsoft.com/office/officeart/2005/8/layout/venn1"/>
    <dgm:cxn modelId="{5BFBD70D-01BD-4F12-B62D-393947260C18}" srcId="{355B226B-5B4D-4229-B3D0-E819FC259752}" destId="{73BAC0CA-DF74-4DB0-9496-DBC59AFBF3BA}" srcOrd="1" destOrd="0" parTransId="{277AD12E-230A-472D-8E6E-705F3B01AB98}" sibTransId="{41E9DD67-0214-4556-B7EA-5183FB17CDC5}"/>
    <dgm:cxn modelId="{6D6B52F0-D930-4A3D-B16C-4ED8CB6BDE88}" type="presOf" srcId="{EE8E0D98-540A-4015-A574-E697571ADF0D}" destId="{F3567B5B-B594-477E-BA00-BD2124479725}" srcOrd="1" destOrd="0" presId="urn:microsoft.com/office/officeart/2005/8/layout/venn1"/>
    <dgm:cxn modelId="{0B765E84-8772-4E58-9AC5-ECF1AE2E5741}" type="presOf" srcId="{355B226B-5B4D-4229-B3D0-E819FC259752}" destId="{00A9106C-8DBF-46A1-B80B-EE7365910975}" srcOrd="0" destOrd="0" presId="urn:microsoft.com/office/officeart/2005/8/layout/venn1"/>
    <dgm:cxn modelId="{7AE10BBE-89B1-45EA-94E5-239225E3FA85}" srcId="{355B226B-5B4D-4229-B3D0-E819FC259752}" destId="{FF3BE2AD-1527-4760-9330-8ADD983754D0}" srcOrd="0" destOrd="0" parTransId="{F90A1618-C3EA-4A4E-A47D-226C4C00B487}" sibTransId="{FE0F948B-AB6B-4EDE-B983-898F5F620C06}"/>
    <dgm:cxn modelId="{1984E7DC-9FB6-49C7-846E-B003FF09278F}" srcId="{355B226B-5B4D-4229-B3D0-E819FC259752}" destId="{EE8E0D98-540A-4015-A574-E697571ADF0D}" srcOrd="2" destOrd="0" parTransId="{9947550B-51BB-460B-BEFF-C2927275AC7A}" sibTransId="{7EFC7665-D3F7-4880-AF60-9D1676544AB8}"/>
    <dgm:cxn modelId="{63AA621A-8E42-475B-87F2-B8793A2EDDB6}" type="presOf" srcId="{FF3BE2AD-1527-4760-9330-8ADD983754D0}" destId="{D0B4EF53-7503-431F-8DD0-1E4B366C09D3}" srcOrd="0" destOrd="0" presId="urn:microsoft.com/office/officeart/2005/8/layout/venn1"/>
    <dgm:cxn modelId="{53D16E11-AF01-487B-BF5D-2C99860D0BF2}" type="presParOf" srcId="{00A9106C-8DBF-46A1-B80B-EE7365910975}" destId="{D0B4EF53-7503-431F-8DD0-1E4B366C09D3}" srcOrd="0" destOrd="0" presId="urn:microsoft.com/office/officeart/2005/8/layout/venn1"/>
    <dgm:cxn modelId="{B2F4C6BC-9864-4578-8825-9BBD37CD24DB}" type="presParOf" srcId="{00A9106C-8DBF-46A1-B80B-EE7365910975}" destId="{4C848698-B3B9-41EB-8244-251C60628ECE}" srcOrd="1" destOrd="0" presId="urn:microsoft.com/office/officeart/2005/8/layout/venn1"/>
    <dgm:cxn modelId="{966B5F2E-36E7-4482-97DD-3F9419F0AF78}" type="presParOf" srcId="{00A9106C-8DBF-46A1-B80B-EE7365910975}" destId="{AF5A0E6A-596D-4A59-B460-0857C9140A1A}" srcOrd="2" destOrd="0" presId="urn:microsoft.com/office/officeart/2005/8/layout/venn1"/>
    <dgm:cxn modelId="{559E582A-0CD9-4B2B-BE2B-138288B21980}" type="presParOf" srcId="{00A9106C-8DBF-46A1-B80B-EE7365910975}" destId="{526A2303-A4C4-42BE-BCC8-F3D36B0938F1}" srcOrd="3" destOrd="0" presId="urn:microsoft.com/office/officeart/2005/8/layout/venn1"/>
    <dgm:cxn modelId="{4C3EA85E-B969-4775-9DAC-BB704DDC8EE5}" type="presParOf" srcId="{00A9106C-8DBF-46A1-B80B-EE7365910975}" destId="{CFF85496-8552-4299-80A1-E54FFA5E7C10}" srcOrd="4" destOrd="0" presId="urn:microsoft.com/office/officeart/2005/8/layout/venn1"/>
    <dgm:cxn modelId="{B628A097-F7CD-4EBD-AA73-99A5F3E10974}" type="presParOf" srcId="{00A9106C-8DBF-46A1-B80B-EE7365910975}" destId="{F3567B5B-B594-477E-BA00-BD212447972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B226B-5B4D-4229-B3D0-E819FC25975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F3BE2AD-1527-4760-9330-8ADD983754D0}">
      <dgm:prSet phldrT="[Texto]"/>
      <dgm:spPr/>
      <dgm:t>
        <a:bodyPr/>
        <a:lstStyle/>
        <a:p>
          <a:endParaRPr lang="pt-BR" dirty="0"/>
        </a:p>
      </dgm:t>
    </dgm:pt>
    <dgm:pt modelId="{F90A1618-C3EA-4A4E-A47D-226C4C00B487}" type="parTrans" cxnId="{7AE10BBE-89B1-45EA-94E5-239225E3FA85}">
      <dgm:prSet/>
      <dgm:spPr/>
      <dgm:t>
        <a:bodyPr/>
        <a:lstStyle/>
        <a:p>
          <a:endParaRPr lang="pt-BR"/>
        </a:p>
      </dgm:t>
    </dgm:pt>
    <dgm:pt modelId="{FE0F948B-AB6B-4EDE-B983-898F5F620C06}" type="sibTrans" cxnId="{7AE10BBE-89B1-45EA-94E5-239225E3FA85}">
      <dgm:prSet/>
      <dgm:spPr/>
      <dgm:t>
        <a:bodyPr/>
        <a:lstStyle/>
        <a:p>
          <a:endParaRPr lang="pt-BR"/>
        </a:p>
      </dgm:t>
    </dgm:pt>
    <dgm:pt modelId="{73BAC0CA-DF74-4DB0-9496-DBC59AFBF3BA}">
      <dgm:prSet phldrT="[Texto]"/>
      <dgm:spPr/>
      <dgm:t>
        <a:bodyPr/>
        <a:lstStyle/>
        <a:p>
          <a:endParaRPr lang="pt-BR" dirty="0"/>
        </a:p>
      </dgm:t>
    </dgm:pt>
    <dgm:pt modelId="{277AD12E-230A-472D-8E6E-705F3B01AB98}" type="parTrans" cxnId="{5BFBD70D-01BD-4F12-B62D-393947260C18}">
      <dgm:prSet/>
      <dgm:spPr/>
      <dgm:t>
        <a:bodyPr/>
        <a:lstStyle/>
        <a:p>
          <a:endParaRPr lang="pt-BR"/>
        </a:p>
      </dgm:t>
    </dgm:pt>
    <dgm:pt modelId="{41E9DD67-0214-4556-B7EA-5183FB17CDC5}" type="sibTrans" cxnId="{5BFBD70D-01BD-4F12-B62D-393947260C18}">
      <dgm:prSet/>
      <dgm:spPr/>
      <dgm:t>
        <a:bodyPr/>
        <a:lstStyle/>
        <a:p>
          <a:endParaRPr lang="pt-BR"/>
        </a:p>
      </dgm:t>
    </dgm:pt>
    <dgm:pt modelId="{EE8E0D98-540A-4015-A574-E697571ADF0D}">
      <dgm:prSet phldrT="[Texto]"/>
      <dgm:spPr/>
      <dgm:t>
        <a:bodyPr/>
        <a:lstStyle/>
        <a:p>
          <a:endParaRPr lang="pt-BR" dirty="0"/>
        </a:p>
      </dgm:t>
    </dgm:pt>
    <dgm:pt modelId="{9947550B-51BB-460B-BEFF-C2927275AC7A}" type="parTrans" cxnId="{1984E7DC-9FB6-49C7-846E-B003FF09278F}">
      <dgm:prSet/>
      <dgm:spPr/>
      <dgm:t>
        <a:bodyPr/>
        <a:lstStyle/>
        <a:p>
          <a:endParaRPr lang="pt-BR"/>
        </a:p>
      </dgm:t>
    </dgm:pt>
    <dgm:pt modelId="{7EFC7665-D3F7-4880-AF60-9D1676544AB8}" type="sibTrans" cxnId="{1984E7DC-9FB6-49C7-846E-B003FF09278F}">
      <dgm:prSet/>
      <dgm:spPr/>
      <dgm:t>
        <a:bodyPr/>
        <a:lstStyle/>
        <a:p>
          <a:endParaRPr lang="pt-BR"/>
        </a:p>
      </dgm:t>
    </dgm:pt>
    <dgm:pt modelId="{00A9106C-8DBF-46A1-B80B-EE7365910975}" type="pres">
      <dgm:prSet presAssocID="{355B226B-5B4D-4229-B3D0-E819FC259752}" presName="compositeShape" presStyleCnt="0">
        <dgm:presLayoutVars>
          <dgm:chMax val="7"/>
          <dgm:dir/>
          <dgm:resizeHandles val="exact"/>
        </dgm:presLayoutVars>
      </dgm:prSet>
      <dgm:spPr/>
    </dgm:pt>
    <dgm:pt modelId="{D0B4EF53-7503-431F-8DD0-1E4B366C09D3}" type="pres">
      <dgm:prSet presAssocID="{FF3BE2AD-1527-4760-9330-8ADD983754D0}" presName="circ1" presStyleLbl="vennNode1" presStyleIdx="0" presStyleCnt="3" custScaleX="159392" custScaleY="122354"/>
      <dgm:spPr/>
    </dgm:pt>
    <dgm:pt modelId="{4C848698-B3B9-41EB-8244-251C60628ECE}" type="pres">
      <dgm:prSet presAssocID="{FF3BE2AD-1527-4760-9330-8ADD983754D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F5A0E6A-596D-4A59-B460-0857C9140A1A}" type="pres">
      <dgm:prSet presAssocID="{73BAC0CA-DF74-4DB0-9496-DBC59AFBF3BA}" presName="circ2" presStyleLbl="vennNode1" presStyleIdx="1" presStyleCnt="3" custScaleX="75503" custScaleY="76786"/>
      <dgm:spPr/>
    </dgm:pt>
    <dgm:pt modelId="{526A2303-A4C4-42BE-BCC8-F3D36B0938F1}" type="pres">
      <dgm:prSet presAssocID="{73BAC0CA-DF74-4DB0-9496-DBC59AFBF3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FF85496-8552-4299-80A1-E54FFA5E7C10}" type="pres">
      <dgm:prSet presAssocID="{EE8E0D98-540A-4015-A574-E697571ADF0D}" presName="circ3" presStyleLbl="vennNode1" presStyleIdx="2" presStyleCnt="3"/>
      <dgm:spPr/>
    </dgm:pt>
    <dgm:pt modelId="{F3567B5B-B594-477E-BA00-BD2124479725}" type="pres">
      <dgm:prSet presAssocID="{EE8E0D98-540A-4015-A574-E697571ADF0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89E0D02-29A8-4C5C-A026-973074C0BBFB}" type="presOf" srcId="{73BAC0CA-DF74-4DB0-9496-DBC59AFBF3BA}" destId="{526A2303-A4C4-42BE-BCC8-F3D36B0938F1}" srcOrd="1" destOrd="0" presId="urn:microsoft.com/office/officeart/2005/8/layout/venn1"/>
    <dgm:cxn modelId="{DD5D6A55-4ABE-40F3-962C-D7761283CEDD}" type="presOf" srcId="{EE8E0D98-540A-4015-A574-E697571ADF0D}" destId="{CFF85496-8552-4299-80A1-E54FFA5E7C10}" srcOrd="0" destOrd="0" presId="urn:microsoft.com/office/officeart/2005/8/layout/venn1"/>
    <dgm:cxn modelId="{7CF28935-873D-4942-A942-BA0DB4035612}" type="presOf" srcId="{355B226B-5B4D-4229-B3D0-E819FC259752}" destId="{00A9106C-8DBF-46A1-B80B-EE7365910975}" srcOrd="0" destOrd="0" presId="urn:microsoft.com/office/officeart/2005/8/layout/venn1"/>
    <dgm:cxn modelId="{BC72B927-026C-4D01-861D-F7F16573CEF3}" type="presOf" srcId="{FF3BE2AD-1527-4760-9330-8ADD983754D0}" destId="{4C848698-B3B9-41EB-8244-251C60628ECE}" srcOrd="1" destOrd="0" presId="urn:microsoft.com/office/officeart/2005/8/layout/venn1"/>
    <dgm:cxn modelId="{89109C74-390B-497F-AFAA-20938BF02DA8}" type="presOf" srcId="{73BAC0CA-DF74-4DB0-9496-DBC59AFBF3BA}" destId="{AF5A0E6A-596D-4A59-B460-0857C9140A1A}" srcOrd="0" destOrd="0" presId="urn:microsoft.com/office/officeart/2005/8/layout/venn1"/>
    <dgm:cxn modelId="{B1822EF1-73BC-4232-9598-D46BE7C4135D}" type="presOf" srcId="{EE8E0D98-540A-4015-A574-E697571ADF0D}" destId="{F3567B5B-B594-477E-BA00-BD2124479725}" srcOrd="1" destOrd="0" presId="urn:microsoft.com/office/officeart/2005/8/layout/venn1"/>
    <dgm:cxn modelId="{C1C7A339-2ACC-48EE-B428-E93AA1B1C3DD}" type="presOf" srcId="{FF3BE2AD-1527-4760-9330-8ADD983754D0}" destId="{D0B4EF53-7503-431F-8DD0-1E4B366C09D3}" srcOrd="0" destOrd="0" presId="urn:microsoft.com/office/officeart/2005/8/layout/venn1"/>
    <dgm:cxn modelId="{5BFBD70D-01BD-4F12-B62D-393947260C18}" srcId="{355B226B-5B4D-4229-B3D0-E819FC259752}" destId="{73BAC0CA-DF74-4DB0-9496-DBC59AFBF3BA}" srcOrd="1" destOrd="0" parTransId="{277AD12E-230A-472D-8E6E-705F3B01AB98}" sibTransId="{41E9DD67-0214-4556-B7EA-5183FB17CDC5}"/>
    <dgm:cxn modelId="{7AE10BBE-89B1-45EA-94E5-239225E3FA85}" srcId="{355B226B-5B4D-4229-B3D0-E819FC259752}" destId="{FF3BE2AD-1527-4760-9330-8ADD983754D0}" srcOrd="0" destOrd="0" parTransId="{F90A1618-C3EA-4A4E-A47D-226C4C00B487}" sibTransId="{FE0F948B-AB6B-4EDE-B983-898F5F620C06}"/>
    <dgm:cxn modelId="{1984E7DC-9FB6-49C7-846E-B003FF09278F}" srcId="{355B226B-5B4D-4229-B3D0-E819FC259752}" destId="{EE8E0D98-540A-4015-A574-E697571ADF0D}" srcOrd="2" destOrd="0" parTransId="{9947550B-51BB-460B-BEFF-C2927275AC7A}" sibTransId="{7EFC7665-D3F7-4880-AF60-9D1676544AB8}"/>
    <dgm:cxn modelId="{E60CAB26-78ED-487B-8227-E51BD104A49A}" type="presParOf" srcId="{00A9106C-8DBF-46A1-B80B-EE7365910975}" destId="{D0B4EF53-7503-431F-8DD0-1E4B366C09D3}" srcOrd="0" destOrd="0" presId="urn:microsoft.com/office/officeart/2005/8/layout/venn1"/>
    <dgm:cxn modelId="{7C29C668-225F-4570-B597-7F82E24AC515}" type="presParOf" srcId="{00A9106C-8DBF-46A1-B80B-EE7365910975}" destId="{4C848698-B3B9-41EB-8244-251C60628ECE}" srcOrd="1" destOrd="0" presId="urn:microsoft.com/office/officeart/2005/8/layout/venn1"/>
    <dgm:cxn modelId="{1B697023-9E0B-4D4B-B3FD-2EFB07854382}" type="presParOf" srcId="{00A9106C-8DBF-46A1-B80B-EE7365910975}" destId="{AF5A0E6A-596D-4A59-B460-0857C9140A1A}" srcOrd="2" destOrd="0" presId="urn:microsoft.com/office/officeart/2005/8/layout/venn1"/>
    <dgm:cxn modelId="{009A05EF-F1E7-4388-A963-443B57105088}" type="presParOf" srcId="{00A9106C-8DBF-46A1-B80B-EE7365910975}" destId="{526A2303-A4C4-42BE-BCC8-F3D36B0938F1}" srcOrd="3" destOrd="0" presId="urn:microsoft.com/office/officeart/2005/8/layout/venn1"/>
    <dgm:cxn modelId="{806B0836-30FC-4679-A354-A8D5F493EA08}" type="presParOf" srcId="{00A9106C-8DBF-46A1-B80B-EE7365910975}" destId="{CFF85496-8552-4299-80A1-E54FFA5E7C10}" srcOrd="4" destOrd="0" presId="urn:microsoft.com/office/officeart/2005/8/layout/venn1"/>
    <dgm:cxn modelId="{E7DB2B71-C2DE-48AE-A0B0-31C0A478E7E4}" type="presParOf" srcId="{00A9106C-8DBF-46A1-B80B-EE7365910975}" destId="{F3567B5B-B594-477E-BA00-BD212447972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4EF53-7503-431F-8DD0-1E4B366C09D3}">
      <dsp:nvSpPr>
        <dsp:cNvPr id="0" name=""/>
        <dsp:cNvSpPr/>
      </dsp:nvSpPr>
      <dsp:spPr>
        <a:xfrm>
          <a:off x="1929712" y="59603"/>
          <a:ext cx="2860982" cy="28609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Estado</a:t>
          </a:r>
        </a:p>
      </dsp:txBody>
      <dsp:txXfrm>
        <a:off x="2311177" y="560275"/>
        <a:ext cx="2098053" cy="1287442"/>
      </dsp:txXfrm>
    </dsp:sp>
    <dsp:sp modelId="{AF5A0E6A-596D-4A59-B460-0857C9140A1A}">
      <dsp:nvSpPr>
        <dsp:cNvPr id="0" name=""/>
        <dsp:cNvSpPr/>
      </dsp:nvSpPr>
      <dsp:spPr>
        <a:xfrm>
          <a:off x="2962050" y="1847717"/>
          <a:ext cx="2860982" cy="28609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Terceiro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Setor</a:t>
          </a:r>
        </a:p>
      </dsp:txBody>
      <dsp:txXfrm>
        <a:off x="3837034" y="2586804"/>
        <a:ext cx="1716589" cy="1573540"/>
      </dsp:txXfrm>
    </dsp:sp>
    <dsp:sp modelId="{CFF85496-8552-4299-80A1-E54FFA5E7C10}">
      <dsp:nvSpPr>
        <dsp:cNvPr id="0" name=""/>
        <dsp:cNvSpPr/>
      </dsp:nvSpPr>
      <dsp:spPr>
        <a:xfrm>
          <a:off x="897374" y="1847717"/>
          <a:ext cx="2860982" cy="28609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700" kern="1200" dirty="0"/>
            <a:t>Mercado</a:t>
          </a:r>
        </a:p>
      </dsp:txBody>
      <dsp:txXfrm>
        <a:off x="1166784" y="2586804"/>
        <a:ext cx="1716589" cy="1573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4EF53-7503-431F-8DD0-1E4B366C09D3}">
      <dsp:nvSpPr>
        <dsp:cNvPr id="0" name=""/>
        <dsp:cNvSpPr/>
      </dsp:nvSpPr>
      <dsp:spPr>
        <a:xfrm>
          <a:off x="1171485" y="-100282"/>
          <a:ext cx="4560177" cy="35005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 dirty="0"/>
        </a:p>
      </dsp:txBody>
      <dsp:txXfrm>
        <a:off x="1779509" y="512309"/>
        <a:ext cx="3344129" cy="1575236"/>
      </dsp:txXfrm>
    </dsp:sp>
    <dsp:sp modelId="{AF5A0E6A-596D-4A59-B460-0857C9140A1A}">
      <dsp:nvSpPr>
        <dsp:cNvPr id="0" name=""/>
        <dsp:cNvSpPr/>
      </dsp:nvSpPr>
      <dsp:spPr>
        <a:xfrm>
          <a:off x="3403848" y="2339678"/>
          <a:ext cx="2160127" cy="21968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 dirty="0"/>
        </a:p>
      </dsp:txBody>
      <dsp:txXfrm>
        <a:off x="4064487" y="2907193"/>
        <a:ext cx="1296076" cy="1208258"/>
      </dsp:txXfrm>
    </dsp:sp>
    <dsp:sp modelId="{CFF85496-8552-4299-80A1-E54FFA5E7C10}">
      <dsp:nvSpPr>
        <dsp:cNvPr id="0" name=""/>
        <dsp:cNvSpPr/>
      </dsp:nvSpPr>
      <dsp:spPr>
        <a:xfrm>
          <a:off x="988745" y="2007603"/>
          <a:ext cx="2860982" cy="28609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 dirty="0"/>
        </a:p>
      </dsp:txBody>
      <dsp:txXfrm>
        <a:off x="1258154" y="2746690"/>
        <a:ext cx="1716589" cy="1573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05BB6-24E2-4D99-98A0-F27096B96BD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56799-7F16-4C37-964B-D4EC10519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6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2</a:t>
            </a:fld>
            <a:endParaRPr lang="pt-B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3</a:t>
            </a:fld>
            <a:endParaRPr lang="pt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6</a:t>
            </a:fld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7</a:t>
            </a:fld>
            <a:endParaRPr lang="pt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9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805774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11</a:t>
            </a:fld>
            <a:endParaRPr lang="pt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12</a:t>
            </a:fld>
            <a:endParaRPr lang="pt-B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13</a:t>
            </a:fld>
            <a:endParaRPr lang="pt-BR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dirty="0"/>
              <a:t>Participação</a:t>
            </a:r>
            <a:r>
              <a:rPr lang="pt-BR" baseline="0" dirty="0"/>
              <a:t> mais difícil: pessoas tem pouco tempo. Interesse individuais subordinados a interesses públicos</a:t>
            </a:r>
          </a:p>
          <a:p>
            <a:r>
              <a:rPr lang="pt-BR" baseline="0" dirty="0"/>
              <a:t>Democracia procedimental</a:t>
            </a:r>
          </a:p>
          <a:p>
            <a:r>
              <a:rPr lang="pt-BR" baseline="0" dirty="0"/>
              <a:t>Problemas de representatividade</a:t>
            </a:r>
          </a:p>
          <a:p>
            <a:r>
              <a:rPr lang="pt-BR" baseline="0" dirty="0"/>
              <a:t>Solução de problemas de forma homogênea</a:t>
            </a:r>
          </a:p>
          <a:p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7AF4E5-130C-4B94-B722-44BF5E2E5DCF}" type="slidenum">
              <a:rPr lang="pt-BR" sz="1200" smtClean="0"/>
              <a:pPr eaLnBrk="1" hangingPunct="1"/>
              <a:t>20</a:t>
            </a:fld>
            <a:endParaRPr lang="pt-BR" sz="1200"/>
          </a:p>
        </p:txBody>
      </p:sp>
    </p:spTree>
    <p:extLst>
      <p:ext uri="{BB962C8B-B14F-4D97-AF65-F5344CB8AC3E}">
        <p14:creationId xmlns:p14="http://schemas.microsoft.com/office/powerpoint/2010/main" val="332015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" name="Rectangle 2"/>
          <p:cNvSpPr>
            <a:spLocks noGrp="1"/>
          </p:cNvSpPr>
          <p:nvPr>
            <p:ph type="ctrTitle" hasCustomPrompt="1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pt-B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pt-BR" dirty="0"/>
              <a:t>Introdução à administração </a:t>
            </a:r>
            <a:endParaRPr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pt-BR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pt-BR" dirty="0"/>
              <a:t>Profa. </a:t>
            </a:r>
            <a:r>
              <a:rPr kumimoji="0" lang="pt-BR" dirty="0" err="1"/>
              <a:t>Patricia</a:t>
            </a:r>
            <a:r>
              <a:rPr kumimoji="0" lang="pt-BR" dirty="0"/>
              <a:t> Mendonça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55233"/>
            <a:ext cx="1371600" cy="4800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pt-BR">
                <a:solidFill>
                  <a:srgbClr val="A0A0A0"/>
                </a:solidFill>
              </a:defRPr>
            </a:lvl1pPr>
            <a:extLst/>
          </a:lstStyle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: 1 Superior, 2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eaLnBrk="1" latinLnBrk="0" hangingPunct="1"/>
            <a:r>
              <a:rPr lang="pt-BR" dirty="0"/>
              <a:t>Introdução á administração</a:t>
            </a:r>
            <a:endParaRPr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: 1 Esquerda, 3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uperior: 3 Esquerda, 1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2 Esquerda, 3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uperior: 3 Esquerda, 2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áp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kumimoji="0" lang="pt-BR"/>
              <a:t>Logotipo</a:t>
            </a:r>
            <a:r>
              <a:rPr kumimoji="0" lang="pt-BR" baseline="0"/>
              <a:t> da Empresa</a:t>
            </a:r>
            <a:endParaRPr kumimoji="0" lang="pt-BR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pt-BR" b="1"/>
            </a:lvl1pPr>
            <a:extLst/>
          </a:lstStyle>
          <a:p>
            <a:pPr lvl="0"/>
            <a:r>
              <a:rPr kumimoji="0" lang="pt-BR"/>
              <a:t>Valor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pt-BR" sz="800" i="1"/>
            </a:lvl1pPr>
            <a:extLst/>
          </a:lstStyle>
          <a:p>
            <a:pPr lvl="0"/>
            <a:r>
              <a:rPr kumimoji="0" lang="pt-BR"/>
              <a:t>Data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pt-BR" sz="800"/>
            </a:lvl1pPr>
            <a:extLst/>
          </a:lstStyle>
          <a:p>
            <a:pPr lvl="0"/>
            <a:r>
              <a:rPr kumimoji="0" lang="pt-BR"/>
              <a:t>Descrição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pt-BR" sz="1200"/>
            </a:lvl1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F2B2A-385C-43DD-AC5D-959A23ADBD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802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 baseline="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 baseline="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 baseline="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pt-BR" sz="1100"/>
            </a:lvl1pPr>
            <a:extLst/>
          </a:lstStyle>
          <a:p>
            <a:pPr lvl="0"/>
            <a:r>
              <a:rPr kumimoji="0" lang="pt-BR"/>
              <a:t>Clique para adicionar um item de pauta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pt-B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Página Nº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pt-BR" sz="1100"/>
            </a:lvl1pPr>
            <a:extLst/>
          </a:lstStyle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pt-B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pt-BR"/>
              <a:t>Clique para editar o título mestre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pt-BR">
                <a:solidFill>
                  <a:srgbClr val="A0A0A0"/>
                </a:solidFill>
              </a:defRPr>
            </a:lvl1pPr>
            <a:extLst/>
          </a:lstStyle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pt-BR">
                <a:solidFill>
                  <a:schemeClr val="bg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2" y="6400610"/>
            <a:ext cx="838200" cy="2933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  <a:extLst/>
          </a:lstStyle>
          <a:p>
            <a:pPr eaLnBrk="1" latinLnBrk="0" hangingPunct="1"/>
            <a:r>
              <a:rPr lang="pt-BR" dirty="0"/>
              <a:t>Introdução à administração</a:t>
            </a:r>
            <a:endParaRPr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671736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 dirty="0"/>
              <a:t>Clique para adicionar um título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  <a:extLst/>
          </a:lstStyle>
          <a:p>
            <a:pPr eaLnBrk="1" latinLnBrk="0" hangingPunct="1"/>
            <a:r>
              <a:rPr lang="pt-BR" dirty="0"/>
              <a:t>Introdução à administração</a:t>
            </a:r>
            <a:endParaRPr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eaLnBrk="1" latinLnBrk="0" hangingPunct="1"/>
            <a:r>
              <a:rPr lang="pt-BR" dirty="0"/>
              <a:t>Introdução à administração</a:t>
            </a:r>
            <a:endParaRPr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599728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1052736"/>
            <a:ext cx="8077200" cy="519566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eaLnBrk="1" latinLnBrk="0" hangingPunct="1"/>
            <a:r>
              <a:rPr lang="pt-BR" dirty="0"/>
              <a:t>Introdução à administração</a:t>
            </a:r>
            <a:endParaRPr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383704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836712"/>
            <a:ext cx="3962400" cy="541168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383704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 dirty="0"/>
              <a:t>Clique para adicionar um título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836712"/>
            <a:ext cx="3962400" cy="541168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: 2 esquerda, 1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uperior: 1 Esquerda, 2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t-BR"/>
              <a:t>Clique para editar o título mestre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pt-B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pt-BR"/>
              <a:t>Clique para adicionar um título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pPr eaLnBrk="1" latinLnBrk="0" hangingPunct="1"/>
            <a:r>
              <a:rPr kumimoji="0" lang="en-US" dirty="0" err="1"/>
              <a:t>Introdução</a:t>
            </a:r>
            <a:r>
              <a:rPr kumimoji="0" lang="en-US" dirty="0"/>
              <a:t> á </a:t>
            </a:r>
            <a:r>
              <a:rPr kumimoji="0" lang="en-US" dirty="0" err="1"/>
              <a:t>administração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/>
              <a:t>Clique para editar o texto mestre</a:t>
            </a:r>
          </a:p>
          <a:p>
            <a:pPr lvl="1" eaLnBrk="1" latinLnBrk="0" hangingPunct="1"/>
            <a:r>
              <a:rPr kumimoji="0" lang="pt-BR" dirty="0"/>
              <a:t>Segundo nível</a:t>
            </a:r>
          </a:p>
          <a:p>
            <a:pPr lvl="2" eaLnBrk="1" latinLnBrk="0" hangingPunct="1"/>
            <a:r>
              <a:rPr kumimoji="0" lang="pt-BR" dirty="0"/>
              <a:t>Terceiro nível</a:t>
            </a:r>
          </a:p>
          <a:p>
            <a:pPr lvl="3" eaLnBrk="1" latinLnBrk="0" hangingPunct="1"/>
            <a:r>
              <a:rPr kumimoji="0" lang="pt-BR" dirty="0"/>
              <a:t>Quarto nível</a:t>
            </a:r>
          </a:p>
          <a:p>
            <a:pPr lvl="4" eaLnBrk="1" latinLnBrk="0" hangingPunct="1"/>
            <a:r>
              <a:rPr kumimoji="0" lang="pt-BR" dirty="0"/>
              <a:t>Quinto nível</a:t>
            </a:r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pt-B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fld id="{E6783A96-74F8-46DA-A3EE-9D6394610CFA}" type="datetimeFigureOut">
              <a:rPr lang="pt-BR" smtClean="0"/>
              <a:t>22/02/2019</a:t>
            </a:fld>
            <a:endParaRPr lang="pt-B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t-BR" sz="1000"/>
            </a:lvl1pPr>
            <a:extLst/>
          </a:lstStyle>
          <a:p>
            <a:fld id="{EFA6C9F2-2D92-48B3-9041-2FE1B5B1E5A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pt-B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pt-BR"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pt-BR"/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2" y="6400610"/>
            <a:ext cx="838200" cy="29336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latinLnBrk="0" hangingPunct="1">
        <a:spcBef>
          <a:spcPct val="0"/>
        </a:spcBef>
        <a:buNone/>
        <a:defRPr kumimoji="0" lang="pt-B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pt-B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pt-B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pt-B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pt-B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pt-B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t-B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276872"/>
            <a:ext cx="7239000" cy="1440160"/>
          </a:xfrm>
        </p:spPr>
        <p:txBody>
          <a:bodyPr>
            <a:noAutofit/>
          </a:bodyPr>
          <a:lstStyle/>
          <a:p>
            <a:r>
              <a:rPr lang="pt-BR" sz="3200" dirty="0"/>
              <a:t>Sociedade Civil, Estado, Mercado e Terceiro Setor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6934200" cy="595096"/>
          </a:xfrm>
          <a:noFill/>
        </p:spPr>
        <p:txBody>
          <a:bodyPr>
            <a:noAutofit/>
          </a:bodyPr>
          <a:lstStyle/>
          <a:p>
            <a:r>
              <a:rPr lang="pt-BR" sz="1800" dirty="0">
                <a:solidFill>
                  <a:schemeClr val="bg1"/>
                </a:solidFill>
              </a:rPr>
              <a:t>Profa. </a:t>
            </a:r>
            <a:r>
              <a:rPr lang="pt-BR" sz="1800" dirty="0" err="1">
                <a:solidFill>
                  <a:schemeClr val="bg1"/>
                </a:solidFill>
              </a:rPr>
              <a:t>Patricia</a:t>
            </a:r>
            <a:r>
              <a:rPr lang="pt-BR" sz="1800" dirty="0">
                <a:solidFill>
                  <a:schemeClr val="bg1"/>
                </a:solidFill>
              </a:rPr>
              <a:t> Mendonça</a:t>
            </a:r>
          </a:p>
        </p:txBody>
      </p:sp>
    </p:spTree>
    <p:extLst>
      <p:ext uri="{BB962C8B-B14F-4D97-AF65-F5344CB8AC3E}">
        <p14:creationId xmlns:p14="http://schemas.microsoft.com/office/powerpoint/2010/main" val="2915684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914400"/>
            <a:ext cx="7612062" cy="846138"/>
          </a:xfrm>
        </p:spPr>
        <p:txBody>
          <a:bodyPr/>
          <a:lstStyle/>
          <a:p>
            <a:pPr algn="ctr" eaLnBrk="1" hangingPunct="1"/>
            <a:r>
              <a:rPr lang="pt-BR" altLang="pt-BR" sz="2800"/>
              <a:t>Quem faz parte do Terceiro Setor</a:t>
            </a:r>
            <a:endParaRPr lang="pt-PT" altLang="pt-BR" sz="3900"/>
          </a:p>
        </p:txBody>
      </p:sp>
      <p:sp>
        <p:nvSpPr>
          <p:cNvPr id="14339" name="Oval 6"/>
          <p:cNvSpPr>
            <a:spLocks noChangeArrowheads="1"/>
          </p:cNvSpPr>
          <p:nvPr/>
        </p:nvSpPr>
        <p:spPr bwMode="auto">
          <a:xfrm>
            <a:off x="6477000" y="5181600"/>
            <a:ext cx="22098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0" name="Oval 7"/>
          <p:cNvSpPr>
            <a:spLocks noChangeArrowheads="1"/>
          </p:cNvSpPr>
          <p:nvPr/>
        </p:nvSpPr>
        <p:spPr bwMode="auto">
          <a:xfrm>
            <a:off x="6324600" y="3581400"/>
            <a:ext cx="2438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1" name="Oval 8"/>
          <p:cNvSpPr>
            <a:spLocks noChangeArrowheads="1"/>
          </p:cNvSpPr>
          <p:nvPr/>
        </p:nvSpPr>
        <p:spPr bwMode="auto">
          <a:xfrm>
            <a:off x="3429000" y="5791200"/>
            <a:ext cx="2438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2" name="Oval 9"/>
          <p:cNvSpPr>
            <a:spLocks noChangeArrowheads="1"/>
          </p:cNvSpPr>
          <p:nvPr/>
        </p:nvSpPr>
        <p:spPr bwMode="auto">
          <a:xfrm>
            <a:off x="6248400" y="1905000"/>
            <a:ext cx="24384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3" name="Oval 10"/>
          <p:cNvSpPr>
            <a:spLocks noChangeArrowheads="1"/>
          </p:cNvSpPr>
          <p:nvPr/>
        </p:nvSpPr>
        <p:spPr bwMode="auto">
          <a:xfrm>
            <a:off x="3429000" y="4800600"/>
            <a:ext cx="24384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4" name="Oval 11"/>
          <p:cNvSpPr>
            <a:spLocks noChangeArrowheads="1"/>
          </p:cNvSpPr>
          <p:nvPr/>
        </p:nvSpPr>
        <p:spPr bwMode="auto">
          <a:xfrm>
            <a:off x="3352800" y="3352800"/>
            <a:ext cx="24384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5" name="Oval 12"/>
          <p:cNvSpPr>
            <a:spLocks noChangeArrowheads="1"/>
          </p:cNvSpPr>
          <p:nvPr/>
        </p:nvSpPr>
        <p:spPr bwMode="auto">
          <a:xfrm>
            <a:off x="3276600" y="1828800"/>
            <a:ext cx="26670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6" name="Oval 13"/>
          <p:cNvSpPr>
            <a:spLocks noChangeArrowheads="1"/>
          </p:cNvSpPr>
          <p:nvPr/>
        </p:nvSpPr>
        <p:spPr bwMode="auto">
          <a:xfrm>
            <a:off x="533400" y="5105400"/>
            <a:ext cx="24384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7" name="Oval 14"/>
          <p:cNvSpPr>
            <a:spLocks noChangeArrowheads="1"/>
          </p:cNvSpPr>
          <p:nvPr/>
        </p:nvSpPr>
        <p:spPr bwMode="auto">
          <a:xfrm>
            <a:off x="381000" y="3429000"/>
            <a:ext cx="26670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endParaRPr lang="pt-BR" altLang="pt-BR" b="1">
              <a:latin typeface="Times New Roman" panose="02020603050405020304" pitchFamily="18" charset="0"/>
            </a:endParaRPr>
          </a:p>
        </p:txBody>
      </p:sp>
      <p:sp>
        <p:nvSpPr>
          <p:cNvPr id="14348" name="Oval 15"/>
          <p:cNvSpPr>
            <a:spLocks noChangeArrowheads="1"/>
          </p:cNvSpPr>
          <p:nvPr/>
        </p:nvSpPr>
        <p:spPr bwMode="auto">
          <a:xfrm>
            <a:off x="914400" y="1981200"/>
            <a:ext cx="1524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9" name="Text Box 16"/>
          <p:cNvSpPr txBox="1">
            <a:spLocks noChangeArrowheads="1"/>
          </p:cNvSpPr>
          <p:nvPr/>
        </p:nvSpPr>
        <p:spPr bwMode="auto">
          <a:xfrm>
            <a:off x="990600" y="2133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ONGs</a:t>
            </a:r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533400" y="3581400"/>
            <a:ext cx="243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Organizações Comunitárias</a:t>
            </a:r>
          </a:p>
        </p:txBody>
      </p:sp>
      <p:sp>
        <p:nvSpPr>
          <p:cNvPr id="14351" name="Text Box 18"/>
          <p:cNvSpPr txBox="1">
            <a:spLocks noChangeArrowheads="1"/>
          </p:cNvSpPr>
          <p:nvPr/>
        </p:nvSpPr>
        <p:spPr bwMode="auto">
          <a:xfrm>
            <a:off x="533400" y="5257800"/>
            <a:ext cx="243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Fundações Empresariais</a:t>
            </a:r>
          </a:p>
        </p:txBody>
      </p:sp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6324600" y="1981200"/>
            <a:ext cx="243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Instituições Religiosas</a:t>
            </a:r>
          </a:p>
        </p:txBody>
      </p:sp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3429000" y="1981200"/>
            <a:ext cx="243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Organismos internacionais</a:t>
            </a:r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3352800" y="3444875"/>
            <a:ext cx="2438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Clubes e Associações</a:t>
            </a:r>
          </a:p>
        </p:txBody>
      </p:sp>
      <p:sp>
        <p:nvSpPr>
          <p:cNvPr id="14355" name="Text Box 22"/>
          <p:cNvSpPr txBox="1">
            <a:spLocks noChangeArrowheads="1"/>
          </p:cNvSpPr>
          <p:nvPr/>
        </p:nvSpPr>
        <p:spPr bwMode="auto">
          <a:xfrm>
            <a:off x="3429000" y="59436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Universidades</a:t>
            </a:r>
          </a:p>
        </p:txBody>
      </p:sp>
      <p:sp>
        <p:nvSpPr>
          <p:cNvPr id="14356" name="Text Box 23"/>
          <p:cNvSpPr txBox="1">
            <a:spLocks noChangeArrowheads="1"/>
          </p:cNvSpPr>
          <p:nvPr/>
        </p:nvSpPr>
        <p:spPr bwMode="auto">
          <a:xfrm>
            <a:off x="6477000" y="3733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 dirty="0"/>
              <a:t>Hospitais</a:t>
            </a:r>
          </a:p>
        </p:txBody>
      </p:sp>
      <p:sp>
        <p:nvSpPr>
          <p:cNvPr id="14357" name="Text Box 24"/>
          <p:cNvSpPr txBox="1">
            <a:spLocks noChangeArrowheads="1"/>
          </p:cNvSpPr>
          <p:nvPr/>
        </p:nvSpPr>
        <p:spPr bwMode="auto">
          <a:xfrm>
            <a:off x="6477000" y="5121275"/>
            <a:ext cx="2209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Para-estatais</a:t>
            </a:r>
          </a:p>
        </p:txBody>
      </p:sp>
      <p:sp>
        <p:nvSpPr>
          <p:cNvPr id="14358" name="Text Box 25"/>
          <p:cNvSpPr txBox="1">
            <a:spLocks noChangeArrowheads="1"/>
          </p:cNvSpPr>
          <p:nvPr/>
        </p:nvSpPr>
        <p:spPr bwMode="auto">
          <a:xfrm>
            <a:off x="3581400" y="4953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b="1"/>
              <a:t>Sindicatos</a:t>
            </a:r>
          </a:p>
        </p:txBody>
      </p:sp>
    </p:spTree>
    <p:extLst>
      <p:ext uri="{BB962C8B-B14F-4D97-AF65-F5344CB8AC3E}">
        <p14:creationId xmlns:p14="http://schemas.microsoft.com/office/powerpoint/2010/main" val="1753440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pt-BR" sz="2400" dirty="0"/>
              <a:t>Organizações do Terceiro Setor</a:t>
            </a:r>
            <a:endParaRPr sz="2400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9731" y="1196752"/>
            <a:ext cx="8006685" cy="525658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Constituição Jurídica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Associação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Fundação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Nomes, nomenclaturas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ONGs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Org. Comunitárias /locais / de bairro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Religiosas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Institutos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Certificados e qualificações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Utilidade Pública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OSCIPS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OS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000" dirty="0"/>
              <a:t>CEBAS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89653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pt-BR" sz="2400" dirty="0"/>
              <a:t>Organizações Públicas</a:t>
            </a:r>
            <a:endParaRPr sz="2400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9731" y="1484784"/>
            <a:ext cx="8006685" cy="4464496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Regidas pelo Direito Público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Administração Direta: órgãos executivos no nível federal, estadual e municipal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Administração Indireta:  entidades com personalidade jurídica própria, patrimônio e autonomia administrativa: autarquias, fundações públicas:  USP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 empresas públicas e sociedades de economia mista 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Agências Reguladoras</a:t>
            </a:r>
          </a:p>
          <a:p>
            <a:pPr>
              <a:defRPr/>
            </a:pPr>
            <a:endParaRPr lang="pt-BR" sz="24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50668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pt-BR" sz="2400" dirty="0"/>
              <a:t>Organizações do Mercado</a:t>
            </a:r>
            <a:endParaRPr sz="2400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9731" y="1484784"/>
            <a:ext cx="8006685" cy="4464496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Privadas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Realizam trocas econômicas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Finalidade econômica- mercantil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Outras formas de realização de troca econômicas: mercantis, monetárias e não monetárias ?</a:t>
            </a:r>
          </a:p>
          <a:p>
            <a:pPr>
              <a:defRPr/>
            </a:pPr>
            <a:endParaRPr lang="pt-BR" sz="24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8889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ORGANIZAÇÕES DO ESTADO, MERCADO E TERCEIRO SETOR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650749199"/>
              </p:ext>
            </p:extLst>
          </p:nvPr>
        </p:nvGraphicFramePr>
        <p:xfrm>
          <a:off x="899592" y="1124744"/>
          <a:ext cx="67204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275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veja0.abrilm.com.br/assets/images/2011/1/26476/hospital-siriol-ibanes-20110106-size-5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61971"/>
            <a:ext cx="5686425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583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dn.mundodastribos.com/392145-como-abrir-uma-cooperativa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76782"/>
            <a:ext cx="4221845" cy="29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abralatas.org.br/wp-content/themes/abralatas/img/noticias/267Coopcic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75" y="260648"/>
            <a:ext cx="470201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382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cms.sescpr.com.br/wp-content/uploads/2012/10/esquina_fu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740352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008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nfo.abril.com.br/images/materias/2012/01/embrapa-201201221116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6477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893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Tamanho e influência do Estado, mercado e sociedade civil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16124454"/>
              </p:ext>
            </p:extLst>
          </p:nvPr>
        </p:nvGraphicFramePr>
        <p:xfrm>
          <a:off x="899592" y="1124744"/>
          <a:ext cx="67204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9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/>
          <a:lstStyle/>
          <a:p>
            <a:pPr marL="0" indent="0">
              <a:defRPr/>
            </a:pPr>
            <a:r>
              <a:rPr sz="2400" dirty="0"/>
              <a:t>Conceito de Estado e Sociedade Civil</a:t>
            </a:r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4800" y="1017588"/>
            <a:ext cx="7003504" cy="5651772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sz="2000" kern="0" dirty="0"/>
              <a:t>Quando surge o conceito </a:t>
            </a:r>
            <a:r>
              <a:rPr lang="pt-BR" sz="2000" dirty="0"/>
              <a:t>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kern="0" dirty="0"/>
              <a:t>Economia mercado, capitalismo burguês, liberdades individuais (</a:t>
            </a:r>
            <a:r>
              <a:rPr lang="pt-BR" sz="2000" dirty="0"/>
              <a:t>Hobbes, Locke e Ferguson)</a:t>
            </a:r>
            <a:endParaRPr lang="pt-BR" sz="2000" kern="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kern="0" dirty="0"/>
              <a:t>Um “ contrato”: </a:t>
            </a:r>
            <a:r>
              <a:rPr lang="pt-BR" sz="2000" dirty="0"/>
              <a:t>intermediação entre a vida privada-  condição de ‘estado natural’- e  o Estado , controlado por princípios de publicidade, operando com limites legais para o exercício da autoridade (Hobbes, </a:t>
            </a:r>
            <a:r>
              <a:rPr lang="pt-BR" sz="2000" dirty="0" err="1"/>
              <a:t>Russeau</a:t>
            </a:r>
            <a:r>
              <a:rPr lang="pt-BR" sz="2000" dirty="0"/>
              <a:t>, Locke)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Não há sociedade civil sem Estado- implica simultaneamente determinações individualistas e a procura de um princípio ético que jamais poderia vir do mercado (Hegel)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Para manter a coexistência social, os homens baseiam-se em necessidades, que advêm da limitação das suas capacidades individuais (Marx)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O Estado é um instrumento coercitivo, que representa interesses particulares, não estando  acima da sociedade, mas sendo condicionado por ela. A sociedade civil compreende o conjunto das relações ideológico-culturais (Gramsci)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200" dirty="0"/>
          </a:p>
          <a:p>
            <a:pPr>
              <a:defRPr/>
            </a:pPr>
            <a:endParaRPr sz="2200" kern="0" dirty="0"/>
          </a:p>
          <a:p>
            <a:pPr>
              <a:defRPr/>
            </a:pPr>
            <a:endParaRPr sz="2200" kern="0" dirty="0"/>
          </a:p>
        </p:txBody>
      </p:sp>
      <p:sp>
        <p:nvSpPr>
          <p:cNvPr id="2" name="Chave direita 1"/>
          <p:cNvSpPr/>
          <p:nvPr/>
        </p:nvSpPr>
        <p:spPr>
          <a:xfrm>
            <a:off x="7452320" y="1412776"/>
            <a:ext cx="216024" cy="4968552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 rot="16200000">
            <a:off x="7142438" y="3712385"/>
            <a:ext cx="2285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Definições “negativas”</a:t>
            </a:r>
          </a:p>
        </p:txBody>
      </p:sp>
    </p:spTree>
    <p:extLst>
      <p:ext uri="{BB962C8B-B14F-4D97-AF65-F5344CB8AC3E}">
        <p14:creationId xmlns:p14="http://schemas.microsoft.com/office/powerpoint/2010/main" val="2138305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/>
          <a:lstStyle/>
          <a:p>
            <a:pPr marL="0" indent="0">
              <a:defRPr/>
            </a:pPr>
            <a:r>
              <a:rPr sz="2400" dirty="0"/>
              <a:t>O Público e o Privado</a:t>
            </a:r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9730" y="1340769"/>
            <a:ext cx="8078693" cy="162547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200" dirty="0"/>
              <a:t>Onde estão os limites do público- privado hoje?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200" dirty="0"/>
              <a:t>Por que esta diferenciação se tornou mais difícil?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200" dirty="0"/>
              <a:t>Cite exemplos das dificuldades de realizar esta diferenciação a partir dos exemplos do caso/</a:t>
            </a:r>
            <a:r>
              <a:rPr lang="pt-BR" sz="2200" dirty="0" err="1"/>
              <a:t>video</a:t>
            </a:r>
            <a:endParaRPr lang="pt-BR" sz="22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2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pt-BR" sz="22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sz="2200" kern="0" dirty="0"/>
          </a:p>
          <a:p>
            <a:pPr>
              <a:defRPr/>
            </a:pPr>
            <a:endParaRPr sz="2200" kern="0" dirty="0"/>
          </a:p>
        </p:txBody>
      </p:sp>
      <p:pic>
        <p:nvPicPr>
          <p:cNvPr id="2050" name="Picture 2" descr="http://lacolumnata.es/images/2013/01/De-lo-p%C3%BAblico-a-lo-privad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560" y="2966243"/>
            <a:ext cx="4667672" cy="355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07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/>
          <a:lstStyle/>
          <a:p>
            <a:pPr marL="0" indent="0">
              <a:defRPr/>
            </a:pPr>
            <a:r>
              <a:rPr sz="2400" dirty="0"/>
              <a:t>Conceito de Estado e Sociedade Civil</a:t>
            </a:r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9731" y="1046451"/>
            <a:ext cx="7070581" cy="5190861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200" dirty="0"/>
              <a:t>A própria sociedade seria o ente primordial nas arbitragens de conflitos, cuja ação coletiva protegeria os cidadãos da tirania do Estado. Participação fundamental. Risco de tirania da maioria (</a:t>
            </a:r>
            <a:r>
              <a:rPr lang="pt-BR" sz="2200" dirty="0" err="1"/>
              <a:t>Tocqueville</a:t>
            </a:r>
            <a:r>
              <a:rPr lang="pt-BR" sz="2200" dirty="0"/>
              <a:t>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200" dirty="0"/>
              <a:t>Conceitos publico e privado precisam ser ampliados: estatal-privado, social-público (movimentos não partidários, não mercantis, não governamentais e não corporativos) – podem ser sujeitos políticos autônomos (Habermas)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200" kern="0" dirty="0"/>
              <a:t>Sociedade civil: série de formas complementares de democracia e um complexo conjunto de direitos civis, políticos e sociais</a:t>
            </a:r>
            <a:endParaRPr sz="2200" kern="0" dirty="0"/>
          </a:p>
          <a:p>
            <a:pPr>
              <a:defRPr/>
            </a:pPr>
            <a:endParaRPr sz="2200" kern="0" dirty="0"/>
          </a:p>
        </p:txBody>
      </p:sp>
      <p:sp>
        <p:nvSpPr>
          <p:cNvPr id="5" name="Chave direita 4"/>
          <p:cNvSpPr/>
          <p:nvPr/>
        </p:nvSpPr>
        <p:spPr>
          <a:xfrm>
            <a:off x="7308304" y="1196752"/>
            <a:ext cx="216024" cy="4968552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 rot="16200000">
            <a:off x="7028879" y="3496361"/>
            <a:ext cx="222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Definições “positivas”</a:t>
            </a:r>
          </a:p>
        </p:txBody>
      </p:sp>
    </p:spTree>
    <p:extLst>
      <p:ext uri="{BB962C8B-B14F-4D97-AF65-F5344CB8AC3E}">
        <p14:creationId xmlns:p14="http://schemas.microsoft.com/office/powerpoint/2010/main" val="281189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4077072"/>
            <a:ext cx="7239000" cy="5334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O Mercado faz parte da Sociedade Civil ?</a:t>
            </a:r>
            <a:br>
              <a:rPr lang="pt-BR" b="1" dirty="0">
                <a:solidFill>
                  <a:schemeClr val="tx1"/>
                </a:solidFill>
              </a:rPr>
            </a:b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86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561876" y="260648"/>
            <a:ext cx="7610524" cy="28083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Esfera Estatal</a:t>
            </a:r>
          </a:p>
        </p:txBody>
      </p:sp>
      <p:sp>
        <p:nvSpPr>
          <p:cNvPr id="4" name="Elipse 3"/>
          <p:cNvSpPr/>
          <p:nvPr/>
        </p:nvSpPr>
        <p:spPr>
          <a:xfrm>
            <a:off x="831914" y="3861048"/>
            <a:ext cx="7666373" cy="230425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Esfera Privada</a:t>
            </a:r>
          </a:p>
        </p:txBody>
      </p:sp>
      <p:sp>
        <p:nvSpPr>
          <p:cNvPr id="7" name="Elipse 6"/>
          <p:cNvSpPr/>
          <p:nvPr/>
        </p:nvSpPr>
        <p:spPr>
          <a:xfrm>
            <a:off x="395536" y="1844125"/>
            <a:ext cx="4896544" cy="3159759"/>
          </a:xfrm>
          <a:prstGeom prst="ellipse">
            <a:avLst/>
          </a:prstGeom>
          <a:solidFill>
            <a:schemeClr val="accent6">
              <a:lumMod val="40000"/>
              <a:lumOff val="6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Esfera Pública</a:t>
            </a:r>
          </a:p>
        </p:txBody>
      </p:sp>
      <p:sp>
        <p:nvSpPr>
          <p:cNvPr id="8" name="Elipse 7"/>
          <p:cNvSpPr/>
          <p:nvPr/>
        </p:nvSpPr>
        <p:spPr>
          <a:xfrm>
            <a:off x="3491880" y="1844125"/>
            <a:ext cx="4752528" cy="2989030"/>
          </a:xfrm>
          <a:prstGeom prst="ellipse">
            <a:avLst/>
          </a:prstGeom>
          <a:solidFill>
            <a:schemeClr val="accent6">
              <a:lumMod val="40000"/>
              <a:lumOff val="6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</a:rPr>
              <a:t>Esfera do Mercado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436096" y="2276872"/>
            <a:ext cx="10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Regulação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246856" y="908720"/>
            <a:ext cx="1065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Executivo</a:t>
            </a:r>
          </a:p>
          <a:p>
            <a:r>
              <a:rPr lang="pt-BR" sz="1600" dirty="0"/>
              <a:t>Judiciário</a:t>
            </a:r>
          </a:p>
          <a:p>
            <a:r>
              <a:rPr lang="pt-BR" sz="1600" dirty="0"/>
              <a:t>Burocracia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890839" y="920795"/>
            <a:ext cx="1501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Polícia </a:t>
            </a:r>
          </a:p>
          <a:p>
            <a:r>
              <a:rPr lang="pt-BR" sz="1600" dirty="0"/>
              <a:t>Forças Armadas</a:t>
            </a:r>
          </a:p>
          <a:p>
            <a:r>
              <a:rPr lang="pt-BR" sz="1600" dirty="0"/>
              <a:t>Espionagem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850554" y="2472480"/>
            <a:ext cx="1033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Empresas </a:t>
            </a:r>
          </a:p>
          <a:p>
            <a:r>
              <a:rPr lang="pt-BR" sz="1600" dirty="0"/>
              <a:t>Públicas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923698" y="2013137"/>
            <a:ext cx="1607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Mídia</a:t>
            </a:r>
          </a:p>
          <a:p>
            <a:r>
              <a:rPr lang="pt-BR" sz="1600" dirty="0"/>
              <a:t>Partidos Políticos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621078" y="2646204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Associações</a:t>
            </a:r>
          </a:p>
          <a:p>
            <a:r>
              <a:rPr lang="pt-BR" sz="1600" dirty="0"/>
              <a:t>Grupos Civis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55576" y="3666510"/>
            <a:ext cx="23307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Educação, Saúde Privados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67210" y="5373216"/>
            <a:ext cx="8524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Famílias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5036151" y="5208071"/>
            <a:ext cx="2336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Relações de amor, afeição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692815" y="4186824"/>
            <a:ext cx="2072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Vidas Privadas </a:t>
            </a:r>
          </a:p>
          <a:p>
            <a:r>
              <a:rPr lang="pt-BR" sz="1600" dirty="0"/>
              <a:t>reveladas em tribunais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659389" y="3246075"/>
            <a:ext cx="16326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Sindicatos</a:t>
            </a:r>
          </a:p>
          <a:p>
            <a:r>
              <a:rPr lang="pt-BR" sz="1600" dirty="0"/>
              <a:t>Associações </a:t>
            </a:r>
          </a:p>
          <a:p>
            <a:r>
              <a:rPr lang="pt-BR" sz="1600" dirty="0"/>
              <a:t>de Consumidores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732240" y="3522494"/>
            <a:ext cx="9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Empresas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276794" y="4000573"/>
            <a:ext cx="1667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Mecanismos de </a:t>
            </a:r>
          </a:p>
          <a:p>
            <a:r>
              <a:rPr lang="pt-BR" sz="1600" dirty="0"/>
              <a:t>troca e regulação </a:t>
            </a:r>
          </a:p>
          <a:p>
            <a:r>
              <a:rPr lang="pt-BR" sz="1600" dirty="0"/>
              <a:t>econômica</a:t>
            </a:r>
          </a:p>
        </p:txBody>
      </p:sp>
    </p:spTree>
    <p:extLst>
      <p:ext uri="{BB962C8B-B14F-4D97-AF65-F5344CB8AC3E}">
        <p14:creationId xmlns:p14="http://schemas.microsoft.com/office/powerpoint/2010/main" val="92754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Esfera Pública</a:t>
            </a:r>
          </a:p>
          <a:p>
            <a:pPr marL="0" indent="0">
              <a:defRPr/>
            </a:pPr>
            <a:endParaRPr sz="2400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9731" y="1484784"/>
            <a:ext cx="8006685" cy="4464496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sz="2400" dirty="0"/>
              <a:t>é onde os interesses comuns são realizados (nem sempre os da maioria) – constituída por organizações, instituições, mídia, grupos de interesse, conselhos de representação, associações. Arena de formação da vontade coletiva, espaço de debate público, de embate de diversos atores da sociedade.</a:t>
            </a:r>
          </a:p>
        </p:txBody>
      </p:sp>
      <p:pic>
        <p:nvPicPr>
          <p:cNvPr id="3074" name="Picture 2" descr="http://perlbal.hi-pi.com/blog-images/1730506/gd/1341153516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304800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83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>
            <a:normAutofit/>
          </a:bodyPr>
          <a:lstStyle/>
          <a:p>
            <a:pPr marL="0" indent="0">
              <a:defRPr/>
            </a:pPr>
            <a:r>
              <a:rPr lang="pt-BR" sz="2400" dirty="0"/>
              <a:t>Sociedade Civil e Terceiro Setor</a:t>
            </a:r>
            <a:endParaRPr sz="2400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9731" y="1484784"/>
            <a:ext cx="8006685" cy="4464496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Terceiro Setor- definição estrutural-operacional, centradas em “organizações”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Sem fins de lucro (não distribui excedentes)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Formais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De natureza Privada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Autônomas (</a:t>
            </a:r>
            <a:r>
              <a:rPr lang="pt-BR" sz="2400" dirty="0" err="1"/>
              <a:t>auto-governandas</a:t>
            </a:r>
            <a:r>
              <a:rPr lang="pt-BR" sz="2400" dirty="0"/>
              <a:t>)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Com participação de voluntários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Outras Denominações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r>
              <a:rPr lang="pt-BR" sz="2400" dirty="0"/>
              <a:t>Setor Filantrópico, Caridade, Setor Independente, Setor Voluntário, Economia Social, “ONGs”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9442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93652"/>
            <a:ext cx="8077200" cy="671736"/>
          </a:xfrm>
        </p:spPr>
        <p:txBody>
          <a:bodyPr>
            <a:normAutofit/>
          </a:bodyPr>
          <a:lstStyle/>
          <a:p>
            <a:r>
              <a:rPr lang="pt-BR" sz="2400" dirty="0"/>
              <a:t>Organizações do Terceiro Setor</a:t>
            </a:r>
          </a:p>
        </p:txBody>
      </p:sp>
      <p:sp>
        <p:nvSpPr>
          <p:cNvPr id="4" name="Retângulo 3"/>
          <p:cNvSpPr/>
          <p:nvPr/>
        </p:nvSpPr>
        <p:spPr>
          <a:xfrm>
            <a:off x="304800" y="1240709"/>
            <a:ext cx="8155632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§"/>
            </a:pPr>
            <a:r>
              <a:rPr lang="pt-BR" altLang="pt-BR" sz="2400" dirty="0"/>
              <a:t>Algumas distinções entre organizações do Terceiro Setor e outros tipos de organizações:</a:t>
            </a:r>
          </a:p>
          <a:p>
            <a:pPr lvl="1">
              <a:lnSpc>
                <a:spcPct val="120000"/>
              </a:lnSpc>
            </a:pPr>
            <a:r>
              <a:rPr lang="pt-BR" altLang="pt-BR" sz="2000" dirty="0"/>
              <a:t> Propósito/Missão</a:t>
            </a:r>
          </a:p>
          <a:p>
            <a:pPr lvl="1" algn="just">
              <a:lnSpc>
                <a:spcPct val="120000"/>
              </a:lnSpc>
            </a:pPr>
            <a:r>
              <a:rPr lang="pt-BR" altLang="pt-BR" sz="2000" dirty="0"/>
              <a:t> Valores</a:t>
            </a:r>
          </a:p>
          <a:p>
            <a:pPr lvl="1" algn="just">
              <a:lnSpc>
                <a:spcPct val="120000"/>
              </a:lnSpc>
            </a:pPr>
            <a:r>
              <a:rPr lang="pt-BR" altLang="pt-BR" sz="2000" dirty="0"/>
              <a:t> Aquisição de Recursos</a:t>
            </a:r>
          </a:p>
          <a:p>
            <a:pPr lvl="1" algn="just">
              <a:lnSpc>
                <a:spcPct val="120000"/>
              </a:lnSpc>
            </a:pPr>
            <a:r>
              <a:rPr lang="pt-BR" altLang="pt-BR" sz="2000" dirty="0"/>
              <a:t> Resultados</a:t>
            </a:r>
          </a:p>
          <a:p>
            <a:pPr lvl="1" algn="just">
              <a:lnSpc>
                <a:spcPct val="120000"/>
              </a:lnSpc>
            </a:pPr>
            <a:r>
              <a:rPr lang="pt-BR" altLang="pt-BR" sz="2000" dirty="0"/>
              <a:t> Ambiente Legal</a:t>
            </a:r>
          </a:p>
          <a:p>
            <a:pPr lvl="1">
              <a:lnSpc>
                <a:spcPct val="120000"/>
              </a:lnSpc>
            </a:pPr>
            <a:r>
              <a:rPr lang="pt-BR" altLang="pt-BR" sz="2000" dirty="0"/>
              <a:t> Perfil do Trabalhador</a:t>
            </a:r>
          </a:p>
          <a:p>
            <a:pPr lvl="1">
              <a:lnSpc>
                <a:spcPct val="120000"/>
              </a:lnSpc>
            </a:pPr>
            <a:r>
              <a:rPr lang="pt-BR" altLang="pt-BR" sz="2000" dirty="0"/>
              <a:t> Governança</a:t>
            </a:r>
          </a:p>
          <a:p>
            <a:pPr lvl="1">
              <a:lnSpc>
                <a:spcPct val="120000"/>
              </a:lnSpc>
            </a:pPr>
            <a:r>
              <a:rPr lang="pt-BR" altLang="pt-BR" sz="2000" dirty="0"/>
              <a:t> Complexidade Organizacional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121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715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altLang="pt-BR" sz="2400" dirty="0">
                <a:cs typeface="Times New Roman" panose="02020603050405020304" pitchFamily="18" charset="0"/>
              </a:rPr>
              <a:t>Classificação conforme público atendido</a:t>
            </a:r>
            <a:endParaRPr sz="2400" dirty="0"/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>
          <a:xfrm>
            <a:off x="309731" y="1484784"/>
            <a:ext cx="8006685" cy="4464496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lang="pt-BR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pt-B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algn="just">
              <a:lnSpc>
                <a:spcPct val="110000"/>
              </a:lnSpc>
              <a:spcAft>
                <a:spcPts val="500"/>
              </a:spcAft>
            </a:pPr>
            <a:r>
              <a:rPr lang="pt-BR" altLang="pt-BR" sz="2100" dirty="0">
                <a:cs typeface="Times New Roman" panose="02020603050405020304" pitchFamily="18" charset="0"/>
              </a:rPr>
              <a:t>organizações constituídas para atender os interesses de seus </a:t>
            </a:r>
            <a:r>
              <a:rPr lang="pt-BR" altLang="pt-BR" sz="2100" b="1" dirty="0">
                <a:cs typeface="Times New Roman" panose="02020603050405020304" pitchFamily="18" charset="0"/>
              </a:rPr>
              <a:t>membros (</a:t>
            </a:r>
            <a:r>
              <a:rPr lang="pt-BR" altLang="pt-BR" sz="2100" b="1" i="1" dirty="0" err="1">
                <a:cs typeface="Times New Roman" panose="02020603050405020304" pitchFamily="18" charset="0"/>
              </a:rPr>
              <a:t>member-serving</a:t>
            </a:r>
            <a:r>
              <a:rPr lang="pt-BR" altLang="pt-BR" sz="2100" b="1" i="1" dirty="0">
                <a:cs typeface="Times New Roman" panose="02020603050405020304" pitchFamily="18" charset="0"/>
              </a:rPr>
              <a:t> </a:t>
            </a:r>
            <a:r>
              <a:rPr lang="pt-BR" altLang="pt-BR" sz="2100" b="1" i="1" dirty="0" err="1">
                <a:cs typeface="Times New Roman" panose="02020603050405020304" pitchFamily="18" charset="0"/>
              </a:rPr>
              <a:t>organizations</a:t>
            </a:r>
            <a:r>
              <a:rPr lang="pt-BR" altLang="pt-BR" sz="2100" dirty="0">
                <a:cs typeface="Times New Roman" panose="02020603050405020304" pitchFamily="18" charset="0"/>
              </a:rPr>
              <a:t>), como é o caso dos sindicatos, das associações profissionais, das associações de bairro, associações empresarias;</a:t>
            </a:r>
          </a:p>
          <a:p>
            <a:pPr lvl="1" algn="just">
              <a:lnSpc>
                <a:spcPct val="110000"/>
              </a:lnSpc>
              <a:spcAft>
                <a:spcPts val="500"/>
              </a:spcAft>
            </a:pPr>
            <a:r>
              <a:rPr lang="pt-BR" altLang="pt-BR" sz="2100" dirty="0">
                <a:cs typeface="Times New Roman" panose="02020603050405020304" pitchFamily="18" charset="0"/>
              </a:rPr>
              <a:t>organizações de </a:t>
            </a:r>
            <a:r>
              <a:rPr lang="pt-BR" altLang="pt-BR" sz="2100" b="1" dirty="0">
                <a:cs typeface="Times New Roman" panose="02020603050405020304" pitchFamily="18" charset="0"/>
              </a:rPr>
              <a:t>interesse público e/ou coletivo</a:t>
            </a:r>
            <a:r>
              <a:rPr lang="pt-BR" altLang="pt-BR" sz="2100" dirty="0">
                <a:cs typeface="Times New Roman" panose="02020603050405020304" pitchFamily="18" charset="0"/>
              </a:rPr>
              <a:t>, a exemplo de entidades que </a:t>
            </a:r>
            <a:r>
              <a:rPr lang="pt-BR" altLang="pt-BR" sz="2100" dirty="0" err="1">
                <a:cs typeface="Times New Roman" panose="02020603050405020304" pitchFamily="18" charset="0"/>
              </a:rPr>
              <a:t>apóiam</a:t>
            </a:r>
            <a:r>
              <a:rPr lang="pt-BR" altLang="pt-BR" sz="2100" dirty="0">
                <a:cs typeface="Times New Roman" panose="02020603050405020304" pitchFamily="18" charset="0"/>
              </a:rPr>
              <a:t> vítimas de discriminação, portadores de determinadas doenças ou deficiência física, instituições de caridade, organismos de proteção ao meio-ambiente</a:t>
            </a:r>
            <a:r>
              <a:rPr lang="pt-BR" altLang="pt-BR" sz="2100" dirty="0"/>
              <a:t> </a:t>
            </a:r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  <a:p>
            <a:pPr marL="1085850" lvl="1" indent="-342900">
              <a:buFont typeface="Arial" pitchFamily="34" charset="0"/>
              <a:buChar char="•"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89762598"/>
      </p:ext>
    </p:extLst>
  </p:cSld>
  <p:clrMapOvr>
    <a:masterClrMapping/>
  </p:clrMapOvr>
</p:sld>
</file>

<file path=ppt/theme/theme1.xml><?xml version="1.0" encoding="utf-8"?>
<a:theme xmlns:a="http://schemas.openxmlformats.org/drawingml/2006/main" name="Guia de Argumentos de Vendas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Introdução à administração</Template>
  <TotalTime>489</TotalTime>
  <Words>737</Words>
  <Application>Microsoft Office PowerPoint</Application>
  <PresentationFormat>Apresentação na tela (4:3)</PresentationFormat>
  <Paragraphs>131</Paragraphs>
  <Slides>20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Wingdings</vt:lpstr>
      <vt:lpstr>Guia de Argumentos de Vendas</vt:lpstr>
      <vt:lpstr>Sociedade Civil, Estado, Mercado e Terceiro Setor</vt:lpstr>
      <vt:lpstr>Apresentação do PowerPoint</vt:lpstr>
      <vt:lpstr>Apresentação do PowerPoint</vt:lpstr>
      <vt:lpstr>O Mercado faz parte da Sociedade Civil ?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Quem faz parte do Terceiro Setor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ASUS</dc:creator>
  <cp:lastModifiedBy>Patricia Mendonca</cp:lastModifiedBy>
  <cp:revision>57</cp:revision>
  <dcterms:created xsi:type="dcterms:W3CDTF">2013-07-27T20:05:10Z</dcterms:created>
  <dcterms:modified xsi:type="dcterms:W3CDTF">2019-02-23T00:05:59Z</dcterms:modified>
</cp:coreProperties>
</file>