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608" r:id="rId3"/>
    <p:sldId id="313" r:id="rId4"/>
    <p:sldId id="346" r:id="rId5"/>
    <p:sldId id="261" r:id="rId6"/>
    <p:sldId id="314" r:id="rId7"/>
    <p:sldId id="315" r:id="rId8"/>
    <p:sldId id="604" r:id="rId9"/>
    <p:sldId id="605" r:id="rId10"/>
    <p:sldId id="606" r:id="rId11"/>
    <p:sldId id="60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566" r:id="rId33"/>
    <p:sldId id="567" r:id="rId34"/>
    <p:sldId id="568" r:id="rId35"/>
    <p:sldId id="569" r:id="rId36"/>
    <p:sldId id="570" r:id="rId37"/>
    <p:sldId id="340" r:id="rId38"/>
    <p:sldId id="341" r:id="rId39"/>
    <p:sldId id="344" r:id="rId40"/>
    <p:sldId id="342" r:id="rId41"/>
    <p:sldId id="343" r:id="rId42"/>
    <p:sldId id="571" r:id="rId43"/>
    <p:sldId id="572" r:id="rId44"/>
    <p:sldId id="573" r:id="rId45"/>
    <p:sldId id="574" r:id="rId46"/>
    <p:sldId id="575" r:id="rId47"/>
    <p:sldId id="576" r:id="rId48"/>
    <p:sldId id="345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/>
    <p:restoredTop sz="88805" autoAdjust="0"/>
  </p:normalViewPr>
  <p:slideViewPr>
    <p:cSldViewPr snapToGrid="0" snapToObjects="1">
      <p:cViewPr varScale="1">
        <p:scale>
          <a:sx n="98" d="100"/>
          <a:sy n="98" d="100"/>
        </p:scale>
        <p:origin x="17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7883-E1AA-4D4E-A21C-BA6505C05C1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3B91-D171-8346-AE3B-D8D83773B9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8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B91-D171-8346-AE3B-D8D83773B9F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10:00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94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79C00-4F44-B740-AAC9-CD063999873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2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B91-D171-8346-AE3B-D8D83773B9F7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81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0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0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09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91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98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27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29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8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3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C38F-F305-D443-8D23-6472E1ACD884}" type="datetimeFigureOut">
              <a:rPr lang="en-US" smtClean="0"/>
              <a:t>9/11/2023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4CB8-47F9-CA40-85FE-020047EC3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2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Custeio por Absorção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2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18195"/>
              </p:ext>
            </p:extLst>
          </p:nvPr>
        </p:nvGraphicFramePr>
        <p:xfrm>
          <a:off x="1059750" y="3157803"/>
          <a:ext cx="6803005" cy="1139428"/>
        </p:xfrm>
        <a:graphic>
          <a:graphicData uri="http://schemas.openxmlformats.org/drawingml/2006/table">
            <a:tbl>
              <a:tblPr/>
              <a:tblGrid>
                <a:gridCol w="304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Volume de produção (un.)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MOD/un.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w Cen MT"/>
                        </a:rPr>
                        <a:t>(dado)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2,5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Total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MOD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160.000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9750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6.000,00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14965" y="5760270"/>
          <a:ext cx="7314069" cy="572288"/>
        </p:xfrm>
        <a:graphic>
          <a:graphicData uri="http://schemas.openxmlformats.org/drawingml/2006/table">
            <a:tbl>
              <a:tblPr/>
              <a:tblGrid>
                <a:gridCol w="168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Mão de Obra</a:t>
            </a:r>
            <a:endParaRPr lang="pt-BR" dirty="0"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8053"/>
              </p:ext>
            </p:extLst>
          </p:nvPr>
        </p:nvGraphicFramePr>
        <p:xfrm>
          <a:off x="4098810" y="4858322"/>
          <a:ext cx="2723072" cy="284857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31,25%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37,50%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31,25%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846812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98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20" name="Curved Connector 23"/>
          <p:cNvCxnSpPr>
            <a:stCxn id="18" idx="0"/>
            <a:endCxn id="19" idx="0"/>
          </p:cNvCxnSpPr>
          <p:nvPr/>
        </p:nvCxnSpPr>
        <p:spPr>
          <a:xfrm rot="16200000" flipV="1">
            <a:off x="5964453" y="2388317"/>
            <a:ext cx="12700" cy="2836714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30"/>
          <p:cNvSpPr/>
          <p:nvPr/>
        </p:nvSpPr>
        <p:spPr>
          <a:xfrm>
            <a:off x="5522060" y="3007578"/>
            <a:ext cx="682319" cy="440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chemeClr val="tx2">
                    <a:lumMod val="75000"/>
                  </a:schemeClr>
                </a:solidFill>
                <a:cs typeface="Tw Cen MT"/>
              </a:rPr>
              <a:t>÷</a:t>
            </a:r>
            <a:endParaRPr lang="pt-BR" sz="4000" b="1" dirty="0">
              <a:solidFill>
                <a:schemeClr val="tx2">
                  <a:lumMod val="75000"/>
                </a:schemeClr>
              </a:solidFill>
              <a:cs typeface="Tw Cen M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5054325" y="4417415"/>
            <a:ext cx="812042" cy="3207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689994" y="5143179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5" idx="2"/>
          </p:cNvCxnSpPr>
          <p:nvPr/>
        </p:nvCxnSpPr>
        <p:spPr>
          <a:xfrm>
            <a:off x="5460346" y="5143179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24012" y="5143179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16155"/>
              </p:ext>
            </p:extLst>
          </p:nvPr>
        </p:nvGraphicFramePr>
        <p:xfrm>
          <a:off x="1059750" y="3157803"/>
          <a:ext cx="6803005" cy="1139428"/>
        </p:xfrm>
        <a:graphic>
          <a:graphicData uri="http://schemas.openxmlformats.org/drawingml/2006/table">
            <a:tbl>
              <a:tblPr/>
              <a:tblGrid>
                <a:gridCol w="304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Volume de produção (un.)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de Máquina </a:t>
                      </a:r>
                      <a:r>
                        <a:rPr lang="pt-BR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w Cen MT"/>
                        </a:rPr>
                        <a:t>(dado)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0,60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1,50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3,75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Tempo Total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HMAQ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45.000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75.000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150.000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9750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x-non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790,00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14965" y="5760270"/>
          <a:ext cx="7314069" cy="572288"/>
        </p:xfrm>
        <a:graphic>
          <a:graphicData uri="http://schemas.openxmlformats.org/drawingml/2006/table">
            <a:tbl>
              <a:tblPr/>
              <a:tblGrid>
                <a:gridCol w="168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Energia Elétrica</a:t>
            </a:r>
            <a:endParaRPr lang="pt-BR" dirty="0"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17111"/>
              </p:ext>
            </p:extLst>
          </p:nvPr>
        </p:nvGraphicFramePr>
        <p:xfrm>
          <a:off x="4098810" y="4858322"/>
          <a:ext cx="2723072" cy="284857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846812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98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20" name="Curved Connector 23"/>
          <p:cNvCxnSpPr>
            <a:stCxn id="18" idx="0"/>
            <a:endCxn id="19" idx="0"/>
          </p:cNvCxnSpPr>
          <p:nvPr/>
        </p:nvCxnSpPr>
        <p:spPr>
          <a:xfrm rot="16200000" flipV="1">
            <a:off x="5964453" y="2388317"/>
            <a:ext cx="12700" cy="2836714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30"/>
          <p:cNvSpPr/>
          <p:nvPr/>
        </p:nvSpPr>
        <p:spPr>
          <a:xfrm>
            <a:off x="5522060" y="3007578"/>
            <a:ext cx="682319" cy="440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chemeClr val="tx2">
                    <a:lumMod val="75000"/>
                  </a:schemeClr>
                </a:solidFill>
                <a:cs typeface="Tw Cen MT"/>
              </a:rPr>
              <a:t>÷</a:t>
            </a:r>
            <a:endParaRPr lang="pt-BR" sz="4000" b="1" dirty="0">
              <a:solidFill>
                <a:schemeClr val="tx2">
                  <a:lumMod val="75000"/>
                </a:schemeClr>
              </a:solidFill>
              <a:cs typeface="Tw Cen M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5054325" y="4417415"/>
            <a:ext cx="812042" cy="3207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689994" y="5143179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5" idx="2"/>
          </p:cNvCxnSpPr>
          <p:nvPr/>
        </p:nvCxnSpPr>
        <p:spPr>
          <a:xfrm>
            <a:off x="5460346" y="5143179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24012" y="5143179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4614" y="2740585"/>
          <a:ext cx="7314069" cy="1430720"/>
        </p:xfrm>
        <a:graphic>
          <a:graphicData uri="http://schemas.openxmlformats.org/drawingml/2006/table">
            <a:tbl>
              <a:tblPr/>
              <a:tblGrid>
                <a:gridCol w="168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Custos Diretos</a:t>
                      </a: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5.533,00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Custos Diretos</a:t>
            </a:r>
          </a:p>
        </p:txBody>
      </p:sp>
    </p:spTree>
    <p:extLst>
      <p:ext uri="{BB962C8B-B14F-4D97-AF65-F5344CB8AC3E}">
        <p14:creationId xmlns:p14="http://schemas.microsoft.com/office/powerpoint/2010/main" val="16407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+mn-lt"/>
              </a:rPr>
              <a:t>Opticon</a:t>
            </a:r>
            <a:endParaRPr lang="pt-BR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pt-BR" sz="3600" dirty="0"/>
              <a:t>Segundo passo:</a:t>
            </a:r>
          </a:p>
          <a:p>
            <a:pPr lvl="1"/>
            <a:r>
              <a:rPr lang="pt-BR" sz="3400" dirty="0"/>
              <a:t>Apuração dos CIP, com base nos critérios especificados na apostila</a:t>
            </a:r>
          </a:p>
        </p:txBody>
      </p:sp>
    </p:spTree>
    <p:extLst>
      <p:ext uri="{BB962C8B-B14F-4D97-AF65-F5344CB8AC3E}">
        <p14:creationId xmlns:p14="http://schemas.microsoft.com/office/powerpoint/2010/main" val="31970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e 9"/>
          <p:cNvSpPr/>
          <p:nvPr/>
        </p:nvSpPr>
        <p:spPr>
          <a:xfrm>
            <a:off x="7903779" y="3656275"/>
            <a:ext cx="117256" cy="1801469"/>
          </a:xfrm>
          <a:prstGeom prst="rightBrace">
            <a:avLst>
              <a:gd name="adj1" fmla="val 3233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30"/>
          <p:cNvSpPr/>
          <p:nvPr/>
        </p:nvSpPr>
        <p:spPr>
          <a:xfrm>
            <a:off x="8086165" y="4210310"/>
            <a:ext cx="992709" cy="68161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  <a:latin typeface="Tw Cen MT"/>
                <a:cs typeface="Tw Cen MT"/>
              </a:rPr>
              <a:t>CIP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0708" y="324166"/>
          <a:ext cx="6715942" cy="6146064"/>
        </p:xfrm>
        <a:graphic>
          <a:graphicData uri="http://schemas.openxmlformats.org/drawingml/2006/table">
            <a:tbl>
              <a:tblPr/>
              <a:tblGrid>
                <a:gridCol w="463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Caixa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460,00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Bancos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Clientes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6.060,00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Estoque de matéria-prima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Equipamentos de produção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Depreciação acumulada de equipamentos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Veículos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Depreciação acumulada de veículos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Empréstimos de curto praz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3.520,00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Capital Social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Consumo de matéria-prima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Mão-de-obra direta (custo fixo)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Energia elétrica consumida na produção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790,00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geral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2.880,00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Aluguel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Consumo de lubrificantes (custo fixo)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350,00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Manutenção preventiva (custo fixo)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do almoxarifado de matéria-prima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1.440,00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Depreciação de equipamentos de produção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Seguro dos equipamentos de fábrica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340,00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Despesas comerciais no período (fixas)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5.060,00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Despesas administrativas no período (fixas)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3.040,00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Despesas financeiras no período (fixas)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de produtos acabados (PAC)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25.100,00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1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4898" y="1600200"/>
          <a:ext cx="6514643" cy="573132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geral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2.880,00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Aluguel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97585" y="5164435"/>
          <a:ext cx="8416228" cy="859276"/>
        </p:xfrm>
        <a:graphic>
          <a:graphicData uri="http://schemas.openxmlformats.org/drawingml/2006/table">
            <a:tbl>
              <a:tblPr/>
              <a:tblGrid>
                <a:gridCol w="3159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geral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Aluguel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Supervisão Produção/Aluguel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07023"/>
              </p:ext>
            </p:extLst>
          </p:nvPr>
        </p:nvGraphicFramePr>
        <p:xfrm>
          <a:off x="4098810" y="3916622"/>
          <a:ext cx="2723072" cy="569714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31,25%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37,50%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31,25%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Conector de Seta Reta 19"/>
          <p:cNvCxnSpPr/>
          <p:nvPr/>
        </p:nvCxnSpPr>
        <p:spPr>
          <a:xfrm flipH="1">
            <a:off x="4360460" y="4486336"/>
            <a:ext cx="197892" cy="678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7" idx="2"/>
          </p:cNvCxnSpPr>
          <p:nvPr/>
        </p:nvCxnSpPr>
        <p:spPr>
          <a:xfrm>
            <a:off x="5460346" y="4486336"/>
            <a:ext cx="147159" cy="666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298442" y="4486336"/>
            <a:ext cx="620973" cy="678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4898" y="1600200"/>
          <a:ext cx="6514643" cy="573132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geral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2.880,00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Aluguel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97585" y="5164435"/>
          <a:ext cx="8416228" cy="859276"/>
        </p:xfrm>
        <a:graphic>
          <a:graphicData uri="http://schemas.openxmlformats.org/drawingml/2006/table">
            <a:tbl>
              <a:tblPr/>
              <a:tblGrid>
                <a:gridCol w="3159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geral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2.880,00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Aluguel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Supervisão Produção/Aluguel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7667"/>
              </p:ext>
            </p:extLst>
          </p:nvPr>
        </p:nvGraphicFramePr>
        <p:xfrm>
          <a:off x="4098810" y="3916622"/>
          <a:ext cx="2723072" cy="569714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MOD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31,25%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37,50%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31,25%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3" name="Conector de Seta Reta 22"/>
          <p:cNvCxnSpPr/>
          <p:nvPr/>
        </p:nvCxnSpPr>
        <p:spPr>
          <a:xfrm flipH="1">
            <a:off x="4360460" y="4486336"/>
            <a:ext cx="197892" cy="678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460346" y="4486336"/>
            <a:ext cx="147159" cy="666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298442" y="4486336"/>
            <a:ext cx="620973" cy="678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5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4898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almoxarifado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1.440,00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064895" y="5262127"/>
          <a:ext cx="7704134" cy="572288"/>
        </p:xfrm>
        <a:graphic>
          <a:graphicData uri="http://schemas.openxmlformats.org/drawingml/2006/table">
            <a:tbl>
              <a:tblPr/>
              <a:tblGrid>
                <a:gridCol w="244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Supervisão Almoxarifado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4959"/>
              </p:ext>
            </p:extLst>
          </p:nvPr>
        </p:nvGraphicFramePr>
        <p:xfrm>
          <a:off x="4617425" y="4053099"/>
          <a:ext cx="2723072" cy="569714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MP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Conector de Seta Reta 19"/>
          <p:cNvCxnSpPr/>
          <p:nvPr/>
        </p:nvCxnSpPr>
        <p:spPr>
          <a:xfrm flipH="1">
            <a:off x="4208609" y="4645035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22" idx="2"/>
          </p:cNvCxnSpPr>
          <p:nvPr/>
        </p:nvCxnSpPr>
        <p:spPr>
          <a:xfrm>
            <a:off x="5978961" y="4645035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842627" y="4645035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3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4898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almoxarifado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1.440,00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1064895" y="5262127"/>
          <a:ext cx="7704134" cy="572288"/>
        </p:xfrm>
        <a:graphic>
          <a:graphicData uri="http://schemas.openxmlformats.org/drawingml/2006/table">
            <a:tbl>
              <a:tblPr/>
              <a:tblGrid>
                <a:gridCol w="244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Supervisão Almoxarifado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52451"/>
              </p:ext>
            </p:extLst>
          </p:nvPr>
        </p:nvGraphicFramePr>
        <p:xfrm>
          <a:off x="4617425" y="4053099"/>
          <a:ext cx="2723072" cy="569714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MP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Conector de Seta Reta 19"/>
          <p:cNvCxnSpPr/>
          <p:nvPr/>
        </p:nvCxnSpPr>
        <p:spPr>
          <a:xfrm flipH="1">
            <a:off x="4208609" y="4645035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5978961" y="4645035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6842627" y="4645035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7107" y="1540218"/>
          <a:ext cx="6514643" cy="1146264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Lubrificantes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350,00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de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Equipamentos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0677" y="5039623"/>
          <a:ext cx="8670248" cy="1432408"/>
        </p:xfrm>
        <a:graphic>
          <a:graphicData uri="http://schemas.openxmlformats.org/drawingml/2006/table">
            <a:tbl>
              <a:tblPr/>
              <a:tblGrid>
                <a:gridCol w="360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Lubrificantes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de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Equipamentos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Demais CIP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48816"/>
              </p:ext>
            </p:extLst>
          </p:nvPr>
        </p:nvGraphicFramePr>
        <p:xfrm>
          <a:off x="4360456" y="3816137"/>
          <a:ext cx="2723072" cy="569714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MAQ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Conector de Seta Reta 13"/>
          <p:cNvCxnSpPr/>
          <p:nvPr/>
        </p:nvCxnSpPr>
        <p:spPr>
          <a:xfrm flipH="1">
            <a:off x="4572000" y="4385851"/>
            <a:ext cx="491319" cy="65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3" idx="2"/>
          </p:cNvCxnSpPr>
          <p:nvPr/>
        </p:nvCxnSpPr>
        <p:spPr>
          <a:xfrm>
            <a:off x="5721992" y="4385851"/>
            <a:ext cx="150125" cy="65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de Seta Reta 227"/>
          <p:cNvCxnSpPr/>
          <p:nvPr/>
        </p:nvCxnSpPr>
        <p:spPr>
          <a:xfrm>
            <a:off x="6567896" y="4385851"/>
            <a:ext cx="597180" cy="65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4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66D57-FE2F-FC20-CEAD-8BE395E6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Iniciais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37FEBE-51EE-1703-6A6A-0D53530A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Fixos/Variáveis e Diretos/Indiretos</a:t>
            </a:r>
          </a:p>
          <a:p>
            <a:pPr lvl="1"/>
            <a:r>
              <a:rPr lang="pt-BR" dirty="0"/>
              <a:t>Sinônimos?</a:t>
            </a:r>
          </a:p>
          <a:p>
            <a:r>
              <a:rPr lang="pt-BR" dirty="0"/>
              <a:t>Classificação e </a:t>
            </a:r>
            <a:r>
              <a:rPr lang="pt-BR" dirty="0" err="1"/>
              <a:t>EOCs</a:t>
            </a:r>
            <a:endParaRPr lang="pt-BR" dirty="0"/>
          </a:p>
          <a:p>
            <a:r>
              <a:rPr lang="pt-BR" dirty="0"/>
              <a:t>Problema do rateio</a:t>
            </a:r>
          </a:p>
          <a:p>
            <a:pPr lvl="1"/>
            <a:r>
              <a:rPr lang="pt-BR" dirty="0"/>
              <a:t>Direcionadores de custo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745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7107" y="1540218"/>
          <a:ext cx="6514643" cy="1146264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Lubrificantes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350,00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de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Equipamentos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300,00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340,00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0677" y="5039623"/>
          <a:ext cx="8670248" cy="1432408"/>
        </p:xfrm>
        <a:graphic>
          <a:graphicData uri="http://schemas.openxmlformats.org/drawingml/2006/table">
            <a:tbl>
              <a:tblPr/>
              <a:tblGrid>
                <a:gridCol w="360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X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Lubrificantes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de</a:t>
                      </a:r>
                      <a:r>
                        <a:rPr lang="pt-BR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Equipamentos</a:t>
                      </a:r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Demais CIP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56880"/>
              </p:ext>
            </p:extLst>
          </p:nvPr>
        </p:nvGraphicFramePr>
        <p:xfrm>
          <a:off x="4360456" y="3816137"/>
          <a:ext cx="2723072" cy="569714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Tempo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MAQ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Conector de Seta Reta 13"/>
          <p:cNvCxnSpPr/>
          <p:nvPr/>
        </p:nvCxnSpPr>
        <p:spPr>
          <a:xfrm flipH="1">
            <a:off x="4572000" y="4385851"/>
            <a:ext cx="491319" cy="65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5721992" y="4385851"/>
            <a:ext cx="150125" cy="65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6567896" y="4385851"/>
            <a:ext cx="597180" cy="653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1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4898" y="2346804"/>
          <a:ext cx="7617239" cy="2575296"/>
        </p:xfrm>
        <a:graphic>
          <a:graphicData uri="http://schemas.openxmlformats.org/drawingml/2006/table">
            <a:tbl>
              <a:tblPr/>
              <a:tblGrid>
                <a:gridCol w="3353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Custos Indiretos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CIP Rateados</a:t>
            </a:r>
          </a:p>
        </p:txBody>
      </p:sp>
    </p:spTree>
    <p:extLst>
      <p:ext uri="{BB962C8B-B14F-4D97-AF65-F5344CB8AC3E}">
        <p14:creationId xmlns:p14="http://schemas.microsoft.com/office/powerpoint/2010/main" val="152641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4898" y="2346804"/>
          <a:ext cx="7617239" cy="2575296"/>
        </p:xfrm>
        <a:graphic>
          <a:graphicData uri="http://schemas.openxmlformats.org/drawingml/2006/table">
            <a:tbl>
              <a:tblPr/>
              <a:tblGrid>
                <a:gridCol w="3353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Custos Indiretos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1.080,00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720,00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432,00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2.105,50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2.184,00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2.120,50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CIP Rateados</a:t>
            </a:r>
          </a:p>
        </p:txBody>
      </p:sp>
    </p:spTree>
    <p:extLst>
      <p:ext uri="{BB962C8B-B14F-4D97-AF65-F5344CB8AC3E}">
        <p14:creationId xmlns:p14="http://schemas.microsoft.com/office/powerpoint/2010/main" val="68998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+mn-lt"/>
              </a:rPr>
              <a:t>Opticon</a:t>
            </a:r>
            <a:endParaRPr lang="pt-BR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pt-BR" sz="3600" dirty="0"/>
              <a:t>Por fim... Calcular os custos totais, o resultado e preparar o balanço</a:t>
            </a:r>
          </a:p>
        </p:txBody>
      </p:sp>
    </p:spTree>
    <p:extLst>
      <p:ext uri="{BB962C8B-B14F-4D97-AF65-F5344CB8AC3E}">
        <p14:creationId xmlns:p14="http://schemas.microsoft.com/office/powerpoint/2010/main" val="11287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Custos – CD/CIP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935" y="1398860"/>
          <a:ext cx="6389933" cy="3719872"/>
        </p:xfrm>
        <a:graphic>
          <a:graphicData uri="http://schemas.openxmlformats.org/drawingml/2006/table">
            <a:tbl>
              <a:tblPr/>
              <a:tblGrid>
                <a:gridCol w="32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(e)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f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43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Custos – CD/CIP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935" y="1398860"/>
          <a:ext cx="6389933" cy="3719872"/>
        </p:xfrm>
        <a:graphic>
          <a:graphicData uri="http://schemas.openxmlformats.org/drawingml/2006/table">
            <a:tbl>
              <a:tblPr/>
              <a:tblGrid>
                <a:gridCol w="32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(e)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5.533,00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1.080,00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720,00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432,00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f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2.105,50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2.184,00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2.120,50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0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Custos – Total e Unitário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935" y="1398860"/>
          <a:ext cx="6389933" cy="4292160"/>
        </p:xfrm>
        <a:graphic>
          <a:graphicData uri="http://schemas.openxmlformats.org/drawingml/2006/table">
            <a:tbl>
              <a:tblPr/>
              <a:tblGrid>
                <a:gridCol w="32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(e)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5.533,00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1.080,00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720,00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432,00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f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2.105,50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2.184,00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2.120,50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TOTAL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(a)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UNITÁRIO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b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5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Custos – Total e Unitário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43935" y="1398860"/>
          <a:ext cx="6389933" cy="4292160"/>
        </p:xfrm>
        <a:graphic>
          <a:graphicData uri="http://schemas.openxmlformats.org/drawingml/2006/table">
            <a:tbl>
              <a:tblPr/>
              <a:tblGrid>
                <a:gridCol w="32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(e)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5.533,00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1.080,00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720,00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432,00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f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2.105,50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2.184,00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2.120,50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TOTAL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(a)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7.638,50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6.771,00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5.790,50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UNITÁRIO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b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0,15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0,23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0,29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935" y="1398860"/>
          <a:ext cx="6389933" cy="4292160"/>
        </p:xfrm>
        <a:graphic>
          <a:graphicData uri="http://schemas.openxmlformats.org/drawingml/2006/table">
            <a:tbl>
              <a:tblPr/>
              <a:tblGrid>
                <a:gridCol w="32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(e)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5.533,00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1.080,00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720,00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432,00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f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2.105,50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2.184,00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2.120,50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TOTAL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(a)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7.638,50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6.771,00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5.790,50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UNITÁRIO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b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0,15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0,23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0,29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3930" y="5773776"/>
          <a:ext cx="7869884" cy="858432"/>
        </p:xfrm>
        <a:graphic>
          <a:graphicData uri="http://schemas.openxmlformats.org/drawingml/2006/table">
            <a:tbl>
              <a:tblPr/>
              <a:tblGrid>
                <a:gridCol w="326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CPV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EPAC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CPV/EPAC</a:t>
            </a:r>
          </a:p>
        </p:txBody>
      </p:sp>
    </p:spTree>
    <p:extLst>
      <p:ext uri="{BB962C8B-B14F-4D97-AF65-F5344CB8AC3E}">
        <p14:creationId xmlns:p14="http://schemas.microsoft.com/office/powerpoint/2010/main" val="904282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935" y="1398860"/>
          <a:ext cx="6389933" cy="4292160"/>
        </p:xfrm>
        <a:graphic>
          <a:graphicData uri="http://schemas.openxmlformats.org/drawingml/2006/table">
            <a:tbl>
              <a:tblPr/>
              <a:tblGrid>
                <a:gridCol w="326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MOD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1.875,00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237,00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395,00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(e)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5.533,00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4.587,00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1.080,00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Aluguel da fábrica 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225,00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187,50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Supervisão almoxarifado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720,00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432,00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288,00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de lubrificantes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175,00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Manutenção preventiva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Depreciação equipamentos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90,00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150,00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Seguro fábrica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68,00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102,00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170,00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CIP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f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2.105,50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2.184,00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2.120,50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TOTAL</a:t>
                      </a: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(a)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7.638,50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6.771,00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5.790,50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CUSTO UNITÁRIO –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b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0,15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0,23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0,29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3930" y="5773776"/>
          <a:ext cx="7869884" cy="858432"/>
        </p:xfrm>
        <a:graphic>
          <a:graphicData uri="http://schemas.openxmlformats.org/drawingml/2006/table">
            <a:tbl>
              <a:tblPr/>
              <a:tblGrid>
                <a:gridCol w="326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l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CPV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6.110,80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4.062,60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4.632,40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14.805,80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EPAC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– (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d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)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1.527,70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2.708,40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1.158,10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5.394,20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CPV/EPAC</a:t>
            </a:r>
          </a:p>
        </p:txBody>
      </p:sp>
    </p:spTree>
    <p:extLst>
      <p:ext uri="{BB962C8B-B14F-4D97-AF65-F5344CB8AC3E}">
        <p14:creationId xmlns:p14="http://schemas.microsoft.com/office/powerpoint/2010/main" val="52867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Custeio por Absorção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600200"/>
            <a:ext cx="8459821" cy="4525963"/>
          </a:xfrm>
        </p:spPr>
        <p:txBody>
          <a:bodyPr>
            <a:normAutofit/>
          </a:bodyPr>
          <a:lstStyle/>
          <a:p>
            <a:r>
              <a:rPr lang="pt-BR" dirty="0"/>
              <a:t>Modelo tradicional cujo objeto de custeio é o produto final gerado</a:t>
            </a:r>
          </a:p>
          <a:p>
            <a:pPr marL="1714500" lvl="4" indent="0">
              <a:buNone/>
            </a:pPr>
            <a:r>
              <a:rPr lang="pt-BR" dirty="0"/>
              <a:t>“[...] apropriação de todos os custos de produção aos bens elaborados, e só os de produção. Todos os gastos relativos ao esforço de fabricação são distribuídos para todos os produtos feitos.”(Eliseu Martins).</a:t>
            </a:r>
          </a:p>
          <a:p>
            <a:r>
              <a:rPr lang="pt-BR" dirty="0"/>
              <a:t>Separação entre custo e despesa</a:t>
            </a:r>
          </a:p>
          <a:p>
            <a:r>
              <a:rPr lang="pt-BR" dirty="0"/>
              <a:t>Única metodologia aceita para fins fiscais (IR)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84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29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76809"/>
              </p:ext>
            </p:extLst>
          </p:nvPr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10.800.000,00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6.300.000,00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8.000.000,00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25.100.000,00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97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099986"/>
              </p:ext>
            </p:extLst>
          </p:nvPr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10.800.000,00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6.300.000,00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8.000.000,00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25.100.000,00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(6.110.800,00)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(4.062.600,00)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(4.632.400,00)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(14.805.800,00)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651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38340"/>
              </p:ext>
            </p:extLst>
          </p:nvPr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10.800.000,00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6.300.000,00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8.000.000,00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25.100.000,00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(6.110.800,00)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(4.062.600,00)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(4.632.400,00)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(14.805.800,00)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4.689.200,00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2.237.400,00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3.367.600,00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10.294.200,00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4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16591"/>
              </p:ext>
            </p:extLst>
          </p:nvPr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10.800.000,00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6.300.000,00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8.000.000,00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25.100.000,00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(6.110.800,00)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(4.062.600,00)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(4.632.400,00)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(14.805.800,00)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4.689.200,00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2.237.400,00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3.367.600,00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10.294.200,00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(5.060.000,00)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(3.040.000,00)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(200.000,00)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3053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65895"/>
              </p:ext>
            </p:extLst>
          </p:nvPr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10.800.000,00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6.300.000,00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8.000.000,00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25.100.000,00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(6.110.800,00)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(4.062.600,00)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(4.632.400,00)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(14.805.800,00)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4.689.200,00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2.237.400,00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3.367.600,00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10.294.200,00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(5.060.000,00)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(3.040.000,00)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(200.000,00)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1.994.200,00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sng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0812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9316" y="2320915"/>
          <a:ext cx="7973718" cy="3133427"/>
        </p:xfrm>
        <a:graphic>
          <a:graphicData uri="http://schemas.openxmlformats.org/drawingml/2006/table">
            <a:tbl>
              <a:tblPr/>
              <a:tblGrid>
                <a:gridCol w="170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X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Y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endParaRPr lang="pt-BR" sz="1800" b="1" i="1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Total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Receita Bruta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10.800.000,00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6.300.000,00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8.000.000,00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25.100.000,00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CPV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(6.110.800,00)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(4.062.600,00)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(4.632.400,00)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(14.805.800,00)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Bruto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4.689.200,00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2.237.400,00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3.367.600,00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10.294.200,00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Despesas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Comercias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(5.060.000,00)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Adm. Gerais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(3.040.000,00)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Financeiras </a:t>
                      </a:r>
                    </a:p>
                  </a:txBody>
                  <a:tcPr marL="252894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(200.000,00)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LAIR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1.994.200,00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(-) IR a Pagar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(598.260,00)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Lucro Líquido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 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1.395.940,00 </a:t>
                      </a: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DRE – (</a:t>
            </a:r>
            <a:r>
              <a:rPr lang="pt-BR" dirty="0" err="1"/>
              <a:t>g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8053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578414"/>
          </a:xfrm>
        </p:spPr>
        <p:txBody>
          <a:bodyPr/>
          <a:lstStyle/>
          <a:p>
            <a:r>
              <a:rPr lang="pt-BR" sz="2800" dirty="0">
                <a:solidFill>
                  <a:srgbClr val="376092"/>
                </a:solidFill>
                <a:latin typeface="Tw Cen MT"/>
                <a:cs typeface="Tw Cen MT"/>
              </a:rPr>
              <a:t>Têxtil</a:t>
            </a:r>
          </a:p>
          <a:p>
            <a:pPr marL="0" indent="0">
              <a:buNone/>
            </a:pPr>
            <a:endParaRPr lang="pt-BR" sz="2800" dirty="0">
              <a:solidFill>
                <a:srgbClr val="376092"/>
              </a:solidFill>
              <a:latin typeface="Tw Cen MT"/>
              <a:cs typeface="Tw Cen MT"/>
            </a:endParaRPr>
          </a:p>
          <a:p>
            <a:pPr marL="0" indent="0">
              <a:buNone/>
            </a:pPr>
            <a:endParaRPr lang="pt-BR" sz="2800" dirty="0">
              <a:solidFill>
                <a:srgbClr val="376092"/>
              </a:solidFill>
              <a:latin typeface="Tw Cen MT"/>
              <a:cs typeface="Tw Cen M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45744" y="1352748"/>
          <a:ext cx="4141056" cy="2308860"/>
        </p:xfrm>
        <a:graphic>
          <a:graphicData uri="http://schemas.openxmlformats.org/drawingml/2006/table">
            <a:tbl>
              <a:tblPr/>
              <a:tblGrid>
                <a:gridCol w="189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Dados do Exercício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Produção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35.000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29.000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Vendas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30.000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25.000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(m)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(</a:t>
                      </a:r>
                      <a:r>
                        <a:rPr lang="pt-BR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h</a:t>
                      </a: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2,40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(m</a:t>
                      </a:r>
                      <a:r>
                        <a:rPr lang="pt-BR" sz="16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2</a:t>
                      </a: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(kwh)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13.000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H-MAQ(</a:t>
                      </a:r>
                      <a:r>
                        <a:rPr lang="pt-BR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h</a:t>
                      </a: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45744" y="3888501"/>
          <a:ext cx="4141056" cy="2717800"/>
        </p:xfrm>
        <a:graphic>
          <a:graphicData uri="http://schemas.openxmlformats.org/drawingml/2006/table">
            <a:tbl>
              <a:tblPr/>
              <a:tblGrid>
                <a:gridCol w="287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Tributos </a:t>
                      </a:r>
                      <a:r>
                        <a:rPr lang="pt-BR" sz="1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</a:t>
                      </a:r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/ Receita Bruta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Comissões </a:t>
                      </a:r>
                      <a:r>
                        <a:rPr lang="pt-BR" sz="17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</a:t>
                      </a:r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/ Receita Líquida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8%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do Galpão Industrial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Produção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(Demanda)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15.000,00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Despesas Publicidade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120.000,00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Despesas Administrativas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7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150.000,00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3" y="4310875"/>
            <a:ext cx="2356614" cy="1769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41" y="6080267"/>
            <a:ext cx="1088515" cy="611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856" y="4739137"/>
            <a:ext cx="1952512" cy="19525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>
                <a:solidFill>
                  <a:srgbClr val="376092"/>
                </a:solidFill>
                <a:latin typeface="Tw Cen MT"/>
                <a:cs typeface="Tw Cen MT"/>
              </a:rPr>
              <a:t>Exercício de Fixação</a:t>
            </a:r>
          </a:p>
        </p:txBody>
      </p:sp>
    </p:spTree>
    <p:extLst>
      <p:ext uri="{BB962C8B-B14F-4D97-AF65-F5344CB8AC3E}">
        <p14:creationId xmlns:p14="http://schemas.microsoft.com/office/powerpoint/2010/main" val="1591408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87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692962"/>
              </p:ext>
            </p:extLst>
          </p:nvPr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0603"/>
              </p:ext>
            </p:extLst>
          </p:nvPr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Estrela de 8 Pontas 1"/>
          <p:cNvSpPr/>
          <p:nvPr/>
        </p:nvSpPr>
        <p:spPr>
          <a:xfrm>
            <a:off x="2984500" y="-177800"/>
            <a:ext cx="4825999" cy="2941656"/>
          </a:xfrm>
          <a:prstGeom prst="star8">
            <a:avLst>
              <a:gd name="adj" fmla="val 2943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Calcule a proporção!!!!!</a:t>
            </a:r>
          </a:p>
        </p:txBody>
      </p:sp>
    </p:spTree>
    <p:extLst>
      <p:ext uri="{BB962C8B-B14F-4D97-AF65-F5344CB8AC3E}">
        <p14:creationId xmlns:p14="http://schemas.microsoft.com/office/powerpoint/2010/main" val="19260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Custeio por Absorção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Custos indiretos são alocados proporcionalmente em relação a algum direcionador (driver).</a:t>
            </a:r>
          </a:p>
          <a:p>
            <a:pPr lvl="1"/>
            <a:r>
              <a:rPr lang="pt-BR" sz="2400" dirty="0"/>
              <a:t>MOD/HMOD</a:t>
            </a:r>
          </a:p>
          <a:p>
            <a:pPr lvl="1"/>
            <a:r>
              <a:rPr lang="pt-BR" sz="2400" dirty="0"/>
              <a:t>Materiais</a:t>
            </a:r>
          </a:p>
          <a:p>
            <a:pPr lvl="1"/>
            <a:r>
              <a:rPr lang="pt-BR" sz="2400" dirty="0"/>
              <a:t>HMAQ</a:t>
            </a:r>
          </a:p>
          <a:p>
            <a:pPr lvl="1"/>
            <a:r>
              <a:rPr lang="pt-BR" sz="2400" dirty="0"/>
              <a:t>Etc...</a:t>
            </a:r>
          </a:p>
          <a:p>
            <a:r>
              <a:rPr lang="pt-BR" dirty="0"/>
              <a:t>De novo: não deveria ser um rateio arbitrário</a:t>
            </a:r>
          </a:p>
          <a:p>
            <a:endParaRPr lang="pt-BR" sz="2800" dirty="0"/>
          </a:p>
        </p:txBody>
      </p:sp>
      <p:pic>
        <p:nvPicPr>
          <p:cNvPr id="5" name="Picture 4" descr="stick_figure_in_steel_trap_300_wht_1012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5" y="2827101"/>
            <a:ext cx="1156338" cy="14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2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(ALUGUEL)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(MOI)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(A PRÓPRIA...)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(DEPRECIAÇÃO)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8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(ALUGUEL)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(MOI)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(A PRÓPRIA...)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 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(DEPRECIAÇÃO)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8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2652"/>
              </p:ext>
            </p:extLst>
          </p:nvPr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21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479"/>
              </p:ext>
            </p:extLst>
          </p:nvPr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99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44442"/>
              </p:ext>
            </p:extLst>
          </p:nvPr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65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21326"/>
              </p:ext>
            </p:extLst>
          </p:nvPr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71.200,00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507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76594"/>
              </p:ext>
            </p:extLst>
          </p:nvPr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71.200,00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1.312.800,00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1.782.200,00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07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2501" y="944036"/>
          <a:ext cx="7695238" cy="1435100"/>
        </p:xfrm>
        <a:graphic>
          <a:graphicData uri="http://schemas.openxmlformats.org/drawingml/2006/table">
            <a:tbl>
              <a:tblPr/>
              <a:tblGrid>
                <a:gridCol w="452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Proporcionais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Área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60%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40%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48%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52%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HMAQ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44%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56%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2501" y="2763856"/>
          <a:ext cx="7695237" cy="3731260"/>
        </p:xfrm>
        <a:graphic>
          <a:graphicData uri="http://schemas.openxmlformats.org/drawingml/2006/table">
            <a:tbl>
              <a:tblPr/>
              <a:tblGrid>
                <a:gridCol w="450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Blusas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Shorts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MP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1.015.000,00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MOD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504.000,00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696.000,00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CD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1.239.000,00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1.711.000,00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Aluguel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36.000,00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24.000,00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Supervisão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23.200,00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EE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14.400,00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Depreciação </a:t>
                      </a:r>
                    </a:p>
                  </a:txBody>
                  <a:tcPr marL="3048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6.600,00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8.400,00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CIP Total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73.800,00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71.200,00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Total – (a)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1.312.800,00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1.782.200,00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Custo Unitário – (</a:t>
                      </a:r>
                      <a:r>
                        <a:rPr lang="pt-BR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b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37,51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61,46 </a:t>
                      </a:r>
                    </a:p>
                  </a:txBody>
                  <a:tcPr marL="12700" marR="12700" marT="12700" marB="0" anchor="b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9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45514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93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78996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01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592"/>
            <a:ext cx="8913813" cy="914400"/>
          </a:xfrm>
        </p:spPr>
        <p:txBody>
          <a:bodyPr/>
          <a:lstStyle/>
          <a:p>
            <a:r>
              <a:rPr lang="pt-BR" dirty="0"/>
              <a:t>Custeio por Absorção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48530" y="2311302"/>
            <a:ext cx="1077220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Custo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86426" y="2311784"/>
            <a:ext cx="1077220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Direto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86426" y="2808224"/>
            <a:ext cx="1077220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Indireto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373037" y="3958772"/>
            <a:ext cx="503999" cy="5039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39889" y="2702069"/>
            <a:ext cx="1370298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Produto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39889" y="3198509"/>
            <a:ext cx="1370298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Produto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93381" y="4631282"/>
            <a:ext cx="1080647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CPV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30250" y="1552233"/>
            <a:ext cx="1157612" cy="9964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 de Venda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23907" y="5872741"/>
            <a:ext cx="1370298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Resultado</a:t>
            </a: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>
            <a:off x="8309056" y="2548691"/>
            <a:ext cx="0" cy="332405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39889" y="3694950"/>
            <a:ext cx="1370298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Produto </a:t>
            </a:r>
            <a:r>
              <a:rPr lang="pt-BR" dirty="0" err="1"/>
              <a:t>n</a:t>
            </a:r>
            <a:endParaRPr lang="pt-BR" dirty="0"/>
          </a:p>
        </p:txBody>
      </p:sp>
      <p:cxnSp>
        <p:nvCxnSpPr>
          <p:cNvPr id="20" name="Elbow Connector 19"/>
          <p:cNvCxnSpPr>
            <a:stCxn id="13" idx="3"/>
            <a:endCxn id="15" idx="0"/>
          </p:cNvCxnSpPr>
          <p:nvPr/>
        </p:nvCxnSpPr>
        <p:spPr>
          <a:xfrm>
            <a:off x="7110187" y="2897453"/>
            <a:ext cx="623518" cy="173382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9" idx="3"/>
            <a:endCxn id="15" idx="0"/>
          </p:cNvCxnSpPr>
          <p:nvPr/>
        </p:nvCxnSpPr>
        <p:spPr>
          <a:xfrm>
            <a:off x="7110187" y="3890334"/>
            <a:ext cx="623518" cy="740948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3"/>
            <a:endCxn id="15" idx="0"/>
          </p:cNvCxnSpPr>
          <p:nvPr/>
        </p:nvCxnSpPr>
        <p:spPr>
          <a:xfrm>
            <a:off x="7110187" y="3393893"/>
            <a:ext cx="623518" cy="123738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2" idx="0"/>
          </p:cNvCxnSpPr>
          <p:nvPr/>
        </p:nvCxnSpPr>
        <p:spPr>
          <a:xfrm>
            <a:off x="4625036" y="3198991"/>
            <a:ext cx="1" cy="75978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3" idx="1"/>
          </p:cNvCxnSpPr>
          <p:nvPr/>
        </p:nvCxnSpPr>
        <p:spPr>
          <a:xfrm>
            <a:off x="5163646" y="2507168"/>
            <a:ext cx="576243" cy="39028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14" idx="1"/>
          </p:cNvCxnSpPr>
          <p:nvPr/>
        </p:nvCxnSpPr>
        <p:spPr>
          <a:xfrm>
            <a:off x="5163646" y="2507168"/>
            <a:ext cx="576243" cy="88672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>
            <a:off x="5163646" y="2507168"/>
            <a:ext cx="576243" cy="138316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3" idx="1"/>
          </p:cNvCxnSpPr>
          <p:nvPr/>
        </p:nvCxnSpPr>
        <p:spPr>
          <a:xfrm flipV="1">
            <a:off x="4877036" y="2897453"/>
            <a:ext cx="862853" cy="131331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  <a:endCxn id="14" idx="1"/>
          </p:cNvCxnSpPr>
          <p:nvPr/>
        </p:nvCxnSpPr>
        <p:spPr>
          <a:xfrm flipV="1">
            <a:off x="4877036" y="3393893"/>
            <a:ext cx="862853" cy="81687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19" idx="1"/>
          </p:cNvCxnSpPr>
          <p:nvPr/>
        </p:nvCxnSpPr>
        <p:spPr>
          <a:xfrm flipV="1">
            <a:off x="4877036" y="3890334"/>
            <a:ext cx="862853" cy="3204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625750" y="2506686"/>
            <a:ext cx="460676" cy="48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8" idx="3"/>
            <a:endCxn id="10" idx="1"/>
          </p:cNvCxnSpPr>
          <p:nvPr/>
        </p:nvCxnSpPr>
        <p:spPr>
          <a:xfrm>
            <a:off x="3625750" y="2506686"/>
            <a:ext cx="460676" cy="496922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</p:cNvCxnSpPr>
          <p:nvPr/>
        </p:nvCxnSpPr>
        <p:spPr>
          <a:xfrm>
            <a:off x="7733705" y="5022049"/>
            <a:ext cx="0" cy="87950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" idx="3"/>
            <a:endCxn id="8" idx="2"/>
          </p:cNvCxnSpPr>
          <p:nvPr/>
        </p:nvCxnSpPr>
        <p:spPr>
          <a:xfrm flipV="1">
            <a:off x="1986382" y="2702069"/>
            <a:ext cx="1100758" cy="80129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043443" y="5269556"/>
            <a:ext cx="1221219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Despesa</a:t>
            </a:r>
          </a:p>
        </p:txBody>
      </p:sp>
      <p:cxnSp>
        <p:nvCxnSpPr>
          <p:cNvPr id="35" name="Elbow Connector 34"/>
          <p:cNvCxnSpPr>
            <a:stCxn id="3" idx="3"/>
            <a:endCxn id="34" idx="1"/>
          </p:cNvCxnSpPr>
          <p:nvPr/>
        </p:nvCxnSpPr>
        <p:spPr>
          <a:xfrm>
            <a:off x="1986382" y="3503359"/>
            <a:ext cx="2057061" cy="1961581"/>
          </a:xfrm>
          <a:prstGeom prst="bentConnector3">
            <a:avLst>
              <a:gd name="adj1" fmla="val 53396"/>
            </a:avLst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37457" y="3032523"/>
            <a:ext cx="92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Produção</a:t>
            </a:r>
          </a:p>
          <a:p>
            <a:r>
              <a:rPr lang="pt-BR" sz="1200" dirty="0"/>
              <a:t>Fábrica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9831" y="4596192"/>
            <a:ext cx="130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Administrativas</a:t>
            </a:r>
          </a:p>
          <a:p>
            <a:r>
              <a:rPr lang="pt-BR" sz="1200" dirty="0"/>
              <a:t>Comerciais</a:t>
            </a:r>
          </a:p>
          <a:p>
            <a:r>
              <a:rPr lang="pt-BR" sz="1200" dirty="0"/>
              <a:t>Financeiras</a:t>
            </a:r>
          </a:p>
        </p:txBody>
      </p:sp>
      <p:cxnSp>
        <p:nvCxnSpPr>
          <p:cNvPr id="46" name="Elbow Connector 45"/>
          <p:cNvCxnSpPr>
            <a:stCxn id="34" idx="3"/>
          </p:cNvCxnSpPr>
          <p:nvPr/>
        </p:nvCxnSpPr>
        <p:spPr>
          <a:xfrm>
            <a:off x="5264662" y="5464940"/>
            <a:ext cx="2203338" cy="603185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00358" y="6356042"/>
            <a:ext cx="1221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Lucro/Prejuízo</a:t>
            </a:r>
          </a:p>
        </p:txBody>
      </p:sp>
      <p:sp>
        <p:nvSpPr>
          <p:cNvPr id="3" name="Vários Documentos 2"/>
          <p:cNvSpPr/>
          <p:nvPr/>
        </p:nvSpPr>
        <p:spPr>
          <a:xfrm>
            <a:off x="170857" y="2816198"/>
            <a:ext cx="1815525" cy="1374321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Balancete</a:t>
            </a:r>
          </a:p>
        </p:txBody>
      </p:sp>
      <p:sp>
        <p:nvSpPr>
          <p:cNvPr id="48" name="TextBox 46"/>
          <p:cNvSpPr txBox="1"/>
          <p:nvPr/>
        </p:nvSpPr>
        <p:spPr>
          <a:xfrm>
            <a:off x="105758" y="5901555"/>
            <a:ext cx="460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PROPORCIONALIZA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ÇÃO</a:t>
            </a:r>
            <a:endParaRPr lang="pt-B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Rounded Rectangle 14"/>
          <p:cNvSpPr/>
          <p:nvPr/>
        </p:nvSpPr>
        <p:spPr>
          <a:xfrm>
            <a:off x="6029540" y="4631282"/>
            <a:ext cx="1080647" cy="3907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Estoque</a:t>
            </a:r>
          </a:p>
        </p:txBody>
      </p:sp>
      <p:cxnSp>
        <p:nvCxnSpPr>
          <p:cNvPr id="49" name="Elbow Connector 20"/>
          <p:cNvCxnSpPr>
            <a:endCxn id="40" idx="0"/>
          </p:cNvCxnSpPr>
          <p:nvPr/>
        </p:nvCxnSpPr>
        <p:spPr>
          <a:xfrm rot="10800000" flipV="1">
            <a:off x="6569865" y="4283240"/>
            <a:ext cx="1160387" cy="348041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964063" y="1732547"/>
            <a:ext cx="1300599" cy="2062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0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89734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70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86811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940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0221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(1.125.257,14)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(1.536.379,31)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(2.661.636,45)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26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2708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(1.125.257,14)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(1.536.379,31)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(2.661.636,45)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404.742,86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163.620,69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568.363,55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550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27182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(1.125.257,14)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(1.536.379,31)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(2.661.636,45)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404.742,86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163.620,69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568.363,55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(122.400,00)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(136.000,00)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(258.400,00)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159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41984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(1.125.257,14)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(1.536.379,31)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(2.661.636,45)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404.742,86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163.620,69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568.363,55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(122.400,00)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(136.000,00)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(258.400,00)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(150.000,00)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6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20120"/>
              </p:ext>
            </p:extLst>
          </p:nvPr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(1.125.257,14)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(1.536.379,31)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(2.661.636,45)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404.742,86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163.620,69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568.363,55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(122.400,00)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(136.000,00)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(258.400,00)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(120.000,00)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(150.000,00)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39.963,55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29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2275" y="1197118"/>
          <a:ext cx="7969000" cy="3810000"/>
        </p:xfrm>
        <a:graphic>
          <a:graphicData uri="http://schemas.openxmlformats.org/drawingml/2006/table">
            <a:tbl>
              <a:tblPr/>
              <a:tblGrid>
                <a:gridCol w="29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Blusas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Shorts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Total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Bruta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2.000.000,00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3.800.000,00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Tributos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(300.000,00)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(570.000,00)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Receita Líquida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1.530.000,00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1.700.000,00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3.230.000,00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CPV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(1.125.257,14)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(1.536.379,31)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(2.661.636,45)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Bruto –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c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404.742,86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163.620,69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568.363,55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Comissões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(122.400,00)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(136.000,00)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(258.400,00)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Comerciais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(120.000,00)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(-) Despesas Administrativas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sng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(150.000,00)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Lucro Operacional (</a:t>
                      </a:r>
                      <a:r>
                        <a:rPr lang="pt-BR" sz="2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d</a:t>
                      </a:r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39.963,55 </a:t>
                      </a:r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Tw Cen MT"/>
                        <a:cs typeface="Tw Cen M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EPAC (e)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187.542,86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245.820,69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w Cen MT"/>
                          <a:cs typeface="Tw Cen MT"/>
                        </a:rPr>
                        <a:t> 433.363,55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00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0708" y="324166"/>
          <a:ext cx="6715942" cy="6146064"/>
        </p:xfrm>
        <a:graphic>
          <a:graphicData uri="http://schemas.openxmlformats.org/drawingml/2006/table">
            <a:tbl>
              <a:tblPr/>
              <a:tblGrid>
                <a:gridCol w="463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Caixa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460,00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Bancos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Clientes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6.060,00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Estoque de matéria-prima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Equipamentos de produção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Depreciação acumulada de equipamentos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Veículos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Depreciação acumulada de veículos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Empréstimos de curto praz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3.520,00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Capital Social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Consumo de matéria-prima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Mão-de-obra direta (custo fixo)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Energia elétrica consumida na produção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790,00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geral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2.880,00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Aluguel da fábrica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Consumo de lubrificantes (custo fixo)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350,00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Manutenção preventiva (custo fixo)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Supervisão do almoxarifado de matéria-prima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1.440,00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Depreciação de equipamentos de produção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Seguro dos equipamentos de fábrica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340,00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Despesas comerciais no período (fixas)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5.060,00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Despesas administrativas no período (fixas)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3.040,00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Despesas financeiras no período (fixas)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Vendas de produtos acabados (PAC)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25.100,00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7891482" y="2864646"/>
            <a:ext cx="148324" cy="834363"/>
          </a:xfrm>
          <a:prstGeom prst="rightBrace">
            <a:avLst>
              <a:gd name="adj1" fmla="val 3233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unded Rectangle 30"/>
          <p:cNvSpPr/>
          <p:nvPr/>
        </p:nvSpPr>
        <p:spPr>
          <a:xfrm>
            <a:off x="8063509" y="2938814"/>
            <a:ext cx="1014358" cy="68161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FF"/>
                </a:solidFill>
                <a:cs typeface="Tw Cen MT"/>
              </a:rPr>
              <a:t>Custos Diretos</a:t>
            </a:r>
          </a:p>
        </p:txBody>
      </p:sp>
    </p:spTree>
    <p:extLst>
      <p:ext uri="{BB962C8B-B14F-4D97-AF65-F5344CB8AC3E}">
        <p14:creationId xmlns:p14="http://schemas.microsoft.com/office/powerpoint/2010/main" val="75438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76435"/>
              </p:ext>
            </p:extLst>
          </p:nvPr>
        </p:nvGraphicFramePr>
        <p:xfrm>
          <a:off x="1059750" y="3157803"/>
          <a:ext cx="6803005" cy="1139428"/>
        </p:xfrm>
        <a:graphic>
          <a:graphicData uri="http://schemas.openxmlformats.org/drawingml/2006/table">
            <a:tbl>
              <a:tblPr/>
              <a:tblGrid>
                <a:gridCol w="304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X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Y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Volume de produção (un.)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MP por unidade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MP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por Produto (kg)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100.000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9750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Consumo de matéria-prima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64689"/>
              </p:ext>
            </p:extLst>
          </p:nvPr>
        </p:nvGraphicFramePr>
        <p:xfrm>
          <a:off x="914965" y="5760270"/>
          <a:ext cx="7314069" cy="572288"/>
        </p:xfrm>
        <a:graphic>
          <a:graphicData uri="http://schemas.openxmlformats.org/drawingml/2006/table">
            <a:tbl>
              <a:tblPr/>
              <a:tblGrid>
                <a:gridCol w="168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+mn-lt"/>
              </a:rPr>
              <a:t>Materiais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8133"/>
              </p:ext>
            </p:extLst>
          </p:nvPr>
        </p:nvGraphicFramePr>
        <p:xfrm>
          <a:off x="4098810" y="4858322"/>
          <a:ext cx="2723072" cy="284857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846812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98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20" name="Curved Connector 23"/>
          <p:cNvCxnSpPr>
            <a:stCxn id="18" idx="0"/>
            <a:endCxn id="19" idx="0"/>
          </p:cNvCxnSpPr>
          <p:nvPr/>
        </p:nvCxnSpPr>
        <p:spPr>
          <a:xfrm rot="16200000" flipV="1">
            <a:off x="5964453" y="2388317"/>
            <a:ext cx="12700" cy="2836714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30"/>
          <p:cNvSpPr/>
          <p:nvPr/>
        </p:nvSpPr>
        <p:spPr>
          <a:xfrm>
            <a:off x="5522060" y="3007578"/>
            <a:ext cx="682319" cy="440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chemeClr val="tx2">
                    <a:lumMod val="75000"/>
                  </a:schemeClr>
                </a:solidFill>
                <a:cs typeface="Tw Cen MT"/>
              </a:rPr>
              <a:t>÷</a:t>
            </a:r>
            <a:endParaRPr lang="pt-BR" sz="4000" b="1" dirty="0">
              <a:solidFill>
                <a:schemeClr val="tx2">
                  <a:lumMod val="75000"/>
                </a:schemeClr>
              </a:solidFill>
              <a:cs typeface="Tw Cen M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5054325" y="4417415"/>
            <a:ext cx="812042" cy="3207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689994" y="5143179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5" idx="2"/>
          </p:cNvCxnSpPr>
          <p:nvPr/>
        </p:nvCxnSpPr>
        <p:spPr>
          <a:xfrm>
            <a:off x="5460346" y="5143179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24012" y="5143179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59750" y="3157803"/>
          <a:ext cx="6803005" cy="1139428"/>
        </p:xfrm>
        <a:graphic>
          <a:graphicData uri="http://schemas.openxmlformats.org/drawingml/2006/table">
            <a:tbl>
              <a:tblPr/>
              <a:tblGrid>
                <a:gridCol w="304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X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Y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Volume de produção (un.)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MP por unidade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MP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por Produto (kg)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100.000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9750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Consumo de matéria-prima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27124"/>
              </p:ext>
            </p:extLst>
          </p:nvPr>
        </p:nvGraphicFramePr>
        <p:xfrm>
          <a:off x="914965" y="5760270"/>
          <a:ext cx="7314069" cy="572288"/>
        </p:xfrm>
        <a:graphic>
          <a:graphicData uri="http://schemas.openxmlformats.org/drawingml/2006/table">
            <a:tbl>
              <a:tblPr/>
              <a:tblGrid>
                <a:gridCol w="168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+mn-lt"/>
              </a:rPr>
              <a:t>Materiais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098810" y="4858322"/>
          <a:ext cx="2723072" cy="284857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846812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98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20" name="Curved Connector 23"/>
          <p:cNvCxnSpPr>
            <a:stCxn id="18" idx="0"/>
            <a:endCxn id="19" idx="0"/>
          </p:cNvCxnSpPr>
          <p:nvPr/>
        </p:nvCxnSpPr>
        <p:spPr>
          <a:xfrm rot="16200000" flipV="1">
            <a:off x="5964453" y="2388317"/>
            <a:ext cx="12700" cy="2836714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30"/>
          <p:cNvSpPr/>
          <p:nvPr/>
        </p:nvSpPr>
        <p:spPr>
          <a:xfrm>
            <a:off x="5522060" y="3007578"/>
            <a:ext cx="682319" cy="440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chemeClr val="tx2">
                    <a:lumMod val="75000"/>
                  </a:schemeClr>
                </a:solidFill>
                <a:cs typeface="Tw Cen MT"/>
              </a:rPr>
              <a:t>÷</a:t>
            </a:r>
            <a:endParaRPr lang="pt-BR" sz="4000" b="1" dirty="0">
              <a:solidFill>
                <a:schemeClr val="tx2">
                  <a:lumMod val="75000"/>
                </a:schemeClr>
              </a:solidFill>
              <a:cs typeface="Tw Cen M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5054325" y="4417415"/>
            <a:ext cx="812042" cy="3207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689994" y="5143179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5" idx="2"/>
          </p:cNvCxnSpPr>
          <p:nvPr/>
        </p:nvCxnSpPr>
        <p:spPr>
          <a:xfrm>
            <a:off x="5460346" y="5143179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24012" y="5143179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59750" y="3157803"/>
          <a:ext cx="6803005" cy="1139428"/>
        </p:xfrm>
        <a:graphic>
          <a:graphicData uri="http://schemas.openxmlformats.org/drawingml/2006/table">
            <a:tbl>
              <a:tblPr/>
              <a:tblGrid>
                <a:gridCol w="304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X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Y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Z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Volume de produção (un.)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Consumo MP por unidade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 kg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MP</a:t>
                      </a:r>
                      <a:r>
                        <a:rPr lang="pt-BR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Total por Produto (kg)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Tw Cen MT"/>
                      </a:endParaRP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20.000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100.000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59750" y="1600200"/>
          <a:ext cx="6514643" cy="286566"/>
        </p:xfrm>
        <a:graphic>
          <a:graphicData uri="http://schemas.openxmlformats.org/drawingml/2006/table">
            <a:tbl>
              <a:tblPr/>
              <a:tblGrid>
                <a:gridCol w="443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</a:t>
                      </a:r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Consumo de matéria-prima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7.000,00 </a:t>
                      </a:r>
                    </a:p>
                  </a:txBody>
                  <a:tcPr marL="12246" marR="12246" marT="12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14965" y="5760270"/>
          <a:ext cx="7314069" cy="572288"/>
        </p:xfrm>
        <a:graphic>
          <a:graphicData uri="http://schemas.openxmlformats.org/drawingml/2006/table">
            <a:tbl>
              <a:tblPr/>
              <a:tblGrid>
                <a:gridCol w="168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24" marR="11824" marT="11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MP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3.500,00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1.400,00 </a:t>
                      </a:r>
                    </a:p>
                  </a:txBody>
                  <a:tcPr marL="11824" marR="11824" marT="11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+mn-lt"/>
              </a:rPr>
              <a:t>Materiais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098810" y="4858322"/>
          <a:ext cx="2723072" cy="284857"/>
        </p:xfrm>
        <a:graphic>
          <a:graphicData uri="http://schemas.openxmlformats.org/drawingml/2006/table">
            <a:tbl>
              <a:tblPr/>
              <a:tblGrid>
                <a:gridCol w="88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2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50% 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 30%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w Cen MT"/>
                        </a:rPr>
                        <a:t>20%</a:t>
                      </a:r>
                    </a:p>
                  </a:txBody>
                  <a:tcPr marL="10537" marR="10537" marT="105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846812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098" y="3806674"/>
            <a:ext cx="1071995" cy="745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20" name="Curved Connector 23"/>
          <p:cNvCxnSpPr>
            <a:stCxn id="18" idx="0"/>
            <a:endCxn id="19" idx="0"/>
          </p:cNvCxnSpPr>
          <p:nvPr/>
        </p:nvCxnSpPr>
        <p:spPr>
          <a:xfrm rot="16200000" flipV="1">
            <a:off x="5964453" y="2388317"/>
            <a:ext cx="12700" cy="2836714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30"/>
          <p:cNvSpPr/>
          <p:nvPr/>
        </p:nvSpPr>
        <p:spPr>
          <a:xfrm>
            <a:off x="5522060" y="3007578"/>
            <a:ext cx="682319" cy="44092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chemeClr val="tx2">
                    <a:lumMod val="75000"/>
                  </a:schemeClr>
                </a:solidFill>
                <a:cs typeface="Tw Cen MT"/>
              </a:rPr>
              <a:t>÷</a:t>
            </a:r>
            <a:endParaRPr lang="pt-BR" sz="4000" b="1" dirty="0">
              <a:solidFill>
                <a:schemeClr val="tx2">
                  <a:lumMod val="75000"/>
                </a:schemeClr>
              </a:solidFill>
              <a:cs typeface="Tw Cen MT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5054325" y="4417415"/>
            <a:ext cx="812042" cy="3207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689994" y="5143179"/>
            <a:ext cx="862452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5" idx="2"/>
          </p:cNvCxnSpPr>
          <p:nvPr/>
        </p:nvCxnSpPr>
        <p:spPr>
          <a:xfrm>
            <a:off x="5460346" y="5143179"/>
            <a:ext cx="147159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24012" y="5143179"/>
            <a:ext cx="1132764" cy="617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1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4445</Words>
  <Application>Microsoft Office PowerPoint</Application>
  <PresentationFormat>Apresentação na tela (4:3)</PresentationFormat>
  <Paragraphs>1728</Paragraphs>
  <Slides>57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1" baseType="lpstr">
      <vt:lpstr>Arial</vt:lpstr>
      <vt:lpstr>Calibri</vt:lpstr>
      <vt:lpstr>Tw Cen MT</vt:lpstr>
      <vt:lpstr>Office Theme</vt:lpstr>
      <vt:lpstr>Custeio por Absorção</vt:lpstr>
      <vt:lpstr>Conceitos Iniciais</vt:lpstr>
      <vt:lpstr>Custeio por Absorção</vt:lpstr>
      <vt:lpstr>Custeio por Absorção</vt:lpstr>
      <vt:lpstr>Custeio por Absorção</vt:lpstr>
      <vt:lpstr>Apresentação do PowerPoint</vt:lpstr>
      <vt:lpstr>Materiais</vt:lpstr>
      <vt:lpstr>Materiais</vt:lpstr>
      <vt:lpstr>Materiais</vt:lpstr>
      <vt:lpstr>Mão de Obra</vt:lpstr>
      <vt:lpstr>Energia Elétrica</vt:lpstr>
      <vt:lpstr>Custos Diretos</vt:lpstr>
      <vt:lpstr>Opticon</vt:lpstr>
      <vt:lpstr>Apresentação do PowerPoint</vt:lpstr>
      <vt:lpstr>Supervisão Produção/Aluguel</vt:lpstr>
      <vt:lpstr>Supervisão Produção/Aluguel</vt:lpstr>
      <vt:lpstr>Supervisão Almoxarifado</vt:lpstr>
      <vt:lpstr>Supervisão Almoxarifado</vt:lpstr>
      <vt:lpstr>Demais CIP</vt:lpstr>
      <vt:lpstr>Demais CIP</vt:lpstr>
      <vt:lpstr>CIP Rateados</vt:lpstr>
      <vt:lpstr>CIP Rateados</vt:lpstr>
      <vt:lpstr>Opticon</vt:lpstr>
      <vt:lpstr>Custos – CD/CIP</vt:lpstr>
      <vt:lpstr>Custos – CD/CIP</vt:lpstr>
      <vt:lpstr>Custos – Total e Unitário</vt:lpstr>
      <vt:lpstr>Custos – Total e Unitário</vt:lpstr>
      <vt:lpstr>CPV/EPAC</vt:lpstr>
      <vt:lpstr>CPV/EPAC</vt:lpstr>
      <vt:lpstr>DRE – (g)</vt:lpstr>
      <vt:lpstr>DRE – (g)</vt:lpstr>
      <vt:lpstr>DRE – (g)</vt:lpstr>
      <vt:lpstr>DRE – (g)</vt:lpstr>
      <vt:lpstr>DRE – (g)</vt:lpstr>
      <vt:lpstr>DRE – (g)</vt:lpstr>
      <vt:lpstr>DRE – (g)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de Custeio</dc:title>
  <dc:creator>Bitti , Eugenio</dc:creator>
  <cp:lastModifiedBy>Eugenio Jose Silva Bitti</cp:lastModifiedBy>
  <cp:revision>142</cp:revision>
  <dcterms:created xsi:type="dcterms:W3CDTF">2015-07-31T23:01:28Z</dcterms:created>
  <dcterms:modified xsi:type="dcterms:W3CDTF">2023-09-11T14:55:27Z</dcterms:modified>
</cp:coreProperties>
</file>