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75" r:id="rId3"/>
    <p:sldId id="276" r:id="rId4"/>
    <p:sldId id="257" r:id="rId5"/>
    <p:sldId id="258" r:id="rId6"/>
    <p:sldId id="259" r:id="rId7"/>
    <p:sldId id="260" r:id="rId8"/>
    <p:sldId id="269" r:id="rId9"/>
    <p:sldId id="261" r:id="rId10"/>
    <p:sldId id="262" r:id="rId11"/>
    <p:sldId id="263" r:id="rId12"/>
    <p:sldId id="270" r:id="rId13"/>
    <p:sldId id="264" r:id="rId14"/>
    <p:sldId id="271" r:id="rId15"/>
    <p:sldId id="272" r:id="rId16"/>
    <p:sldId id="273" r:id="rId17"/>
    <p:sldId id="274" r:id="rId18"/>
    <p:sldId id="265" r:id="rId19"/>
  </p:sldIdLst>
  <p:sldSz cx="9144000" cy="5143500" type="screen16x9"/>
  <p:notesSz cx="6858000" cy="9144000"/>
  <p:embeddedFontLst>
    <p:embeddedFont>
      <p:font typeface="Proxima Nova" panose="020B0604020202020204" charset="0"/>
      <p:regular r:id="rId21"/>
      <p:bold r:id="rId22"/>
      <p:italic r:id="rId23"/>
      <p:boldItalic r:id="rId24"/>
    </p:embeddedFont>
    <p:embeddedFont>
      <p:font typeface="ＭＳ Ｐゴシック" panose="020B0600070205080204" pitchFamily="34" charset="-128"/>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944" y="-8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68231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c080ed2148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c080ed214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12.2 </a:t>
            </a:r>
            <a:r>
              <a:rPr lang="en-US" altLang="en-US">
                <a:latin typeface="Arial" pitchFamily="34" charset="0"/>
                <a:ea typeface="Arial" pitchFamily="34" charset="0"/>
              </a:rPr>
              <a:t>Different types of actor networks.
</a:t>
            </a:r>
          </a:p>
          <a:p>
            <a:pPr marL="0" lvl="0" indent="0"/>
            <a:r>
              <a:rPr lang="en-US" altLang="en-US">
                <a:latin typeface="Arial" pitchFamily="34" charset="0"/>
                <a:ea typeface="Arial" pitchFamily="34" charset="0"/>
              </a:rPr>
              <a:t>Unless provided in the caption above, the following copyright applies to the content of this slide: </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D5C1AE-4E57-4EE5-82F7-DE6CDEDB0A4A}" type="slidenum">
              <a:rPr lang="en-US" altLang="en-US" sz="1200"/>
              <a:t>14</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12.3 </a:t>
            </a:r>
            <a:r>
              <a:rPr lang="en-US" altLang="en-US">
                <a:latin typeface="Arial" pitchFamily="34" charset="0"/>
                <a:ea typeface="Arial" pitchFamily="34" charset="0"/>
              </a:rPr>
              <a:t>Normalization. Upper panel: An example from German pension politics, January to June 2000. Lower panel: Same network as before, but with normalization.
</a:t>
            </a:r>
          </a:p>
          <a:p>
            <a:pPr marL="0" lvl="0" indent="0"/>
            <a:r>
              <a:rPr lang="en-US" altLang="en-US">
                <a:latin typeface="Arial" pitchFamily="34" charset="0"/>
                <a:ea typeface="Arial" pitchFamily="34" charset="0"/>
              </a:rPr>
              <a:t>Unless provided in the caption above, the following copyright applies to the content of this slide: </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C340FE-961D-4F49-A50C-2D18CDB42E40}" type="slidenum">
              <a:rPr lang="en-US" altLang="en-US" sz="1200"/>
              <a:t>15</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12.4 </a:t>
            </a:r>
            <a:r>
              <a:rPr lang="en-US" altLang="en-US">
                <a:latin typeface="Arial" pitchFamily="34" charset="0"/>
                <a:ea typeface="Arial" pitchFamily="34" charset="0"/>
              </a:rPr>
              <a:t>Threshold values. Whole time period from 1993 to 2001 in the German pension policy debate. Actor congruence network with varying threshold values.
Source: Leifeld (2016b).
</a:t>
            </a:r>
          </a:p>
          <a:p>
            <a:pPr marL="0" lvl="0" indent="0"/>
            <a:r>
              <a:rPr lang="en-US" altLang="en-US">
                <a:latin typeface="Arial" pitchFamily="34" charset="0"/>
                <a:ea typeface="Arial" pitchFamily="34" charset="0"/>
              </a:rPr>
              <a:t>Unless provided in the caption above, the following copyright applies to the content of this slide: </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E4FE0E-BB9E-4EEB-B414-41F02E90B600}" type="slidenum">
              <a:rPr lang="en-US" altLang="en-US" sz="1200"/>
              <a:t>16</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12.5 </a:t>
            </a:r>
            <a:r>
              <a:rPr lang="en-US" altLang="en-US">
                <a:latin typeface="Arial" pitchFamily="34" charset="0"/>
                <a:ea typeface="Arial" pitchFamily="34" charset="0"/>
              </a:rPr>
              <a:t>Concept network. Hierarchical cluster analysis of the Jaccard-normalized concept congruence network (dendrogram on the left). Partitioning of concept-agreement tuples into actor categories for easier interpretation of the frame clusters at the actor level (level plot in the middle). Darker shades of blue indicate larger relative shares of activity by the actor group denoted at the bottom. S = social interest group or trade union; Y = young interest group; L = liberal interest group or employers’ association; F = financial market actor.
Source: Leifeld (2016b).
</a:t>
            </a:r>
          </a:p>
          <a:p>
            <a:pPr marL="0" lvl="0" indent="0"/>
            <a:r>
              <a:rPr lang="en-US" altLang="en-US">
                <a:latin typeface="Arial" pitchFamily="34" charset="0"/>
                <a:ea typeface="Arial" pitchFamily="34" charset="0"/>
              </a:rPr>
              <a:t>Unless provided in the caption above, the following copyright applies to the content of this slide: </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A81D8B-DABB-4BF2-9C72-40690B06A27F}" type="slidenum">
              <a:rPr lang="en-US" altLang="en-US" sz="1200"/>
              <a:t>17</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c3af7a73a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c3af7a73a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bbe12e32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bbe12e32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bbe12e3225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bbe12e3225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bbe12e3225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bbe12e3225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c080ed21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c080ed21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c080ed214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c080ed214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c080ed214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c080ed214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080ed2148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080ed214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12.1 </a:t>
            </a:r>
            <a:r>
              <a:rPr lang="en-US" altLang="en-US">
                <a:latin typeface="Arial" pitchFamily="34" charset="0"/>
                <a:ea typeface="Arial" pitchFamily="34" charset="0"/>
              </a:rPr>
              <a:t>Simple transformations for descriptive discourse network analysis. Simplified illustration without agreement relation.
Source: Janning et al. (2009) and Leifeld (2016b).
</a:t>
            </a:r>
          </a:p>
          <a:p>
            <a:pPr marL="0" lvl="0" indent="0"/>
            <a:r>
              <a:rPr lang="en-US" altLang="en-US">
                <a:latin typeface="Arial" pitchFamily="34" charset="0"/>
                <a:ea typeface="Arial" pitchFamily="34" charset="0"/>
              </a:rPr>
              <a:t>Unless provided in the caption above, the following copyright applies to the content of this slide: </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C9EC8-FC72-402E-8A7B-AF813986FB44}" type="slidenum">
              <a:rPr lang="en-US" altLang="en-US" sz="1200"/>
              <a:t>12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0548"/>
            <a:ext cx="8229600" cy="33313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1" y="319088"/>
            <a:ext cx="6108853" cy="459581"/>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4495800"/>
            <a:ext cx="7677150" cy="6477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7812949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ru"/>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93/oxfordhb/9780190228217.013.25"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93/oxfordhb/9780190228217.013.25"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gi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93/oxfordhb/9780190228217.013.25"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93/oxfordhb/9780190228217.013.25"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7.gi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93/oxfordhb/9780190228217.013.25"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8.gif"/><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t-BR" dirty="0" err="1" smtClean="0"/>
              <a:t>Discourse</a:t>
            </a:r>
            <a:r>
              <a:rPr lang="pt-BR" dirty="0" smtClean="0"/>
              <a:t> </a:t>
            </a:r>
            <a:r>
              <a:rPr lang="ru" dirty="0" smtClean="0"/>
              <a:t>Network</a:t>
            </a:r>
            <a:r>
              <a:rPr lang="pt-BR" dirty="0" smtClean="0"/>
              <a:t> </a:t>
            </a:r>
            <a:r>
              <a:rPr lang="pt-BR" dirty="0" err="1" smtClean="0"/>
              <a:t>Analysis</a:t>
            </a:r>
            <a:endParaRPr dirty="0"/>
          </a:p>
        </p:txBody>
      </p:sp>
      <p:sp>
        <p:nvSpPr>
          <p:cNvPr id="60" name="Google Shape;60;p1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buSzPts val="990"/>
            </a:pPr>
            <a:r>
              <a:rPr lang="pt-BR" sz="3020" b="1" dirty="0" err="1"/>
              <a:t>Algorithm</a:t>
            </a:r>
            <a:r>
              <a:rPr lang="pt-BR" sz="3020" b="1" dirty="0"/>
              <a:t> </a:t>
            </a:r>
            <a:r>
              <a:rPr lang="pt-BR" sz="3020" b="1" dirty="0" err="1"/>
              <a:t>and</a:t>
            </a:r>
            <a:r>
              <a:rPr lang="pt-BR" sz="3020" b="1" dirty="0"/>
              <a:t> </a:t>
            </a:r>
            <a:r>
              <a:rPr lang="pt-BR" sz="3020" b="1" dirty="0" err="1" smtClean="0"/>
              <a:t>methods</a:t>
            </a:r>
            <a:r>
              <a:rPr lang="pt-BR" sz="3020" b="1" dirty="0" smtClean="0"/>
              <a:t> (2)</a:t>
            </a:r>
            <a:endParaRPr sz="3020" b="1" dirty="0"/>
          </a:p>
        </p:txBody>
      </p:sp>
      <p:sp>
        <p:nvSpPr>
          <p:cNvPr id="96" name="Google Shape;96;p19"/>
          <p:cNvSpPr txBox="1">
            <a:spLocks noGrp="1"/>
          </p:cNvSpPr>
          <p:nvPr>
            <p:ph type="body" idx="1"/>
          </p:nvPr>
        </p:nvSpPr>
        <p:spPr>
          <a:xfrm>
            <a:off x="311700" y="1152474"/>
            <a:ext cx="8520600" cy="3665960"/>
          </a:xfrm>
          <a:prstGeom prst="rect">
            <a:avLst/>
          </a:prstGeom>
        </p:spPr>
        <p:txBody>
          <a:bodyPr spcFirstLastPara="1" wrap="square" lIns="91425" tIns="91425" rIns="91425" bIns="91425" anchor="t" anchorCtr="0">
            <a:normAutofit fontScale="85000" lnSpcReduction="20000"/>
          </a:bodyPr>
          <a:lstStyle/>
          <a:p>
            <a:pPr marL="0" lvl="0" indent="0">
              <a:buNone/>
            </a:pPr>
            <a:r>
              <a:rPr lang="en-US" b="1" dirty="0"/>
              <a:t>A statement </a:t>
            </a:r>
            <a:r>
              <a:rPr lang="en-US" b="1" i="1" dirty="0"/>
              <a:t>may</a:t>
            </a:r>
            <a:r>
              <a:rPr lang="en-US" b="1" dirty="0"/>
              <a:t> consist of four </a:t>
            </a:r>
            <a:r>
              <a:rPr lang="en-US" b="1" dirty="0" smtClean="0"/>
              <a:t>variables:</a:t>
            </a:r>
          </a:p>
          <a:p>
            <a:pPr marL="342900" lvl="0">
              <a:buAutoNum type="arabicPeriod"/>
            </a:pPr>
            <a:r>
              <a:rPr lang="en-US" dirty="0" smtClean="0"/>
              <a:t>The </a:t>
            </a:r>
            <a:r>
              <a:rPr lang="en-US" dirty="0"/>
              <a:t>actor  a ∈A={a1, a2,…,</a:t>
            </a:r>
            <a:r>
              <a:rPr lang="en-US" dirty="0" smtClean="0"/>
              <a:t>am} is </a:t>
            </a:r>
            <a:r>
              <a:rPr lang="en-US" dirty="0"/>
              <a:t>the person or organization who speaks. </a:t>
            </a:r>
            <a:endParaRPr lang="en-US" dirty="0" smtClean="0"/>
          </a:p>
          <a:p>
            <a:pPr marL="342900" lvl="0">
              <a:buAutoNum type="arabicPeriod"/>
            </a:pPr>
            <a:endParaRPr lang="en-US" dirty="0"/>
          </a:p>
          <a:p>
            <a:pPr marL="0" lvl="0" indent="0">
              <a:buNone/>
            </a:pPr>
            <a:r>
              <a:rPr lang="en-US" dirty="0" smtClean="0"/>
              <a:t>2. The </a:t>
            </a:r>
            <a:r>
              <a:rPr lang="en-US" dirty="0"/>
              <a:t>concept  c ∈C={c1, c2,…,</a:t>
            </a:r>
            <a:r>
              <a:rPr lang="en-US" dirty="0" err="1" smtClean="0"/>
              <a:t>cn</a:t>
            </a:r>
            <a:r>
              <a:rPr lang="en-US" dirty="0" smtClean="0"/>
              <a:t>} is </a:t>
            </a:r>
            <a:r>
              <a:rPr lang="en-US" dirty="0"/>
              <a:t>an abstract representation of the contents that are discussed. </a:t>
            </a:r>
            <a:endParaRPr lang="en-US" dirty="0" smtClean="0"/>
          </a:p>
          <a:p>
            <a:pPr marL="0" lvl="0" indent="0">
              <a:buNone/>
            </a:pPr>
            <a:endParaRPr lang="en-US" dirty="0" smtClean="0"/>
          </a:p>
          <a:p>
            <a:pPr marL="0" lvl="0" indent="0">
              <a:buNone/>
            </a:pPr>
            <a:r>
              <a:rPr lang="en-US" dirty="0" smtClean="0"/>
              <a:t>3. Variable </a:t>
            </a:r>
            <a:r>
              <a:rPr lang="en-US" dirty="0"/>
              <a:t>in each statement consists of the </a:t>
            </a:r>
            <a:r>
              <a:rPr lang="en-US" i="1" dirty="0"/>
              <a:t>agreement</a:t>
            </a:r>
            <a:r>
              <a:rPr lang="en-US" dirty="0"/>
              <a:t> relation r ∈R={r1, r2,…,</a:t>
            </a:r>
            <a:r>
              <a:rPr lang="en-US" dirty="0" err="1"/>
              <a:t>rl</a:t>
            </a:r>
            <a:r>
              <a:rPr lang="en-US" dirty="0" smtClean="0"/>
              <a:t>} ⁠</a:t>
            </a:r>
            <a:r>
              <a:rPr lang="en-US" dirty="0"/>
              <a:t>. It acts as an edge qualifier and is usually a dichotomous variable (that is, </a:t>
            </a:r>
            <a:r>
              <a:rPr lang="en-US" i="1" dirty="0"/>
              <a:t>l</a:t>
            </a:r>
            <a:r>
              <a:rPr lang="en-US" dirty="0"/>
              <a:t> = 2), which captures the sentiment of the statement. It is said to be “positive” (</a:t>
            </a:r>
            <a:r>
              <a:rPr lang="en-US" i="1" dirty="0"/>
              <a:t>r</a:t>
            </a:r>
            <a:r>
              <a:rPr lang="en-US" baseline="-25000" dirty="0"/>
              <a:t>1</a:t>
            </a:r>
            <a:r>
              <a:rPr lang="en-US" dirty="0"/>
              <a:t>) if the actor refers to the concept in an affirmatory way and “negative” (</a:t>
            </a:r>
            <a:r>
              <a:rPr lang="en-US" i="1" dirty="0"/>
              <a:t>r</a:t>
            </a:r>
            <a:r>
              <a:rPr lang="en-US" baseline="-25000" dirty="0"/>
              <a:t>2</a:t>
            </a:r>
            <a:r>
              <a:rPr lang="en-US" dirty="0"/>
              <a:t>) if the actor rejects the concept or uses a negative connotation</a:t>
            </a:r>
            <a:r>
              <a:rPr lang="en-US" dirty="0" smtClean="0"/>
              <a:t>.</a:t>
            </a:r>
          </a:p>
          <a:p>
            <a:pPr marL="0" lvl="0" indent="0">
              <a:buNone/>
            </a:pPr>
            <a:endParaRPr lang="en-US" dirty="0" smtClean="0"/>
          </a:p>
          <a:p>
            <a:pPr marL="0" lvl="0" indent="0">
              <a:buNone/>
            </a:pPr>
            <a:r>
              <a:rPr lang="en-US" dirty="0" smtClean="0"/>
              <a:t>4. Each </a:t>
            </a:r>
            <a:r>
              <a:rPr lang="en-US" dirty="0"/>
              <a:t>statement carries a time or date stamp, for example, the day on which the statement is made. This allows for the temporal analysis of policy debates. Time is actually continuous, but for the sake of simplicity it is modeled here as discrete in the first couple of steps before introducing dynamic methods that make use of time as a continuous variable. Therefore T={t1,t2,…,</a:t>
            </a:r>
            <a:r>
              <a:rPr lang="en-US" dirty="0" err="1"/>
              <a:t>tk</a:t>
            </a:r>
            <a:r>
              <a:rPr lang="en-US" dirty="0" smtClean="0"/>
              <a:t>}</a:t>
            </a:r>
            <a:r>
              <a:rPr lang="en-US" dirty="0"/>
              <a:t> denotes the set of discrete time steps, for example the set of months or years in which statements are made.</a:t>
            </a:r>
            <a:endParaRPr lang="en-US" dirty="0" smtClean="0"/>
          </a:p>
          <a:p>
            <a:pPr marL="0" lvl="0" indent="0">
              <a:buNone/>
            </a:pPr>
            <a:endParaRPr lang="en-US" dirty="0" smtClean="0"/>
          </a:p>
          <a:p>
            <a:pPr marL="0" lvl="0" indent="0">
              <a:buNone/>
            </a:pPr>
            <a:endParaRPr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ru" dirty="0"/>
              <a:t> </a:t>
            </a:r>
            <a:r>
              <a:rPr lang="pt-BR" sz="3355" b="1" dirty="0" err="1"/>
              <a:t>Algorithm</a:t>
            </a:r>
            <a:r>
              <a:rPr lang="pt-BR" sz="3355" b="1" dirty="0"/>
              <a:t> </a:t>
            </a:r>
            <a:r>
              <a:rPr lang="pt-BR" sz="3355" b="1" dirty="0" err="1"/>
              <a:t>and</a:t>
            </a:r>
            <a:r>
              <a:rPr lang="pt-BR" sz="3355" b="1" dirty="0"/>
              <a:t> </a:t>
            </a:r>
            <a:r>
              <a:rPr lang="pt-BR" sz="3355" b="1" dirty="0" err="1"/>
              <a:t>methods</a:t>
            </a:r>
            <a:r>
              <a:rPr lang="pt-BR" sz="3355" b="1" dirty="0"/>
              <a:t> </a:t>
            </a:r>
            <a:r>
              <a:rPr lang="pt-BR" sz="3355" b="1" dirty="0" smtClean="0"/>
              <a:t>(3)</a:t>
            </a:r>
            <a:endParaRPr sz="3355" b="1" dirty="0"/>
          </a:p>
        </p:txBody>
      </p:sp>
      <p:sp>
        <p:nvSpPr>
          <p:cNvPr id="103" name="Google Shape;103;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32500" lnSpcReduction="20000"/>
          </a:bodyPr>
          <a:lstStyle/>
          <a:p>
            <a:pPr marL="0" lvl="0" indent="0">
              <a:buNone/>
            </a:pPr>
            <a:r>
              <a:rPr lang="en-US" sz="7200" dirty="0"/>
              <a:t>The first step is to create an affiliation network (two-mode network or bipartite graph) </a:t>
            </a:r>
            <a:r>
              <a:rPr lang="en-US" sz="7200" dirty="0" smtClean="0"/>
              <a:t>from </a:t>
            </a:r>
            <a:r>
              <a:rPr lang="en-US" sz="7200" dirty="0"/>
              <a:t>the statements that have been annotated in the text. In this notation, a statement can be understood as an edge from an actor to a concept at a specific point in time in a positive or negative way, </a:t>
            </a:r>
            <a:r>
              <a:rPr lang="en-US" sz="7200" dirty="0" smtClean="0"/>
              <a:t>denotes </a:t>
            </a:r>
            <a:r>
              <a:rPr lang="en-US" sz="7200" dirty="0"/>
              <a:t>the set of edges in relation </a:t>
            </a:r>
            <a:r>
              <a:rPr lang="en-US" sz="7200" i="1" dirty="0"/>
              <a:t>r</a:t>
            </a:r>
            <a:r>
              <a:rPr lang="en-US" sz="7200" dirty="0"/>
              <a:t> and time slice </a:t>
            </a:r>
            <a:r>
              <a:rPr lang="en-US" sz="7200" i="1" dirty="0"/>
              <a:t>t</a:t>
            </a:r>
            <a:r>
              <a:rPr lang="en-US" sz="7200" dirty="0"/>
              <a:t>.</a:t>
            </a:r>
            <a:r>
              <a:rPr lang="ru" sz="7100" dirty="0"/>
              <a:t/>
            </a:r>
            <a:br>
              <a:rPr lang="ru" sz="7100" dirty="0"/>
            </a:br>
            <a:endParaRPr sz="7100" dirty="0"/>
          </a:p>
          <a:p>
            <a:pPr marL="0" lvl="0" indent="0" algn="l" rtl="0">
              <a:spcBef>
                <a:spcPts val="1200"/>
              </a:spcBef>
              <a:spcAft>
                <a:spcPts val="0"/>
              </a:spcAft>
              <a:buNone/>
            </a:pPr>
            <a:r>
              <a:rPr lang="ru" dirty="0"/>
              <a:t/>
            </a:r>
            <a:br>
              <a:rPr lang="ru" dirty="0"/>
            </a:br>
            <a:endParaRPr dirty="0"/>
          </a:p>
          <a:p>
            <a:pPr marL="0" lvl="0" indent="0" algn="l" rtl="0">
              <a:spcBef>
                <a:spcPts val="1200"/>
              </a:spcBef>
              <a:spcAft>
                <a:spcPts val="12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4495800"/>
            <a:ext cx="7677150" cy="6477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a:solidFill>
                  <a:srgbClr val="333333"/>
                </a:solidFill>
              </a:rPr>
              <a:t>12 Discourse Network AnalysisPolicy Debates as Dynamic Networks in The Oxford Handbook of Political Networks, </a:t>
            </a:r>
            <a:r>
              <a:rPr lang="en-US" altLang="en-US" sz="1000">
                <a:solidFill>
                  <a:srgbClr val="333333"/>
                </a:solidFill>
                <a:hlinkClick r:id="rId3"/>
              </a:rPr>
              <a:t>https://doi.org/10.1093/oxfordhb/9780190228217.013.25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319088"/>
            <a:ext cx="6108700" cy="459581"/>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12.1 </a:t>
            </a:r>
            <a:r>
              <a:rPr lang="en-US" altLang="en-US" b="0"/>
              <a:t>Simple transformations for descriptive discourse network analysis. Simplified illustration without agreement ...</a:t>
            </a:r>
          </a:p>
        </p:txBody>
      </p:sp>
      <p:pic>
        <p:nvPicPr>
          <p:cNvPr id="5124" name="Picture 4" descr="Oxford University Press"/>
          <p:cNvPicPr>
            <a:picLocks noChangeAspect="1"/>
          </p:cNvPicPr>
          <p:nvPr/>
        </p:nvPicPr>
        <p:blipFill>
          <a:blip r:embed="rId4"/>
          <a:stretch>
            <a:fillRect/>
          </a:stretch>
        </p:blipFill>
        <p:spPr>
          <a:xfrm>
            <a:off x="7904162" y="4720829"/>
            <a:ext cx="909098" cy="183356"/>
          </a:xfrm>
          <a:prstGeom prst="rect">
            <a:avLst/>
          </a:prstGeom>
          <a:noFill/>
          <a:ln>
            <a:noFill/>
            <a:miter lim="800000"/>
          </a:ln>
        </p:spPr>
      </p:pic>
      <p:pic>
        <p:nvPicPr>
          <p:cNvPr id="5125" name="New picture"/>
          <p:cNvPicPr/>
          <p:nvPr/>
        </p:nvPicPr>
        <p:blipFill>
          <a:blip r:embed="rId5"/>
          <a:stretch>
            <a:fillRect/>
          </a:stretch>
        </p:blipFill>
        <p:spPr>
          <a:xfrm>
            <a:off x="2006602" y="1028700"/>
            <a:ext cx="3823509" cy="3343275"/>
          </a:xfrm>
          <a:prstGeom prst="rect">
            <a:avLst/>
          </a:prstGeom>
        </p:spPr>
      </p:pic>
    </p:spTree>
    <p:extLst>
      <p:ext uri="{BB962C8B-B14F-4D97-AF65-F5344CB8AC3E}">
        <p14:creationId xmlns:p14="http://schemas.microsoft.com/office/powerpoint/2010/main" val="18576806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buSzPts val="990"/>
            </a:pPr>
            <a:r>
              <a:rPr lang="pt-BR" sz="3020" b="1" dirty="0" err="1"/>
              <a:t>Algorithm</a:t>
            </a:r>
            <a:r>
              <a:rPr lang="pt-BR" sz="3020" b="1" dirty="0"/>
              <a:t> </a:t>
            </a:r>
            <a:r>
              <a:rPr lang="pt-BR" sz="3020" b="1" dirty="0" err="1"/>
              <a:t>and</a:t>
            </a:r>
            <a:r>
              <a:rPr lang="pt-BR" sz="3020" b="1" dirty="0"/>
              <a:t> </a:t>
            </a:r>
            <a:r>
              <a:rPr lang="pt-BR" sz="3020" b="1" dirty="0" err="1"/>
              <a:t>methods</a:t>
            </a:r>
            <a:r>
              <a:rPr lang="pt-BR" sz="3020" b="1" dirty="0"/>
              <a:t> </a:t>
            </a:r>
            <a:r>
              <a:rPr lang="pt-BR" sz="3020" b="1" dirty="0" smtClean="0"/>
              <a:t>(4)</a:t>
            </a:r>
            <a:endParaRPr sz="3020" b="1" dirty="0"/>
          </a:p>
        </p:txBody>
      </p:sp>
      <p:sp>
        <p:nvSpPr>
          <p:cNvPr id="109" name="Google Shape;10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buNone/>
            </a:pPr>
            <a:r>
              <a:rPr lang="en-US" dirty="0"/>
              <a:t>Similarly, one can create a conflict network, in which a tie is established (or its weight is increased) if both actors have opposing agreement </a:t>
            </a:r>
            <a:r>
              <a:rPr lang="en-US" dirty="0" smtClean="0"/>
              <a:t>patterns. </a:t>
            </a:r>
            <a:r>
              <a:rPr lang="en-US" dirty="0"/>
              <a:t>Substantively, this results in a network with negative ties (</a:t>
            </a:r>
            <a:r>
              <a:rPr lang="en-US" dirty="0" err="1"/>
              <a:t>Labianca</a:t>
            </a:r>
            <a:r>
              <a:rPr lang="en-US" dirty="0"/>
              <a:t> and Brass, 2006). The value of an edge indicates the intensity of conflict between two actors. This can be interesting, because a congruence network only captures agreement, whereas disagreement must be inferred from the absence of edges. This may be insufficient in some cases, because it is not possible to distinguish between absent edges due to disagreement and absent edges due to the fact that some actors do not reveal their preferences.</a:t>
            </a:r>
            <a:endParaRPr dirty="0"/>
          </a:p>
          <a:p>
            <a:pPr marL="0" lvl="0" indent="0" algn="l" rtl="0">
              <a:spcBef>
                <a:spcPts val="1200"/>
              </a:spcBef>
              <a:spcAft>
                <a:spcPts val="120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4495800"/>
            <a:ext cx="7677150" cy="6477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a:solidFill>
                  <a:srgbClr val="333333"/>
                </a:solidFill>
              </a:rPr>
              <a:t>12 Discourse Network AnalysisPolicy Debates as Dynamic Networks in The Oxford Handbook of Political Networks, </a:t>
            </a:r>
            <a:r>
              <a:rPr lang="en-US" altLang="en-US" sz="1000">
                <a:solidFill>
                  <a:srgbClr val="333333"/>
                </a:solidFill>
                <a:hlinkClick r:id="rId3"/>
              </a:rPr>
              <a:t>https://doi.org/10.1093/oxfordhb/9780190228217.013.25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319088"/>
            <a:ext cx="6108700" cy="459581"/>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12.2 </a:t>
            </a:r>
            <a:r>
              <a:rPr lang="en-US" altLang="en-US" b="0"/>
              <a:t>Different types of actor networks.
</a:t>
            </a:r>
          </a:p>
        </p:txBody>
      </p:sp>
      <p:pic>
        <p:nvPicPr>
          <p:cNvPr id="5124" name="Picture 4" descr="Oxford University Press"/>
          <p:cNvPicPr>
            <a:picLocks noChangeAspect="1"/>
          </p:cNvPicPr>
          <p:nvPr/>
        </p:nvPicPr>
        <p:blipFill>
          <a:blip r:embed="rId4"/>
          <a:stretch>
            <a:fillRect/>
          </a:stretch>
        </p:blipFill>
        <p:spPr>
          <a:xfrm>
            <a:off x="7904162" y="4720829"/>
            <a:ext cx="896127" cy="183356"/>
          </a:xfrm>
          <a:prstGeom prst="rect">
            <a:avLst/>
          </a:prstGeom>
          <a:noFill/>
          <a:ln>
            <a:noFill/>
            <a:miter lim="800000"/>
          </a:ln>
        </p:spPr>
      </p:pic>
      <p:pic>
        <p:nvPicPr>
          <p:cNvPr id="5125" name="New picture"/>
          <p:cNvPicPr/>
          <p:nvPr/>
        </p:nvPicPr>
        <p:blipFill>
          <a:blip r:embed="rId5"/>
          <a:stretch>
            <a:fillRect/>
          </a:stretch>
        </p:blipFill>
        <p:spPr>
          <a:xfrm>
            <a:off x="1600199" y="1028700"/>
            <a:ext cx="4184515" cy="3038934"/>
          </a:xfrm>
          <a:prstGeom prst="rect">
            <a:avLst/>
          </a:prstGeom>
        </p:spPr>
      </p:pic>
    </p:spTree>
    <p:extLst>
      <p:ext uri="{BB962C8B-B14F-4D97-AF65-F5344CB8AC3E}">
        <p14:creationId xmlns:p14="http://schemas.microsoft.com/office/powerpoint/2010/main" val="410709311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4495800"/>
            <a:ext cx="7677150" cy="6477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a:solidFill>
                  <a:srgbClr val="333333"/>
                </a:solidFill>
              </a:rPr>
              <a:t>12 Discourse Network AnalysisPolicy Debates as Dynamic Networks in The Oxford Handbook of Political Networks, </a:t>
            </a:r>
            <a:r>
              <a:rPr lang="en-US" altLang="en-US" sz="1000">
                <a:solidFill>
                  <a:srgbClr val="333333"/>
                </a:solidFill>
                <a:hlinkClick r:id="rId3"/>
              </a:rPr>
              <a:t>https://doi.org/10.1093/oxfordhb/9780190228217.013.25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319088"/>
            <a:ext cx="6108700" cy="459581"/>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12.3 </a:t>
            </a:r>
            <a:r>
              <a:rPr lang="en-US" altLang="en-US" b="0"/>
              <a:t>Normalization. Upper panel: An example from German pension politics, January to June 2000. Lower panel: Same ...</a:t>
            </a:r>
          </a:p>
        </p:txBody>
      </p:sp>
      <p:pic>
        <p:nvPicPr>
          <p:cNvPr id="5124" name="Picture 4" descr="Oxford University Press"/>
          <p:cNvPicPr>
            <a:picLocks noChangeAspect="1"/>
          </p:cNvPicPr>
          <p:nvPr/>
        </p:nvPicPr>
        <p:blipFill>
          <a:blip r:embed="rId4"/>
          <a:stretch>
            <a:fillRect/>
          </a:stretch>
        </p:blipFill>
        <p:spPr>
          <a:xfrm>
            <a:off x="7904162" y="4720829"/>
            <a:ext cx="922068" cy="183356"/>
          </a:xfrm>
          <a:prstGeom prst="rect">
            <a:avLst/>
          </a:prstGeom>
          <a:noFill/>
          <a:ln>
            <a:noFill/>
            <a:miter lim="800000"/>
          </a:ln>
        </p:spPr>
      </p:pic>
      <p:pic>
        <p:nvPicPr>
          <p:cNvPr id="5125" name="New picture"/>
          <p:cNvPicPr/>
          <p:nvPr/>
        </p:nvPicPr>
        <p:blipFill>
          <a:blip r:embed="rId5"/>
          <a:stretch>
            <a:fillRect/>
          </a:stretch>
        </p:blipFill>
        <p:spPr>
          <a:xfrm>
            <a:off x="2755901" y="1028700"/>
            <a:ext cx="3632329" cy="3343275"/>
          </a:xfrm>
          <a:prstGeom prst="rect">
            <a:avLst/>
          </a:prstGeom>
        </p:spPr>
      </p:pic>
    </p:spTree>
    <p:extLst>
      <p:ext uri="{BB962C8B-B14F-4D97-AF65-F5344CB8AC3E}">
        <p14:creationId xmlns:p14="http://schemas.microsoft.com/office/powerpoint/2010/main" val="258798902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4495800"/>
            <a:ext cx="7677150" cy="6477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a:solidFill>
                  <a:srgbClr val="333333"/>
                </a:solidFill>
              </a:rPr>
              <a:t>12 Discourse Network AnalysisPolicy Debates as Dynamic Networks in The Oxford Handbook of Political Networks, </a:t>
            </a:r>
            <a:r>
              <a:rPr lang="en-US" altLang="en-US" sz="1000">
                <a:solidFill>
                  <a:srgbClr val="333333"/>
                </a:solidFill>
                <a:hlinkClick r:id="rId3"/>
              </a:rPr>
              <a:t>https://doi.org/10.1093/oxfordhb/9780190228217.013.25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319088"/>
            <a:ext cx="6108700" cy="459581"/>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12.4 </a:t>
            </a:r>
            <a:r>
              <a:rPr lang="en-US" altLang="en-US" b="0"/>
              <a:t>Threshold values. Whole time period from 1993 to 2001 in the German pension policy debate. Actor congruence ...</a:t>
            </a:r>
          </a:p>
        </p:txBody>
      </p:sp>
      <p:pic>
        <p:nvPicPr>
          <p:cNvPr id="5124" name="Picture 4" descr="Oxford University Press"/>
          <p:cNvPicPr>
            <a:picLocks noChangeAspect="1"/>
          </p:cNvPicPr>
          <p:nvPr/>
        </p:nvPicPr>
        <p:blipFill>
          <a:blip r:embed="rId4"/>
          <a:stretch>
            <a:fillRect/>
          </a:stretch>
        </p:blipFill>
        <p:spPr>
          <a:xfrm>
            <a:off x="7904162" y="4720829"/>
            <a:ext cx="935038" cy="183356"/>
          </a:xfrm>
          <a:prstGeom prst="rect">
            <a:avLst/>
          </a:prstGeom>
          <a:noFill/>
          <a:ln>
            <a:noFill/>
            <a:miter lim="800000"/>
          </a:ln>
        </p:spPr>
      </p:pic>
      <p:pic>
        <p:nvPicPr>
          <p:cNvPr id="5125" name="New picture"/>
          <p:cNvPicPr/>
          <p:nvPr/>
        </p:nvPicPr>
        <p:blipFill>
          <a:blip r:embed="rId5"/>
          <a:stretch>
            <a:fillRect/>
          </a:stretch>
        </p:blipFill>
        <p:spPr>
          <a:xfrm>
            <a:off x="2425700" y="1028700"/>
            <a:ext cx="3890794" cy="3343275"/>
          </a:xfrm>
          <a:prstGeom prst="rect">
            <a:avLst/>
          </a:prstGeom>
        </p:spPr>
      </p:pic>
    </p:spTree>
    <p:extLst>
      <p:ext uri="{BB962C8B-B14F-4D97-AF65-F5344CB8AC3E}">
        <p14:creationId xmlns:p14="http://schemas.microsoft.com/office/powerpoint/2010/main" val="16101071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4495800"/>
            <a:ext cx="7677150" cy="6477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a:solidFill>
                  <a:srgbClr val="333333"/>
                </a:solidFill>
              </a:rPr>
              <a:t>12 Discourse Network AnalysisPolicy Debates as Dynamic Networks in The Oxford Handbook of Political Networks, </a:t>
            </a:r>
            <a:r>
              <a:rPr lang="en-US" altLang="en-US" sz="1000">
                <a:solidFill>
                  <a:srgbClr val="333333"/>
                </a:solidFill>
                <a:hlinkClick r:id="rId3"/>
              </a:rPr>
              <a:t>https://doi.org/10.1093/oxfordhb/9780190228217.013.25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319088"/>
            <a:ext cx="6108700" cy="459581"/>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12.5 </a:t>
            </a:r>
            <a:r>
              <a:rPr lang="en-US" altLang="en-US" b="0"/>
              <a:t>Concept network. Hierarchical cluster analysis of the Jaccard-normalized concept congruence network ...</a:t>
            </a:r>
          </a:p>
        </p:txBody>
      </p:sp>
      <p:pic>
        <p:nvPicPr>
          <p:cNvPr id="5124" name="Picture 4" descr="Oxford University Press"/>
          <p:cNvPicPr>
            <a:picLocks noChangeAspect="1"/>
          </p:cNvPicPr>
          <p:nvPr/>
        </p:nvPicPr>
        <p:blipFill>
          <a:blip r:embed="rId4"/>
          <a:stretch>
            <a:fillRect/>
          </a:stretch>
        </p:blipFill>
        <p:spPr>
          <a:xfrm>
            <a:off x="7904162" y="4720829"/>
            <a:ext cx="909098" cy="183356"/>
          </a:xfrm>
          <a:prstGeom prst="rect">
            <a:avLst/>
          </a:prstGeom>
          <a:noFill/>
          <a:ln>
            <a:noFill/>
            <a:miter lim="800000"/>
          </a:ln>
        </p:spPr>
      </p:pic>
      <p:pic>
        <p:nvPicPr>
          <p:cNvPr id="5125" name="New picture"/>
          <p:cNvPicPr/>
          <p:nvPr/>
        </p:nvPicPr>
        <p:blipFill>
          <a:blip r:embed="rId5"/>
          <a:stretch>
            <a:fillRect/>
          </a:stretch>
        </p:blipFill>
        <p:spPr>
          <a:xfrm>
            <a:off x="2984500" y="1028700"/>
            <a:ext cx="3169146" cy="3343275"/>
          </a:xfrm>
          <a:prstGeom prst="rect">
            <a:avLst/>
          </a:prstGeom>
        </p:spPr>
      </p:pic>
    </p:spTree>
    <p:extLst>
      <p:ext uri="{BB962C8B-B14F-4D97-AF65-F5344CB8AC3E}">
        <p14:creationId xmlns:p14="http://schemas.microsoft.com/office/powerpoint/2010/main" val="34953415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pt-BR" sz="3020" b="1" i="1" dirty="0" err="1" smtClean="0"/>
              <a:t>Two</a:t>
            </a:r>
            <a:r>
              <a:rPr lang="pt-BR" sz="3020" b="1" i="1" dirty="0" smtClean="0"/>
              <a:t> </a:t>
            </a:r>
            <a:r>
              <a:rPr lang="pt-BR" sz="3020" b="1" i="1" dirty="0" err="1" smtClean="0"/>
              <a:t>types</a:t>
            </a:r>
            <a:r>
              <a:rPr lang="pt-BR" sz="3020" b="1" i="1" dirty="0" smtClean="0"/>
              <a:t> </a:t>
            </a:r>
            <a:r>
              <a:rPr lang="pt-BR" sz="3020" b="1" i="1" dirty="0" err="1" smtClean="0"/>
              <a:t>of</a:t>
            </a:r>
            <a:r>
              <a:rPr lang="pt-BR" sz="3020" b="1" i="1" dirty="0" smtClean="0"/>
              <a:t> </a:t>
            </a:r>
            <a:r>
              <a:rPr lang="pt-BR" sz="3020" b="1" i="1" dirty="0" err="1" smtClean="0"/>
              <a:t>inferentional</a:t>
            </a:r>
            <a:r>
              <a:rPr lang="pt-BR" sz="3020" b="1" i="1" dirty="0" smtClean="0"/>
              <a:t> DNA</a:t>
            </a:r>
            <a:endParaRPr sz="3020" b="1" i="1" dirty="0"/>
          </a:p>
        </p:txBody>
      </p:sp>
      <p:sp>
        <p:nvSpPr>
          <p:cNvPr id="115" name="Google Shape;115;p22"/>
          <p:cNvSpPr txBox="1">
            <a:spLocks noGrp="1"/>
          </p:cNvSpPr>
          <p:nvPr>
            <p:ph type="body" idx="1"/>
          </p:nvPr>
        </p:nvSpPr>
        <p:spPr>
          <a:xfrm>
            <a:off x="311700" y="1440500"/>
            <a:ext cx="8520600" cy="3128400"/>
          </a:xfrm>
          <a:prstGeom prst="rect">
            <a:avLst/>
          </a:prstGeom>
        </p:spPr>
        <p:txBody>
          <a:bodyPr spcFirstLastPara="1" wrap="square" lIns="91425" tIns="91425" rIns="91425" bIns="91425" anchor="t" anchorCtr="0">
            <a:normAutofit fontScale="92500" lnSpcReduction="20000"/>
          </a:bodyPr>
          <a:lstStyle/>
          <a:p>
            <a:pPr marL="0" lvl="0" indent="0">
              <a:spcAft>
                <a:spcPts val="1200"/>
              </a:spcAft>
              <a:buNone/>
            </a:pPr>
            <a:r>
              <a:rPr lang="en-US" dirty="0" smtClean="0"/>
              <a:t>(</a:t>
            </a:r>
            <a:r>
              <a:rPr lang="en-US" dirty="0" err="1" smtClean="0"/>
              <a:t>i</a:t>
            </a:r>
            <a:r>
              <a:rPr lang="en-US" dirty="0" smtClean="0"/>
              <a:t>) Macro </a:t>
            </a:r>
            <a:r>
              <a:rPr lang="en-US" dirty="0"/>
              <a:t>topology, or aggregate structure, of a discourse network to external variables like policy change or institutional variation between </a:t>
            </a:r>
            <a:r>
              <a:rPr lang="en-US" dirty="0" smtClean="0"/>
              <a:t>debates.</a:t>
            </a:r>
          </a:p>
          <a:p>
            <a:pPr marL="0" lvl="0" indent="0">
              <a:spcAft>
                <a:spcPts val="1200"/>
              </a:spcAft>
              <a:buNone/>
            </a:pPr>
            <a:r>
              <a:rPr lang="en-US" dirty="0"/>
              <a:t>e.g. How can coalition dynamics explain a reform? How can the internal structure of competing coalitions explain their policy success or failure? How can the polarization of a debate be explained by events like elections or scientific reports</a:t>
            </a:r>
            <a:r>
              <a:rPr lang="en-US" dirty="0" smtClean="0"/>
              <a:t>?</a:t>
            </a:r>
          </a:p>
          <a:p>
            <a:pPr marL="0" lvl="0" indent="0">
              <a:spcAft>
                <a:spcPts val="1200"/>
              </a:spcAft>
              <a:buNone/>
            </a:pPr>
            <a:r>
              <a:rPr lang="en-US" dirty="0"/>
              <a:t>(ii) </a:t>
            </a:r>
            <a:r>
              <a:rPr lang="en-US" dirty="0" smtClean="0"/>
              <a:t>Micro-level </a:t>
            </a:r>
            <a:r>
              <a:rPr lang="en-US" dirty="0"/>
              <a:t>mechanisms of political discourse. The </a:t>
            </a:r>
            <a:r>
              <a:rPr lang="en-US" dirty="0" err="1"/>
              <a:t>explanandum</a:t>
            </a:r>
            <a:r>
              <a:rPr lang="en-US" dirty="0"/>
              <a:t> is the topology of the network as generated by a sequence of statements. In other words, one would like to understand how discourse works by identifying what behavioral mechanisms and exogenous variables can jointly explain whether any actor a supports or rejects any concept c at any given point in time.</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50" name="Picture 2" descr="E:\IRI-USP\matt-damon-ben-affleck-1-52ec36a99b2c4bca913750a390f0c66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335636"/>
            <a:ext cx="14287500" cy="952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199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074" name="Picture 2" descr="E:\IRI-USP\screenshot-from-2016-03-23-22-43-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7629525" cy="554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580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pt-BR" sz="3020" b="1" dirty="0" err="1" smtClean="0"/>
              <a:t>Definition</a:t>
            </a:r>
            <a:endParaRPr sz="3020" b="1" dirty="0"/>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buNone/>
            </a:pPr>
            <a:r>
              <a:rPr lang="en-US" sz="3200" b="1" dirty="0"/>
              <a:t>Discourse network analysis</a:t>
            </a:r>
            <a:r>
              <a:rPr lang="en-US" sz="3200" dirty="0"/>
              <a:t> </a:t>
            </a:r>
            <a:r>
              <a:rPr lang="en-US" sz="3200" dirty="0" smtClean="0"/>
              <a:t>refers to</a:t>
            </a:r>
            <a:r>
              <a:rPr lang="en-US" sz="3200" dirty="0"/>
              <a:t> a </a:t>
            </a:r>
            <a:r>
              <a:rPr lang="en-US" sz="3200" dirty="0" smtClean="0"/>
              <a:t>scope </a:t>
            </a:r>
            <a:r>
              <a:rPr lang="en-US" sz="3200" dirty="0"/>
              <a:t>of </a:t>
            </a:r>
            <a:r>
              <a:rPr lang="en-US" sz="3200" dirty="0" smtClean="0"/>
              <a:t>methods used for </a:t>
            </a:r>
            <a:r>
              <a:rPr lang="en-US" sz="3200" dirty="0"/>
              <a:t>the analysis of actor-based </a:t>
            </a:r>
            <a:r>
              <a:rPr lang="en-US" sz="3200" dirty="0" smtClean="0"/>
              <a:t>debates (</a:t>
            </a:r>
            <a:r>
              <a:rPr lang="en-US" sz="3200" dirty="0"/>
              <a:t>verbal interactions between political actors about a given </a:t>
            </a:r>
            <a:r>
              <a:rPr lang="en-US" sz="3200" dirty="0" smtClean="0"/>
              <a:t>policy), </a:t>
            </a:r>
            <a:r>
              <a:rPr lang="en-US" sz="3200" dirty="0"/>
              <a:t>such as policy debates or political discussions</a:t>
            </a:r>
            <a:r>
              <a:rPr lang="en-US" sz="3200" dirty="0" smtClean="0"/>
              <a:t>.</a:t>
            </a:r>
          </a:p>
          <a:p>
            <a:pPr marL="0" lvl="0" indent="0">
              <a:buNone/>
            </a:pPr>
            <a:r>
              <a:rPr lang="en-US" sz="3200" dirty="0" smtClean="0"/>
              <a:t> </a:t>
            </a:r>
          </a:p>
          <a:p>
            <a:pPr marL="0" lvl="0" indent="0">
              <a:buNone/>
            </a:pPr>
            <a:r>
              <a:rPr lang="en-US" sz="3200" b="1" dirty="0" smtClean="0"/>
              <a:t>Examples?</a:t>
            </a:r>
            <a:endParaRPr sz="3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pt-BR" sz="3011" b="1" dirty="0" err="1" smtClean="0"/>
              <a:t>Policy</a:t>
            </a:r>
            <a:r>
              <a:rPr lang="pt-BR" sz="3011" b="1" dirty="0" smtClean="0"/>
              <a:t> debates </a:t>
            </a:r>
            <a:r>
              <a:rPr lang="pt-BR" sz="3011" b="1" dirty="0" err="1" smtClean="0"/>
              <a:t>and</a:t>
            </a:r>
            <a:r>
              <a:rPr lang="pt-BR" sz="3011" b="1" dirty="0" smtClean="0"/>
              <a:t> </a:t>
            </a:r>
            <a:r>
              <a:rPr lang="pt-BR" sz="3011" b="1" dirty="0" err="1" smtClean="0"/>
              <a:t>outcomes</a:t>
            </a:r>
            <a:endParaRPr sz="3011" b="1" dirty="0"/>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342900" lvl="0">
              <a:buAutoNum type="arabicPeriod"/>
            </a:pPr>
            <a:r>
              <a:rPr lang="en-US" dirty="0" smtClean="0"/>
              <a:t>PD </a:t>
            </a:r>
            <a:r>
              <a:rPr lang="en-US" dirty="0"/>
              <a:t>determine which policies make it onto the </a:t>
            </a:r>
            <a:r>
              <a:rPr lang="en-US" dirty="0" smtClean="0"/>
              <a:t>governance </a:t>
            </a:r>
            <a:r>
              <a:rPr lang="en-US" dirty="0"/>
              <a:t>agenda and which </a:t>
            </a:r>
            <a:r>
              <a:rPr lang="en-US" dirty="0" smtClean="0"/>
              <a:t>to be dropped </a:t>
            </a:r>
            <a:r>
              <a:rPr lang="en-US" dirty="0"/>
              <a:t>as a result of </a:t>
            </a:r>
            <a:r>
              <a:rPr lang="en-US" dirty="0" smtClean="0"/>
              <a:t>agenda </a:t>
            </a:r>
            <a:r>
              <a:rPr lang="en-US" dirty="0"/>
              <a:t>setting. </a:t>
            </a:r>
            <a:endParaRPr lang="en-US" dirty="0" smtClean="0"/>
          </a:p>
          <a:p>
            <a:pPr marL="342900" lvl="0">
              <a:buAutoNum type="arabicPeriod"/>
            </a:pPr>
            <a:r>
              <a:rPr lang="en-US" dirty="0" smtClean="0"/>
              <a:t>PD are closely related to </a:t>
            </a:r>
            <a:r>
              <a:rPr lang="en-US" dirty="0"/>
              <a:t>public opinion, which </a:t>
            </a:r>
            <a:r>
              <a:rPr lang="en-US" dirty="0" smtClean="0"/>
              <a:t>in turn reflects in </a:t>
            </a:r>
            <a:r>
              <a:rPr lang="en-US" dirty="0"/>
              <a:t>the domain of political decision-making. </a:t>
            </a:r>
            <a:endParaRPr lang="en-US" dirty="0" smtClean="0"/>
          </a:p>
          <a:p>
            <a:pPr marL="342900" lvl="0">
              <a:buAutoNum type="arabicPeriod"/>
            </a:pPr>
            <a:r>
              <a:rPr lang="en-US" dirty="0" smtClean="0"/>
              <a:t>PD serve as a signaling mechanism (formal and informal) </a:t>
            </a:r>
            <a:r>
              <a:rPr lang="en-US" dirty="0"/>
              <a:t>between </a:t>
            </a:r>
            <a:r>
              <a:rPr lang="en-US" dirty="0" smtClean="0"/>
              <a:t>actors</a:t>
            </a:r>
          </a:p>
          <a:p>
            <a:pPr marL="342900" lvl="0">
              <a:buAutoNum type="arabicPeriod"/>
            </a:pPr>
            <a:r>
              <a:rPr lang="en-US" dirty="0" smtClean="0"/>
              <a:t>PD </a:t>
            </a:r>
            <a:r>
              <a:rPr lang="en-US" dirty="0"/>
              <a:t>have the potential to translate immediate policy outputs into actual outcomes by altering actors’ problem perceptions before policies are implemented.</a:t>
            </a: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pt-BR" sz="3020" b="1" dirty="0" err="1" smtClean="0"/>
              <a:t>What</a:t>
            </a:r>
            <a:r>
              <a:rPr lang="pt-BR" sz="3020" b="1" dirty="0" smtClean="0"/>
              <a:t> do </a:t>
            </a:r>
            <a:r>
              <a:rPr lang="pt-BR" sz="3020" b="1" dirty="0" err="1" smtClean="0"/>
              <a:t>we</a:t>
            </a:r>
            <a:r>
              <a:rPr lang="pt-BR" sz="3020" b="1" dirty="0" smtClean="0"/>
              <a:t> </a:t>
            </a:r>
            <a:r>
              <a:rPr lang="pt-BR" sz="3020" b="1" dirty="0" err="1" smtClean="0"/>
              <a:t>focus</a:t>
            </a:r>
            <a:r>
              <a:rPr lang="pt-BR" sz="3020" b="1" dirty="0" smtClean="0"/>
              <a:t> </a:t>
            </a:r>
            <a:r>
              <a:rPr lang="pt-BR" sz="3020" b="1" dirty="0" err="1" smtClean="0"/>
              <a:t>on</a:t>
            </a:r>
            <a:r>
              <a:rPr lang="pt-BR" sz="3020" b="1" dirty="0" smtClean="0"/>
              <a:t>?</a:t>
            </a:r>
            <a:endParaRPr sz="3020" b="1" dirty="0"/>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pt-BR" u="sng" dirty="0" err="1" smtClean="0"/>
              <a:t>Statements</a:t>
            </a:r>
            <a:endParaRPr u="sng" dirty="0"/>
          </a:p>
          <a:p>
            <a:pPr marL="285750" lvl="0" indent="-285750" algn="l" rtl="0">
              <a:spcBef>
                <a:spcPts val="1200"/>
              </a:spcBef>
              <a:spcAft>
                <a:spcPts val="0"/>
              </a:spcAft>
              <a:buFontTx/>
              <a:buChar char="-"/>
            </a:pPr>
            <a:r>
              <a:rPr lang="pt-BR" dirty="0" smtClean="0"/>
              <a:t>Speeches</a:t>
            </a:r>
          </a:p>
          <a:p>
            <a:pPr marL="285750" lvl="0" indent="-285750" algn="l" rtl="0">
              <a:spcBef>
                <a:spcPts val="1200"/>
              </a:spcBef>
              <a:spcAft>
                <a:spcPts val="0"/>
              </a:spcAft>
              <a:buFontTx/>
              <a:buChar char="-"/>
            </a:pPr>
            <a:r>
              <a:rPr lang="pt-BR" dirty="0" err="1" smtClean="0"/>
              <a:t>Documents</a:t>
            </a:r>
            <a:endParaRPr lang="pt-BR" dirty="0" smtClean="0"/>
          </a:p>
          <a:p>
            <a:pPr marL="285750" lvl="0" indent="-285750" algn="l" rtl="0">
              <a:spcBef>
                <a:spcPts val="1200"/>
              </a:spcBef>
              <a:spcAft>
                <a:spcPts val="0"/>
              </a:spcAft>
              <a:buFontTx/>
              <a:buChar char="-"/>
            </a:pPr>
            <a:r>
              <a:rPr lang="pt-BR" dirty="0" err="1" smtClean="0"/>
              <a:t>Political</a:t>
            </a:r>
            <a:r>
              <a:rPr lang="pt-BR" dirty="0" smtClean="0"/>
              <a:t> </a:t>
            </a:r>
            <a:r>
              <a:rPr lang="pt-BR" dirty="0" err="1" smtClean="0"/>
              <a:t>programmes</a:t>
            </a:r>
            <a:endParaRPr lang="pt-BR" dirty="0" smtClean="0"/>
          </a:p>
          <a:p>
            <a:pPr marL="285750" lvl="0" indent="-285750" algn="l" rtl="0">
              <a:spcBef>
                <a:spcPts val="1200"/>
              </a:spcBef>
              <a:spcAft>
                <a:spcPts val="0"/>
              </a:spcAft>
              <a:buFontTx/>
              <a:buChar char="-"/>
            </a:pPr>
            <a:r>
              <a:rPr lang="pt-BR" dirty="0" err="1" smtClean="0"/>
              <a:t>Parliamentary</a:t>
            </a:r>
            <a:r>
              <a:rPr lang="pt-BR" dirty="0" smtClean="0"/>
              <a:t> </a:t>
            </a:r>
            <a:r>
              <a:rPr lang="pt-BR" dirty="0" err="1" smtClean="0"/>
              <a:t>hearings</a:t>
            </a:r>
            <a:endParaRPr lang="pt-BR" dirty="0"/>
          </a:p>
          <a:p>
            <a:pPr marL="0" lvl="0" indent="0" algn="l" rtl="0">
              <a:spcBef>
                <a:spcPts val="1200"/>
              </a:spcBef>
              <a:spcAft>
                <a:spcPts val="0"/>
              </a:spcAft>
              <a:buNone/>
            </a:pPr>
            <a:endParaRPr lang="pt-BR" dirty="0" smtClean="0"/>
          </a:p>
          <a:p>
            <a:pPr marL="0" lvl="0" indent="0" algn="l" rtl="0">
              <a:spcBef>
                <a:spcPts val="1200"/>
              </a:spcBef>
              <a:spcAft>
                <a:spcPts val="0"/>
              </a:spcAft>
              <a:buNone/>
            </a:pPr>
            <a:r>
              <a:rPr lang="pt-BR" dirty="0" smtClean="0"/>
              <a:t>NB! </a:t>
            </a:r>
            <a:r>
              <a:rPr lang="pt-BR" dirty="0" err="1" smtClean="0"/>
              <a:t>Also</a:t>
            </a:r>
            <a:r>
              <a:rPr lang="pt-BR" dirty="0" smtClean="0"/>
              <a:t> informal </a:t>
            </a:r>
            <a:r>
              <a:rPr lang="pt-BR" dirty="0" err="1" smtClean="0"/>
              <a:t>or</a:t>
            </a:r>
            <a:r>
              <a:rPr lang="pt-BR" dirty="0" smtClean="0"/>
              <a:t> </a:t>
            </a:r>
            <a:r>
              <a:rPr lang="pt-BR" dirty="0" err="1" smtClean="0"/>
              <a:t>shadow</a:t>
            </a:r>
            <a:r>
              <a:rPr lang="pt-BR" dirty="0" smtClean="0"/>
              <a:t> </a:t>
            </a:r>
            <a:r>
              <a:rPr lang="pt-BR" dirty="0" err="1" smtClean="0"/>
              <a:t>statements</a:t>
            </a:r>
            <a:r>
              <a:rPr lang="pt-BR" dirty="0" smtClean="0"/>
              <a:t> </a:t>
            </a:r>
            <a:r>
              <a:rPr lang="pt-BR" dirty="0" err="1" smtClean="0"/>
              <a:t>that</a:t>
            </a:r>
            <a:r>
              <a:rPr lang="pt-BR" dirty="0" smtClean="0"/>
              <a:t> are </a:t>
            </a:r>
            <a:r>
              <a:rPr lang="pt-BR" dirty="0" err="1" smtClean="0"/>
              <a:t>discussed</a:t>
            </a:r>
            <a:r>
              <a:rPr lang="pt-BR" dirty="0" smtClean="0"/>
              <a:t> </a:t>
            </a:r>
            <a:r>
              <a:rPr lang="pt-BR" dirty="0" err="1" smtClean="0"/>
              <a:t>behind</a:t>
            </a:r>
            <a:r>
              <a:rPr lang="pt-BR" dirty="0" smtClean="0"/>
              <a:t> </a:t>
            </a:r>
            <a:r>
              <a:rPr lang="pt-BR" dirty="0" err="1" smtClean="0"/>
              <a:t>the</a:t>
            </a:r>
            <a:r>
              <a:rPr lang="pt-BR" dirty="0" smtClean="0"/>
              <a:t> ´</a:t>
            </a:r>
            <a:r>
              <a:rPr lang="pt-BR" dirty="0" err="1" smtClean="0"/>
              <a:t>closed</a:t>
            </a:r>
            <a:r>
              <a:rPr lang="pt-BR" dirty="0" smtClean="0"/>
              <a:t> </a:t>
            </a:r>
            <a:r>
              <a:rPr lang="pt-BR" dirty="0" err="1" smtClean="0"/>
              <a:t>doors</a:t>
            </a:r>
            <a:r>
              <a:rPr lang="pt-BR" dirty="0" smtClean="0"/>
              <a:t>´</a:t>
            </a: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990"/>
              <a:buFont typeface="Arial"/>
              <a:buNone/>
            </a:pPr>
            <a:r>
              <a:rPr lang="pt-BR" sz="3018" b="1" dirty="0" err="1" smtClean="0"/>
              <a:t>Theoretical</a:t>
            </a:r>
            <a:r>
              <a:rPr lang="pt-BR" sz="3018" b="1" dirty="0" smtClean="0"/>
              <a:t> frameworks</a:t>
            </a:r>
            <a:endParaRPr sz="2820" dirty="0"/>
          </a:p>
          <a:p>
            <a:pPr marL="0" lvl="0" indent="0" algn="l" rtl="0">
              <a:spcBef>
                <a:spcPts val="0"/>
              </a:spcBef>
              <a:spcAft>
                <a:spcPts val="0"/>
              </a:spcAft>
              <a:buSzPts val="990"/>
              <a:buNone/>
            </a:pPr>
            <a:endParaRPr sz="2520" dirty="0"/>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eaLnBrk="1" hangingPunct="1">
              <a:buFontTx/>
              <a:buChar char="-"/>
            </a:pPr>
            <a:r>
              <a:rPr lang="fr-FR" dirty="0"/>
              <a:t>Argumentative discourse analysis (Hajer, 1993, 1995</a:t>
            </a:r>
            <a:r>
              <a:rPr lang="fr-FR" dirty="0" smtClean="0"/>
              <a:t>)</a:t>
            </a:r>
          </a:p>
          <a:p>
            <a:pPr marL="114300" indent="0" eaLnBrk="1" hangingPunct="1">
              <a:buNone/>
            </a:pPr>
            <a:endParaRPr lang="en-US" dirty="0" smtClean="0"/>
          </a:p>
          <a:p>
            <a:pPr eaLnBrk="1" hangingPunct="1">
              <a:buFontTx/>
              <a:buChar char="-"/>
            </a:pPr>
            <a:r>
              <a:rPr lang="en-US" dirty="0" smtClean="0"/>
              <a:t>Advocacy </a:t>
            </a:r>
            <a:r>
              <a:rPr lang="en-US" dirty="0"/>
              <a:t>coalition framework (Sabatier 1988; Henry 2011</a:t>
            </a:r>
            <a:r>
              <a:rPr lang="en-US" dirty="0" smtClean="0"/>
              <a:t>)</a:t>
            </a:r>
          </a:p>
          <a:p>
            <a:pPr eaLnBrk="1" hangingPunct="1">
              <a:buFontTx/>
              <a:buChar char="-"/>
            </a:pPr>
            <a:endParaRPr lang="en-US" dirty="0"/>
          </a:p>
          <a:p>
            <a:pPr eaLnBrk="1" hangingPunct="1">
              <a:buFontTx/>
              <a:buChar char="-"/>
            </a:pPr>
            <a:r>
              <a:rPr lang="en-US" dirty="0" smtClean="0"/>
              <a:t>P</a:t>
            </a:r>
            <a:r>
              <a:rPr lang="ru-RU" dirty="0" smtClean="0"/>
              <a:t>unctuated </a:t>
            </a:r>
            <a:r>
              <a:rPr lang="en-US" dirty="0"/>
              <a:t>e</a:t>
            </a:r>
            <a:r>
              <a:rPr lang="ru-RU" dirty="0"/>
              <a:t>quilibrium </a:t>
            </a:r>
            <a:r>
              <a:rPr lang="en-US" dirty="0"/>
              <a:t>t</a:t>
            </a:r>
            <a:r>
              <a:rPr lang="ru-RU" dirty="0"/>
              <a:t>heory</a:t>
            </a:r>
            <a:r>
              <a:rPr lang="en-US" dirty="0"/>
              <a:t> (</a:t>
            </a:r>
            <a:r>
              <a:rPr lang="ru-RU" dirty="0"/>
              <a:t>Baumgartner &amp; Jones </a:t>
            </a:r>
            <a:r>
              <a:rPr lang="en-US" dirty="0"/>
              <a:t>2003; </a:t>
            </a:r>
            <a:r>
              <a:rPr lang="ru-RU" dirty="0"/>
              <a:t>True et al. 2007</a:t>
            </a:r>
            <a:r>
              <a:rPr lang="en-US" dirty="0" smtClean="0"/>
              <a:t>)</a:t>
            </a:r>
          </a:p>
          <a:p>
            <a:pPr eaLnBrk="1" hangingPunct="1">
              <a:buFontTx/>
              <a:buChar char="-"/>
            </a:pPr>
            <a:endParaRPr lang="en-US" dirty="0"/>
          </a:p>
          <a:p>
            <a:pPr eaLnBrk="1" hangingPunct="1">
              <a:buFontTx/>
              <a:buChar char="-"/>
            </a:pPr>
            <a:r>
              <a:rPr lang="en-US" dirty="0" smtClean="0"/>
              <a:t>P</a:t>
            </a:r>
            <a:r>
              <a:rPr lang="ru-RU" dirty="0" smtClean="0"/>
              <a:t>olicy </a:t>
            </a:r>
            <a:r>
              <a:rPr lang="en-US" dirty="0"/>
              <a:t>e</a:t>
            </a:r>
            <a:r>
              <a:rPr lang="ru-RU" dirty="0"/>
              <a:t>ntrepreneur </a:t>
            </a:r>
            <a:r>
              <a:rPr lang="en-US" dirty="0"/>
              <a:t>m</a:t>
            </a:r>
            <a:r>
              <a:rPr lang="ru-RU" dirty="0"/>
              <a:t>odels</a:t>
            </a:r>
            <a:r>
              <a:rPr lang="en-US" dirty="0"/>
              <a:t> (</a:t>
            </a:r>
            <a:r>
              <a:rPr lang="ru-RU" dirty="0"/>
              <a:t>Kingdon 1995; Mintrom 2000</a:t>
            </a:r>
            <a:r>
              <a:rPr lang="en-US" dirty="0"/>
              <a:t>; </a:t>
            </a:r>
            <a:r>
              <a:rPr lang="ru-RU" dirty="0"/>
              <a:t>Kirst &amp; Wirt 2009</a:t>
            </a:r>
            <a:r>
              <a:rPr lang="en-US" dirty="0" smtClean="0"/>
              <a:t>)</a:t>
            </a:r>
          </a:p>
          <a:p>
            <a:pPr eaLnBrk="1" hangingPunct="1">
              <a:buFontTx/>
              <a:buChar char="-"/>
            </a:pPr>
            <a:endParaRPr lang="en-US" dirty="0"/>
          </a:p>
          <a:p>
            <a:pPr eaLnBrk="1" hangingPunct="1">
              <a:buFontTx/>
              <a:buChar char="-"/>
            </a:pPr>
            <a:r>
              <a:rPr lang="en-US" dirty="0" smtClean="0"/>
              <a:t>Epistemic communities framework </a:t>
            </a:r>
            <a:r>
              <a:rPr lang="en-US" dirty="0"/>
              <a:t>(Haas, 1992; Roth and </a:t>
            </a:r>
            <a:r>
              <a:rPr lang="en-US" dirty="0" err="1"/>
              <a:t>Bourgine</a:t>
            </a:r>
            <a:r>
              <a:rPr lang="en-US" dirty="0"/>
              <a:t>, 2005)</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err="1" smtClean="0"/>
              <a:t>Research</a:t>
            </a:r>
            <a:r>
              <a:rPr lang="pt-BR" b="1" dirty="0" smtClean="0"/>
              <a:t> </a:t>
            </a:r>
            <a:r>
              <a:rPr lang="pt-BR" b="1" dirty="0" err="1" smtClean="0"/>
              <a:t>strategy</a:t>
            </a:r>
            <a:endParaRPr lang="pt-BR" b="1" dirty="0"/>
          </a:p>
        </p:txBody>
      </p:sp>
      <p:sp>
        <p:nvSpPr>
          <p:cNvPr id="3" name="Espaço Reservado para Texto 2"/>
          <p:cNvSpPr>
            <a:spLocks noGrp="1"/>
          </p:cNvSpPr>
          <p:nvPr>
            <p:ph type="body" idx="1"/>
          </p:nvPr>
        </p:nvSpPr>
        <p:spPr/>
        <p:txBody>
          <a:bodyPr>
            <a:normAutofit lnSpcReduction="10000"/>
          </a:bodyPr>
          <a:lstStyle/>
          <a:p>
            <a:pPr marL="114300" indent="0">
              <a:buNone/>
            </a:pPr>
            <a:r>
              <a:rPr lang="en-US" dirty="0"/>
              <a:t>Discourse network analysis can be descriptive or inferential. If the goal is to trace a debate over time, visualize competing coalitions, and analyze their characteristics, this can be achieved by employing several descriptive network analysis methods. In particular, six simple transformations of the data are useful for exploring policy debates: </a:t>
            </a:r>
            <a:endParaRPr lang="en-US" dirty="0" smtClean="0"/>
          </a:p>
          <a:p>
            <a:pPr marL="114300" indent="0">
              <a:buNone/>
            </a:pPr>
            <a:r>
              <a:rPr lang="en-US" dirty="0" smtClean="0"/>
              <a:t>(</a:t>
            </a:r>
            <a:r>
              <a:rPr lang="en-US" dirty="0" err="1" smtClean="0"/>
              <a:t>i</a:t>
            </a:r>
            <a:r>
              <a:rPr lang="en-US" dirty="0" smtClean="0"/>
              <a:t>) an </a:t>
            </a:r>
            <a:r>
              <a:rPr lang="en-US" dirty="0"/>
              <a:t>affiliation network, </a:t>
            </a:r>
            <a:endParaRPr lang="en-US" dirty="0" smtClean="0"/>
          </a:p>
          <a:p>
            <a:pPr marL="114300" indent="0">
              <a:buNone/>
            </a:pPr>
            <a:r>
              <a:rPr lang="en-US" dirty="0" smtClean="0"/>
              <a:t>(ii) an </a:t>
            </a:r>
            <a:r>
              <a:rPr lang="en-US" dirty="0"/>
              <a:t>actor congruence network, </a:t>
            </a:r>
            <a:endParaRPr lang="en-US" dirty="0" smtClean="0"/>
          </a:p>
          <a:p>
            <a:pPr marL="114300" indent="0">
              <a:buNone/>
            </a:pPr>
            <a:r>
              <a:rPr lang="en-US" dirty="0" smtClean="0"/>
              <a:t>(iii) an </a:t>
            </a:r>
            <a:r>
              <a:rPr lang="en-US" dirty="0"/>
              <a:t>actor conflict network, </a:t>
            </a:r>
            <a:endParaRPr lang="en-US" dirty="0" smtClean="0"/>
          </a:p>
          <a:p>
            <a:pPr marL="114300" indent="0">
              <a:buNone/>
            </a:pPr>
            <a:r>
              <a:rPr lang="en-US" dirty="0" smtClean="0"/>
              <a:t>(iv) a </a:t>
            </a:r>
            <a:r>
              <a:rPr lang="en-US" dirty="0"/>
              <a:t>concept congruence network, </a:t>
            </a:r>
            <a:endParaRPr lang="en-US" dirty="0" smtClean="0"/>
          </a:p>
          <a:p>
            <a:pPr marL="114300" indent="0">
              <a:buNone/>
            </a:pPr>
            <a:r>
              <a:rPr lang="en-US" dirty="0" smtClean="0"/>
              <a:t>(v) a </a:t>
            </a:r>
            <a:r>
              <a:rPr lang="en-US" dirty="0"/>
              <a:t>time window network, </a:t>
            </a:r>
            <a:endParaRPr lang="en-US" dirty="0" smtClean="0"/>
          </a:p>
          <a:p>
            <a:pPr marL="114300" indent="0">
              <a:buNone/>
            </a:pPr>
            <a:r>
              <a:rPr lang="en-US" dirty="0" smtClean="0"/>
              <a:t>(vi) and </a:t>
            </a:r>
            <a:r>
              <a:rPr lang="en-US" dirty="0"/>
              <a:t>an attenuation network.</a:t>
            </a:r>
            <a:endParaRPr lang="pt-BR" dirty="0"/>
          </a:p>
        </p:txBody>
      </p:sp>
    </p:spTree>
    <p:extLst>
      <p:ext uri="{BB962C8B-B14F-4D97-AF65-F5344CB8AC3E}">
        <p14:creationId xmlns:p14="http://schemas.microsoft.com/office/powerpoint/2010/main" val="3616112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pt-BR" sz="3020" b="1" dirty="0" err="1" smtClean="0"/>
              <a:t>Algorithm</a:t>
            </a:r>
            <a:r>
              <a:rPr lang="pt-BR" sz="3020" b="1" dirty="0" smtClean="0"/>
              <a:t> </a:t>
            </a:r>
            <a:r>
              <a:rPr lang="pt-BR" sz="3020" b="1" dirty="0" err="1" smtClean="0"/>
              <a:t>and</a:t>
            </a:r>
            <a:r>
              <a:rPr lang="pt-BR" sz="3020" b="1" dirty="0" smtClean="0"/>
              <a:t> </a:t>
            </a:r>
            <a:r>
              <a:rPr lang="pt-BR" sz="3020" b="1" dirty="0" err="1" smtClean="0"/>
              <a:t>methods</a:t>
            </a:r>
            <a:r>
              <a:rPr lang="pt-BR" sz="3020" b="1" dirty="0" smtClean="0"/>
              <a:t> (1)</a:t>
            </a:r>
            <a:endParaRPr sz="3020" b="1" dirty="0"/>
          </a:p>
        </p:txBody>
      </p:sp>
      <p:sp>
        <p:nvSpPr>
          <p:cNvPr id="90" name="Google Shape;9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buNone/>
            </a:pPr>
            <a:r>
              <a:rPr lang="en-US" dirty="0"/>
              <a:t>Empirical discourse network analysis is based on a combination </a:t>
            </a:r>
            <a:r>
              <a:rPr lang="en-US" dirty="0" smtClean="0"/>
              <a:t>of: </a:t>
            </a:r>
          </a:p>
          <a:p>
            <a:pPr marL="400050" lvl="0" indent="-400050">
              <a:buAutoNum type="romanLcParenBoth"/>
            </a:pPr>
            <a:r>
              <a:rPr lang="en-US" b="1" dirty="0" smtClean="0"/>
              <a:t>category-based </a:t>
            </a:r>
            <a:r>
              <a:rPr lang="en-US" b="1" dirty="0"/>
              <a:t>content </a:t>
            </a:r>
            <a:r>
              <a:rPr lang="en-US" b="1" dirty="0" smtClean="0"/>
              <a:t>analysis</a:t>
            </a:r>
            <a:r>
              <a:rPr lang="en-US" dirty="0" smtClean="0"/>
              <a:t>: </a:t>
            </a:r>
            <a:r>
              <a:rPr lang="en-US" dirty="0"/>
              <a:t>text data are annotated using a coding scheme that is amenable to network analysis. Depending on the type of debate to be analyzed, useful text sources may be newspaper articles, parliamentary testimony, or other types of documents.</a:t>
            </a:r>
            <a:endParaRPr lang="en-US" dirty="0" smtClean="0"/>
          </a:p>
          <a:p>
            <a:pPr marL="400050" lvl="0" indent="-400050">
              <a:buAutoNum type="romanLcParenBoth"/>
            </a:pPr>
            <a:r>
              <a:rPr lang="en-US" b="1" dirty="0" smtClean="0"/>
              <a:t>network </a:t>
            </a:r>
            <a:r>
              <a:rPr lang="en-US" b="1" dirty="0"/>
              <a:t>analysis. </a:t>
            </a:r>
            <a:endParaRPr dirty="0"/>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1174</Words>
  <Application>Microsoft Office PowerPoint</Application>
  <PresentationFormat>Apresentação na tela (16:9)</PresentationFormat>
  <Paragraphs>88</Paragraphs>
  <Slides>18</Slides>
  <Notes>15</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18</vt:i4>
      </vt:variant>
    </vt:vector>
  </HeadingPairs>
  <TitlesOfParts>
    <vt:vector size="22" baseType="lpstr">
      <vt:lpstr>Arial</vt:lpstr>
      <vt:lpstr>Proxima Nova</vt:lpstr>
      <vt:lpstr>ＭＳ Ｐゴシック</vt:lpstr>
      <vt:lpstr>Spearmint</vt:lpstr>
      <vt:lpstr>Discourse Network Analysis</vt:lpstr>
      <vt:lpstr>Apresentação do PowerPoint</vt:lpstr>
      <vt:lpstr>Apresentação do PowerPoint</vt:lpstr>
      <vt:lpstr>Definition</vt:lpstr>
      <vt:lpstr>Policy debates and outcomes</vt:lpstr>
      <vt:lpstr>What do we focus on?</vt:lpstr>
      <vt:lpstr>Theoretical frameworks </vt:lpstr>
      <vt:lpstr>Research strategy</vt:lpstr>
      <vt:lpstr>Algorithm and methods (1)</vt:lpstr>
      <vt:lpstr>Algorithm and methods (2)</vt:lpstr>
      <vt:lpstr> Algorithm and methods (3)</vt:lpstr>
      <vt:lpstr>Figure 12.1 Simple transformations for descriptive discourse network analysis. Simplified illustration without agreement ...</vt:lpstr>
      <vt:lpstr>Algorithm and methods (4)</vt:lpstr>
      <vt:lpstr>Figure 12.2 Different types of actor networks.
</vt:lpstr>
      <vt:lpstr>Figure 12.3 Normalization. Upper panel: An example from German pension politics, January to June 2000. Lower panel: Same ...</vt:lpstr>
      <vt:lpstr>Figure 12.4 Threshold values. Whole time period from 1993 to 2001 in the German pension policy debate. Actor congruence ...</vt:lpstr>
      <vt:lpstr>Figure 12.5 Concept network. Hierarchical cluster analysis of the Jaccard-normalized concept congruence network ...</vt:lpstr>
      <vt:lpstr>Two types of inferentional DNA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Discourse Network Analysis</dc:title>
  <dc:creator>User</dc:creator>
  <cp:lastModifiedBy>User</cp:lastModifiedBy>
  <cp:revision>8</cp:revision>
  <dcterms:modified xsi:type="dcterms:W3CDTF">2023-05-05T12:02:34Z</dcterms:modified>
</cp:coreProperties>
</file>