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314" r:id="rId4"/>
    <p:sldId id="313" r:id="rId5"/>
    <p:sldId id="315" r:id="rId6"/>
    <p:sldId id="316" r:id="rId7"/>
    <p:sldId id="317" r:id="rId8"/>
    <p:sldId id="318" r:id="rId9"/>
    <p:sldId id="266" r:id="rId10"/>
    <p:sldId id="264" r:id="rId11"/>
    <p:sldId id="265" r:id="rId12"/>
    <p:sldId id="319" r:id="rId13"/>
    <p:sldId id="320" r:id="rId14"/>
    <p:sldId id="321" r:id="rId15"/>
    <p:sldId id="269" r:id="rId16"/>
    <p:sldId id="270" r:id="rId17"/>
    <p:sldId id="271" r:id="rId18"/>
    <p:sldId id="272" r:id="rId19"/>
    <p:sldId id="274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4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Plan1!$C$1</c:f>
              <c:strCache>
                <c:ptCount val="1"/>
                <c:pt idx="0">
                  <c:v>Internacional (US$)</c:v>
                </c:pt>
              </c:strCache>
            </c:strRef>
          </c:tx>
          <c:spPr>
            <a:ln w="571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Plan1!$A$2:$A$271</c:f>
              <c:numCache>
                <c:formatCode>mmm\-yy</c:formatCode>
                <c:ptCount val="270"/>
                <c:pt idx="0">
                  <c:v>34516</c:v>
                </c:pt>
                <c:pt idx="1">
                  <c:v>34547</c:v>
                </c:pt>
                <c:pt idx="2">
                  <c:v>34578</c:v>
                </c:pt>
                <c:pt idx="3">
                  <c:v>34608</c:v>
                </c:pt>
                <c:pt idx="4">
                  <c:v>34639</c:v>
                </c:pt>
                <c:pt idx="5">
                  <c:v>34669</c:v>
                </c:pt>
                <c:pt idx="6">
                  <c:v>34700</c:v>
                </c:pt>
                <c:pt idx="7">
                  <c:v>34731</c:v>
                </c:pt>
                <c:pt idx="8">
                  <c:v>34759</c:v>
                </c:pt>
                <c:pt idx="9">
                  <c:v>34790</c:v>
                </c:pt>
                <c:pt idx="10">
                  <c:v>34820</c:v>
                </c:pt>
                <c:pt idx="11">
                  <c:v>34851</c:v>
                </c:pt>
                <c:pt idx="12">
                  <c:v>34881</c:v>
                </c:pt>
                <c:pt idx="13">
                  <c:v>34912</c:v>
                </c:pt>
                <c:pt idx="14">
                  <c:v>34943</c:v>
                </c:pt>
                <c:pt idx="15">
                  <c:v>34973</c:v>
                </c:pt>
                <c:pt idx="16">
                  <c:v>35004</c:v>
                </c:pt>
                <c:pt idx="17">
                  <c:v>35034</c:v>
                </c:pt>
                <c:pt idx="18">
                  <c:v>35065</c:v>
                </c:pt>
                <c:pt idx="19">
                  <c:v>35096</c:v>
                </c:pt>
                <c:pt idx="20">
                  <c:v>35125</c:v>
                </c:pt>
                <c:pt idx="21">
                  <c:v>35156</c:v>
                </c:pt>
                <c:pt idx="22">
                  <c:v>35186</c:v>
                </c:pt>
                <c:pt idx="23">
                  <c:v>35217</c:v>
                </c:pt>
                <c:pt idx="24">
                  <c:v>35247</c:v>
                </c:pt>
                <c:pt idx="25">
                  <c:v>35278</c:v>
                </c:pt>
                <c:pt idx="26">
                  <c:v>35309</c:v>
                </c:pt>
                <c:pt idx="27">
                  <c:v>35339</c:v>
                </c:pt>
                <c:pt idx="28">
                  <c:v>35370</c:v>
                </c:pt>
                <c:pt idx="29">
                  <c:v>35400</c:v>
                </c:pt>
                <c:pt idx="30">
                  <c:v>35431</c:v>
                </c:pt>
                <c:pt idx="31">
                  <c:v>35462</c:v>
                </c:pt>
                <c:pt idx="32">
                  <c:v>35490</c:v>
                </c:pt>
                <c:pt idx="33">
                  <c:v>35521</c:v>
                </c:pt>
                <c:pt idx="34">
                  <c:v>35551</c:v>
                </c:pt>
                <c:pt idx="35">
                  <c:v>35582</c:v>
                </c:pt>
                <c:pt idx="36">
                  <c:v>35612</c:v>
                </c:pt>
                <c:pt idx="37">
                  <c:v>35643</c:v>
                </c:pt>
                <c:pt idx="38">
                  <c:v>35674</c:v>
                </c:pt>
                <c:pt idx="39">
                  <c:v>35704</c:v>
                </c:pt>
                <c:pt idx="40">
                  <c:v>35735</c:v>
                </c:pt>
                <c:pt idx="41">
                  <c:v>35765</c:v>
                </c:pt>
                <c:pt idx="42">
                  <c:v>35796</c:v>
                </c:pt>
                <c:pt idx="43">
                  <c:v>35827</c:v>
                </c:pt>
                <c:pt idx="44">
                  <c:v>35855</c:v>
                </c:pt>
                <c:pt idx="45">
                  <c:v>35886</c:v>
                </c:pt>
                <c:pt idx="46">
                  <c:v>35916</c:v>
                </c:pt>
                <c:pt idx="47">
                  <c:v>35947</c:v>
                </c:pt>
                <c:pt idx="48">
                  <c:v>35977</c:v>
                </c:pt>
                <c:pt idx="49">
                  <c:v>36008</c:v>
                </c:pt>
                <c:pt idx="50">
                  <c:v>36039</c:v>
                </c:pt>
                <c:pt idx="51">
                  <c:v>36069</c:v>
                </c:pt>
                <c:pt idx="52">
                  <c:v>36100</c:v>
                </c:pt>
                <c:pt idx="53">
                  <c:v>36130</c:v>
                </c:pt>
                <c:pt idx="54">
                  <c:v>36161</c:v>
                </c:pt>
                <c:pt idx="55">
                  <c:v>36192</c:v>
                </c:pt>
                <c:pt idx="56">
                  <c:v>36220</c:v>
                </c:pt>
                <c:pt idx="57">
                  <c:v>36251</c:v>
                </c:pt>
                <c:pt idx="58">
                  <c:v>36281</c:v>
                </c:pt>
                <c:pt idx="59">
                  <c:v>36312</c:v>
                </c:pt>
                <c:pt idx="60">
                  <c:v>36342</c:v>
                </c:pt>
                <c:pt idx="61">
                  <c:v>36373</c:v>
                </c:pt>
                <c:pt idx="62">
                  <c:v>36404</c:v>
                </c:pt>
                <c:pt idx="63">
                  <c:v>36434</c:v>
                </c:pt>
                <c:pt idx="64">
                  <c:v>36465</c:v>
                </c:pt>
                <c:pt idx="65">
                  <c:v>36495</c:v>
                </c:pt>
                <c:pt idx="66">
                  <c:v>36526</c:v>
                </c:pt>
                <c:pt idx="67">
                  <c:v>36557</c:v>
                </c:pt>
                <c:pt idx="68">
                  <c:v>36586</c:v>
                </c:pt>
                <c:pt idx="69">
                  <c:v>36617</c:v>
                </c:pt>
                <c:pt idx="70">
                  <c:v>36647</c:v>
                </c:pt>
                <c:pt idx="71">
                  <c:v>36678</c:v>
                </c:pt>
                <c:pt idx="72">
                  <c:v>36708</c:v>
                </c:pt>
                <c:pt idx="73">
                  <c:v>36739</c:v>
                </c:pt>
                <c:pt idx="74">
                  <c:v>36770</c:v>
                </c:pt>
                <c:pt idx="75">
                  <c:v>36800</c:v>
                </c:pt>
                <c:pt idx="76">
                  <c:v>36831</c:v>
                </c:pt>
                <c:pt idx="77">
                  <c:v>36861</c:v>
                </c:pt>
                <c:pt idx="78">
                  <c:v>36892</c:v>
                </c:pt>
                <c:pt idx="79">
                  <c:v>36923</c:v>
                </c:pt>
                <c:pt idx="80">
                  <c:v>36951</c:v>
                </c:pt>
                <c:pt idx="81">
                  <c:v>36982</c:v>
                </c:pt>
                <c:pt idx="82">
                  <c:v>37012</c:v>
                </c:pt>
                <c:pt idx="83">
                  <c:v>37043</c:v>
                </c:pt>
                <c:pt idx="84">
                  <c:v>37073</c:v>
                </c:pt>
                <c:pt idx="85">
                  <c:v>37104</c:v>
                </c:pt>
                <c:pt idx="86">
                  <c:v>37135</c:v>
                </c:pt>
                <c:pt idx="87">
                  <c:v>37165</c:v>
                </c:pt>
                <c:pt idx="88">
                  <c:v>37196</c:v>
                </c:pt>
                <c:pt idx="89">
                  <c:v>37226</c:v>
                </c:pt>
                <c:pt idx="90">
                  <c:v>37257</c:v>
                </c:pt>
                <c:pt idx="91">
                  <c:v>37288</c:v>
                </c:pt>
                <c:pt idx="92">
                  <c:v>37316</c:v>
                </c:pt>
                <c:pt idx="93">
                  <c:v>37347</c:v>
                </c:pt>
                <c:pt idx="94">
                  <c:v>37377</c:v>
                </c:pt>
                <c:pt idx="95">
                  <c:v>37408</c:v>
                </c:pt>
                <c:pt idx="96">
                  <c:v>37438</c:v>
                </c:pt>
                <c:pt idx="97">
                  <c:v>37469</c:v>
                </c:pt>
                <c:pt idx="98">
                  <c:v>37500</c:v>
                </c:pt>
                <c:pt idx="99">
                  <c:v>37530</c:v>
                </c:pt>
                <c:pt idx="100">
                  <c:v>37561</c:v>
                </c:pt>
                <c:pt idx="101">
                  <c:v>37591</c:v>
                </c:pt>
                <c:pt idx="102">
                  <c:v>37622</c:v>
                </c:pt>
                <c:pt idx="103">
                  <c:v>37653</c:v>
                </c:pt>
                <c:pt idx="104">
                  <c:v>37681</c:v>
                </c:pt>
                <c:pt idx="105">
                  <c:v>37712</c:v>
                </c:pt>
                <c:pt idx="106">
                  <c:v>37742</c:v>
                </c:pt>
                <c:pt idx="107">
                  <c:v>37773</c:v>
                </c:pt>
                <c:pt idx="108">
                  <c:v>37803</c:v>
                </c:pt>
                <c:pt idx="109">
                  <c:v>37834</c:v>
                </c:pt>
                <c:pt idx="110">
                  <c:v>37865</c:v>
                </c:pt>
                <c:pt idx="111">
                  <c:v>37895</c:v>
                </c:pt>
                <c:pt idx="112">
                  <c:v>37926</c:v>
                </c:pt>
                <c:pt idx="113">
                  <c:v>37956</c:v>
                </c:pt>
                <c:pt idx="114">
                  <c:v>37987</c:v>
                </c:pt>
                <c:pt idx="115">
                  <c:v>38018</c:v>
                </c:pt>
                <c:pt idx="116">
                  <c:v>38047</c:v>
                </c:pt>
                <c:pt idx="117">
                  <c:v>38078</c:v>
                </c:pt>
                <c:pt idx="118">
                  <c:v>38108</c:v>
                </c:pt>
                <c:pt idx="119">
                  <c:v>38139</c:v>
                </c:pt>
                <c:pt idx="120">
                  <c:v>38169</c:v>
                </c:pt>
                <c:pt idx="121">
                  <c:v>38200</c:v>
                </c:pt>
                <c:pt idx="122">
                  <c:v>38231</c:v>
                </c:pt>
                <c:pt idx="123">
                  <c:v>38261</c:v>
                </c:pt>
                <c:pt idx="124">
                  <c:v>38292</c:v>
                </c:pt>
                <c:pt idx="125">
                  <c:v>38322</c:v>
                </c:pt>
                <c:pt idx="126">
                  <c:v>38353</c:v>
                </c:pt>
                <c:pt idx="127">
                  <c:v>38384</c:v>
                </c:pt>
                <c:pt idx="128">
                  <c:v>38412</c:v>
                </c:pt>
                <c:pt idx="129">
                  <c:v>38443</c:v>
                </c:pt>
                <c:pt idx="130">
                  <c:v>38473</c:v>
                </c:pt>
                <c:pt idx="131">
                  <c:v>38504</c:v>
                </c:pt>
                <c:pt idx="132">
                  <c:v>38534</c:v>
                </c:pt>
                <c:pt idx="133">
                  <c:v>38565</c:v>
                </c:pt>
                <c:pt idx="134">
                  <c:v>38596</c:v>
                </c:pt>
                <c:pt idx="135">
                  <c:v>38626</c:v>
                </c:pt>
                <c:pt idx="136">
                  <c:v>38657</c:v>
                </c:pt>
                <c:pt idx="137">
                  <c:v>38687</c:v>
                </c:pt>
                <c:pt idx="138">
                  <c:v>38718</c:v>
                </c:pt>
                <c:pt idx="139">
                  <c:v>38749</c:v>
                </c:pt>
                <c:pt idx="140">
                  <c:v>38777</c:v>
                </c:pt>
                <c:pt idx="141">
                  <c:v>38808</c:v>
                </c:pt>
                <c:pt idx="142">
                  <c:v>38838</c:v>
                </c:pt>
                <c:pt idx="143">
                  <c:v>38869</c:v>
                </c:pt>
                <c:pt idx="144">
                  <c:v>38899</c:v>
                </c:pt>
                <c:pt idx="145">
                  <c:v>38930</c:v>
                </c:pt>
                <c:pt idx="146">
                  <c:v>38961</c:v>
                </c:pt>
                <c:pt idx="147">
                  <c:v>38991</c:v>
                </c:pt>
                <c:pt idx="148">
                  <c:v>39022</c:v>
                </c:pt>
                <c:pt idx="149">
                  <c:v>39052</c:v>
                </c:pt>
                <c:pt idx="150">
                  <c:v>39083</c:v>
                </c:pt>
                <c:pt idx="151">
                  <c:v>39114</c:v>
                </c:pt>
                <c:pt idx="152">
                  <c:v>39142</c:v>
                </c:pt>
                <c:pt idx="153">
                  <c:v>39173</c:v>
                </c:pt>
                <c:pt idx="154">
                  <c:v>39203</c:v>
                </c:pt>
                <c:pt idx="155">
                  <c:v>39234</c:v>
                </c:pt>
                <c:pt idx="156">
                  <c:v>39264</c:v>
                </c:pt>
                <c:pt idx="157">
                  <c:v>39295</c:v>
                </c:pt>
                <c:pt idx="158">
                  <c:v>39326</c:v>
                </c:pt>
                <c:pt idx="159">
                  <c:v>39356</c:v>
                </c:pt>
                <c:pt idx="160">
                  <c:v>39387</c:v>
                </c:pt>
                <c:pt idx="161">
                  <c:v>39417</c:v>
                </c:pt>
                <c:pt idx="162">
                  <c:v>39448</c:v>
                </c:pt>
                <c:pt idx="163">
                  <c:v>39479</c:v>
                </c:pt>
                <c:pt idx="164">
                  <c:v>39508</c:v>
                </c:pt>
                <c:pt idx="165">
                  <c:v>39539</c:v>
                </c:pt>
                <c:pt idx="166">
                  <c:v>39569</c:v>
                </c:pt>
                <c:pt idx="167">
                  <c:v>39600</c:v>
                </c:pt>
                <c:pt idx="168">
                  <c:v>39630</c:v>
                </c:pt>
                <c:pt idx="169">
                  <c:v>39661</c:v>
                </c:pt>
                <c:pt idx="170">
                  <c:v>39692</c:v>
                </c:pt>
                <c:pt idx="171">
                  <c:v>39722</c:v>
                </c:pt>
                <c:pt idx="172">
                  <c:v>39753</c:v>
                </c:pt>
                <c:pt idx="173">
                  <c:v>39783</c:v>
                </c:pt>
                <c:pt idx="174">
                  <c:v>39814</c:v>
                </c:pt>
                <c:pt idx="175">
                  <c:v>39845</c:v>
                </c:pt>
                <c:pt idx="176">
                  <c:v>39873</c:v>
                </c:pt>
                <c:pt idx="177">
                  <c:v>39904</c:v>
                </c:pt>
                <c:pt idx="178">
                  <c:v>39934</c:v>
                </c:pt>
                <c:pt idx="179">
                  <c:v>39965</c:v>
                </c:pt>
                <c:pt idx="180">
                  <c:v>39995</c:v>
                </c:pt>
                <c:pt idx="181">
                  <c:v>40026</c:v>
                </c:pt>
                <c:pt idx="182">
                  <c:v>40057</c:v>
                </c:pt>
                <c:pt idx="183">
                  <c:v>40087</c:v>
                </c:pt>
                <c:pt idx="184">
                  <c:v>40118</c:v>
                </c:pt>
                <c:pt idx="185">
                  <c:v>40148</c:v>
                </c:pt>
                <c:pt idx="186">
                  <c:v>40179</c:v>
                </c:pt>
                <c:pt idx="187">
                  <c:v>40210</c:v>
                </c:pt>
                <c:pt idx="188">
                  <c:v>40238</c:v>
                </c:pt>
                <c:pt idx="189">
                  <c:v>40269</c:v>
                </c:pt>
                <c:pt idx="190">
                  <c:v>40299</c:v>
                </c:pt>
                <c:pt idx="191">
                  <c:v>40330</c:v>
                </c:pt>
                <c:pt idx="192">
                  <c:v>40360</c:v>
                </c:pt>
                <c:pt idx="193">
                  <c:v>40391</c:v>
                </c:pt>
                <c:pt idx="194">
                  <c:v>40422</c:v>
                </c:pt>
                <c:pt idx="195">
                  <c:v>40452</c:v>
                </c:pt>
                <c:pt idx="196">
                  <c:v>40483</c:v>
                </c:pt>
                <c:pt idx="197">
                  <c:v>40513</c:v>
                </c:pt>
                <c:pt idx="198">
                  <c:v>40544</c:v>
                </c:pt>
                <c:pt idx="199">
                  <c:v>40575</c:v>
                </c:pt>
                <c:pt idx="200">
                  <c:v>40603</c:v>
                </c:pt>
                <c:pt idx="201">
                  <c:v>40634</c:v>
                </c:pt>
                <c:pt idx="202">
                  <c:v>40664</c:v>
                </c:pt>
                <c:pt idx="203">
                  <c:v>40695</c:v>
                </c:pt>
                <c:pt idx="204">
                  <c:v>40725</c:v>
                </c:pt>
                <c:pt idx="205">
                  <c:v>40756</c:v>
                </c:pt>
                <c:pt idx="206">
                  <c:v>40787</c:v>
                </c:pt>
                <c:pt idx="207">
                  <c:v>40817</c:v>
                </c:pt>
                <c:pt idx="208">
                  <c:v>40848</c:v>
                </c:pt>
                <c:pt idx="209">
                  <c:v>40878</c:v>
                </c:pt>
                <c:pt idx="210">
                  <c:v>40909</c:v>
                </c:pt>
                <c:pt idx="211">
                  <c:v>40940</c:v>
                </c:pt>
                <c:pt idx="212">
                  <c:v>40969</c:v>
                </c:pt>
                <c:pt idx="213">
                  <c:v>41000</c:v>
                </c:pt>
                <c:pt idx="214">
                  <c:v>41030</c:v>
                </c:pt>
                <c:pt idx="215">
                  <c:v>41061</c:v>
                </c:pt>
                <c:pt idx="216">
                  <c:v>41091</c:v>
                </c:pt>
                <c:pt idx="217">
                  <c:v>41122</c:v>
                </c:pt>
                <c:pt idx="218">
                  <c:v>41153</c:v>
                </c:pt>
                <c:pt idx="219">
                  <c:v>41183</c:v>
                </c:pt>
                <c:pt idx="220">
                  <c:v>41214</c:v>
                </c:pt>
                <c:pt idx="221">
                  <c:v>41244</c:v>
                </c:pt>
                <c:pt idx="222">
                  <c:v>41275</c:v>
                </c:pt>
                <c:pt idx="223">
                  <c:v>41306</c:v>
                </c:pt>
                <c:pt idx="224">
                  <c:v>41334</c:v>
                </c:pt>
                <c:pt idx="225">
                  <c:v>41365</c:v>
                </c:pt>
                <c:pt idx="226">
                  <c:v>41395</c:v>
                </c:pt>
                <c:pt idx="227">
                  <c:v>41426</c:v>
                </c:pt>
                <c:pt idx="228">
                  <c:v>41456</c:v>
                </c:pt>
                <c:pt idx="229">
                  <c:v>41487</c:v>
                </c:pt>
                <c:pt idx="230">
                  <c:v>41518</c:v>
                </c:pt>
                <c:pt idx="231">
                  <c:v>41548</c:v>
                </c:pt>
                <c:pt idx="232">
                  <c:v>41579</c:v>
                </c:pt>
                <c:pt idx="233">
                  <c:v>41609</c:v>
                </c:pt>
                <c:pt idx="234">
                  <c:v>41640</c:v>
                </c:pt>
                <c:pt idx="235">
                  <c:v>41671</c:v>
                </c:pt>
                <c:pt idx="236">
                  <c:v>41699</c:v>
                </c:pt>
                <c:pt idx="237">
                  <c:v>41730</c:v>
                </c:pt>
                <c:pt idx="238">
                  <c:v>41760</c:v>
                </c:pt>
                <c:pt idx="239">
                  <c:v>41791</c:v>
                </c:pt>
                <c:pt idx="240">
                  <c:v>41821</c:v>
                </c:pt>
                <c:pt idx="241">
                  <c:v>41852</c:v>
                </c:pt>
                <c:pt idx="242">
                  <c:v>41883</c:v>
                </c:pt>
                <c:pt idx="243">
                  <c:v>41913</c:v>
                </c:pt>
                <c:pt idx="244">
                  <c:v>41944</c:v>
                </c:pt>
                <c:pt idx="245">
                  <c:v>41974</c:v>
                </c:pt>
                <c:pt idx="246">
                  <c:v>42005</c:v>
                </c:pt>
                <c:pt idx="247">
                  <c:v>42036</c:v>
                </c:pt>
                <c:pt idx="248">
                  <c:v>42064</c:v>
                </c:pt>
                <c:pt idx="249">
                  <c:v>42095</c:v>
                </c:pt>
                <c:pt idx="250">
                  <c:v>42125</c:v>
                </c:pt>
                <c:pt idx="251">
                  <c:v>42156</c:v>
                </c:pt>
                <c:pt idx="252">
                  <c:v>42186</c:v>
                </c:pt>
                <c:pt idx="253">
                  <c:v>42217</c:v>
                </c:pt>
                <c:pt idx="254">
                  <c:v>42248</c:v>
                </c:pt>
                <c:pt idx="255">
                  <c:v>42278</c:v>
                </c:pt>
                <c:pt idx="256">
                  <c:v>42309</c:v>
                </c:pt>
                <c:pt idx="257">
                  <c:v>42339</c:v>
                </c:pt>
                <c:pt idx="258">
                  <c:v>42370</c:v>
                </c:pt>
                <c:pt idx="259">
                  <c:v>42401</c:v>
                </c:pt>
                <c:pt idx="260">
                  <c:v>42430</c:v>
                </c:pt>
                <c:pt idx="261">
                  <c:v>42461</c:v>
                </c:pt>
                <c:pt idx="262">
                  <c:v>42491</c:v>
                </c:pt>
                <c:pt idx="263">
                  <c:v>42522</c:v>
                </c:pt>
                <c:pt idx="264">
                  <c:v>42552</c:v>
                </c:pt>
                <c:pt idx="265">
                  <c:v>42583</c:v>
                </c:pt>
                <c:pt idx="266">
                  <c:v>42614</c:v>
                </c:pt>
                <c:pt idx="267">
                  <c:v>42644</c:v>
                </c:pt>
                <c:pt idx="268">
                  <c:v>42675</c:v>
                </c:pt>
                <c:pt idx="269">
                  <c:v>42705</c:v>
                </c:pt>
              </c:numCache>
            </c:numRef>
          </c:cat>
          <c:val>
            <c:numRef>
              <c:f>Plan1!$C$2:$C$271</c:f>
              <c:numCache>
                <c:formatCode>#,##0.0000</c:formatCode>
                <c:ptCount val="270"/>
                <c:pt idx="0">
                  <c:v>223</c:v>
                </c:pt>
                <c:pt idx="1">
                  <c:v>214</c:v>
                </c:pt>
                <c:pt idx="2">
                  <c:v>208</c:v>
                </c:pt>
                <c:pt idx="3">
                  <c:v>199</c:v>
                </c:pt>
                <c:pt idx="4">
                  <c:v>205</c:v>
                </c:pt>
                <c:pt idx="5">
                  <c:v>206</c:v>
                </c:pt>
                <c:pt idx="6">
                  <c:v>203</c:v>
                </c:pt>
                <c:pt idx="7">
                  <c:v>204</c:v>
                </c:pt>
                <c:pt idx="8">
                  <c:v>209</c:v>
                </c:pt>
                <c:pt idx="9">
                  <c:v>211</c:v>
                </c:pt>
                <c:pt idx="10">
                  <c:v>212</c:v>
                </c:pt>
                <c:pt idx="11">
                  <c:v>217</c:v>
                </c:pt>
                <c:pt idx="12">
                  <c:v>227</c:v>
                </c:pt>
                <c:pt idx="13">
                  <c:v>219</c:v>
                </c:pt>
                <c:pt idx="14">
                  <c:v>233</c:v>
                </c:pt>
                <c:pt idx="15">
                  <c:v>241</c:v>
                </c:pt>
                <c:pt idx="16">
                  <c:v>250</c:v>
                </c:pt>
                <c:pt idx="17">
                  <c:v>264</c:v>
                </c:pt>
                <c:pt idx="18">
                  <c:v>270</c:v>
                </c:pt>
                <c:pt idx="19">
                  <c:v>268</c:v>
                </c:pt>
                <c:pt idx="20">
                  <c:v>266</c:v>
                </c:pt>
                <c:pt idx="21">
                  <c:v>290</c:v>
                </c:pt>
                <c:pt idx="22">
                  <c:v>296</c:v>
                </c:pt>
                <c:pt idx="23">
                  <c:v>285</c:v>
                </c:pt>
                <c:pt idx="24">
                  <c:v>289</c:v>
                </c:pt>
                <c:pt idx="25">
                  <c:v>296</c:v>
                </c:pt>
                <c:pt idx="26">
                  <c:v>297</c:v>
                </c:pt>
                <c:pt idx="27">
                  <c:v>260</c:v>
                </c:pt>
                <c:pt idx="28">
                  <c:v>255</c:v>
                </c:pt>
                <c:pt idx="29">
                  <c:v>257</c:v>
                </c:pt>
                <c:pt idx="30">
                  <c:v>268</c:v>
                </c:pt>
                <c:pt idx="31">
                  <c:v>281</c:v>
                </c:pt>
                <c:pt idx="32">
                  <c:v>306</c:v>
                </c:pt>
                <c:pt idx="33">
                  <c:v>313</c:v>
                </c:pt>
                <c:pt idx="34">
                  <c:v>320</c:v>
                </c:pt>
                <c:pt idx="35">
                  <c:v>305</c:v>
                </c:pt>
                <c:pt idx="36">
                  <c:v>281</c:v>
                </c:pt>
                <c:pt idx="37">
                  <c:v>268</c:v>
                </c:pt>
                <c:pt idx="38">
                  <c:v>255</c:v>
                </c:pt>
                <c:pt idx="39">
                  <c:v>251</c:v>
                </c:pt>
                <c:pt idx="40">
                  <c:v>265</c:v>
                </c:pt>
                <c:pt idx="41">
                  <c:v>255</c:v>
                </c:pt>
                <c:pt idx="42">
                  <c:v>246</c:v>
                </c:pt>
                <c:pt idx="43">
                  <c:v>240</c:v>
                </c:pt>
                <c:pt idx="44">
                  <c:v>240</c:v>
                </c:pt>
                <c:pt idx="45">
                  <c:v>235</c:v>
                </c:pt>
                <c:pt idx="46">
                  <c:v>236</c:v>
                </c:pt>
                <c:pt idx="47">
                  <c:v>231</c:v>
                </c:pt>
                <c:pt idx="48">
                  <c:v>232</c:v>
                </c:pt>
                <c:pt idx="49">
                  <c:v>202</c:v>
                </c:pt>
                <c:pt idx="50">
                  <c:v>193</c:v>
                </c:pt>
                <c:pt idx="51">
                  <c:v>201</c:v>
                </c:pt>
                <c:pt idx="52">
                  <c:v>210</c:v>
                </c:pt>
                <c:pt idx="53">
                  <c:v>205</c:v>
                </c:pt>
                <c:pt idx="54">
                  <c:v>195</c:v>
                </c:pt>
                <c:pt idx="55">
                  <c:v>180</c:v>
                </c:pt>
                <c:pt idx="56">
                  <c:v>175</c:v>
                </c:pt>
                <c:pt idx="57">
                  <c:v>178</c:v>
                </c:pt>
                <c:pt idx="58">
                  <c:v>171</c:v>
                </c:pt>
                <c:pt idx="59">
                  <c:v>170</c:v>
                </c:pt>
                <c:pt idx="60">
                  <c:v>158</c:v>
                </c:pt>
                <c:pt idx="61">
                  <c:v>172</c:v>
                </c:pt>
                <c:pt idx="62">
                  <c:v>181</c:v>
                </c:pt>
                <c:pt idx="63">
                  <c:v>178</c:v>
                </c:pt>
                <c:pt idx="64">
                  <c:v>171</c:v>
                </c:pt>
                <c:pt idx="65">
                  <c:v>170</c:v>
                </c:pt>
                <c:pt idx="66">
                  <c:v>180.38399999999999</c:v>
                </c:pt>
                <c:pt idx="67">
                  <c:v>185.75800000000001</c:v>
                </c:pt>
                <c:pt idx="68">
                  <c:v>190.971</c:v>
                </c:pt>
                <c:pt idx="69">
                  <c:v>197.10400000000001</c:v>
                </c:pt>
                <c:pt idx="70">
                  <c:v>200.87</c:v>
                </c:pt>
                <c:pt idx="71">
                  <c:v>186.952</c:v>
                </c:pt>
                <c:pt idx="72">
                  <c:v>169.49700000000001</c:v>
                </c:pt>
                <c:pt idx="73">
                  <c:v>167.86699999999999</c:v>
                </c:pt>
                <c:pt idx="74">
                  <c:v>180.453</c:v>
                </c:pt>
                <c:pt idx="75">
                  <c:v>173.608</c:v>
                </c:pt>
                <c:pt idx="76">
                  <c:v>177.191</c:v>
                </c:pt>
                <c:pt idx="77">
                  <c:v>185.965</c:v>
                </c:pt>
                <c:pt idx="78">
                  <c:v>175.423</c:v>
                </c:pt>
                <c:pt idx="79">
                  <c:v>167.453</c:v>
                </c:pt>
                <c:pt idx="80">
                  <c:v>164.376</c:v>
                </c:pt>
                <c:pt idx="81">
                  <c:v>158.61099999999999</c:v>
                </c:pt>
                <c:pt idx="82">
                  <c:v>163.87</c:v>
                </c:pt>
                <c:pt idx="83">
                  <c:v>170.232</c:v>
                </c:pt>
                <c:pt idx="84">
                  <c:v>186.654</c:v>
                </c:pt>
                <c:pt idx="85">
                  <c:v>182.749</c:v>
                </c:pt>
                <c:pt idx="86">
                  <c:v>172.345</c:v>
                </c:pt>
                <c:pt idx="87">
                  <c:v>160.63200000000001</c:v>
                </c:pt>
                <c:pt idx="88">
                  <c:v>162.56100000000001</c:v>
                </c:pt>
                <c:pt idx="89">
                  <c:v>160.15</c:v>
                </c:pt>
                <c:pt idx="90">
                  <c:v>160.05799999999999</c:v>
                </c:pt>
                <c:pt idx="91">
                  <c:v>160.196</c:v>
                </c:pt>
                <c:pt idx="92">
                  <c:v>168.69300000000001</c:v>
                </c:pt>
                <c:pt idx="93">
                  <c:v>171.358</c:v>
                </c:pt>
                <c:pt idx="94">
                  <c:v>176.64</c:v>
                </c:pt>
                <c:pt idx="95">
                  <c:v>185.36799999999999</c:v>
                </c:pt>
                <c:pt idx="96">
                  <c:v>209.09299999999999</c:v>
                </c:pt>
                <c:pt idx="97">
                  <c:v>208.22</c:v>
                </c:pt>
                <c:pt idx="98">
                  <c:v>208.22</c:v>
                </c:pt>
                <c:pt idx="99">
                  <c:v>200.089</c:v>
                </c:pt>
                <c:pt idx="100">
                  <c:v>210.21799999999999</c:v>
                </c:pt>
                <c:pt idx="101">
                  <c:v>208.24299999999999</c:v>
                </c:pt>
                <c:pt idx="102">
                  <c:v>208.679</c:v>
                </c:pt>
                <c:pt idx="103">
                  <c:v>209.64400000000001</c:v>
                </c:pt>
                <c:pt idx="104">
                  <c:v>210.24100000000001</c:v>
                </c:pt>
                <c:pt idx="105">
                  <c:v>221.72399999999999</c:v>
                </c:pt>
                <c:pt idx="106">
                  <c:v>232.42699999999999</c:v>
                </c:pt>
                <c:pt idx="107">
                  <c:v>229.809</c:v>
                </c:pt>
                <c:pt idx="108">
                  <c:v>214.053</c:v>
                </c:pt>
                <c:pt idx="109">
                  <c:v>208.24299999999999</c:v>
                </c:pt>
                <c:pt idx="110">
                  <c:v>231.715</c:v>
                </c:pt>
                <c:pt idx="111">
                  <c:v>269.01400000000001</c:v>
                </c:pt>
                <c:pt idx="112">
                  <c:v>279.73899999999998</c:v>
                </c:pt>
                <c:pt idx="113">
                  <c:v>283.20699999999999</c:v>
                </c:pt>
                <c:pt idx="114">
                  <c:v>300.93799999999999</c:v>
                </c:pt>
                <c:pt idx="115">
                  <c:v>316.57900000000001</c:v>
                </c:pt>
                <c:pt idx="116">
                  <c:v>360.721</c:v>
                </c:pt>
                <c:pt idx="117">
                  <c:v>363.54599999999999</c:v>
                </c:pt>
                <c:pt idx="118">
                  <c:v>347.90600000000001</c:v>
                </c:pt>
                <c:pt idx="119">
                  <c:v>320.69</c:v>
                </c:pt>
                <c:pt idx="120">
                  <c:v>289.822</c:v>
                </c:pt>
                <c:pt idx="121">
                  <c:v>225.81299999999999</c:v>
                </c:pt>
                <c:pt idx="122">
                  <c:v>206.47399999999999</c:v>
                </c:pt>
                <c:pt idx="123">
                  <c:v>193.452</c:v>
                </c:pt>
                <c:pt idx="124">
                  <c:v>195.84100000000001</c:v>
                </c:pt>
                <c:pt idx="125">
                  <c:v>198.62</c:v>
                </c:pt>
                <c:pt idx="126">
                  <c:v>195.66499999999999</c:v>
                </c:pt>
                <c:pt idx="127">
                  <c:v>197.589</c:v>
                </c:pt>
                <c:pt idx="128">
                  <c:v>233.18100000000001</c:v>
                </c:pt>
                <c:pt idx="129">
                  <c:v>228.76499999999999</c:v>
                </c:pt>
                <c:pt idx="130">
                  <c:v>233.46199999999999</c:v>
                </c:pt>
                <c:pt idx="131">
                  <c:v>254.74199999999999</c:v>
                </c:pt>
                <c:pt idx="132">
                  <c:v>253.34800000000001</c:v>
                </c:pt>
                <c:pt idx="133">
                  <c:v>230.42699999999999</c:v>
                </c:pt>
                <c:pt idx="134">
                  <c:v>212.01599999999999</c:v>
                </c:pt>
                <c:pt idx="135">
                  <c:v>211.167</c:v>
                </c:pt>
                <c:pt idx="136">
                  <c:v>210.7</c:v>
                </c:pt>
                <c:pt idx="137">
                  <c:v>216.54300000000001</c:v>
                </c:pt>
                <c:pt idx="138">
                  <c:v>214.00899999999999</c:v>
                </c:pt>
                <c:pt idx="139">
                  <c:v>214.36600000000001</c:v>
                </c:pt>
                <c:pt idx="140">
                  <c:v>212.714</c:v>
                </c:pt>
                <c:pt idx="141">
                  <c:v>208.90199999999999</c:v>
                </c:pt>
                <c:pt idx="142">
                  <c:v>217.35599999999999</c:v>
                </c:pt>
                <c:pt idx="143">
                  <c:v>216.50399999999999</c:v>
                </c:pt>
                <c:pt idx="144">
                  <c:v>217.25200000000001</c:v>
                </c:pt>
                <c:pt idx="145">
                  <c:v>203.84399999999999</c:v>
                </c:pt>
                <c:pt idx="146">
                  <c:v>199.30699999999999</c:v>
                </c:pt>
                <c:pt idx="147">
                  <c:v>217.886</c:v>
                </c:pt>
                <c:pt idx="148">
                  <c:v>244</c:v>
                </c:pt>
                <c:pt idx="149">
                  <c:v>243.30799999999999</c:v>
                </c:pt>
                <c:pt idx="150">
                  <c:v>255.86699999999999</c:v>
                </c:pt>
                <c:pt idx="151">
                  <c:v>278.03899999999999</c:v>
                </c:pt>
                <c:pt idx="152">
                  <c:v>276.95999999999998</c:v>
                </c:pt>
                <c:pt idx="153">
                  <c:v>270.392</c:v>
                </c:pt>
                <c:pt idx="154">
                  <c:v>283.20600000000002</c:v>
                </c:pt>
                <c:pt idx="155">
                  <c:v>302.82900000000001</c:v>
                </c:pt>
                <c:pt idx="156">
                  <c:v>313.476</c:v>
                </c:pt>
                <c:pt idx="157">
                  <c:v>309.00700000000001</c:v>
                </c:pt>
                <c:pt idx="158">
                  <c:v>347.56200000000001</c:v>
                </c:pt>
                <c:pt idx="159">
                  <c:v>358.40300000000002</c:v>
                </c:pt>
                <c:pt idx="160">
                  <c:v>389.01499999999999</c:v>
                </c:pt>
                <c:pt idx="161">
                  <c:v>423.08100000000002</c:v>
                </c:pt>
                <c:pt idx="162">
                  <c:v>461.71499999999997</c:v>
                </c:pt>
                <c:pt idx="163">
                  <c:v>508.21600000000001</c:v>
                </c:pt>
                <c:pt idx="164">
                  <c:v>495.69099999999997</c:v>
                </c:pt>
                <c:pt idx="165">
                  <c:v>482.791</c:v>
                </c:pt>
                <c:pt idx="166">
                  <c:v>489.089</c:v>
                </c:pt>
                <c:pt idx="167">
                  <c:v>552.47199999999998</c:v>
                </c:pt>
                <c:pt idx="168">
                  <c:v>554.149</c:v>
                </c:pt>
                <c:pt idx="169">
                  <c:v>471.06700000000001</c:v>
                </c:pt>
                <c:pt idx="170">
                  <c:v>437.84500000000003</c:v>
                </c:pt>
                <c:pt idx="171">
                  <c:v>338.78500000000003</c:v>
                </c:pt>
                <c:pt idx="172">
                  <c:v>329.137</c:v>
                </c:pt>
                <c:pt idx="173">
                  <c:v>318.81400000000002</c:v>
                </c:pt>
                <c:pt idx="174">
                  <c:v>364.71800000000002</c:v>
                </c:pt>
                <c:pt idx="175">
                  <c:v>341.27199999999999</c:v>
                </c:pt>
                <c:pt idx="176">
                  <c:v>333.65800000000002</c:v>
                </c:pt>
                <c:pt idx="177">
                  <c:v>374.46600000000001</c:v>
                </c:pt>
                <c:pt idx="178">
                  <c:v>422.28199999999998</c:v>
                </c:pt>
                <c:pt idx="179">
                  <c:v>445.154</c:v>
                </c:pt>
                <c:pt idx="180">
                  <c:v>398.15600000000001</c:v>
                </c:pt>
                <c:pt idx="181">
                  <c:v>408.95699999999999</c:v>
                </c:pt>
                <c:pt idx="182">
                  <c:v>349.05200000000002</c:v>
                </c:pt>
                <c:pt idx="183">
                  <c:v>354.86500000000001</c:v>
                </c:pt>
                <c:pt idx="184">
                  <c:v>370.70699999999999</c:v>
                </c:pt>
                <c:pt idx="185">
                  <c:v>379.29899999999998</c:v>
                </c:pt>
                <c:pt idx="186">
                  <c:v>358.97</c:v>
                </c:pt>
                <c:pt idx="187">
                  <c:v>344.66199999999998</c:v>
                </c:pt>
                <c:pt idx="188">
                  <c:v>348.952</c:v>
                </c:pt>
                <c:pt idx="189">
                  <c:v>357.64600000000002</c:v>
                </c:pt>
                <c:pt idx="190">
                  <c:v>349.05799999999999</c:v>
                </c:pt>
                <c:pt idx="191">
                  <c:v>348.51400000000001</c:v>
                </c:pt>
                <c:pt idx="192">
                  <c:v>370.976</c:v>
                </c:pt>
                <c:pt idx="193">
                  <c:v>379.46199999999999</c:v>
                </c:pt>
                <c:pt idx="194">
                  <c:v>390.23099999999999</c:v>
                </c:pt>
                <c:pt idx="195">
                  <c:v>427.17599999999999</c:v>
                </c:pt>
                <c:pt idx="196">
                  <c:v>459.96100000000001</c:v>
                </c:pt>
                <c:pt idx="197">
                  <c:v>483.75599999999997</c:v>
                </c:pt>
                <c:pt idx="198">
                  <c:v>511.10500000000002</c:v>
                </c:pt>
                <c:pt idx="199">
                  <c:v>512.05200000000002</c:v>
                </c:pt>
                <c:pt idx="200">
                  <c:v>498.74</c:v>
                </c:pt>
                <c:pt idx="201">
                  <c:v>501.46899999999999</c:v>
                </c:pt>
                <c:pt idx="202">
                  <c:v>498.76499999999999</c:v>
                </c:pt>
                <c:pt idx="203">
                  <c:v>499.77300000000002</c:v>
                </c:pt>
                <c:pt idx="204">
                  <c:v>501.827</c:v>
                </c:pt>
                <c:pt idx="205">
                  <c:v>501.42399999999998</c:v>
                </c:pt>
                <c:pt idx="206">
                  <c:v>490.90899999999999</c:v>
                </c:pt>
                <c:pt idx="207">
                  <c:v>446.01600000000002</c:v>
                </c:pt>
                <c:pt idx="208">
                  <c:v>428.82499999999999</c:v>
                </c:pt>
                <c:pt idx="209">
                  <c:v>420.04599999999999</c:v>
                </c:pt>
                <c:pt idx="210">
                  <c:v>441.733</c:v>
                </c:pt>
                <c:pt idx="211">
                  <c:v>461.55599999999998</c:v>
                </c:pt>
                <c:pt idx="212">
                  <c:v>496.29</c:v>
                </c:pt>
                <c:pt idx="213">
                  <c:v>529.42200000000003</c:v>
                </c:pt>
                <c:pt idx="214">
                  <c:v>520.92499999999995</c:v>
                </c:pt>
                <c:pt idx="215">
                  <c:v>522.32899999999995</c:v>
                </c:pt>
                <c:pt idx="216">
                  <c:v>609.447</c:v>
                </c:pt>
                <c:pt idx="217">
                  <c:v>622.91399999999999</c:v>
                </c:pt>
                <c:pt idx="218">
                  <c:v>615.18100000000004</c:v>
                </c:pt>
                <c:pt idx="219">
                  <c:v>565.52499999999998</c:v>
                </c:pt>
                <c:pt idx="220">
                  <c:v>533.029</c:v>
                </c:pt>
                <c:pt idx="221">
                  <c:v>534.79100000000005</c:v>
                </c:pt>
                <c:pt idx="222">
                  <c:v>526.04700000000003</c:v>
                </c:pt>
                <c:pt idx="223">
                  <c:v>536.37599999999998</c:v>
                </c:pt>
                <c:pt idx="224">
                  <c:v>536.08100000000002</c:v>
                </c:pt>
                <c:pt idx="225">
                  <c:v>517.79</c:v>
                </c:pt>
                <c:pt idx="226">
                  <c:v>542.19899999999996</c:v>
                </c:pt>
                <c:pt idx="227">
                  <c:v>560.15800000000002</c:v>
                </c:pt>
                <c:pt idx="228">
                  <c:v>548.35</c:v>
                </c:pt>
                <c:pt idx="229">
                  <c:v>498.048</c:v>
                </c:pt>
                <c:pt idx="230">
                  <c:v>503.23700000000002</c:v>
                </c:pt>
                <c:pt idx="231">
                  <c:v>472.82799999999997</c:v>
                </c:pt>
                <c:pt idx="232">
                  <c:v>476.66199999999998</c:v>
                </c:pt>
                <c:pt idx="233">
                  <c:v>488.66899999999998</c:v>
                </c:pt>
                <c:pt idx="234">
                  <c:v>476.10199999999998</c:v>
                </c:pt>
                <c:pt idx="235">
                  <c:v>496.79899999999998</c:v>
                </c:pt>
                <c:pt idx="236">
                  <c:v>522.00099999999998</c:v>
                </c:pt>
                <c:pt idx="237">
                  <c:v>547.18799999999999</c:v>
                </c:pt>
                <c:pt idx="238">
                  <c:v>546.03300000000002</c:v>
                </c:pt>
                <c:pt idx="239">
                  <c:v>528.00300000000004</c:v>
                </c:pt>
                <c:pt idx="240">
                  <c:v>463.23399999999998</c:v>
                </c:pt>
                <c:pt idx="241">
                  <c:v>432.98500000000001</c:v>
                </c:pt>
                <c:pt idx="242">
                  <c:v>368.85</c:v>
                </c:pt>
                <c:pt idx="243">
                  <c:v>354.44099999999997</c:v>
                </c:pt>
                <c:pt idx="244">
                  <c:v>379.34500000000003</c:v>
                </c:pt>
                <c:pt idx="245">
                  <c:v>378.78199999999998</c:v>
                </c:pt>
                <c:pt idx="246">
                  <c:v>367.49200000000002</c:v>
                </c:pt>
                <c:pt idx="247">
                  <c:v>364.73899999999998</c:v>
                </c:pt>
                <c:pt idx="248">
                  <c:v>359.596</c:v>
                </c:pt>
                <c:pt idx="249">
                  <c:v>356.92599999999999</c:v>
                </c:pt>
                <c:pt idx="250">
                  <c:v>351.95</c:v>
                </c:pt>
                <c:pt idx="251">
                  <c:v>354.82299999999998</c:v>
                </c:pt>
                <c:pt idx="252">
                  <c:v>372.34699999999998</c:v>
                </c:pt>
                <c:pt idx="253">
                  <c:v>347.02199999999999</c:v>
                </c:pt>
                <c:pt idx="254">
                  <c:v>323.55500000000001</c:v>
                </c:pt>
                <c:pt idx="255">
                  <c:v>327.42</c:v>
                </c:pt>
                <c:pt idx="256">
                  <c:v>319.08199999999999</c:v>
                </c:pt>
                <c:pt idx="257">
                  <c:v>323.315</c:v>
                </c:pt>
                <c:pt idx="258">
                  <c:v>323.20400000000001</c:v>
                </c:pt>
                <c:pt idx="259">
                  <c:v>320.12900000000002</c:v>
                </c:pt>
                <c:pt idx="260">
                  <c:v>326.935</c:v>
                </c:pt>
                <c:pt idx="261">
                  <c:v>353.80200000000002</c:v>
                </c:pt>
                <c:pt idx="262">
                  <c:v>388.512</c:v>
                </c:pt>
                <c:pt idx="263">
                  <c:v>421.22899999999998</c:v>
                </c:pt>
                <c:pt idx="264">
                  <c:v>390.40199999999999</c:v>
                </c:pt>
                <c:pt idx="265">
                  <c:v>370.31700000000001</c:v>
                </c:pt>
                <c:pt idx="266">
                  <c:v>355.90199999999999</c:v>
                </c:pt>
                <c:pt idx="267">
                  <c:v>358.387</c:v>
                </c:pt>
                <c:pt idx="268">
                  <c:v>368.37299999999999</c:v>
                </c:pt>
                <c:pt idx="269">
                  <c:v>375.28899999999999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Internacional (R$)</c:v>
                </c:pt>
              </c:strCache>
            </c:strRef>
          </c:tx>
          <c:spPr>
            <a:ln w="635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Plan1!$A$2:$A$271</c:f>
              <c:numCache>
                <c:formatCode>mmm\-yy</c:formatCode>
                <c:ptCount val="270"/>
                <c:pt idx="0">
                  <c:v>34516</c:v>
                </c:pt>
                <c:pt idx="1">
                  <c:v>34547</c:v>
                </c:pt>
                <c:pt idx="2">
                  <c:v>34578</c:v>
                </c:pt>
                <c:pt idx="3">
                  <c:v>34608</c:v>
                </c:pt>
                <c:pt idx="4">
                  <c:v>34639</c:v>
                </c:pt>
                <c:pt idx="5">
                  <c:v>34669</c:v>
                </c:pt>
                <c:pt idx="6">
                  <c:v>34700</c:v>
                </c:pt>
                <c:pt idx="7">
                  <c:v>34731</c:v>
                </c:pt>
                <c:pt idx="8">
                  <c:v>34759</c:v>
                </c:pt>
                <c:pt idx="9">
                  <c:v>34790</c:v>
                </c:pt>
                <c:pt idx="10">
                  <c:v>34820</c:v>
                </c:pt>
                <c:pt idx="11">
                  <c:v>34851</c:v>
                </c:pt>
                <c:pt idx="12">
                  <c:v>34881</c:v>
                </c:pt>
                <c:pt idx="13">
                  <c:v>34912</c:v>
                </c:pt>
                <c:pt idx="14">
                  <c:v>34943</c:v>
                </c:pt>
                <c:pt idx="15">
                  <c:v>34973</c:v>
                </c:pt>
                <c:pt idx="16">
                  <c:v>35004</c:v>
                </c:pt>
                <c:pt idx="17">
                  <c:v>35034</c:v>
                </c:pt>
                <c:pt idx="18">
                  <c:v>35065</c:v>
                </c:pt>
                <c:pt idx="19">
                  <c:v>35096</c:v>
                </c:pt>
                <c:pt idx="20">
                  <c:v>35125</c:v>
                </c:pt>
                <c:pt idx="21">
                  <c:v>35156</c:v>
                </c:pt>
                <c:pt idx="22">
                  <c:v>35186</c:v>
                </c:pt>
                <c:pt idx="23">
                  <c:v>35217</c:v>
                </c:pt>
                <c:pt idx="24">
                  <c:v>35247</c:v>
                </c:pt>
                <c:pt idx="25">
                  <c:v>35278</c:v>
                </c:pt>
                <c:pt idx="26">
                  <c:v>35309</c:v>
                </c:pt>
                <c:pt idx="27">
                  <c:v>35339</c:v>
                </c:pt>
                <c:pt idx="28">
                  <c:v>35370</c:v>
                </c:pt>
                <c:pt idx="29">
                  <c:v>35400</c:v>
                </c:pt>
                <c:pt idx="30">
                  <c:v>35431</c:v>
                </c:pt>
                <c:pt idx="31">
                  <c:v>35462</c:v>
                </c:pt>
                <c:pt idx="32">
                  <c:v>35490</c:v>
                </c:pt>
                <c:pt idx="33">
                  <c:v>35521</c:v>
                </c:pt>
                <c:pt idx="34">
                  <c:v>35551</c:v>
                </c:pt>
                <c:pt idx="35">
                  <c:v>35582</c:v>
                </c:pt>
                <c:pt idx="36">
                  <c:v>35612</c:v>
                </c:pt>
                <c:pt idx="37">
                  <c:v>35643</c:v>
                </c:pt>
                <c:pt idx="38">
                  <c:v>35674</c:v>
                </c:pt>
                <c:pt idx="39">
                  <c:v>35704</c:v>
                </c:pt>
                <c:pt idx="40">
                  <c:v>35735</c:v>
                </c:pt>
                <c:pt idx="41">
                  <c:v>35765</c:v>
                </c:pt>
                <c:pt idx="42">
                  <c:v>35796</c:v>
                </c:pt>
                <c:pt idx="43">
                  <c:v>35827</c:v>
                </c:pt>
                <c:pt idx="44">
                  <c:v>35855</c:v>
                </c:pt>
                <c:pt idx="45">
                  <c:v>35886</c:v>
                </c:pt>
                <c:pt idx="46">
                  <c:v>35916</c:v>
                </c:pt>
                <c:pt idx="47">
                  <c:v>35947</c:v>
                </c:pt>
                <c:pt idx="48">
                  <c:v>35977</c:v>
                </c:pt>
                <c:pt idx="49">
                  <c:v>36008</c:v>
                </c:pt>
                <c:pt idx="50">
                  <c:v>36039</c:v>
                </c:pt>
                <c:pt idx="51">
                  <c:v>36069</c:v>
                </c:pt>
                <c:pt idx="52">
                  <c:v>36100</c:v>
                </c:pt>
                <c:pt idx="53">
                  <c:v>36130</c:v>
                </c:pt>
                <c:pt idx="54">
                  <c:v>36161</c:v>
                </c:pt>
                <c:pt idx="55">
                  <c:v>36192</c:v>
                </c:pt>
                <c:pt idx="56">
                  <c:v>36220</c:v>
                </c:pt>
                <c:pt idx="57">
                  <c:v>36251</c:v>
                </c:pt>
                <c:pt idx="58">
                  <c:v>36281</c:v>
                </c:pt>
                <c:pt idx="59">
                  <c:v>36312</c:v>
                </c:pt>
                <c:pt idx="60">
                  <c:v>36342</c:v>
                </c:pt>
                <c:pt idx="61">
                  <c:v>36373</c:v>
                </c:pt>
                <c:pt idx="62">
                  <c:v>36404</c:v>
                </c:pt>
                <c:pt idx="63">
                  <c:v>36434</c:v>
                </c:pt>
                <c:pt idx="64">
                  <c:v>36465</c:v>
                </c:pt>
                <c:pt idx="65">
                  <c:v>36495</c:v>
                </c:pt>
                <c:pt idx="66">
                  <c:v>36526</c:v>
                </c:pt>
                <c:pt idx="67">
                  <c:v>36557</c:v>
                </c:pt>
                <c:pt idx="68">
                  <c:v>36586</c:v>
                </c:pt>
                <c:pt idx="69">
                  <c:v>36617</c:v>
                </c:pt>
                <c:pt idx="70">
                  <c:v>36647</c:v>
                </c:pt>
                <c:pt idx="71">
                  <c:v>36678</c:v>
                </c:pt>
                <c:pt idx="72">
                  <c:v>36708</c:v>
                </c:pt>
                <c:pt idx="73">
                  <c:v>36739</c:v>
                </c:pt>
                <c:pt idx="74">
                  <c:v>36770</c:v>
                </c:pt>
                <c:pt idx="75">
                  <c:v>36800</c:v>
                </c:pt>
                <c:pt idx="76">
                  <c:v>36831</c:v>
                </c:pt>
                <c:pt idx="77">
                  <c:v>36861</c:v>
                </c:pt>
                <c:pt idx="78">
                  <c:v>36892</c:v>
                </c:pt>
                <c:pt idx="79">
                  <c:v>36923</c:v>
                </c:pt>
                <c:pt idx="80">
                  <c:v>36951</c:v>
                </c:pt>
                <c:pt idx="81">
                  <c:v>36982</c:v>
                </c:pt>
                <c:pt idx="82">
                  <c:v>37012</c:v>
                </c:pt>
                <c:pt idx="83">
                  <c:v>37043</c:v>
                </c:pt>
                <c:pt idx="84">
                  <c:v>37073</c:v>
                </c:pt>
                <c:pt idx="85">
                  <c:v>37104</c:v>
                </c:pt>
                <c:pt idx="86">
                  <c:v>37135</c:v>
                </c:pt>
                <c:pt idx="87">
                  <c:v>37165</c:v>
                </c:pt>
                <c:pt idx="88">
                  <c:v>37196</c:v>
                </c:pt>
                <c:pt idx="89">
                  <c:v>37226</c:v>
                </c:pt>
                <c:pt idx="90">
                  <c:v>37257</c:v>
                </c:pt>
                <c:pt idx="91">
                  <c:v>37288</c:v>
                </c:pt>
                <c:pt idx="92">
                  <c:v>37316</c:v>
                </c:pt>
                <c:pt idx="93">
                  <c:v>37347</c:v>
                </c:pt>
                <c:pt idx="94">
                  <c:v>37377</c:v>
                </c:pt>
                <c:pt idx="95">
                  <c:v>37408</c:v>
                </c:pt>
                <c:pt idx="96">
                  <c:v>37438</c:v>
                </c:pt>
                <c:pt idx="97">
                  <c:v>37469</c:v>
                </c:pt>
                <c:pt idx="98">
                  <c:v>37500</c:v>
                </c:pt>
                <c:pt idx="99">
                  <c:v>37530</c:v>
                </c:pt>
                <c:pt idx="100">
                  <c:v>37561</c:v>
                </c:pt>
                <c:pt idx="101">
                  <c:v>37591</c:v>
                </c:pt>
                <c:pt idx="102">
                  <c:v>37622</c:v>
                </c:pt>
                <c:pt idx="103">
                  <c:v>37653</c:v>
                </c:pt>
                <c:pt idx="104">
                  <c:v>37681</c:v>
                </c:pt>
                <c:pt idx="105">
                  <c:v>37712</c:v>
                </c:pt>
                <c:pt idx="106">
                  <c:v>37742</c:v>
                </c:pt>
                <c:pt idx="107">
                  <c:v>37773</c:v>
                </c:pt>
                <c:pt idx="108">
                  <c:v>37803</c:v>
                </c:pt>
                <c:pt idx="109">
                  <c:v>37834</c:v>
                </c:pt>
                <c:pt idx="110">
                  <c:v>37865</c:v>
                </c:pt>
                <c:pt idx="111">
                  <c:v>37895</c:v>
                </c:pt>
                <c:pt idx="112">
                  <c:v>37926</c:v>
                </c:pt>
                <c:pt idx="113">
                  <c:v>37956</c:v>
                </c:pt>
                <c:pt idx="114">
                  <c:v>37987</c:v>
                </c:pt>
                <c:pt idx="115">
                  <c:v>38018</c:v>
                </c:pt>
                <c:pt idx="116">
                  <c:v>38047</c:v>
                </c:pt>
                <c:pt idx="117">
                  <c:v>38078</c:v>
                </c:pt>
                <c:pt idx="118">
                  <c:v>38108</c:v>
                </c:pt>
                <c:pt idx="119">
                  <c:v>38139</c:v>
                </c:pt>
                <c:pt idx="120">
                  <c:v>38169</c:v>
                </c:pt>
                <c:pt idx="121">
                  <c:v>38200</c:v>
                </c:pt>
                <c:pt idx="122">
                  <c:v>38231</c:v>
                </c:pt>
                <c:pt idx="123">
                  <c:v>38261</c:v>
                </c:pt>
                <c:pt idx="124">
                  <c:v>38292</c:v>
                </c:pt>
                <c:pt idx="125">
                  <c:v>38322</c:v>
                </c:pt>
                <c:pt idx="126">
                  <c:v>38353</c:v>
                </c:pt>
                <c:pt idx="127">
                  <c:v>38384</c:v>
                </c:pt>
                <c:pt idx="128">
                  <c:v>38412</c:v>
                </c:pt>
                <c:pt idx="129">
                  <c:v>38443</c:v>
                </c:pt>
                <c:pt idx="130">
                  <c:v>38473</c:v>
                </c:pt>
                <c:pt idx="131">
                  <c:v>38504</c:v>
                </c:pt>
                <c:pt idx="132">
                  <c:v>38534</c:v>
                </c:pt>
                <c:pt idx="133">
                  <c:v>38565</c:v>
                </c:pt>
                <c:pt idx="134">
                  <c:v>38596</c:v>
                </c:pt>
                <c:pt idx="135">
                  <c:v>38626</c:v>
                </c:pt>
                <c:pt idx="136">
                  <c:v>38657</c:v>
                </c:pt>
                <c:pt idx="137">
                  <c:v>38687</c:v>
                </c:pt>
                <c:pt idx="138">
                  <c:v>38718</c:v>
                </c:pt>
                <c:pt idx="139">
                  <c:v>38749</c:v>
                </c:pt>
                <c:pt idx="140">
                  <c:v>38777</c:v>
                </c:pt>
                <c:pt idx="141">
                  <c:v>38808</c:v>
                </c:pt>
                <c:pt idx="142">
                  <c:v>38838</c:v>
                </c:pt>
                <c:pt idx="143">
                  <c:v>38869</c:v>
                </c:pt>
                <c:pt idx="144">
                  <c:v>38899</c:v>
                </c:pt>
                <c:pt idx="145">
                  <c:v>38930</c:v>
                </c:pt>
                <c:pt idx="146">
                  <c:v>38961</c:v>
                </c:pt>
                <c:pt idx="147">
                  <c:v>38991</c:v>
                </c:pt>
                <c:pt idx="148">
                  <c:v>39022</c:v>
                </c:pt>
                <c:pt idx="149">
                  <c:v>39052</c:v>
                </c:pt>
                <c:pt idx="150">
                  <c:v>39083</c:v>
                </c:pt>
                <c:pt idx="151">
                  <c:v>39114</c:v>
                </c:pt>
                <c:pt idx="152">
                  <c:v>39142</c:v>
                </c:pt>
                <c:pt idx="153">
                  <c:v>39173</c:v>
                </c:pt>
                <c:pt idx="154">
                  <c:v>39203</c:v>
                </c:pt>
                <c:pt idx="155">
                  <c:v>39234</c:v>
                </c:pt>
                <c:pt idx="156">
                  <c:v>39264</c:v>
                </c:pt>
                <c:pt idx="157">
                  <c:v>39295</c:v>
                </c:pt>
                <c:pt idx="158">
                  <c:v>39326</c:v>
                </c:pt>
                <c:pt idx="159">
                  <c:v>39356</c:v>
                </c:pt>
                <c:pt idx="160">
                  <c:v>39387</c:v>
                </c:pt>
                <c:pt idx="161">
                  <c:v>39417</c:v>
                </c:pt>
                <c:pt idx="162">
                  <c:v>39448</c:v>
                </c:pt>
                <c:pt idx="163">
                  <c:v>39479</c:v>
                </c:pt>
                <c:pt idx="164">
                  <c:v>39508</c:v>
                </c:pt>
                <c:pt idx="165">
                  <c:v>39539</c:v>
                </c:pt>
                <c:pt idx="166">
                  <c:v>39569</c:v>
                </c:pt>
                <c:pt idx="167">
                  <c:v>39600</c:v>
                </c:pt>
                <c:pt idx="168">
                  <c:v>39630</c:v>
                </c:pt>
                <c:pt idx="169">
                  <c:v>39661</c:v>
                </c:pt>
                <c:pt idx="170">
                  <c:v>39692</c:v>
                </c:pt>
                <c:pt idx="171">
                  <c:v>39722</c:v>
                </c:pt>
                <c:pt idx="172">
                  <c:v>39753</c:v>
                </c:pt>
                <c:pt idx="173">
                  <c:v>39783</c:v>
                </c:pt>
                <c:pt idx="174">
                  <c:v>39814</c:v>
                </c:pt>
                <c:pt idx="175">
                  <c:v>39845</c:v>
                </c:pt>
                <c:pt idx="176">
                  <c:v>39873</c:v>
                </c:pt>
                <c:pt idx="177">
                  <c:v>39904</c:v>
                </c:pt>
                <c:pt idx="178">
                  <c:v>39934</c:v>
                </c:pt>
                <c:pt idx="179">
                  <c:v>39965</c:v>
                </c:pt>
                <c:pt idx="180">
                  <c:v>39995</c:v>
                </c:pt>
                <c:pt idx="181">
                  <c:v>40026</c:v>
                </c:pt>
                <c:pt idx="182">
                  <c:v>40057</c:v>
                </c:pt>
                <c:pt idx="183">
                  <c:v>40087</c:v>
                </c:pt>
                <c:pt idx="184">
                  <c:v>40118</c:v>
                </c:pt>
                <c:pt idx="185">
                  <c:v>40148</c:v>
                </c:pt>
                <c:pt idx="186">
                  <c:v>40179</c:v>
                </c:pt>
                <c:pt idx="187">
                  <c:v>40210</c:v>
                </c:pt>
                <c:pt idx="188">
                  <c:v>40238</c:v>
                </c:pt>
                <c:pt idx="189">
                  <c:v>40269</c:v>
                </c:pt>
                <c:pt idx="190">
                  <c:v>40299</c:v>
                </c:pt>
                <c:pt idx="191">
                  <c:v>40330</c:v>
                </c:pt>
                <c:pt idx="192">
                  <c:v>40360</c:v>
                </c:pt>
                <c:pt idx="193">
                  <c:v>40391</c:v>
                </c:pt>
                <c:pt idx="194">
                  <c:v>40422</c:v>
                </c:pt>
                <c:pt idx="195">
                  <c:v>40452</c:v>
                </c:pt>
                <c:pt idx="196">
                  <c:v>40483</c:v>
                </c:pt>
                <c:pt idx="197">
                  <c:v>40513</c:v>
                </c:pt>
                <c:pt idx="198">
                  <c:v>40544</c:v>
                </c:pt>
                <c:pt idx="199">
                  <c:v>40575</c:v>
                </c:pt>
                <c:pt idx="200">
                  <c:v>40603</c:v>
                </c:pt>
                <c:pt idx="201">
                  <c:v>40634</c:v>
                </c:pt>
                <c:pt idx="202">
                  <c:v>40664</c:v>
                </c:pt>
                <c:pt idx="203">
                  <c:v>40695</c:v>
                </c:pt>
                <c:pt idx="204">
                  <c:v>40725</c:v>
                </c:pt>
                <c:pt idx="205">
                  <c:v>40756</c:v>
                </c:pt>
                <c:pt idx="206">
                  <c:v>40787</c:v>
                </c:pt>
                <c:pt idx="207">
                  <c:v>40817</c:v>
                </c:pt>
                <c:pt idx="208">
                  <c:v>40848</c:v>
                </c:pt>
                <c:pt idx="209">
                  <c:v>40878</c:v>
                </c:pt>
                <c:pt idx="210">
                  <c:v>40909</c:v>
                </c:pt>
                <c:pt idx="211">
                  <c:v>40940</c:v>
                </c:pt>
                <c:pt idx="212">
                  <c:v>40969</c:v>
                </c:pt>
                <c:pt idx="213">
                  <c:v>41000</c:v>
                </c:pt>
                <c:pt idx="214">
                  <c:v>41030</c:v>
                </c:pt>
                <c:pt idx="215">
                  <c:v>41061</c:v>
                </c:pt>
                <c:pt idx="216">
                  <c:v>41091</c:v>
                </c:pt>
                <c:pt idx="217">
                  <c:v>41122</c:v>
                </c:pt>
                <c:pt idx="218">
                  <c:v>41153</c:v>
                </c:pt>
                <c:pt idx="219">
                  <c:v>41183</c:v>
                </c:pt>
                <c:pt idx="220">
                  <c:v>41214</c:v>
                </c:pt>
                <c:pt idx="221">
                  <c:v>41244</c:v>
                </c:pt>
                <c:pt idx="222">
                  <c:v>41275</c:v>
                </c:pt>
                <c:pt idx="223">
                  <c:v>41306</c:v>
                </c:pt>
                <c:pt idx="224">
                  <c:v>41334</c:v>
                </c:pt>
                <c:pt idx="225">
                  <c:v>41365</c:v>
                </c:pt>
                <c:pt idx="226">
                  <c:v>41395</c:v>
                </c:pt>
                <c:pt idx="227">
                  <c:v>41426</c:v>
                </c:pt>
                <c:pt idx="228">
                  <c:v>41456</c:v>
                </c:pt>
                <c:pt idx="229">
                  <c:v>41487</c:v>
                </c:pt>
                <c:pt idx="230">
                  <c:v>41518</c:v>
                </c:pt>
                <c:pt idx="231">
                  <c:v>41548</c:v>
                </c:pt>
                <c:pt idx="232">
                  <c:v>41579</c:v>
                </c:pt>
                <c:pt idx="233">
                  <c:v>41609</c:v>
                </c:pt>
                <c:pt idx="234">
                  <c:v>41640</c:v>
                </c:pt>
                <c:pt idx="235">
                  <c:v>41671</c:v>
                </c:pt>
                <c:pt idx="236">
                  <c:v>41699</c:v>
                </c:pt>
                <c:pt idx="237">
                  <c:v>41730</c:v>
                </c:pt>
                <c:pt idx="238">
                  <c:v>41760</c:v>
                </c:pt>
                <c:pt idx="239">
                  <c:v>41791</c:v>
                </c:pt>
                <c:pt idx="240">
                  <c:v>41821</c:v>
                </c:pt>
                <c:pt idx="241">
                  <c:v>41852</c:v>
                </c:pt>
                <c:pt idx="242">
                  <c:v>41883</c:v>
                </c:pt>
                <c:pt idx="243">
                  <c:v>41913</c:v>
                </c:pt>
                <c:pt idx="244">
                  <c:v>41944</c:v>
                </c:pt>
                <c:pt idx="245">
                  <c:v>41974</c:v>
                </c:pt>
                <c:pt idx="246">
                  <c:v>42005</c:v>
                </c:pt>
                <c:pt idx="247">
                  <c:v>42036</c:v>
                </c:pt>
                <c:pt idx="248">
                  <c:v>42064</c:v>
                </c:pt>
                <c:pt idx="249">
                  <c:v>42095</c:v>
                </c:pt>
                <c:pt idx="250">
                  <c:v>42125</c:v>
                </c:pt>
                <c:pt idx="251">
                  <c:v>42156</c:v>
                </c:pt>
                <c:pt idx="252">
                  <c:v>42186</c:v>
                </c:pt>
                <c:pt idx="253">
                  <c:v>42217</c:v>
                </c:pt>
                <c:pt idx="254">
                  <c:v>42248</c:v>
                </c:pt>
                <c:pt idx="255">
                  <c:v>42278</c:v>
                </c:pt>
                <c:pt idx="256">
                  <c:v>42309</c:v>
                </c:pt>
                <c:pt idx="257">
                  <c:v>42339</c:v>
                </c:pt>
                <c:pt idx="258">
                  <c:v>42370</c:v>
                </c:pt>
                <c:pt idx="259">
                  <c:v>42401</c:v>
                </c:pt>
                <c:pt idx="260">
                  <c:v>42430</c:v>
                </c:pt>
                <c:pt idx="261">
                  <c:v>42461</c:v>
                </c:pt>
                <c:pt idx="262">
                  <c:v>42491</c:v>
                </c:pt>
                <c:pt idx="263">
                  <c:v>42522</c:v>
                </c:pt>
                <c:pt idx="264">
                  <c:v>42552</c:v>
                </c:pt>
                <c:pt idx="265">
                  <c:v>42583</c:v>
                </c:pt>
                <c:pt idx="266">
                  <c:v>42614</c:v>
                </c:pt>
                <c:pt idx="267">
                  <c:v>42644</c:v>
                </c:pt>
                <c:pt idx="268">
                  <c:v>42675</c:v>
                </c:pt>
                <c:pt idx="269">
                  <c:v>42705</c:v>
                </c:pt>
              </c:numCache>
            </c:numRef>
          </c:cat>
          <c:val>
            <c:numRef>
              <c:f>Plan1!$D$2:$D$271</c:f>
              <c:numCache>
                <c:formatCode>#,##0.0000</c:formatCode>
                <c:ptCount val="270"/>
                <c:pt idx="0">
                  <c:v>206.2304</c:v>
                </c:pt>
                <c:pt idx="1">
                  <c:v>191.8724</c:v>
                </c:pt>
                <c:pt idx="2">
                  <c:v>179.54559999999998</c:v>
                </c:pt>
                <c:pt idx="3">
                  <c:v>167.95599999999999</c:v>
                </c:pt>
                <c:pt idx="4">
                  <c:v>172.15899999999999</c:v>
                </c:pt>
                <c:pt idx="5">
                  <c:v>174.70859999999999</c:v>
                </c:pt>
                <c:pt idx="6">
                  <c:v>171.55529999999999</c:v>
                </c:pt>
                <c:pt idx="7">
                  <c:v>171.11519999999999</c:v>
                </c:pt>
                <c:pt idx="8">
                  <c:v>185.4666</c:v>
                </c:pt>
                <c:pt idx="9">
                  <c:v>191.06049999999999</c:v>
                </c:pt>
                <c:pt idx="10">
                  <c:v>189.82479999999998</c:v>
                </c:pt>
                <c:pt idx="11">
                  <c:v>197.904</c:v>
                </c:pt>
                <c:pt idx="12">
                  <c:v>210.3836</c:v>
                </c:pt>
                <c:pt idx="13">
                  <c:v>205.85999999999999</c:v>
                </c:pt>
                <c:pt idx="14">
                  <c:v>221.53639999999999</c:v>
                </c:pt>
                <c:pt idx="15">
                  <c:v>231.04669999999999</c:v>
                </c:pt>
                <c:pt idx="16">
                  <c:v>240.6</c:v>
                </c:pt>
                <c:pt idx="17">
                  <c:v>255.36720000000003</c:v>
                </c:pt>
                <c:pt idx="18">
                  <c:v>262.84500000000003</c:v>
                </c:pt>
                <c:pt idx="19">
                  <c:v>262.66679999999997</c:v>
                </c:pt>
                <c:pt idx="20">
                  <c:v>262.08979999999997</c:v>
                </c:pt>
                <c:pt idx="21">
                  <c:v>286.92599999999999</c:v>
                </c:pt>
                <c:pt idx="22">
                  <c:v>294.37200000000001</c:v>
                </c:pt>
                <c:pt idx="23">
                  <c:v>285.14249999999998</c:v>
                </c:pt>
                <c:pt idx="24">
                  <c:v>290.7629</c:v>
                </c:pt>
                <c:pt idx="25">
                  <c:v>299.7296</c:v>
                </c:pt>
                <c:pt idx="26">
                  <c:v>302.49450000000002</c:v>
                </c:pt>
                <c:pt idx="27">
                  <c:v>266.31799999999998</c:v>
                </c:pt>
                <c:pt idx="28">
                  <c:v>262.548</c:v>
                </c:pt>
                <c:pt idx="29">
                  <c:v>266.38049999999998</c:v>
                </c:pt>
                <c:pt idx="30">
                  <c:v>279.28280000000001</c:v>
                </c:pt>
                <c:pt idx="31">
                  <c:v>294.62849999999997</c:v>
                </c:pt>
                <c:pt idx="32">
                  <c:v>323.10540000000003</c:v>
                </c:pt>
                <c:pt idx="33">
                  <c:v>331.81130000000002</c:v>
                </c:pt>
                <c:pt idx="34">
                  <c:v>341.59999999999997</c:v>
                </c:pt>
                <c:pt idx="35">
                  <c:v>327.50900000000001</c:v>
                </c:pt>
                <c:pt idx="36">
                  <c:v>303.45190000000002</c:v>
                </c:pt>
                <c:pt idx="37">
                  <c:v>291.34280000000001</c:v>
                </c:pt>
                <c:pt idx="38">
                  <c:v>278.66399999999999</c:v>
                </c:pt>
                <c:pt idx="39">
                  <c:v>275.92429999999996</c:v>
                </c:pt>
                <c:pt idx="40">
                  <c:v>293.22250000000003</c:v>
                </c:pt>
                <c:pt idx="41">
                  <c:v>283.76400000000001</c:v>
                </c:pt>
                <c:pt idx="42">
                  <c:v>275.29860000000002</c:v>
                </c:pt>
                <c:pt idx="43">
                  <c:v>271.89600000000002</c:v>
                </c:pt>
                <c:pt idx="44">
                  <c:v>271.89600000000002</c:v>
                </c:pt>
                <c:pt idx="45">
                  <c:v>267.99400000000003</c:v>
                </c:pt>
                <c:pt idx="46">
                  <c:v>270.76279999999997</c:v>
                </c:pt>
                <c:pt idx="47">
                  <c:v>266.52780000000001</c:v>
                </c:pt>
                <c:pt idx="48">
                  <c:v>269.2824</c:v>
                </c:pt>
                <c:pt idx="49">
                  <c:v>236.52180000000001</c:v>
                </c:pt>
                <c:pt idx="50">
                  <c:v>227.7593</c:v>
                </c:pt>
                <c:pt idx="51">
                  <c:v>238.70759999999999</c:v>
                </c:pt>
                <c:pt idx="52">
                  <c:v>250.50900000000001</c:v>
                </c:pt>
                <c:pt idx="53">
                  <c:v>246.94299999999998</c:v>
                </c:pt>
                <c:pt idx="54">
                  <c:v>292.71450000000004</c:v>
                </c:pt>
                <c:pt idx="55">
                  <c:v>344.322</c:v>
                </c:pt>
                <c:pt idx="56">
                  <c:v>331.8</c:v>
                </c:pt>
                <c:pt idx="57">
                  <c:v>301.4074</c:v>
                </c:pt>
                <c:pt idx="58">
                  <c:v>287.74170000000004</c:v>
                </c:pt>
                <c:pt idx="59">
                  <c:v>299.98199999999997</c:v>
                </c:pt>
                <c:pt idx="60">
                  <c:v>284.32100000000003</c:v>
                </c:pt>
                <c:pt idx="61">
                  <c:v>323.35999999999996</c:v>
                </c:pt>
                <c:pt idx="62">
                  <c:v>343.41129999999998</c:v>
                </c:pt>
                <c:pt idx="63">
                  <c:v>350.42859999999996</c:v>
                </c:pt>
                <c:pt idx="64">
                  <c:v>329.87610000000001</c:v>
                </c:pt>
                <c:pt idx="65">
                  <c:v>313.14</c:v>
                </c:pt>
                <c:pt idx="66">
                  <c:v>325.21431359999997</c:v>
                </c:pt>
                <c:pt idx="67">
                  <c:v>329.62757099999999</c:v>
                </c:pt>
                <c:pt idx="68">
                  <c:v>332.5187052</c:v>
                </c:pt>
                <c:pt idx="69">
                  <c:v>348.36160960000007</c:v>
                </c:pt>
                <c:pt idx="70">
                  <c:v>367.00957699999998</c:v>
                </c:pt>
                <c:pt idx="71">
                  <c:v>337.91574000000003</c:v>
                </c:pt>
                <c:pt idx="72">
                  <c:v>304.58610900000002</c:v>
                </c:pt>
                <c:pt idx="73">
                  <c:v>303.57068279999999</c:v>
                </c:pt>
                <c:pt idx="74">
                  <c:v>331.7447952</c:v>
                </c:pt>
                <c:pt idx="75">
                  <c:v>326.17471040000004</c:v>
                </c:pt>
                <c:pt idx="76">
                  <c:v>345.0263152</c:v>
                </c:pt>
                <c:pt idx="77">
                  <c:v>364.95631249999997</c:v>
                </c:pt>
                <c:pt idx="78">
                  <c:v>342.7239151</c:v>
                </c:pt>
                <c:pt idx="79">
                  <c:v>335.0901983</c:v>
                </c:pt>
                <c:pt idx="80">
                  <c:v>343.24996320000002</c:v>
                </c:pt>
                <c:pt idx="81">
                  <c:v>347.62772869999998</c:v>
                </c:pt>
                <c:pt idx="82">
                  <c:v>376.31106800000003</c:v>
                </c:pt>
                <c:pt idx="83">
                  <c:v>404.30099999999999</c:v>
                </c:pt>
                <c:pt idx="84">
                  <c:v>460.13944079999999</c:v>
                </c:pt>
                <c:pt idx="85">
                  <c:v>458.66344019999997</c:v>
                </c:pt>
                <c:pt idx="86">
                  <c:v>460.3162605</c:v>
                </c:pt>
                <c:pt idx="87">
                  <c:v>440.03530079999996</c:v>
                </c:pt>
                <c:pt idx="88">
                  <c:v>413.27883030000004</c:v>
                </c:pt>
                <c:pt idx="89">
                  <c:v>378.258285</c:v>
                </c:pt>
                <c:pt idx="90">
                  <c:v>380.47387179999998</c:v>
                </c:pt>
                <c:pt idx="91">
                  <c:v>387.4820848</c:v>
                </c:pt>
                <c:pt idx="92">
                  <c:v>395.72003940000002</c:v>
                </c:pt>
                <c:pt idx="93">
                  <c:v>397.4820168</c:v>
                </c:pt>
                <c:pt idx="94">
                  <c:v>437.99654399999997</c:v>
                </c:pt>
                <c:pt idx="95">
                  <c:v>502.9404576</c:v>
                </c:pt>
                <c:pt idx="96">
                  <c:v>613.43704339999999</c:v>
                </c:pt>
                <c:pt idx="97">
                  <c:v>647.41844600000002</c:v>
                </c:pt>
                <c:pt idx="98">
                  <c:v>695.70466399999998</c:v>
                </c:pt>
                <c:pt idx="99">
                  <c:v>761.35865390000004</c:v>
                </c:pt>
                <c:pt idx="100">
                  <c:v>751.65548079999996</c:v>
                </c:pt>
                <c:pt idx="101">
                  <c:v>754.90169930000002</c:v>
                </c:pt>
                <c:pt idx="102">
                  <c:v>717.35493040000006</c:v>
                </c:pt>
                <c:pt idx="103">
                  <c:v>752.62195999999994</c:v>
                </c:pt>
                <c:pt idx="104">
                  <c:v>724.51151010000001</c:v>
                </c:pt>
                <c:pt idx="105">
                  <c:v>691.31325960000004</c:v>
                </c:pt>
                <c:pt idx="106">
                  <c:v>686.79854229999989</c:v>
                </c:pt>
                <c:pt idx="107">
                  <c:v>662.40146160000006</c:v>
                </c:pt>
                <c:pt idx="108">
                  <c:v>616.25858700000003</c:v>
                </c:pt>
                <c:pt idx="109">
                  <c:v>625.08301310000002</c:v>
                </c:pt>
                <c:pt idx="110">
                  <c:v>677.07123000000001</c:v>
                </c:pt>
                <c:pt idx="111">
                  <c:v>769.56834980000008</c:v>
                </c:pt>
                <c:pt idx="112">
                  <c:v>814.87970699999983</c:v>
                </c:pt>
                <c:pt idx="113">
                  <c:v>828.23887149999996</c:v>
                </c:pt>
                <c:pt idx="114">
                  <c:v>857.97423800000001</c:v>
                </c:pt>
                <c:pt idx="115">
                  <c:v>927.41818050000006</c:v>
                </c:pt>
                <c:pt idx="116">
                  <c:v>1047.7862887000001</c:v>
                </c:pt>
                <c:pt idx="117">
                  <c:v>1056.1738392</c:v>
                </c:pt>
                <c:pt idx="118">
                  <c:v>1078.3694376000001</c:v>
                </c:pt>
                <c:pt idx="119">
                  <c:v>1003.214527</c:v>
                </c:pt>
                <c:pt idx="120">
                  <c:v>879.89959199999998</c:v>
                </c:pt>
                <c:pt idx="121">
                  <c:v>677.91320729999995</c:v>
                </c:pt>
                <c:pt idx="122">
                  <c:v>596.77180219999991</c:v>
                </c:pt>
                <c:pt idx="123">
                  <c:v>551.74444919999996</c:v>
                </c:pt>
                <c:pt idx="124">
                  <c:v>545.45635320000008</c:v>
                </c:pt>
                <c:pt idx="125">
                  <c:v>539.72998800000005</c:v>
                </c:pt>
                <c:pt idx="126">
                  <c:v>526.76931300000001</c:v>
                </c:pt>
                <c:pt idx="127">
                  <c:v>513.13863300000003</c:v>
                </c:pt>
                <c:pt idx="128">
                  <c:v>630.49810590000004</c:v>
                </c:pt>
                <c:pt idx="129">
                  <c:v>589.84767599999986</c:v>
                </c:pt>
                <c:pt idx="130">
                  <c:v>572.44882399999995</c:v>
                </c:pt>
                <c:pt idx="131">
                  <c:v>614.61602340000002</c:v>
                </c:pt>
                <c:pt idx="132">
                  <c:v>601.11879959999999</c:v>
                </c:pt>
                <c:pt idx="133">
                  <c:v>543.76163459999998</c:v>
                </c:pt>
                <c:pt idx="134">
                  <c:v>486.27989759999997</c:v>
                </c:pt>
                <c:pt idx="135">
                  <c:v>476.32940189999999</c:v>
                </c:pt>
                <c:pt idx="136">
                  <c:v>465.64699999999999</c:v>
                </c:pt>
                <c:pt idx="137">
                  <c:v>494.73579210000003</c:v>
                </c:pt>
                <c:pt idx="138">
                  <c:v>486.46385789999994</c:v>
                </c:pt>
                <c:pt idx="139">
                  <c:v>463.26636259999998</c:v>
                </c:pt>
                <c:pt idx="140">
                  <c:v>457.59035679999994</c:v>
                </c:pt>
                <c:pt idx="141">
                  <c:v>444.64790699999992</c:v>
                </c:pt>
                <c:pt idx="142">
                  <c:v>473.24921879999994</c:v>
                </c:pt>
                <c:pt idx="143">
                  <c:v>486.59273999999999</c:v>
                </c:pt>
                <c:pt idx="144">
                  <c:v>475.45600200000001</c:v>
                </c:pt>
                <c:pt idx="145">
                  <c:v>439.3042044</c:v>
                </c:pt>
                <c:pt idx="146">
                  <c:v>432.07764529999997</c:v>
                </c:pt>
                <c:pt idx="147">
                  <c:v>467.91018499999996</c:v>
                </c:pt>
                <c:pt idx="148">
                  <c:v>526.33240000000001</c:v>
                </c:pt>
                <c:pt idx="149">
                  <c:v>522.89322279999999</c:v>
                </c:pt>
                <c:pt idx="150">
                  <c:v>546.96688589999997</c:v>
                </c:pt>
                <c:pt idx="151">
                  <c:v>582.63072449999993</c:v>
                </c:pt>
                <c:pt idx="152">
                  <c:v>578.26478399999996</c:v>
                </c:pt>
                <c:pt idx="153">
                  <c:v>549.22023039999999</c:v>
                </c:pt>
                <c:pt idx="154">
                  <c:v>560.97444480000001</c:v>
                </c:pt>
                <c:pt idx="155">
                  <c:v>584.79308190000006</c:v>
                </c:pt>
                <c:pt idx="156">
                  <c:v>589.96183199999996</c:v>
                </c:pt>
                <c:pt idx="157">
                  <c:v>607.26055640000004</c:v>
                </c:pt>
                <c:pt idx="158">
                  <c:v>659.95072560000006</c:v>
                </c:pt>
                <c:pt idx="159">
                  <c:v>645.19708060000005</c:v>
                </c:pt>
                <c:pt idx="160">
                  <c:v>688.20643649999988</c:v>
                </c:pt>
                <c:pt idx="161">
                  <c:v>755.28420119999998</c:v>
                </c:pt>
                <c:pt idx="162">
                  <c:v>818.85155250000003</c:v>
                </c:pt>
                <c:pt idx="163">
                  <c:v>877.63821040000005</c:v>
                </c:pt>
                <c:pt idx="164">
                  <c:v>846.04539880000004</c:v>
                </c:pt>
                <c:pt idx="165">
                  <c:v>814.99948710000001</c:v>
                </c:pt>
                <c:pt idx="166">
                  <c:v>811.74101329999996</c:v>
                </c:pt>
                <c:pt idx="167">
                  <c:v>893.9549432</c:v>
                </c:pt>
                <c:pt idx="168">
                  <c:v>881.42939939999997</c:v>
                </c:pt>
                <c:pt idx="169">
                  <c:v>759.12447050000003</c:v>
                </c:pt>
                <c:pt idx="170">
                  <c:v>787.59558600000003</c:v>
                </c:pt>
                <c:pt idx="171">
                  <c:v>735.87489849999997</c:v>
                </c:pt>
                <c:pt idx="172">
                  <c:v>745.6598735</c:v>
                </c:pt>
                <c:pt idx="173">
                  <c:v>763.11319040000012</c:v>
                </c:pt>
                <c:pt idx="174">
                  <c:v>841.2585388</c:v>
                </c:pt>
                <c:pt idx="175">
                  <c:v>788.98673680000002</c:v>
                </c:pt>
                <c:pt idx="176">
                  <c:v>771.75095400000009</c:v>
                </c:pt>
                <c:pt idx="177">
                  <c:v>825.73497659999998</c:v>
                </c:pt>
                <c:pt idx="178">
                  <c:v>869.94314819999988</c:v>
                </c:pt>
                <c:pt idx="179">
                  <c:v>871.07734720000008</c:v>
                </c:pt>
                <c:pt idx="180">
                  <c:v>769.237392</c:v>
                </c:pt>
                <c:pt idx="181">
                  <c:v>754.28029079999999</c:v>
                </c:pt>
                <c:pt idx="182">
                  <c:v>634.92558800000006</c:v>
                </c:pt>
                <c:pt idx="183">
                  <c:v>616.61342400000001</c:v>
                </c:pt>
                <c:pt idx="184">
                  <c:v>639.54371639999999</c:v>
                </c:pt>
                <c:pt idx="185">
                  <c:v>663.58360049999999</c:v>
                </c:pt>
                <c:pt idx="186">
                  <c:v>638.60762999999997</c:v>
                </c:pt>
                <c:pt idx="187">
                  <c:v>633.97128279999993</c:v>
                </c:pt>
                <c:pt idx="188">
                  <c:v>622.87932000000001</c:v>
                </c:pt>
                <c:pt idx="189">
                  <c:v>627.95484680000004</c:v>
                </c:pt>
                <c:pt idx="190">
                  <c:v>632.6327192</c:v>
                </c:pt>
                <c:pt idx="191">
                  <c:v>629.20717560000003</c:v>
                </c:pt>
                <c:pt idx="192">
                  <c:v>656.1823488</c:v>
                </c:pt>
                <c:pt idx="193">
                  <c:v>667.39776559999996</c:v>
                </c:pt>
                <c:pt idx="194">
                  <c:v>670.37783490000004</c:v>
                </c:pt>
                <c:pt idx="195">
                  <c:v>719.87699520000001</c:v>
                </c:pt>
                <c:pt idx="196">
                  <c:v>787.69701133000012</c:v>
                </c:pt>
                <c:pt idx="197">
                  <c:v>818.83179207101989</c:v>
                </c:pt>
                <c:pt idx="198">
                  <c:v>855.64818214603008</c:v>
                </c:pt>
                <c:pt idx="199">
                  <c:v>853.69309440000006</c:v>
                </c:pt>
                <c:pt idx="200">
                  <c:v>827.06054200000005</c:v>
                </c:pt>
                <c:pt idx="201">
                  <c:v>795.12924639999994</c:v>
                </c:pt>
                <c:pt idx="202">
                  <c:v>804.3583155</c:v>
                </c:pt>
                <c:pt idx="203">
                  <c:v>792.73993260000009</c:v>
                </c:pt>
                <c:pt idx="204">
                  <c:v>784.40578369999992</c:v>
                </c:pt>
                <c:pt idx="205">
                  <c:v>800.37298880000003</c:v>
                </c:pt>
                <c:pt idx="206">
                  <c:v>858.59984100000008</c:v>
                </c:pt>
                <c:pt idx="207">
                  <c:v>790.29575040000009</c:v>
                </c:pt>
                <c:pt idx="208">
                  <c:v>767.47882312499996</c:v>
                </c:pt>
                <c:pt idx="209">
                  <c:v>771.28846520000002</c:v>
                </c:pt>
                <c:pt idx="210">
                  <c:v>790.26636047118802</c:v>
                </c:pt>
                <c:pt idx="211">
                  <c:v>792.84146298461997</c:v>
                </c:pt>
                <c:pt idx="212">
                  <c:v>890.69166300000006</c:v>
                </c:pt>
                <c:pt idx="213">
                  <c:v>981.65427240000008</c:v>
                </c:pt>
                <c:pt idx="214">
                  <c:v>1034.2373916667</c:v>
                </c:pt>
                <c:pt idx="215">
                  <c:v>1070.0275195299998</c:v>
                </c:pt>
                <c:pt idx="216">
                  <c:v>1236.0499330500002</c:v>
                </c:pt>
                <c:pt idx="217">
                  <c:v>1263.8085477823379</c:v>
                </c:pt>
                <c:pt idx="218">
                  <c:v>1247.2794775</c:v>
                </c:pt>
                <c:pt idx="219">
                  <c:v>1147.6096001244498</c:v>
                </c:pt>
                <c:pt idx="220">
                  <c:v>1101.8748836549998</c:v>
                </c:pt>
                <c:pt idx="221">
                  <c:v>1110.8892568400001</c:v>
                </c:pt>
                <c:pt idx="222">
                  <c:v>1068.1264780298309</c:v>
                </c:pt>
                <c:pt idx="223">
                  <c:v>1058.0970158525279</c:v>
                </c:pt>
                <c:pt idx="224">
                  <c:v>1062.6572838700001</c:v>
                </c:pt>
                <c:pt idx="225">
                  <c:v>1036.4249390422199</c:v>
                </c:pt>
                <c:pt idx="226">
                  <c:v>1102.9773525807327</c:v>
                </c:pt>
                <c:pt idx="227">
                  <c:v>1216.8732352500001</c:v>
                </c:pt>
                <c:pt idx="228">
                  <c:v>1234.6434030645</c:v>
                </c:pt>
                <c:pt idx="229">
                  <c:v>1166.2269331718401</c:v>
                </c:pt>
                <c:pt idx="230">
                  <c:v>1142.2976662999999</c:v>
                </c:pt>
                <c:pt idx="231">
                  <c:v>1034.574389184216</c:v>
                </c:pt>
                <c:pt idx="232">
                  <c:v>1093.8010580199998</c:v>
                </c:pt>
                <c:pt idx="233">
                  <c:v>1145.861322254445</c:v>
                </c:pt>
                <c:pt idx="234">
                  <c:v>1133.88668708359</c:v>
                </c:pt>
                <c:pt idx="235">
                  <c:v>1183.9167289100001</c:v>
                </c:pt>
                <c:pt idx="236">
                  <c:v>1213.910578208737</c:v>
                </c:pt>
                <c:pt idx="237">
                  <c:v>1221.1731393</c:v>
                </c:pt>
                <c:pt idx="238">
                  <c:v>1212.3466690634161</c:v>
                </c:pt>
                <c:pt idx="239">
                  <c:v>1180.01278458</c:v>
                </c:pt>
                <c:pt idx="240">
                  <c:v>1030.2424862439259</c:v>
                </c:pt>
                <c:pt idx="241">
                  <c:v>981.76049837284995</c:v>
                </c:pt>
                <c:pt idx="242">
                  <c:v>860.25208892325008</c:v>
                </c:pt>
                <c:pt idx="243">
                  <c:v>867.54520198579792</c:v>
                </c:pt>
                <c:pt idx="244">
                  <c:v>966.6583093500002</c:v>
                </c:pt>
                <c:pt idx="245">
                  <c:v>999.50583742864796</c:v>
                </c:pt>
                <c:pt idx="246">
                  <c:v>967.83393118761603</c:v>
                </c:pt>
                <c:pt idx="247">
                  <c:v>1027.046260534971</c:v>
                </c:pt>
                <c:pt idx="248">
                  <c:v>1128.7228080510561</c:v>
                </c:pt>
                <c:pt idx="249">
                  <c:v>1085.98126297</c:v>
                </c:pt>
                <c:pt idx="250">
                  <c:v>1077.3453462500001</c:v>
                </c:pt>
                <c:pt idx="251">
                  <c:v>1103.8982836356299</c:v>
                </c:pt>
                <c:pt idx="252">
                  <c:v>1199.8914454295118</c:v>
                </c:pt>
                <c:pt idx="253">
                  <c:v>1219.329548881236</c:v>
                </c:pt>
                <c:pt idx="254">
                  <c:v>1263.74420053782</c:v>
                </c:pt>
                <c:pt idx="255">
                  <c:v>1270.22744917404</c:v>
                </c:pt>
                <c:pt idx="256">
                  <c:v>1204.7898155999999</c:v>
                </c:pt>
                <c:pt idx="257">
                  <c:v>1251.389238033325</c:v>
                </c:pt>
                <c:pt idx="258">
                  <c:v>1309.5304948599999</c:v>
                </c:pt>
                <c:pt idx="259">
                  <c:v>1271.9095844167812</c:v>
                </c:pt>
                <c:pt idx="260">
                  <c:v>1210.7413576660849</c:v>
                </c:pt>
                <c:pt idx="261">
                  <c:v>1261.3890424800002</c:v>
                </c:pt>
                <c:pt idx="262">
                  <c:v>1374.8218641175681</c:v>
                </c:pt>
                <c:pt idx="263">
                  <c:v>1442.2363998285171</c:v>
                </c:pt>
                <c:pt idx="264">
                  <c:v>1278.4535387714518</c:v>
                </c:pt>
                <c:pt idx="265">
                  <c:v>1188.3681840574741</c:v>
                </c:pt>
                <c:pt idx="266">
                  <c:v>1158.7355631239579</c:v>
                </c:pt>
                <c:pt idx="267">
                  <c:v>1141.5342724</c:v>
                </c:pt>
                <c:pt idx="268">
                  <c:v>1230.8815422</c:v>
                </c:pt>
                <c:pt idx="269">
                  <c:v>1257.8442002863637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2366320"/>
        <c:axId val="1842362512"/>
      </c:lineChar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PRP</c:v>
                </c:pt>
              </c:strCache>
            </c:strRef>
          </c:tx>
          <c:spPr>
            <a:ln w="539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Plan1!$A$2:$A$271</c:f>
              <c:numCache>
                <c:formatCode>mmm\-yy</c:formatCode>
                <c:ptCount val="270"/>
                <c:pt idx="0">
                  <c:v>34516</c:v>
                </c:pt>
                <c:pt idx="1">
                  <c:v>34547</c:v>
                </c:pt>
                <c:pt idx="2">
                  <c:v>34578</c:v>
                </c:pt>
                <c:pt idx="3">
                  <c:v>34608</c:v>
                </c:pt>
                <c:pt idx="4">
                  <c:v>34639</c:v>
                </c:pt>
                <c:pt idx="5">
                  <c:v>34669</c:v>
                </c:pt>
                <c:pt idx="6">
                  <c:v>34700</c:v>
                </c:pt>
                <c:pt idx="7">
                  <c:v>34731</c:v>
                </c:pt>
                <c:pt idx="8">
                  <c:v>34759</c:v>
                </c:pt>
                <c:pt idx="9">
                  <c:v>34790</c:v>
                </c:pt>
                <c:pt idx="10">
                  <c:v>34820</c:v>
                </c:pt>
                <c:pt idx="11">
                  <c:v>34851</c:v>
                </c:pt>
                <c:pt idx="12">
                  <c:v>34881</c:v>
                </c:pt>
                <c:pt idx="13">
                  <c:v>34912</c:v>
                </c:pt>
                <c:pt idx="14">
                  <c:v>34943</c:v>
                </c:pt>
                <c:pt idx="15">
                  <c:v>34973</c:v>
                </c:pt>
                <c:pt idx="16">
                  <c:v>35004</c:v>
                </c:pt>
                <c:pt idx="17">
                  <c:v>35034</c:v>
                </c:pt>
                <c:pt idx="18">
                  <c:v>35065</c:v>
                </c:pt>
                <c:pt idx="19">
                  <c:v>35096</c:v>
                </c:pt>
                <c:pt idx="20">
                  <c:v>35125</c:v>
                </c:pt>
                <c:pt idx="21">
                  <c:v>35156</c:v>
                </c:pt>
                <c:pt idx="22">
                  <c:v>35186</c:v>
                </c:pt>
                <c:pt idx="23">
                  <c:v>35217</c:v>
                </c:pt>
                <c:pt idx="24">
                  <c:v>35247</c:v>
                </c:pt>
                <c:pt idx="25">
                  <c:v>35278</c:v>
                </c:pt>
                <c:pt idx="26">
                  <c:v>35309</c:v>
                </c:pt>
                <c:pt idx="27">
                  <c:v>35339</c:v>
                </c:pt>
                <c:pt idx="28">
                  <c:v>35370</c:v>
                </c:pt>
                <c:pt idx="29">
                  <c:v>35400</c:v>
                </c:pt>
                <c:pt idx="30">
                  <c:v>35431</c:v>
                </c:pt>
                <c:pt idx="31">
                  <c:v>35462</c:v>
                </c:pt>
                <c:pt idx="32">
                  <c:v>35490</c:v>
                </c:pt>
                <c:pt idx="33">
                  <c:v>35521</c:v>
                </c:pt>
                <c:pt idx="34">
                  <c:v>35551</c:v>
                </c:pt>
                <c:pt idx="35">
                  <c:v>35582</c:v>
                </c:pt>
                <c:pt idx="36">
                  <c:v>35612</c:v>
                </c:pt>
                <c:pt idx="37">
                  <c:v>35643</c:v>
                </c:pt>
                <c:pt idx="38">
                  <c:v>35674</c:v>
                </c:pt>
                <c:pt idx="39">
                  <c:v>35704</c:v>
                </c:pt>
                <c:pt idx="40">
                  <c:v>35735</c:v>
                </c:pt>
                <c:pt idx="41">
                  <c:v>35765</c:v>
                </c:pt>
                <c:pt idx="42">
                  <c:v>35796</c:v>
                </c:pt>
                <c:pt idx="43">
                  <c:v>35827</c:v>
                </c:pt>
                <c:pt idx="44">
                  <c:v>35855</c:v>
                </c:pt>
                <c:pt idx="45">
                  <c:v>35886</c:v>
                </c:pt>
                <c:pt idx="46">
                  <c:v>35916</c:v>
                </c:pt>
                <c:pt idx="47">
                  <c:v>35947</c:v>
                </c:pt>
                <c:pt idx="48">
                  <c:v>35977</c:v>
                </c:pt>
                <c:pt idx="49">
                  <c:v>36008</c:v>
                </c:pt>
                <c:pt idx="50">
                  <c:v>36039</c:v>
                </c:pt>
                <c:pt idx="51">
                  <c:v>36069</c:v>
                </c:pt>
                <c:pt idx="52">
                  <c:v>36100</c:v>
                </c:pt>
                <c:pt idx="53">
                  <c:v>36130</c:v>
                </c:pt>
                <c:pt idx="54">
                  <c:v>36161</c:v>
                </c:pt>
                <c:pt idx="55">
                  <c:v>36192</c:v>
                </c:pt>
                <c:pt idx="56">
                  <c:v>36220</c:v>
                </c:pt>
                <c:pt idx="57">
                  <c:v>36251</c:v>
                </c:pt>
                <c:pt idx="58">
                  <c:v>36281</c:v>
                </c:pt>
                <c:pt idx="59">
                  <c:v>36312</c:v>
                </c:pt>
                <c:pt idx="60">
                  <c:v>36342</c:v>
                </c:pt>
                <c:pt idx="61">
                  <c:v>36373</c:v>
                </c:pt>
                <c:pt idx="62">
                  <c:v>36404</c:v>
                </c:pt>
                <c:pt idx="63">
                  <c:v>36434</c:v>
                </c:pt>
                <c:pt idx="64">
                  <c:v>36465</c:v>
                </c:pt>
                <c:pt idx="65">
                  <c:v>36495</c:v>
                </c:pt>
                <c:pt idx="66">
                  <c:v>36526</c:v>
                </c:pt>
                <c:pt idx="67">
                  <c:v>36557</c:v>
                </c:pt>
                <c:pt idx="68">
                  <c:v>36586</c:v>
                </c:pt>
                <c:pt idx="69">
                  <c:v>36617</c:v>
                </c:pt>
                <c:pt idx="70">
                  <c:v>36647</c:v>
                </c:pt>
                <c:pt idx="71">
                  <c:v>36678</c:v>
                </c:pt>
                <c:pt idx="72">
                  <c:v>36708</c:v>
                </c:pt>
                <c:pt idx="73">
                  <c:v>36739</c:v>
                </c:pt>
                <c:pt idx="74">
                  <c:v>36770</c:v>
                </c:pt>
                <c:pt idx="75">
                  <c:v>36800</c:v>
                </c:pt>
                <c:pt idx="76">
                  <c:v>36831</c:v>
                </c:pt>
                <c:pt idx="77">
                  <c:v>36861</c:v>
                </c:pt>
                <c:pt idx="78">
                  <c:v>36892</c:v>
                </c:pt>
                <c:pt idx="79">
                  <c:v>36923</c:v>
                </c:pt>
                <c:pt idx="80">
                  <c:v>36951</c:v>
                </c:pt>
                <c:pt idx="81">
                  <c:v>36982</c:v>
                </c:pt>
                <c:pt idx="82">
                  <c:v>37012</c:v>
                </c:pt>
                <c:pt idx="83">
                  <c:v>37043</c:v>
                </c:pt>
                <c:pt idx="84">
                  <c:v>37073</c:v>
                </c:pt>
                <c:pt idx="85">
                  <c:v>37104</c:v>
                </c:pt>
                <c:pt idx="86">
                  <c:v>37135</c:v>
                </c:pt>
                <c:pt idx="87">
                  <c:v>37165</c:v>
                </c:pt>
                <c:pt idx="88">
                  <c:v>37196</c:v>
                </c:pt>
                <c:pt idx="89">
                  <c:v>37226</c:v>
                </c:pt>
                <c:pt idx="90">
                  <c:v>37257</c:v>
                </c:pt>
                <c:pt idx="91">
                  <c:v>37288</c:v>
                </c:pt>
                <c:pt idx="92">
                  <c:v>37316</c:v>
                </c:pt>
                <c:pt idx="93">
                  <c:v>37347</c:v>
                </c:pt>
                <c:pt idx="94">
                  <c:v>37377</c:v>
                </c:pt>
                <c:pt idx="95">
                  <c:v>37408</c:v>
                </c:pt>
                <c:pt idx="96">
                  <c:v>37438</c:v>
                </c:pt>
                <c:pt idx="97">
                  <c:v>37469</c:v>
                </c:pt>
                <c:pt idx="98">
                  <c:v>37500</c:v>
                </c:pt>
                <c:pt idx="99">
                  <c:v>37530</c:v>
                </c:pt>
                <c:pt idx="100">
                  <c:v>37561</c:v>
                </c:pt>
                <c:pt idx="101">
                  <c:v>37591</c:v>
                </c:pt>
                <c:pt idx="102">
                  <c:v>37622</c:v>
                </c:pt>
                <c:pt idx="103">
                  <c:v>37653</c:v>
                </c:pt>
                <c:pt idx="104">
                  <c:v>37681</c:v>
                </c:pt>
                <c:pt idx="105">
                  <c:v>37712</c:v>
                </c:pt>
                <c:pt idx="106">
                  <c:v>37742</c:v>
                </c:pt>
                <c:pt idx="107">
                  <c:v>37773</c:v>
                </c:pt>
                <c:pt idx="108">
                  <c:v>37803</c:v>
                </c:pt>
                <c:pt idx="109">
                  <c:v>37834</c:v>
                </c:pt>
                <c:pt idx="110">
                  <c:v>37865</c:v>
                </c:pt>
                <c:pt idx="111">
                  <c:v>37895</c:v>
                </c:pt>
                <c:pt idx="112">
                  <c:v>37926</c:v>
                </c:pt>
                <c:pt idx="113">
                  <c:v>37956</c:v>
                </c:pt>
                <c:pt idx="114">
                  <c:v>37987</c:v>
                </c:pt>
                <c:pt idx="115">
                  <c:v>38018</c:v>
                </c:pt>
                <c:pt idx="116">
                  <c:v>38047</c:v>
                </c:pt>
                <c:pt idx="117">
                  <c:v>38078</c:v>
                </c:pt>
                <c:pt idx="118">
                  <c:v>38108</c:v>
                </c:pt>
                <c:pt idx="119">
                  <c:v>38139</c:v>
                </c:pt>
                <c:pt idx="120">
                  <c:v>38169</c:v>
                </c:pt>
                <c:pt idx="121">
                  <c:v>38200</c:v>
                </c:pt>
                <c:pt idx="122">
                  <c:v>38231</c:v>
                </c:pt>
                <c:pt idx="123">
                  <c:v>38261</c:v>
                </c:pt>
                <c:pt idx="124">
                  <c:v>38292</c:v>
                </c:pt>
                <c:pt idx="125">
                  <c:v>38322</c:v>
                </c:pt>
                <c:pt idx="126">
                  <c:v>38353</c:v>
                </c:pt>
                <c:pt idx="127">
                  <c:v>38384</c:v>
                </c:pt>
                <c:pt idx="128">
                  <c:v>38412</c:v>
                </c:pt>
                <c:pt idx="129">
                  <c:v>38443</c:v>
                </c:pt>
                <c:pt idx="130">
                  <c:v>38473</c:v>
                </c:pt>
                <c:pt idx="131">
                  <c:v>38504</c:v>
                </c:pt>
                <c:pt idx="132">
                  <c:v>38534</c:v>
                </c:pt>
                <c:pt idx="133">
                  <c:v>38565</c:v>
                </c:pt>
                <c:pt idx="134">
                  <c:v>38596</c:v>
                </c:pt>
                <c:pt idx="135">
                  <c:v>38626</c:v>
                </c:pt>
                <c:pt idx="136">
                  <c:v>38657</c:v>
                </c:pt>
                <c:pt idx="137">
                  <c:v>38687</c:v>
                </c:pt>
                <c:pt idx="138">
                  <c:v>38718</c:v>
                </c:pt>
                <c:pt idx="139">
                  <c:v>38749</c:v>
                </c:pt>
                <c:pt idx="140">
                  <c:v>38777</c:v>
                </c:pt>
                <c:pt idx="141">
                  <c:v>38808</c:v>
                </c:pt>
                <c:pt idx="142">
                  <c:v>38838</c:v>
                </c:pt>
                <c:pt idx="143">
                  <c:v>38869</c:v>
                </c:pt>
                <c:pt idx="144">
                  <c:v>38899</c:v>
                </c:pt>
                <c:pt idx="145">
                  <c:v>38930</c:v>
                </c:pt>
                <c:pt idx="146">
                  <c:v>38961</c:v>
                </c:pt>
                <c:pt idx="147">
                  <c:v>38991</c:v>
                </c:pt>
                <c:pt idx="148">
                  <c:v>39022</c:v>
                </c:pt>
                <c:pt idx="149">
                  <c:v>39052</c:v>
                </c:pt>
                <c:pt idx="150">
                  <c:v>39083</c:v>
                </c:pt>
                <c:pt idx="151">
                  <c:v>39114</c:v>
                </c:pt>
                <c:pt idx="152">
                  <c:v>39142</c:v>
                </c:pt>
                <c:pt idx="153">
                  <c:v>39173</c:v>
                </c:pt>
                <c:pt idx="154">
                  <c:v>39203</c:v>
                </c:pt>
                <c:pt idx="155">
                  <c:v>39234</c:v>
                </c:pt>
                <c:pt idx="156">
                  <c:v>39264</c:v>
                </c:pt>
                <c:pt idx="157">
                  <c:v>39295</c:v>
                </c:pt>
                <c:pt idx="158">
                  <c:v>39326</c:v>
                </c:pt>
                <c:pt idx="159">
                  <c:v>39356</c:v>
                </c:pt>
                <c:pt idx="160">
                  <c:v>39387</c:v>
                </c:pt>
                <c:pt idx="161">
                  <c:v>39417</c:v>
                </c:pt>
                <c:pt idx="162">
                  <c:v>39448</c:v>
                </c:pt>
                <c:pt idx="163">
                  <c:v>39479</c:v>
                </c:pt>
                <c:pt idx="164">
                  <c:v>39508</c:v>
                </c:pt>
                <c:pt idx="165">
                  <c:v>39539</c:v>
                </c:pt>
                <c:pt idx="166">
                  <c:v>39569</c:v>
                </c:pt>
                <c:pt idx="167">
                  <c:v>39600</c:v>
                </c:pt>
                <c:pt idx="168">
                  <c:v>39630</c:v>
                </c:pt>
                <c:pt idx="169">
                  <c:v>39661</c:v>
                </c:pt>
                <c:pt idx="170">
                  <c:v>39692</c:v>
                </c:pt>
                <c:pt idx="171">
                  <c:v>39722</c:v>
                </c:pt>
                <c:pt idx="172">
                  <c:v>39753</c:v>
                </c:pt>
                <c:pt idx="173">
                  <c:v>39783</c:v>
                </c:pt>
                <c:pt idx="174">
                  <c:v>39814</c:v>
                </c:pt>
                <c:pt idx="175">
                  <c:v>39845</c:v>
                </c:pt>
                <c:pt idx="176">
                  <c:v>39873</c:v>
                </c:pt>
                <c:pt idx="177">
                  <c:v>39904</c:v>
                </c:pt>
                <c:pt idx="178">
                  <c:v>39934</c:v>
                </c:pt>
                <c:pt idx="179">
                  <c:v>39965</c:v>
                </c:pt>
                <c:pt idx="180">
                  <c:v>39995</c:v>
                </c:pt>
                <c:pt idx="181">
                  <c:v>40026</c:v>
                </c:pt>
                <c:pt idx="182">
                  <c:v>40057</c:v>
                </c:pt>
                <c:pt idx="183">
                  <c:v>40087</c:v>
                </c:pt>
                <c:pt idx="184">
                  <c:v>40118</c:v>
                </c:pt>
                <c:pt idx="185">
                  <c:v>40148</c:v>
                </c:pt>
                <c:pt idx="186">
                  <c:v>40179</c:v>
                </c:pt>
                <c:pt idx="187">
                  <c:v>40210</c:v>
                </c:pt>
                <c:pt idx="188">
                  <c:v>40238</c:v>
                </c:pt>
                <c:pt idx="189">
                  <c:v>40269</c:v>
                </c:pt>
                <c:pt idx="190">
                  <c:v>40299</c:v>
                </c:pt>
                <c:pt idx="191">
                  <c:v>40330</c:v>
                </c:pt>
                <c:pt idx="192">
                  <c:v>40360</c:v>
                </c:pt>
                <c:pt idx="193">
                  <c:v>40391</c:v>
                </c:pt>
                <c:pt idx="194">
                  <c:v>40422</c:v>
                </c:pt>
                <c:pt idx="195">
                  <c:v>40452</c:v>
                </c:pt>
                <c:pt idx="196">
                  <c:v>40483</c:v>
                </c:pt>
                <c:pt idx="197">
                  <c:v>40513</c:v>
                </c:pt>
                <c:pt idx="198">
                  <c:v>40544</c:v>
                </c:pt>
                <c:pt idx="199">
                  <c:v>40575</c:v>
                </c:pt>
                <c:pt idx="200">
                  <c:v>40603</c:v>
                </c:pt>
                <c:pt idx="201">
                  <c:v>40634</c:v>
                </c:pt>
                <c:pt idx="202">
                  <c:v>40664</c:v>
                </c:pt>
                <c:pt idx="203">
                  <c:v>40695</c:v>
                </c:pt>
                <c:pt idx="204">
                  <c:v>40725</c:v>
                </c:pt>
                <c:pt idx="205">
                  <c:v>40756</c:v>
                </c:pt>
                <c:pt idx="206">
                  <c:v>40787</c:v>
                </c:pt>
                <c:pt idx="207">
                  <c:v>40817</c:v>
                </c:pt>
                <c:pt idx="208">
                  <c:v>40848</c:v>
                </c:pt>
                <c:pt idx="209">
                  <c:v>40878</c:v>
                </c:pt>
                <c:pt idx="210">
                  <c:v>40909</c:v>
                </c:pt>
                <c:pt idx="211">
                  <c:v>40940</c:v>
                </c:pt>
                <c:pt idx="212">
                  <c:v>40969</c:v>
                </c:pt>
                <c:pt idx="213">
                  <c:v>41000</c:v>
                </c:pt>
                <c:pt idx="214">
                  <c:v>41030</c:v>
                </c:pt>
                <c:pt idx="215">
                  <c:v>41061</c:v>
                </c:pt>
                <c:pt idx="216">
                  <c:v>41091</c:v>
                </c:pt>
                <c:pt idx="217">
                  <c:v>41122</c:v>
                </c:pt>
                <c:pt idx="218">
                  <c:v>41153</c:v>
                </c:pt>
                <c:pt idx="219">
                  <c:v>41183</c:v>
                </c:pt>
                <c:pt idx="220">
                  <c:v>41214</c:v>
                </c:pt>
                <c:pt idx="221">
                  <c:v>41244</c:v>
                </c:pt>
                <c:pt idx="222">
                  <c:v>41275</c:v>
                </c:pt>
                <c:pt idx="223">
                  <c:v>41306</c:v>
                </c:pt>
                <c:pt idx="224">
                  <c:v>41334</c:v>
                </c:pt>
                <c:pt idx="225">
                  <c:v>41365</c:v>
                </c:pt>
                <c:pt idx="226">
                  <c:v>41395</c:v>
                </c:pt>
                <c:pt idx="227">
                  <c:v>41426</c:v>
                </c:pt>
                <c:pt idx="228">
                  <c:v>41456</c:v>
                </c:pt>
                <c:pt idx="229">
                  <c:v>41487</c:v>
                </c:pt>
                <c:pt idx="230">
                  <c:v>41518</c:v>
                </c:pt>
                <c:pt idx="231">
                  <c:v>41548</c:v>
                </c:pt>
                <c:pt idx="232">
                  <c:v>41579</c:v>
                </c:pt>
                <c:pt idx="233">
                  <c:v>41609</c:v>
                </c:pt>
                <c:pt idx="234">
                  <c:v>41640</c:v>
                </c:pt>
                <c:pt idx="235">
                  <c:v>41671</c:v>
                </c:pt>
                <c:pt idx="236">
                  <c:v>41699</c:v>
                </c:pt>
                <c:pt idx="237">
                  <c:v>41730</c:v>
                </c:pt>
                <c:pt idx="238">
                  <c:v>41760</c:v>
                </c:pt>
                <c:pt idx="239">
                  <c:v>41791</c:v>
                </c:pt>
                <c:pt idx="240">
                  <c:v>41821</c:v>
                </c:pt>
                <c:pt idx="241">
                  <c:v>41852</c:v>
                </c:pt>
                <c:pt idx="242">
                  <c:v>41883</c:v>
                </c:pt>
                <c:pt idx="243">
                  <c:v>41913</c:v>
                </c:pt>
                <c:pt idx="244">
                  <c:v>41944</c:v>
                </c:pt>
                <c:pt idx="245">
                  <c:v>41974</c:v>
                </c:pt>
                <c:pt idx="246">
                  <c:v>42005</c:v>
                </c:pt>
                <c:pt idx="247">
                  <c:v>42036</c:v>
                </c:pt>
                <c:pt idx="248">
                  <c:v>42064</c:v>
                </c:pt>
                <c:pt idx="249">
                  <c:v>42095</c:v>
                </c:pt>
                <c:pt idx="250">
                  <c:v>42125</c:v>
                </c:pt>
                <c:pt idx="251">
                  <c:v>42156</c:v>
                </c:pt>
                <c:pt idx="252">
                  <c:v>42186</c:v>
                </c:pt>
                <c:pt idx="253">
                  <c:v>42217</c:v>
                </c:pt>
                <c:pt idx="254">
                  <c:v>42248</c:v>
                </c:pt>
                <c:pt idx="255">
                  <c:v>42278</c:v>
                </c:pt>
                <c:pt idx="256">
                  <c:v>42309</c:v>
                </c:pt>
                <c:pt idx="257">
                  <c:v>42339</c:v>
                </c:pt>
                <c:pt idx="258">
                  <c:v>42370</c:v>
                </c:pt>
                <c:pt idx="259">
                  <c:v>42401</c:v>
                </c:pt>
                <c:pt idx="260">
                  <c:v>42430</c:v>
                </c:pt>
                <c:pt idx="261">
                  <c:v>42461</c:v>
                </c:pt>
                <c:pt idx="262">
                  <c:v>42491</c:v>
                </c:pt>
                <c:pt idx="263">
                  <c:v>42522</c:v>
                </c:pt>
                <c:pt idx="264">
                  <c:v>42552</c:v>
                </c:pt>
                <c:pt idx="265">
                  <c:v>42583</c:v>
                </c:pt>
                <c:pt idx="266">
                  <c:v>42614</c:v>
                </c:pt>
                <c:pt idx="267">
                  <c:v>42644</c:v>
                </c:pt>
                <c:pt idx="268">
                  <c:v>42675</c:v>
                </c:pt>
                <c:pt idx="269">
                  <c:v>42705</c:v>
                </c:pt>
              </c:numCache>
            </c:numRef>
          </c:cat>
          <c:val>
            <c:numRef>
              <c:f>Plan1!$B$2:$B$271</c:f>
              <c:numCache>
                <c:formatCode>#,##0.0000</c:formatCode>
                <c:ptCount val="270"/>
                <c:pt idx="0">
                  <c:v>10.43</c:v>
                </c:pt>
                <c:pt idx="1">
                  <c:v>10.29</c:v>
                </c:pt>
                <c:pt idx="2">
                  <c:v>10.33</c:v>
                </c:pt>
                <c:pt idx="3">
                  <c:v>10.09</c:v>
                </c:pt>
                <c:pt idx="4">
                  <c:v>10.02</c:v>
                </c:pt>
                <c:pt idx="5">
                  <c:v>10.15</c:v>
                </c:pt>
                <c:pt idx="6">
                  <c:v>10.29</c:v>
                </c:pt>
                <c:pt idx="7">
                  <c:v>10.23</c:v>
                </c:pt>
                <c:pt idx="8">
                  <c:v>8.75</c:v>
                </c:pt>
                <c:pt idx="9">
                  <c:v>8.58</c:v>
                </c:pt>
                <c:pt idx="10">
                  <c:v>8.1199999999999992</c:v>
                </c:pt>
                <c:pt idx="11">
                  <c:v>8.3000000000000007</c:v>
                </c:pt>
                <c:pt idx="12">
                  <c:v>9.48</c:v>
                </c:pt>
                <c:pt idx="13">
                  <c:v>10.34</c:v>
                </c:pt>
                <c:pt idx="14">
                  <c:v>10.46</c:v>
                </c:pt>
                <c:pt idx="15">
                  <c:v>11.05</c:v>
                </c:pt>
                <c:pt idx="16">
                  <c:v>11.89</c:v>
                </c:pt>
                <c:pt idx="17">
                  <c:v>12.46</c:v>
                </c:pt>
                <c:pt idx="18">
                  <c:v>13.42</c:v>
                </c:pt>
                <c:pt idx="19">
                  <c:v>13</c:v>
                </c:pt>
                <c:pt idx="20">
                  <c:v>11.89</c:v>
                </c:pt>
                <c:pt idx="21">
                  <c:v>12.66</c:v>
                </c:pt>
                <c:pt idx="22">
                  <c:v>13.45</c:v>
                </c:pt>
                <c:pt idx="23">
                  <c:v>13.02</c:v>
                </c:pt>
                <c:pt idx="24">
                  <c:v>13.03</c:v>
                </c:pt>
                <c:pt idx="25">
                  <c:v>13.66</c:v>
                </c:pt>
                <c:pt idx="26">
                  <c:v>15.86</c:v>
                </c:pt>
                <c:pt idx="27">
                  <c:v>16.03</c:v>
                </c:pt>
                <c:pt idx="28">
                  <c:v>16.04</c:v>
                </c:pt>
                <c:pt idx="29">
                  <c:v>16.13</c:v>
                </c:pt>
                <c:pt idx="30">
                  <c:v>15.52</c:v>
                </c:pt>
                <c:pt idx="31">
                  <c:v>14.82</c:v>
                </c:pt>
                <c:pt idx="32">
                  <c:v>15.09</c:v>
                </c:pt>
                <c:pt idx="33">
                  <c:v>15.83</c:v>
                </c:pt>
                <c:pt idx="34">
                  <c:v>15.89</c:v>
                </c:pt>
                <c:pt idx="35">
                  <c:v>15.68</c:v>
                </c:pt>
                <c:pt idx="36">
                  <c:v>14.89</c:v>
                </c:pt>
                <c:pt idx="37">
                  <c:v>15.97</c:v>
                </c:pt>
                <c:pt idx="38">
                  <c:v>17.100000000000001</c:v>
                </c:pt>
                <c:pt idx="39">
                  <c:v>17.440000000000001</c:v>
                </c:pt>
                <c:pt idx="40">
                  <c:v>17.34</c:v>
                </c:pt>
                <c:pt idx="41">
                  <c:v>17.77</c:v>
                </c:pt>
                <c:pt idx="42">
                  <c:v>16.440000000000001</c:v>
                </c:pt>
                <c:pt idx="43">
                  <c:v>14.96</c:v>
                </c:pt>
                <c:pt idx="44">
                  <c:v>13.34</c:v>
                </c:pt>
                <c:pt idx="45">
                  <c:v>12.87</c:v>
                </c:pt>
                <c:pt idx="46">
                  <c:v>12.76</c:v>
                </c:pt>
                <c:pt idx="47">
                  <c:v>12.22</c:v>
                </c:pt>
                <c:pt idx="48">
                  <c:v>12.27</c:v>
                </c:pt>
                <c:pt idx="49">
                  <c:v>11.72</c:v>
                </c:pt>
                <c:pt idx="50">
                  <c:v>12.04</c:v>
                </c:pt>
                <c:pt idx="51">
                  <c:v>12.37</c:v>
                </c:pt>
                <c:pt idx="52">
                  <c:v>12.9</c:v>
                </c:pt>
                <c:pt idx="53">
                  <c:v>13.07</c:v>
                </c:pt>
                <c:pt idx="54">
                  <c:v>13.28</c:v>
                </c:pt>
                <c:pt idx="55">
                  <c:v>15.58</c:v>
                </c:pt>
                <c:pt idx="56">
                  <c:v>15.71</c:v>
                </c:pt>
                <c:pt idx="57">
                  <c:v>13.77</c:v>
                </c:pt>
                <c:pt idx="58">
                  <c:v>13.33</c:v>
                </c:pt>
                <c:pt idx="59">
                  <c:v>13.83</c:v>
                </c:pt>
                <c:pt idx="60">
                  <c:v>13.77</c:v>
                </c:pt>
                <c:pt idx="61">
                  <c:v>15.18</c:v>
                </c:pt>
                <c:pt idx="62">
                  <c:v>17.559999999999999</c:v>
                </c:pt>
                <c:pt idx="63">
                  <c:v>18.47</c:v>
                </c:pt>
                <c:pt idx="64">
                  <c:v>18.86</c:v>
                </c:pt>
                <c:pt idx="65">
                  <c:v>18.16</c:v>
                </c:pt>
                <c:pt idx="66">
                  <c:v>18.04</c:v>
                </c:pt>
                <c:pt idx="67">
                  <c:v>18.100000000000001</c:v>
                </c:pt>
                <c:pt idx="68">
                  <c:v>17.32</c:v>
                </c:pt>
                <c:pt idx="69">
                  <c:v>17.14</c:v>
                </c:pt>
                <c:pt idx="70">
                  <c:v>17.45</c:v>
                </c:pt>
                <c:pt idx="71">
                  <c:v>16.600000000000001</c:v>
                </c:pt>
                <c:pt idx="72">
                  <c:v>15.86</c:v>
                </c:pt>
                <c:pt idx="73">
                  <c:v>15.69</c:v>
                </c:pt>
                <c:pt idx="74">
                  <c:v>16.350000000000001</c:v>
                </c:pt>
                <c:pt idx="75">
                  <c:v>16.899999999999999</c:v>
                </c:pt>
                <c:pt idx="76">
                  <c:v>17.32</c:v>
                </c:pt>
                <c:pt idx="77">
                  <c:v>19</c:v>
                </c:pt>
                <c:pt idx="78">
                  <c:v>18.41</c:v>
                </c:pt>
                <c:pt idx="79">
                  <c:v>16.62</c:v>
                </c:pt>
                <c:pt idx="80">
                  <c:v>16.190000000000001</c:v>
                </c:pt>
                <c:pt idx="81">
                  <c:v>16.22</c:v>
                </c:pt>
                <c:pt idx="82">
                  <c:v>16.79</c:v>
                </c:pt>
                <c:pt idx="83">
                  <c:v>19.25</c:v>
                </c:pt>
                <c:pt idx="84">
                  <c:v>22</c:v>
                </c:pt>
                <c:pt idx="85">
                  <c:v>23.83</c:v>
                </c:pt>
                <c:pt idx="86">
                  <c:v>25.27</c:v>
                </c:pt>
                <c:pt idx="87">
                  <c:v>26.19</c:v>
                </c:pt>
                <c:pt idx="88">
                  <c:v>26.63</c:v>
                </c:pt>
                <c:pt idx="89">
                  <c:v>24.86</c:v>
                </c:pt>
                <c:pt idx="90">
                  <c:v>23.61</c:v>
                </c:pt>
                <c:pt idx="91">
                  <c:v>21.26</c:v>
                </c:pt>
                <c:pt idx="92">
                  <c:v>19.71</c:v>
                </c:pt>
                <c:pt idx="93">
                  <c:v>19.98</c:v>
                </c:pt>
                <c:pt idx="94">
                  <c:v>22.31</c:v>
                </c:pt>
                <c:pt idx="95">
                  <c:v>26</c:v>
                </c:pt>
                <c:pt idx="96">
                  <c:v>29.33</c:v>
                </c:pt>
                <c:pt idx="97">
                  <c:v>32.47</c:v>
                </c:pt>
                <c:pt idx="98">
                  <c:v>36.89</c:v>
                </c:pt>
                <c:pt idx="99">
                  <c:v>41.87</c:v>
                </c:pt>
                <c:pt idx="100">
                  <c:v>42.55</c:v>
                </c:pt>
                <c:pt idx="101">
                  <c:v>43.93</c:v>
                </c:pt>
                <c:pt idx="102">
                  <c:v>40.51</c:v>
                </c:pt>
                <c:pt idx="103">
                  <c:v>40.85</c:v>
                </c:pt>
                <c:pt idx="104">
                  <c:v>37.94</c:v>
                </c:pt>
                <c:pt idx="105">
                  <c:v>34.630000000000003</c:v>
                </c:pt>
                <c:pt idx="106">
                  <c:v>33.619999999999997</c:v>
                </c:pt>
                <c:pt idx="107">
                  <c:v>33.229999999999997</c:v>
                </c:pt>
                <c:pt idx="108">
                  <c:v>32.42</c:v>
                </c:pt>
                <c:pt idx="109">
                  <c:v>32.799999999999997</c:v>
                </c:pt>
                <c:pt idx="110">
                  <c:v>35.57</c:v>
                </c:pt>
                <c:pt idx="111">
                  <c:v>41.05</c:v>
                </c:pt>
                <c:pt idx="112">
                  <c:v>43.948599999999999</c:v>
                </c:pt>
                <c:pt idx="113">
                  <c:v>42.530500000000004</c:v>
                </c:pt>
                <c:pt idx="114">
                  <c:v>42.535400000000003</c:v>
                </c:pt>
                <c:pt idx="115">
                  <c:v>42.462400000000002</c:v>
                </c:pt>
                <c:pt idx="116">
                  <c:v>48.147399999999998</c:v>
                </c:pt>
                <c:pt idx="117">
                  <c:v>47.5655</c:v>
                </c:pt>
                <c:pt idx="118">
                  <c:v>45.891599999999997</c:v>
                </c:pt>
                <c:pt idx="119">
                  <c:v>40.322699999999998</c:v>
                </c:pt>
                <c:pt idx="120">
                  <c:v>35.979500000000002</c:v>
                </c:pt>
                <c:pt idx="121">
                  <c:v>34.220700000000001</c:v>
                </c:pt>
                <c:pt idx="122">
                  <c:v>34.541699999999999</c:v>
                </c:pt>
                <c:pt idx="123">
                  <c:v>30.970600000000001</c:v>
                </c:pt>
                <c:pt idx="124">
                  <c:v>29.495200000000001</c:v>
                </c:pt>
                <c:pt idx="125">
                  <c:v>28.8963</c:v>
                </c:pt>
                <c:pt idx="126">
                  <c:v>29.1511</c:v>
                </c:pt>
                <c:pt idx="127">
                  <c:v>27.008199999999999</c:v>
                </c:pt>
                <c:pt idx="128">
                  <c:v>31.758600000000001</c:v>
                </c:pt>
                <c:pt idx="129">
                  <c:v>29.2044</c:v>
                </c:pt>
                <c:pt idx="130">
                  <c:v>27.8062</c:v>
                </c:pt>
                <c:pt idx="131">
                  <c:v>29.191299999999998</c:v>
                </c:pt>
                <c:pt idx="132">
                  <c:v>29.122499999999999</c:v>
                </c:pt>
                <c:pt idx="133">
                  <c:v>27.605599999999999</c:v>
                </c:pt>
                <c:pt idx="134">
                  <c:v>25.6831</c:v>
                </c:pt>
                <c:pt idx="135">
                  <c:v>24.649799999999999</c:v>
                </c:pt>
                <c:pt idx="136">
                  <c:v>24.242899999999999</c:v>
                </c:pt>
                <c:pt idx="137">
                  <c:v>25.304500000000001</c:v>
                </c:pt>
                <c:pt idx="138">
                  <c:v>26.162099999999999</c:v>
                </c:pt>
                <c:pt idx="139">
                  <c:v>25.5762</c:v>
                </c:pt>
                <c:pt idx="140">
                  <c:v>23.687899999999999</c:v>
                </c:pt>
                <c:pt idx="141">
                  <c:v>22.571999999999999</c:v>
                </c:pt>
                <c:pt idx="142">
                  <c:v>23.932700000000001</c:v>
                </c:pt>
                <c:pt idx="143">
                  <c:v>24.805599999999998</c:v>
                </c:pt>
                <c:pt idx="144">
                  <c:v>24.580300000000001</c:v>
                </c:pt>
                <c:pt idx="145">
                  <c:v>23.906500000000001</c:v>
                </c:pt>
                <c:pt idx="146">
                  <c:v>24.501899999999999</c:v>
                </c:pt>
                <c:pt idx="147">
                  <c:v>26.549099999999999</c:v>
                </c:pt>
                <c:pt idx="148">
                  <c:v>29.011099999999999</c:v>
                </c:pt>
                <c:pt idx="149">
                  <c:v>28.432300000000001</c:v>
                </c:pt>
                <c:pt idx="150">
                  <c:v>28.902799999999999</c:v>
                </c:pt>
                <c:pt idx="151">
                  <c:v>29.496300000000002</c:v>
                </c:pt>
                <c:pt idx="152">
                  <c:v>28.621600000000001</c:v>
                </c:pt>
                <c:pt idx="153">
                  <c:v>27.206</c:v>
                </c:pt>
                <c:pt idx="154">
                  <c:v>27.0276</c:v>
                </c:pt>
                <c:pt idx="155">
                  <c:v>27.2973</c:v>
                </c:pt>
                <c:pt idx="156">
                  <c:v>27.6447</c:v>
                </c:pt>
                <c:pt idx="157">
                  <c:v>30.2044</c:v>
                </c:pt>
                <c:pt idx="158">
                  <c:v>33.865900000000003</c:v>
                </c:pt>
                <c:pt idx="159">
                  <c:v>35.132899999999999</c:v>
                </c:pt>
                <c:pt idx="160">
                  <c:v>37.911700000000003</c:v>
                </c:pt>
                <c:pt idx="161">
                  <c:v>40.111899999999999</c:v>
                </c:pt>
                <c:pt idx="162">
                  <c:v>42.061999999999998</c:v>
                </c:pt>
                <c:pt idx="163">
                  <c:v>44.371200000000002</c:v>
                </c:pt>
                <c:pt idx="164">
                  <c:v>43.2789</c:v>
                </c:pt>
                <c:pt idx="165">
                  <c:v>40.9711</c:v>
                </c:pt>
                <c:pt idx="166">
                  <c:v>40.859200000000001</c:v>
                </c:pt>
                <c:pt idx="167">
                  <c:v>45.074800000000003</c:v>
                </c:pt>
                <c:pt idx="168">
                  <c:v>45.668500000000002</c:v>
                </c:pt>
                <c:pt idx="169">
                  <c:v>40.261800000000001</c:v>
                </c:pt>
                <c:pt idx="170">
                  <c:v>41.2517</c:v>
                </c:pt>
                <c:pt idx="171">
                  <c:v>40.466200000000001</c:v>
                </c:pt>
                <c:pt idx="172">
                  <c:v>40.648099999999999</c:v>
                </c:pt>
                <c:pt idx="173">
                  <c:v>39.456099999999999</c:v>
                </c:pt>
                <c:pt idx="174">
                  <c:v>45.685099999999998</c:v>
                </c:pt>
                <c:pt idx="175">
                  <c:v>44.955100000000002</c:v>
                </c:pt>
                <c:pt idx="176">
                  <c:v>42.774900000000002</c:v>
                </c:pt>
                <c:pt idx="177">
                  <c:v>44.534999999999997</c:v>
                </c:pt>
                <c:pt idx="178">
                  <c:v>45.984200000000001</c:v>
                </c:pt>
                <c:pt idx="179">
                  <c:v>45.066800000000001</c:v>
                </c:pt>
                <c:pt idx="180">
                  <c:v>42.687899999999999</c:v>
                </c:pt>
                <c:pt idx="181">
                  <c:v>42.807299999999998</c:v>
                </c:pt>
                <c:pt idx="182">
                  <c:v>42.163699999999999</c:v>
                </c:pt>
                <c:pt idx="183">
                  <c:v>41.275199999999998</c:v>
                </c:pt>
                <c:pt idx="184">
                  <c:v>40.850700000000003</c:v>
                </c:pt>
                <c:pt idx="185">
                  <c:v>39.813600000000001</c:v>
                </c:pt>
                <c:pt idx="186">
                  <c:v>37.159999999999997</c:v>
                </c:pt>
                <c:pt idx="187">
                  <c:v>33.29</c:v>
                </c:pt>
                <c:pt idx="188">
                  <c:v>31.15</c:v>
                </c:pt>
                <c:pt idx="189">
                  <c:v>30.59</c:v>
                </c:pt>
                <c:pt idx="190">
                  <c:v>31.48</c:v>
                </c:pt>
                <c:pt idx="191">
                  <c:v>31.87</c:v>
                </c:pt>
                <c:pt idx="192">
                  <c:v>34.01</c:v>
                </c:pt>
                <c:pt idx="193">
                  <c:v>36.880000000000003</c:v>
                </c:pt>
                <c:pt idx="194">
                  <c:v>37.96</c:v>
                </c:pt>
                <c:pt idx="195">
                  <c:v>39.81</c:v>
                </c:pt>
                <c:pt idx="196">
                  <c:v>43.39</c:v>
                </c:pt>
                <c:pt idx="197">
                  <c:v>43.87</c:v>
                </c:pt>
                <c:pt idx="198">
                  <c:v>45.52</c:v>
                </c:pt>
                <c:pt idx="199">
                  <c:v>45.68</c:v>
                </c:pt>
                <c:pt idx="200">
                  <c:v>43.35</c:v>
                </c:pt>
                <c:pt idx="201">
                  <c:v>40.96</c:v>
                </c:pt>
                <c:pt idx="202">
                  <c:v>40.380000000000003</c:v>
                </c:pt>
                <c:pt idx="203">
                  <c:v>40.1</c:v>
                </c:pt>
                <c:pt idx="204">
                  <c:v>40.33</c:v>
                </c:pt>
                <c:pt idx="205">
                  <c:v>41.15</c:v>
                </c:pt>
                <c:pt idx="206">
                  <c:v>44.02</c:v>
                </c:pt>
                <c:pt idx="207">
                  <c:v>42.26</c:v>
                </c:pt>
                <c:pt idx="208">
                  <c:v>41.08</c:v>
                </c:pt>
                <c:pt idx="209">
                  <c:v>40.14</c:v>
                </c:pt>
                <c:pt idx="210">
                  <c:v>42.44</c:v>
                </c:pt>
                <c:pt idx="211">
                  <c:v>43.47</c:v>
                </c:pt>
                <c:pt idx="212">
                  <c:v>47.92</c:v>
                </c:pt>
                <c:pt idx="213">
                  <c:v>51.67</c:v>
                </c:pt>
                <c:pt idx="214">
                  <c:v>55.328899999999997</c:v>
                </c:pt>
                <c:pt idx="215">
                  <c:v>58.285899999999998</c:v>
                </c:pt>
                <c:pt idx="216">
                  <c:v>65.626499999999993</c:v>
                </c:pt>
                <c:pt idx="217">
                  <c:v>72.604299999999995</c:v>
                </c:pt>
                <c:pt idx="218">
                  <c:v>73.916300000000007</c:v>
                </c:pt>
                <c:pt idx="219">
                  <c:v>67.27</c:v>
                </c:pt>
                <c:pt idx="220">
                  <c:v>67.171800000000005</c:v>
                </c:pt>
                <c:pt idx="221">
                  <c:v>67.254099999999994</c:v>
                </c:pt>
                <c:pt idx="222">
                  <c:v>58.907499999999999</c:v>
                </c:pt>
                <c:pt idx="223">
                  <c:v>55.634399999999999</c:v>
                </c:pt>
                <c:pt idx="224">
                  <c:v>53.330599999999997</c:v>
                </c:pt>
                <c:pt idx="225">
                  <c:v>50.526400000000002</c:v>
                </c:pt>
                <c:pt idx="226">
                  <c:v>52.414999999999999</c:v>
                </c:pt>
                <c:pt idx="227">
                  <c:v>58.6905</c:v>
                </c:pt>
                <c:pt idx="228">
                  <c:v>58.96</c:v>
                </c:pt>
                <c:pt idx="229">
                  <c:v>59.845500000000001</c:v>
                </c:pt>
                <c:pt idx="230">
                  <c:v>63.024799999999999</c:v>
                </c:pt>
                <c:pt idx="231">
                  <c:v>64.103099999999998</c:v>
                </c:pt>
                <c:pt idx="232">
                  <c:v>66.031499999999994</c:v>
                </c:pt>
                <c:pt idx="233">
                  <c:v>66.733199999999997</c:v>
                </c:pt>
                <c:pt idx="234">
                  <c:v>61.183</c:v>
                </c:pt>
                <c:pt idx="235">
                  <c:v>62.034799999999997</c:v>
                </c:pt>
                <c:pt idx="236">
                  <c:v>63.356099999999998</c:v>
                </c:pt>
                <c:pt idx="237">
                  <c:v>61.829900000000002</c:v>
                </c:pt>
                <c:pt idx="238">
                  <c:v>61.522300000000001</c:v>
                </c:pt>
                <c:pt idx="239">
                  <c:v>60.8748</c:v>
                </c:pt>
                <c:pt idx="240">
                  <c:v>56.395200000000003</c:v>
                </c:pt>
                <c:pt idx="241">
                  <c:v>56.108199999999997</c:v>
                </c:pt>
                <c:pt idx="242">
                  <c:v>53.379800000000003</c:v>
                </c:pt>
                <c:pt idx="243">
                  <c:v>55.085099999999997</c:v>
                </c:pt>
                <c:pt idx="244">
                  <c:v>58.272199999999998</c:v>
                </c:pt>
                <c:pt idx="245">
                  <c:v>58.267200000000003</c:v>
                </c:pt>
                <c:pt idx="246">
                  <c:v>55.752600000000001</c:v>
                </c:pt>
                <c:pt idx="247">
                  <c:v>56.186900000000001</c:v>
                </c:pt>
                <c:pt idx="248">
                  <c:v>58.866799999999998</c:v>
                </c:pt>
                <c:pt idx="249">
                  <c:v>57.572699999999998</c:v>
                </c:pt>
                <c:pt idx="250">
                  <c:v>56.579300000000003</c:v>
                </c:pt>
                <c:pt idx="251">
                  <c:v>56.802900000000001</c:v>
                </c:pt>
                <c:pt idx="252">
                  <c:v>61.158700000000003</c:v>
                </c:pt>
                <c:pt idx="253">
                  <c:v>63.305700000000002</c:v>
                </c:pt>
                <c:pt idx="254">
                  <c:v>68.303100000000001</c:v>
                </c:pt>
                <c:pt idx="255">
                  <c:v>69.982299999999995</c:v>
                </c:pt>
                <c:pt idx="256">
                  <c:v>67.385300000000001</c:v>
                </c:pt>
                <c:pt idx="257">
                  <c:v>66.096199999999996</c:v>
                </c:pt>
                <c:pt idx="258">
                  <c:v>70.815799999999996</c:v>
                </c:pt>
                <c:pt idx="259">
                  <c:v>68.680999999999997</c:v>
                </c:pt>
                <c:pt idx="260">
                  <c:v>63.780299999999997</c:v>
                </c:pt>
                <c:pt idx="261">
                  <c:v>66.005799999999994</c:v>
                </c:pt>
                <c:pt idx="262">
                  <c:v>73.096000000000004</c:v>
                </c:pt>
                <c:pt idx="263">
                  <c:v>80.962900000000005</c:v>
                </c:pt>
                <c:pt idx="264">
                  <c:v>74.665300000000002</c:v>
                </c:pt>
                <c:pt idx="265">
                  <c:v>68.174099999999996</c:v>
                </c:pt>
                <c:pt idx="266">
                  <c:v>66.403899999999993</c:v>
                </c:pt>
                <c:pt idx="267">
                  <c:v>66.082599999999999</c:v>
                </c:pt>
                <c:pt idx="268">
                  <c:v>67.838300000000004</c:v>
                </c:pt>
                <c:pt idx="269">
                  <c:v>68.601299999999995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2365776"/>
        <c:axId val="1842366864"/>
      </c:lineChart>
      <c:dateAx>
        <c:axId val="184236632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2362512"/>
        <c:crosses val="autoZero"/>
        <c:auto val="1"/>
        <c:lblOffset val="100"/>
        <c:baseTimeUnit val="months"/>
      </c:dateAx>
      <c:valAx>
        <c:axId val="184236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2000" dirty="0" smtClean="0">
                    <a:solidFill>
                      <a:srgbClr val="00B050"/>
                    </a:solidFill>
                  </a:rPr>
                  <a:t>R$ ou US$</a:t>
                </a:r>
                <a:endParaRPr lang="pt-BR" sz="2000" dirty="0">
                  <a:solidFill>
                    <a:srgbClr val="00B05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00B05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2366320"/>
        <c:crosses val="autoZero"/>
        <c:crossBetween val="between"/>
      </c:valAx>
      <c:valAx>
        <c:axId val="184236686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2000" dirty="0" smtClean="0">
                    <a:solidFill>
                      <a:srgbClr val="FF0000"/>
                    </a:solidFill>
                  </a:rPr>
                  <a:t>R$</a:t>
                </a:r>
                <a:endParaRPr lang="pt-BR" sz="2000" dirty="0">
                  <a:solidFill>
                    <a:srgbClr val="FF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2365776"/>
        <c:crosses val="max"/>
        <c:crossBetween val="between"/>
      </c:valAx>
      <c:dateAx>
        <c:axId val="184236577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842366864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69083155650319"/>
          <c:y val="8.8607594936708861E-2"/>
          <c:w val="0.77398720682302768"/>
          <c:h val="0.7468354430379746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Leste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34</c:v>
                </c:pt>
                <c:pt idx="4">
                  <c:v>111</c:v>
                </c:pt>
                <c:pt idx="5">
                  <c:v>86</c:v>
                </c:pt>
                <c:pt idx="6">
                  <c:v>133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842361424"/>
        <c:axId val="1842361968"/>
      </c:lineChart>
      <c:catAx>
        <c:axId val="18423614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Tempo</a:t>
                </a:r>
              </a:p>
            </c:rich>
          </c:tx>
          <c:layout>
            <c:manualLayout>
              <c:xMode val="edge"/>
              <c:yMode val="edge"/>
              <c:x val="0.51172707889125801"/>
              <c:y val="0.848101265822784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2361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23619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Valor</a:t>
                </a:r>
              </a:p>
            </c:rich>
          </c:tx>
          <c:layout>
            <c:manualLayout>
              <c:xMode val="edge"/>
              <c:yMode val="edge"/>
              <c:x val="2.5586353944562899E-2"/>
              <c:y val="0.3797468354430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236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23667377398719"/>
          <c:y val="8.8607594936708861E-2"/>
          <c:w val="0.79744136460554371"/>
          <c:h val="0.74683544303797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Leste</c:v>
                </c:pt>
              </c:strCache>
            </c:strRef>
          </c:tx>
          <c:spPr>
            <a:solidFill>
              <a:schemeClr val="accent1"/>
            </a:solidFill>
            <a:ln w="30635">
              <a:solidFill>
                <a:srgbClr val="00FF00"/>
              </a:solidFill>
              <a:prstDash val="solid"/>
            </a:ln>
          </c:spPr>
          <c:invertIfNegative val="0"/>
          <c:cat>
            <c:numRef>
              <c:f>Sheet1!$B$1:$H$1</c:f>
              <c:numCache>
                <c:formatCode>General</c:formatCode>
                <c:ptCount val="7"/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0">
                  <c:v>25</c:v>
                </c:pt>
                <c:pt idx="1">
                  <c:v>35</c:v>
                </c:pt>
                <c:pt idx="2">
                  <c:v>42</c:v>
                </c:pt>
                <c:pt idx="3">
                  <c:v>50</c:v>
                </c:pt>
                <c:pt idx="4">
                  <c:v>37</c:v>
                </c:pt>
                <c:pt idx="5">
                  <c:v>29</c:v>
                </c:pt>
                <c:pt idx="6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2364144"/>
        <c:axId val="1842365232"/>
      </c:barChart>
      <c:catAx>
        <c:axId val="1842364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86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Tempo</a:t>
                </a:r>
              </a:p>
            </c:rich>
          </c:tx>
          <c:layout>
            <c:manualLayout>
              <c:xMode val="edge"/>
              <c:yMode val="edge"/>
              <c:x val="0.50106609808102343"/>
              <c:y val="0.84810126582278478"/>
            </c:manualLayout>
          </c:layout>
          <c:overlay val="0"/>
          <c:spPr>
            <a:noFill/>
            <a:ln w="2042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0212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26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842365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2365232"/>
        <c:scaling>
          <c:orientation val="minMax"/>
        </c:scaling>
        <c:delete val="0"/>
        <c:axPos val="l"/>
        <c:majorGridlines>
          <c:spPr>
            <a:ln w="10212">
              <a:solidFill>
                <a:srgbClr val="C0C0C0"/>
              </a:solidFill>
              <a:prstDash val="lgDash"/>
            </a:ln>
          </c:spPr>
        </c:majorGridlines>
        <c:title>
          <c:tx>
            <c:rich>
              <a:bodyPr/>
              <a:lstStyle/>
              <a:p>
                <a:pPr>
                  <a:defRPr sz="1086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Volume</a:t>
                </a:r>
              </a:p>
            </c:rich>
          </c:tx>
          <c:layout>
            <c:manualLayout>
              <c:xMode val="edge"/>
              <c:yMode val="edge"/>
              <c:x val="2.7718550106609809E-2"/>
              <c:y val="0.34177215189873417"/>
            </c:manualLayout>
          </c:layout>
          <c:overlay val="0"/>
          <c:spPr>
            <a:noFill/>
            <a:ln w="20424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0212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26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842364144"/>
        <c:crosses val="autoZero"/>
        <c:crossBetween val="between"/>
      </c:valAx>
      <c:spPr>
        <a:noFill/>
        <a:ln w="1021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solidFill>
      <a:srgbClr val="0070C0"/>
    </a:solidFill>
    <a:ln>
      <a:noFill/>
    </a:ln>
  </c:spPr>
  <c:txPr>
    <a:bodyPr/>
    <a:lstStyle/>
    <a:p>
      <a:pPr>
        <a:defRPr sz="108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2DAB1-F2B2-4E80-A2A9-4ECCD61DB7CC}" type="datetimeFigureOut">
              <a:rPr lang="pt-BR" smtClean="0"/>
              <a:t>28/04/2019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7A235-58E4-47D0-A160-FA689EC6A1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822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22FF0-B762-43F5-A49A-3D1BF1171A8C}" type="slidenum">
              <a:rPr lang="pt-BR" altLang="pt-BR" smtClean="0"/>
              <a:pPr/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9360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C08C-AAB0-4582-9646-1535DE345B64}" type="datetimeFigureOut">
              <a:rPr lang="pt-BR" smtClean="0"/>
              <a:t>28/04/2019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CC0C-14DA-4E6C-8A7C-AB1E900D17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44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C08C-AAB0-4582-9646-1535DE345B64}" type="datetimeFigureOut">
              <a:rPr lang="pt-BR" smtClean="0"/>
              <a:t>28/04/2019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CC0C-14DA-4E6C-8A7C-AB1E900D17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92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C08C-AAB0-4582-9646-1535DE345B64}" type="datetimeFigureOut">
              <a:rPr lang="pt-BR" smtClean="0"/>
              <a:t>28/04/2019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CC0C-14DA-4E6C-8A7C-AB1E900D17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717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C5B1-5A6F-4313-87D7-65440B7B94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97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C08C-AAB0-4582-9646-1535DE345B64}" type="datetimeFigureOut">
              <a:rPr lang="pt-BR" smtClean="0"/>
              <a:t>28/04/2019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CC0C-14DA-4E6C-8A7C-AB1E900D17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73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C08C-AAB0-4582-9646-1535DE345B64}" type="datetimeFigureOut">
              <a:rPr lang="pt-BR" smtClean="0"/>
              <a:t>28/04/2019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CC0C-14DA-4E6C-8A7C-AB1E900D17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87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C08C-AAB0-4582-9646-1535DE345B64}" type="datetimeFigureOut">
              <a:rPr lang="pt-BR" smtClean="0"/>
              <a:t>28/04/2019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CC0C-14DA-4E6C-8A7C-AB1E900D17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35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C08C-AAB0-4582-9646-1535DE345B64}" type="datetimeFigureOut">
              <a:rPr lang="pt-BR" smtClean="0"/>
              <a:t>28/04/2019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CC0C-14DA-4E6C-8A7C-AB1E900D17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82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C08C-AAB0-4582-9646-1535DE345B64}" type="datetimeFigureOut">
              <a:rPr lang="pt-BR" smtClean="0"/>
              <a:t>28/04/2019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CC0C-14DA-4E6C-8A7C-AB1E900D17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72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C08C-AAB0-4582-9646-1535DE345B64}" type="datetimeFigureOut">
              <a:rPr lang="pt-BR" smtClean="0"/>
              <a:t>28/04/2019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CC0C-14DA-4E6C-8A7C-AB1E900D17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67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C08C-AAB0-4582-9646-1535DE345B64}" type="datetimeFigureOut">
              <a:rPr lang="pt-BR" smtClean="0"/>
              <a:t>28/04/2019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CC0C-14DA-4E6C-8A7C-AB1E900D17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8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C08C-AAB0-4582-9646-1535DE345B64}" type="datetimeFigureOut">
              <a:rPr lang="pt-BR" smtClean="0"/>
              <a:t>28/04/2019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CC0C-14DA-4E6C-8A7C-AB1E900D17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49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EC08C-AAB0-4582-9646-1535DE345B64}" type="datetimeFigureOut">
              <a:rPr lang="pt-BR" smtClean="0"/>
              <a:t>28/04/2019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CCC0C-14DA-4E6C-8A7C-AB1E900D17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70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1319" y="1122363"/>
            <a:ext cx="11524735" cy="2387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LES </a:t>
            </a:r>
            <a:r>
              <a:rPr lang="pt-BR" dirty="0"/>
              <a:t>453 – </a:t>
            </a:r>
            <a:r>
              <a:rPr lang="pt-BR" dirty="0" smtClean="0"/>
              <a:t>Mercados de </a:t>
            </a:r>
            <a:r>
              <a:rPr lang="pt-BR" b="1" dirty="0" smtClean="0"/>
              <a:t>Derivativo</a:t>
            </a:r>
            <a:r>
              <a:rPr lang="pt-BR" dirty="0" smtClean="0"/>
              <a:t>s Agropecuários e </a:t>
            </a:r>
            <a:r>
              <a:rPr lang="pt-BR" b="1" dirty="0" smtClean="0"/>
              <a:t>Financeiros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Parte II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1º Semestre de 2019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24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Qual a movimentação diária em operações de câmbio no maior mercado de derivativos de </a:t>
            </a:r>
            <a:r>
              <a:rPr lang="pt-BR" dirty="0"/>
              <a:t>m</a:t>
            </a:r>
            <a:r>
              <a:rPr lang="pt-BR" dirty="0" smtClean="0"/>
              <a:t>oeda do mundo?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91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355" y="47670"/>
            <a:ext cx="7045568" cy="67739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867594" y="1024307"/>
            <a:ext cx="17584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>
                <a:solidFill>
                  <a:srgbClr val="FF0000"/>
                </a:solidFill>
              </a:rPr>
              <a:t>US$ 5 tri / dia</a:t>
            </a:r>
          </a:p>
        </p:txBody>
      </p:sp>
    </p:spTree>
    <p:extLst>
      <p:ext uri="{BB962C8B-B14F-4D97-AF65-F5344CB8AC3E}">
        <p14:creationId xmlns:p14="http://schemas.microsoft.com/office/powerpoint/2010/main" val="367611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2000250" y="318038"/>
            <a:ext cx="8180388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2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>
              <a:spcBef>
                <a:spcPct val="50000"/>
              </a:spcBef>
              <a:buFontTx/>
              <a:buChar char="•"/>
            </a:pPr>
            <a:r>
              <a:rPr lang="pt-BR" altLang="pt-BR" sz="3200" dirty="0">
                <a:solidFill>
                  <a:srgbClr val="000000"/>
                </a:solidFill>
                <a:latin typeface="+mn-lt"/>
              </a:rPr>
              <a:t>O que é swap?</a:t>
            </a:r>
          </a:p>
          <a:p>
            <a:pPr algn="just" eaLnBrk="0" hangingPunct="0">
              <a:spcBef>
                <a:spcPct val="50000"/>
              </a:spcBef>
              <a:buFontTx/>
              <a:buChar char="•"/>
            </a:pPr>
            <a:endParaRPr lang="pt-BR" altLang="pt-BR" sz="3200" dirty="0">
              <a:solidFill>
                <a:srgbClr val="000000"/>
              </a:solidFill>
              <a:latin typeface="+mn-lt"/>
            </a:endParaRPr>
          </a:p>
          <a:p>
            <a:pPr algn="just" eaLnBrk="0" hangingPunct="0">
              <a:spcBef>
                <a:spcPct val="50000"/>
              </a:spcBef>
              <a:buFontTx/>
              <a:buChar char="•"/>
            </a:pPr>
            <a:endParaRPr lang="pt-BR" altLang="pt-BR" sz="3200" dirty="0">
              <a:solidFill>
                <a:srgbClr val="000000"/>
              </a:solidFill>
              <a:latin typeface="+mn-lt"/>
            </a:endParaRPr>
          </a:p>
          <a:p>
            <a:pPr algn="just" eaLnBrk="0" hangingPunct="0">
              <a:spcBef>
                <a:spcPct val="50000"/>
              </a:spcBef>
              <a:buFontTx/>
              <a:buChar char="•"/>
            </a:pPr>
            <a:endParaRPr lang="pt-BR" altLang="pt-BR" sz="3200" dirty="0">
              <a:solidFill>
                <a:srgbClr val="000000"/>
              </a:solidFill>
              <a:latin typeface="+mn-lt"/>
            </a:endParaRPr>
          </a:p>
          <a:p>
            <a:pPr algn="just" eaLnBrk="0" hangingPunct="0">
              <a:spcBef>
                <a:spcPct val="50000"/>
              </a:spcBef>
              <a:buFontTx/>
              <a:buChar char="•"/>
            </a:pPr>
            <a:r>
              <a:rPr lang="pt-BR" altLang="pt-BR" sz="3200" dirty="0">
                <a:solidFill>
                  <a:srgbClr val="000000"/>
                </a:solidFill>
                <a:latin typeface="+mn-lt"/>
              </a:rPr>
              <a:t>O que é arbitragem?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67670" y="972424"/>
            <a:ext cx="7815868" cy="168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pt-BR" altLang="pt-BR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Swap</a:t>
            </a:r>
            <a:r>
              <a:rPr lang="pt-BR" altLang="pt-BR" kern="0" dirty="0">
                <a:solidFill>
                  <a:srgbClr val="0000FF"/>
                </a:solidFill>
                <a:sym typeface="Symbol" panose="05050102010706020507" pitchFamily="18" charset="2"/>
              </a:rPr>
              <a:t> é uma troca de resultado da aplicação de um índice, ou a variação de preços, sobre um valor principal.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67670" y="3892378"/>
            <a:ext cx="7912968" cy="205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lnSpc>
                <a:spcPct val="110000"/>
              </a:lnSpc>
              <a:buNone/>
            </a:pPr>
            <a:r>
              <a:rPr lang="pt-BR" altLang="pt-BR" kern="0" dirty="0">
                <a:solidFill>
                  <a:srgbClr val="0000FF"/>
                </a:solidFill>
              </a:rPr>
              <a:t>Operações de compra e venda para gerar lucro, aproveitando diferenciais de preços em diferentes mercados. Comprar no mercado a vista e vender no mercado futuro é uma forma de arbitragem.</a:t>
            </a:r>
          </a:p>
        </p:txBody>
      </p:sp>
    </p:spTree>
    <p:extLst>
      <p:ext uri="{BB962C8B-B14F-4D97-AF65-F5344CB8AC3E}">
        <p14:creationId xmlns:p14="http://schemas.microsoft.com/office/powerpoint/2010/main" val="312207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autoUpdateAnimBg="0"/>
      <p:bldP spid="5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0B16B7-998A-46CA-8C5A-123DE6568F65}" type="slidenum">
              <a:rPr lang="pt-BR" altLang="pt-BR">
                <a:solidFill>
                  <a:srgbClr val="969696"/>
                </a:solidFill>
              </a:rPr>
              <a:pPr/>
              <a:t>13</a:t>
            </a:fld>
            <a:endParaRPr lang="pt-BR" altLang="pt-BR">
              <a:solidFill>
                <a:srgbClr val="969696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000000"/>
                </a:solidFill>
              </a:rPr>
              <a:t>Formação do Preço Futuro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É importante determinar como o preço de um contrato de liquidação futura se forma.</a:t>
            </a:r>
          </a:p>
          <a:p>
            <a:pPr marL="966788" lvl="1" indent="-509588"/>
            <a:r>
              <a:rPr lang="pt-BR" altLang="pt-BR" dirty="0" smtClean="0">
                <a:solidFill>
                  <a:srgbClr val="000000"/>
                </a:solidFill>
                <a:sym typeface="Symbol" panose="05050102010706020507" pitchFamily="18" charset="2"/>
              </a:rPr>
              <a:t>Para sabermos se estamos pagando um preço “justo” pelo derivativo.</a:t>
            </a:r>
          </a:p>
        </p:txBody>
      </p:sp>
    </p:spTree>
    <p:extLst>
      <p:ext uri="{BB962C8B-B14F-4D97-AF65-F5344CB8AC3E}">
        <p14:creationId xmlns:p14="http://schemas.microsoft.com/office/powerpoint/2010/main" val="166802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550" y="23728"/>
            <a:ext cx="7962088" cy="682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171700" y="371475"/>
            <a:ext cx="77724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600" dirty="0">
                <a:latin typeface="Arial" charset="0"/>
              </a:rPr>
              <a:t>Análise de Ações</a:t>
            </a:r>
          </a:p>
        </p:txBody>
      </p:sp>
      <p:grpSp>
        <p:nvGrpSpPr>
          <p:cNvPr id="259134" name="Group 62"/>
          <p:cNvGrpSpPr>
            <a:grpSpLocks/>
          </p:cNvGrpSpPr>
          <p:nvPr/>
        </p:nvGrpSpPr>
        <p:grpSpPr bwMode="auto">
          <a:xfrm>
            <a:off x="7321550" y="2501900"/>
            <a:ext cx="3263900" cy="844550"/>
            <a:chOff x="3652" y="1576"/>
            <a:chExt cx="2056" cy="532"/>
          </a:xfrm>
        </p:grpSpPr>
        <p:sp>
          <p:nvSpPr>
            <p:cNvPr id="59414" name="AutoShape 23"/>
            <p:cNvSpPr>
              <a:spLocks noChangeArrowheads="1"/>
            </p:cNvSpPr>
            <p:nvPr/>
          </p:nvSpPr>
          <p:spPr bwMode="auto">
            <a:xfrm>
              <a:off x="3656" y="1576"/>
              <a:ext cx="2052" cy="532"/>
            </a:xfrm>
            <a:prstGeom prst="cube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415" name="Rectangle 29"/>
            <p:cNvSpPr>
              <a:spLocks noChangeArrowheads="1"/>
            </p:cNvSpPr>
            <p:nvPr/>
          </p:nvSpPr>
          <p:spPr bwMode="auto">
            <a:xfrm>
              <a:off x="3652" y="1688"/>
              <a:ext cx="194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pt-BR" sz="2000" b="1">
                  <a:latin typeface="Arial" charset="0"/>
                </a:rPr>
                <a:t>Análise Econômico-Financeira da Empresa </a:t>
              </a:r>
            </a:p>
          </p:txBody>
        </p:sp>
      </p:grpSp>
      <p:sp>
        <p:nvSpPr>
          <p:cNvPr id="259117" name="AutoShape 45"/>
          <p:cNvSpPr>
            <a:spLocks/>
          </p:cNvSpPr>
          <p:nvPr/>
        </p:nvSpPr>
        <p:spPr bwMode="auto">
          <a:xfrm>
            <a:off x="6819900" y="1276350"/>
            <a:ext cx="228600" cy="3333750"/>
          </a:xfrm>
          <a:prstGeom prst="leftBrace">
            <a:avLst>
              <a:gd name="adj1" fmla="val 121528"/>
              <a:gd name="adj2" fmla="val 50000"/>
            </a:avLst>
          </a:prstGeom>
          <a:noFill/>
          <a:ln w="9525">
            <a:solidFill>
              <a:srgbClr val="CCFFFF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pt-BR"/>
          </a:p>
        </p:txBody>
      </p:sp>
      <p:grpSp>
        <p:nvGrpSpPr>
          <p:cNvPr id="259135" name="Group 63"/>
          <p:cNvGrpSpPr>
            <a:grpSpLocks/>
          </p:cNvGrpSpPr>
          <p:nvPr/>
        </p:nvGrpSpPr>
        <p:grpSpPr bwMode="auto">
          <a:xfrm>
            <a:off x="7327900" y="3536950"/>
            <a:ext cx="3263900" cy="844550"/>
            <a:chOff x="3656" y="2228"/>
            <a:chExt cx="2056" cy="532"/>
          </a:xfrm>
        </p:grpSpPr>
        <p:sp>
          <p:nvSpPr>
            <p:cNvPr id="59412" name="AutoShape 47"/>
            <p:cNvSpPr>
              <a:spLocks noChangeArrowheads="1"/>
            </p:cNvSpPr>
            <p:nvPr/>
          </p:nvSpPr>
          <p:spPr bwMode="auto">
            <a:xfrm>
              <a:off x="3660" y="2228"/>
              <a:ext cx="2052" cy="532"/>
            </a:xfrm>
            <a:prstGeom prst="cube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413" name="Rectangle 48"/>
            <p:cNvSpPr>
              <a:spLocks noChangeArrowheads="1"/>
            </p:cNvSpPr>
            <p:nvPr/>
          </p:nvSpPr>
          <p:spPr bwMode="auto">
            <a:xfrm>
              <a:off x="3656" y="2448"/>
              <a:ext cx="1944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pt-BR" sz="2000" b="1">
                  <a:latin typeface="Arial" charset="0"/>
                </a:rPr>
                <a:t>Valorização das Ações</a:t>
              </a:r>
            </a:p>
          </p:txBody>
        </p:sp>
      </p:grpSp>
      <p:grpSp>
        <p:nvGrpSpPr>
          <p:cNvPr id="259133" name="Group 61"/>
          <p:cNvGrpSpPr>
            <a:grpSpLocks/>
          </p:cNvGrpSpPr>
          <p:nvPr/>
        </p:nvGrpSpPr>
        <p:grpSpPr bwMode="auto">
          <a:xfrm>
            <a:off x="7327900" y="1403350"/>
            <a:ext cx="3263900" cy="844550"/>
            <a:chOff x="3656" y="884"/>
            <a:chExt cx="2056" cy="532"/>
          </a:xfrm>
        </p:grpSpPr>
        <p:sp>
          <p:nvSpPr>
            <p:cNvPr id="59410" name="AutoShape 49"/>
            <p:cNvSpPr>
              <a:spLocks noChangeArrowheads="1"/>
            </p:cNvSpPr>
            <p:nvPr/>
          </p:nvSpPr>
          <p:spPr bwMode="auto">
            <a:xfrm>
              <a:off x="3660" y="884"/>
              <a:ext cx="2052" cy="532"/>
            </a:xfrm>
            <a:prstGeom prst="cube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411" name="Rectangle 50"/>
            <p:cNvSpPr>
              <a:spLocks noChangeArrowheads="1"/>
            </p:cNvSpPr>
            <p:nvPr/>
          </p:nvSpPr>
          <p:spPr bwMode="auto">
            <a:xfrm>
              <a:off x="3656" y="1080"/>
              <a:ext cx="1944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pt-BR" sz="2000" b="1">
                  <a:latin typeface="Arial" charset="0"/>
                </a:rPr>
                <a:t>Análise </a:t>
              </a:r>
              <a:r>
                <a:rPr lang="pt-BR" sz="2000" b="1" i="1">
                  <a:latin typeface="Arial" charset="0"/>
                </a:rPr>
                <a:t>Top Down</a:t>
              </a:r>
            </a:p>
          </p:txBody>
        </p:sp>
      </p:grpSp>
      <p:grpSp>
        <p:nvGrpSpPr>
          <p:cNvPr id="259131" name="Group 59"/>
          <p:cNvGrpSpPr>
            <a:grpSpLocks/>
          </p:cNvGrpSpPr>
          <p:nvPr/>
        </p:nvGrpSpPr>
        <p:grpSpPr bwMode="auto">
          <a:xfrm>
            <a:off x="3403600" y="2508250"/>
            <a:ext cx="3263900" cy="844550"/>
            <a:chOff x="1184" y="1580"/>
            <a:chExt cx="2056" cy="532"/>
          </a:xfrm>
        </p:grpSpPr>
        <p:sp>
          <p:nvSpPr>
            <p:cNvPr id="59408" name="AutoShape 51"/>
            <p:cNvSpPr>
              <a:spLocks noChangeArrowheads="1"/>
            </p:cNvSpPr>
            <p:nvPr/>
          </p:nvSpPr>
          <p:spPr bwMode="auto">
            <a:xfrm>
              <a:off x="1188" y="1580"/>
              <a:ext cx="2052" cy="532"/>
            </a:xfrm>
            <a:prstGeom prst="cube">
              <a:avLst>
                <a:gd name="adj" fmla="val 25000"/>
              </a:avLst>
            </a:prstGeom>
            <a:solidFill>
              <a:srgbClr val="0070C0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409" name="Rectangle 52"/>
            <p:cNvSpPr>
              <a:spLocks noChangeArrowheads="1"/>
            </p:cNvSpPr>
            <p:nvPr/>
          </p:nvSpPr>
          <p:spPr bwMode="auto">
            <a:xfrm>
              <a:off x="1184" y="1692"/>
              <a:ext cx="194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pt-BR" sz="2000" b="1">
                  <a:latin typeface="Arial" charset="0"/>
                </a:rPr>
                <a:t>Análise Fundamentalista </a:t>
              </a:r>
            </a:p>
          </p:txBody>
        </p:sp>
      </p:grpSp>
      <p:grpSp>
        <p:nvGrpSpPr>
          <p:cNvPr id="259132" name="Group 60"/>
          <p:cNvGrpSpPr>
            <a:grpSpLocks/>
          </p:cNvGrpSpPr>
          <p:nvPr/>
        </p:nvGrpSpPr>
        <p:grpSpPr bwMode="auto">
          <a:xfrm>
            <a:off x="3409950" y="5181600"/>
            <a:ext cx="3263900" cy="844550"/>
            <a:chOff x="1188" y="3264"/>
            <a:chExt cx="2056" cy="532"/>
          </a:xfrm>
        </p:grpSpPr>
        <p:sp>
          <p:nvSpPr>
            <p:cNvPr id="59406" name="AutoShape 53"/>
            <p:cNvSpPr>
              <a:spLocks noChangeArrowheads="1"/>
            </p:cNvSpPr>
            <p:nvPr/>
          </p:nvSpPr>
          <p:spPr bwMode="auto">
            <a:xfrm>
              <a:off x="1192" y="3264"/>
              <a:ext cx="2052" cy="532"/>
            </a:xfrm>
            <a:prstGeom prst="cube">
              <a:avLst>
                <a:gd name="adj" fmla="val 25000"/>
              </a:avLst>
            </a:prstGeom>
            <a:solidFill>
              <a:srgbClr val="0070C0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9407" name="Rectangle 54"/>
            <p:cNvSpPr>
              <a:spLocks noChangeArrowheads="1"/>
            </p:cNvSpPr>
            <p:nvPr/>
          </p:nvSpPr>
          <p:spPr bwMode="auto">
            <a:xfrm>
              <a:off x="1188" y="3376"/>
              <a:ext cx="194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pt-BR" sz="2000" b="1" dirty="0">
                  <a:latin typeface="Arial" charset="0"/>
                </a:rPr>
                <a:t>Análise Técnica de Ações</a:t>
              </a:r>
            </a:p>
          </p:txBody>
        </p:sp>
      </p:grpSp>
      <p:grpSp>
        <p:nvGrpSpPr>
          <p:cNvPr id="259130" name="Group 58"/>
          <p:cNvGrpSpPr>
            <a:grpSpLocks/>
          </p:cNvGrpSpPr>
          <p:nvPr/>
        </p:nvGrpSpPr>
        <p:grpSpPr bwMode="auto">
          <a:xfrm>
            <a:off x="1841500" y="1289050"/>
            <a:ext cx="844550" cy="4857750"/>
            <a:chOff x="200" y="812"/>
            <a:chExt cx="532" cy="3060"/>
          </a:xfrm>
        </p:grpSpPr>
        <p:sp>
          <p:nvSpPr>
            <p:cNvPr id="59404" name="AutoShape 55"/>
            <p:cNvSpPr>
              <a:spLocks noChangeArrowheads="1"/>
            </p:cNvSpPr>
            <p:nvPr/>
          </p:nvSpPr>
          <p:spPr bwMode="auto">
            <a:xfrm rot="5400000" flipH="1">
              <a:off x="-1064" y="2076"/>
              <a:ext cx="3060" cy="532"/>
            </a:xfrm>
            <a:prstGeom prst="cube">
              <a:avLst>
                <a:gd name="adj" fmla="val 25000"/>
              </a:avLst>
            </a:prstGeom>
            <a:solidFill>
              <a:srgbClr val="002060"/>
            </a:solidFill>
            <a:ln w="9525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59405" name="Rectangle 56"/>
            <p:cNvSpPr>
              <a:spLocks noChangeArrowheads="1"/>
            </p:cNvSpPr>
            <p:nvPr/>
          </p:nvSpPr>
          <p:spPr bwMode="auto">
            <a:xfrm rot="-5400000">
              <a:off x="-1006" y="2215"/>
              <a:ext cx="2899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pt-BR" sz="2000" b="1" dirty="0">
                  <a:solidFill>
                    <a:schemeClr val="bg1"/>
                  </a:solidFill>
                  <a:latin typeface="Arial" charset="0"/>
                </a:rPr>
                <a:t>Ferramentas de Análise de Ações </a:t>
              </a:r>
            </a:p>
          </p:txBody>
        </p:sp>
      </p:grpSp>
      <p:sp>
        <p:nvSpPr>
          <p:cNvPr id="259129" name="AutoShape 57"/>
          <p:cNvSpPr>
            <a:spLocks/>
          </p:cNvSpPr>
          <p:nvPr/>
        </p:nvSpPr>
        <p:spPr bwMode="auto">
          <a:xfrm>
            <a:off x="2863850" y="1301750"/>
            <a:ext cx="228600" cy="5010150"/>
          </a:xfrm>
          <a:prstGeom prst="leftBrace">
            <a:avLst>
              <a:gd name="adj1" fmla="val 182639"/>
              <a:gd name="adj2" fmla="val 50000"/>
            </a:avLst>
          </a:pr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  <a:extLst/>
        </p:spPr>
        <p:txBody>
          <a:bodyPr wrap="none" anchor="ctr">
            <a:flatTx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680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9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59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5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9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9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9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117" grpId="0" animBg="1"/>
      <p:bldP spid="2591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2190750" y="1817689"/>
            <a:ext cx="7780338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pt-BR" sz="2800" dirty="0">
                <a:solidFill>
                  <a:srgbClr val="FF0000"/>
                </a:solidFill>
                <a:latin typeface="Arial" charset="0"/>
              </a:rPr>
              <a:t>O que é?</a:t>
            </a:r>
          </a:p>
          <a:p>
            <a:pPr lvl="1">
              <a:lnSpc>
                <a:spcPct val="110000"/>
              </a:lnSpc>
            </a:pPr>
            <a:r>
              <a:rPr lang="pt-BR" sz="2800" dirty="0">
                <a:latin typeface="Arial" charset="0"/>
              </a:rPr>
              <a:t>Metodologia de análise para determinar o preço justo de uma ação.</a:t>
            </a:r>
          </a:p>
          <a:p>
            <a:pPr lvl="1">
              <a:lnSpc>
                <a:spcPct val="110000"/>
              </a:lnSpc>
            </a:pPr>
            <a:endParaRPr lang="pt-BR" sz="2800" dirty="0"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pt-BR" sz="2800" dirty="0">
                <a:solidFill>
                  <a:srgbClr val="FF0000"/>
                </a:solidFill>
                <a:latin typeface="Arial" charset="0"/>
              </a:rPr>
              <a:t>O que quer dizer fundamentalista?</a:t>
            </a:r>
          </a:p>
          <a:p>
            <a:pPr lvl="1">
              <a:lnSpc>
                <a:spcPct val="110000"/>
              </a:lnSpc>
            </a:pPr>
            <a:r>
              <a:rPr lang="pt-BR" sz="2800" dirty="0">
                <a:latin typeface="Arial" charset="0"/>
              </a:rPr>
              <a:t>O preço justo de uma ação se fundamenta na expectativa de lucros futuros.</a:t>
            </a:r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2190750" y="571500"/>
            <a:ext cx="77724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600">
                <a:latin typeface="Arial" charset="0"/>
              </a:rPr>
              <a:t>A Análise Fundamentalista</a:t>
            </a:r>
          </a:p>
        </p:txBody>
      </p:sp>
    </p:spTree>
    <p:extLst>
      <p:ext uri="{BB962C8B-B14F-4D97-AF65-F5344CB8AC3E}">
        <p14:creationId xmlns:p14="http://schemas.microsoft.com/office/powerpoint/2010/main" val="251795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0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20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171700" y="1817688"/>
            <a:ext cx="7780338" cy="333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pt-BR" sz="2800" dirty="0">
                <a:solidFill>
                  <a:srgbClr val="FF0000"/>
                </a:solidFill>
                <a:latin typeface="Arial" charset="0"/>
              </a:rPr>
              <a:t>O preço das ações na Bolsa não é o próprio preço justo?</a:t>
            </a:r>
          </a:p>
          <a:p>
            <a:endParaRPr lang="pt-BR" sz="2800" dirty="0">
              <a:latin typeface="Arial" charset="0"/>
            </a:endParaRPr>
          </a:p>
          <a:p>
            <a:pPr lvl="1"/>
            <a:r>
              <a:rPr lang="pt-BR" sz="2800" dirty="0">
                <a:latin typeface="Arial" charset="0"/>
              </a:rPr>
              <a:t>Não. Ele reflete uma média de expectativas entre compradores e vendedores da ação. </a:t>
            </a:r>
          </a:p>
          <a:p>
            <a:pPr lvl="1">
              <a:spcBef>
                <a:spcPct val="30000"/>
              </a:spcBef>
            </a:pPr>
            <a:r>
              <a:rPr lang="pt-BR" sz="2800" dirty="0">
                <a:latin typeface="Arial" charset="0"/>
              </a:rPr>
              <a:t>A cotação de Bolsa é um dado de mercado.</a:t>
            </a:r>
          </a:p>
          <a:p>
            <a:pPr lvl="1">
              <a:spcBef>
                <a:spcPct val="30000"/>
              </a:spcBef>
            </a:pPr>
            <a:r>
              <a:rPr lang="pt-BR" sz="2800" dirty="0">
                <a:latin typeface="Arial" charset="0"/>
              </a:rPr>
              <a:t>O preço justo é uma avaliação pessoal.</a:t>
            </a:r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2190750" y="685800"/>
            <a:ext cx="77724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600">
                <a:latin typeface="Arial" charset="0"/>
              </a:rPr>
              <a:t>A Análise Fundamentalista</a:t>
            </a:r>
          </a:p>
        </p:txBody>
      </p:sp>
    </p:spTree>
    <p:extLst>
      <p:ext uri="{BB962C8B-B14F-4D97-AF65-F5344CB8AC3E}">
        <p14:creationId xmlns:p14="http://schemas.microsoft.com/office/powerpoint/2010/main" val="378625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190750" y="685800"/>
            <a:ext cx="77724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600">
                <a:latin typeface="Arial" charset="0"/>
              </a:rPr>
              <a:t>A Análise Fundamentalista</a:t>
            </a:r>
          </a:p>
        </p:txBody>
      </p:sp>
      <p:pic>
        <p:nvPicPr>
          <p:cNvPr id="392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6" y="638175"/>
            <a:ext cx="5383213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76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2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171700" y="1817688"/>
            <a:ext cx="7780338" cy="257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sz="2800">
                <a:latin typeface="Arial" charset="0"/>
              </a:rPr>
              <a:t>O monitoramento do preço justo permite saber: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pt-BR" sz="2800">
                <a:latin typeface="Arial" charset="0"/>
                <a:sym typeface="Symbol" pitchFamily="18" charset="2"/>
              </a:rPr>
              <a:t>quando comprar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pt-BR" sz="2800">
                <a:latin typeface="Arial" charset="0"/>
                <a:sym typeface="Symbol" pitchFamily="18" charset="2"/>
              </a:rPr>
              <a:t>quando vender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pt-BR" sz="2800">
                <a:latin typeface="Arial" charset="0"/>
                <a:sym typeface="Symbol" pitchFamily="18" charset="2"/>
              </a:rPr>
              <a:t>quando não comprar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pt-BR" sz="2800">
                <a:latin typeface="Arial" charset="0"/>
                <a:sym typeface="Symbol" pitchFamily="18" charset="2"/>
              </a:rPr>
              <a:t>quando não vender</a:t>
            </a:r>
            <a:endParaRPr lang="pt-BR" sz="2800">
              <a:latin typeface="Arial" charset="0"/>
            </a:endParaRPr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2190750" y="685800"/>
            <a:ext cx="77724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600">
                <a:latin typeface="Arial" charset="0"/>
              </a:rPr>
              <a:t>Determinação do Preço Justo</a:t>
            </a:r>
            <a:endParaRPr lang="pt-BR" sz="4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74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5319" y="42391"/>
            <a:ext cx="10909151" cy="1325563"/>
          </a:xfrm>
        </p:spPr>
        <p:txBody>
          <a:bodyPr/>
          <a:lstStyle/>
          <a:p>
            <a:r>
              <a:rPr lang="pt-BR" dirty="0" smtClean="0"/>
              <a:t>Preço Recebido pelo Produtor e Cotação –  Soja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874831"/>
              </p:ext>
            </p:extLst>
          </p:nvPr>
        </p:nvGraphicFramePr>
        <p:xfrm>
          <a:off x="118333" y="935914"/>
          <a:ext cx="11919473" cy="584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6572923" y="2377440"/>
            <a:ext cx="2872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70C0"/>
                </a:solidFill>
              </a:rPr>
              <a:t>Correlação 0,986</a:t>
            </a:r>
            <a:endParaRPr lang="pt-B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9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171700" y="1817689"/>
            <a:ext cx="7780338" cy="27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30000"/>
              </a:spcAft>
              <a:buFontTx/>
              <a:buChar char="•"/>
            </a:pPr>
            <a:r>
              <a:rPr lang="pt-BR" sz="2800">
                <a:latin typeface="Arial" charset="0"/>
              </a:rPr>
              <a:t>Para Escola Técnica a resposta está nos gráficos de preços e volume. </a:t>
            </a:r>
          </a:p>
          <a:p>
            <a:pPr>
              <a:spcAft>
                <a:spcPct val="30000"/>
              </a:spcAft>
              <a:buFontTx/>
              <a:buChar char="•"/>
            </a:pPr>
            <a:r>
              <a:rPr lang="pt-BR" sz="2800">
                <a:latin typeface="Arial" charset="0"/>
              </a:rPr>
              <a:t>Os gráficos traduzem o comportamento do mercado, e avaliam a participação de massas de investidores a induzir as formações de preços.</a:t>
            </a:r>
          </a:p>
        </p:txBody>
      </p:sp>
      <p:sp>
        <p:nvSpPr>
          <p:cNvPr id="73732" name="Rectangle 3"/>
          <p:cNvSpPr>
            <a:spLocks noChangeArrowheads="1"/>
          </p:cNvSpPr>
          <p:nvPr/>
        </p:nvSpPr>
        <p:spPr bwMode="auto">
          <a:xfrm>
            <a:off x="2190750" y="685800"/>
            <a:ext cx="77724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600">
                <a:latin typeface="Arial" charset="0"/>
              </a:rPr>
              <a:t>A Análise Técnica</a:t>
            </a:r>
          </a:p>
        </p:txBody>
      </p:sp>
    </p:spTree>
    <p:extLst>
      <p:ext uri="{BB962C8B-B14F-4D97-AF65-F5344CB8AC3E}">
        <p14:creationId xmlns:p14="http://schemas.microsoft.com/office/powerpoint/2010/main" val="276284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657350" y="1208089"/>
            <a:ext cx="4438650" cy="5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20000"/>
              </a:spcAft>
              <a:buFontTx/>
              <a:buChar char="•"/>
            </a:pPr>
            <a:r>
              <a:rPr lang="pt-BR" sz="2600" dirty="0">
                <a:latin typeface="Arial" charset="0"/>
              </a:rPr>
              <a:t>perde a personalidade consciente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pt-BR" sz="2600" dirty="0">
                <a:latin typeface="Arial" charset="0"/>
              </a:rPr>
              <a:t>adquire sensação de grande poder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pt-BR" sz="2600" dirty="0">
                <a:latin typeface="Arial" charset="0"/>
              </a:rPr>
              <a:t>dá vazão a instintos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pt-BR" sz="2600" dirty="0">
                <a:latin typeface="Arial" charset="0"/>
              </a:rPr>
              <a:t>perde a noção de responsabilidade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pt-BR" sz="2600" dirty="0">
                <a:latin typeface="Arial" charset="0"/>
              </a:rPr>
              <a:t>comunica-se por contágio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pt-BR" sz="2600" dirty="0">
                <a:latin typeface="Arial" charset="0"/>
              </a:rPr>
              <a:t>aumenta a impetuosidade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pt-BR" sz="2600" dirty="0">
                <a:latin typeface="Arial" charset="0"/>
              </a:rPr>
              <a:t>é facilmente sugestionável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pt-BR" sz="2600" dirty="0">
                <a:latin typeface="Arial" charset="0"/>
              </a:rPr>
              <a:t>é intelectualmente inferior</a:t>
            </a:r>
          </a:p>
        </p:txBody>
      </p:sp>
      <p:sp>
        <p:nvSpPr>
          <p:cNvPr id="74756" name="Rectangle 3"/>
          <p:cNvSpPr>
            <a:spLocks noChangeArrowheads="1"/>
          </p:cNvSpPr>
          <p:nvPr/>
        </p:nvSpPr>
        <p:spPr bwMode="auto">
          <a:xfrm>
            <a:off x="1657350" y="391512"/>
            <a:ext cx="88201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Arial" charset="0"/>
              </a:rPr>
              <a:t>Ao se agrupar como uma massa, o ser humano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096000" y="1200150"/>
            <a:ext cx="4446588" cy="52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20000"/>
              </a:spcAft>
              <a:buFontTx/>
              <a:buChar char="•"/>
            </a:pPr>
            <a:r>
              <a:rPr lang="pt-BR" sz="2600" dirty="0">
                <a:latin typeface="Arial" charset="0"/>
              </a:rPr>
              <a:t>desce diversos degraus na escala da civilização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pt-BR" sz="2600" dirty="0">
                <a:latin typeface="Arial" charset="0"/>
              </a:rPr>
              <a:t>pensa que raciocina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pt-BR" sz="2600" dirty="0">
                <a:latin typeface="Arial" charset="0"/>
              </a:rPr>
              <a:t>aceita imagens desconexas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pt-BR" sz="2600" dirty="0">
                <a:latin typeface="Arial" charset="0"/>
              </a:rPr>
              <a:t>tem </a:t>
            </a:r>
            <a:r>
              <a:rPr lang="pt-BR" sz="2600" dirty="0" err="1">
                <a:latin typeface="Arial" charset="0"/>
              </a:rPr>
              <a:t>idéias</a:t>
            </a:r>
            <a:r>
              <a:rPr lang="pt-BR" sz="2600" dirty="0">
                <a:latin typeface="Arial" charset="0"/>
              </a:rPr>
              <a:t> contraditórias ao mesmo tempo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pt-BR" sz="2600" dirty="0">
                <a:latin typeface="Arial" charset="0"/>
              </a:rPr>
              <a:t>aceita frases curtas como solução para seus problemas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pt-BR" sz="2600" dirty="0">
                <a:latin typeface="Arial" charset="0"/>
              </a:rPr>
              <a:t>sintetiza aspirações pessoais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6096000" y="1181100"/>
            <a:ext cx="0" cy="567690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475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562850" y="6375400"/>
            <a:ext cx="3067050" cy="40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r"/>
            <a:r>
              <a:rPr lang="pt-BR" sz="26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Gustave Le Bon</a:t>
            </a:r>
          </a:p>
        </p:txBody>
      </p:sp>
    </p:spTree>
    <p:extLst>
      <p:ext uri="{BB962C8B-B14F-4D97-AF65-F5344CB8AC3E}">
        <p14:creationId xmlns:p14="http://schemas.microsoft.com/office/powerpoint/2010/main" val="199522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 autoUpdateAnimBg="0"/>
      <p:bldP spid="6148" grpId="0" build="p" autoUpdateAnimBg="0"/>
      <p:bldP spid="61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190750" y="1817689"/>
            <a:ext cx="7780338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pt-BR" sz="2800">
                <a:latin typeface="Arial" charset="0"/>
              </a:rPr>
              <a:t>“O que aconteceu ontem pode determinar o que acontecerá hoje, e a configuração gráfica dos preços tende a se relacionar com a direção que eles tomarão no futuro”</a:t>
            </a:r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2190750" y="685800"/>
            <a:ext cx="77724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600">
                <a:latin typeface="Arial" charset="0"/>
              </a:rPr>
              <a:t>A Teoria de Dow</a:t>
            </a:r>
          </a:p>
        </p:txBody>
      </p:sp>
    </p:spTree>
    <p:extLst>
      <p:ext uri="{BB962C8B-B14F-4D97-AF65-F5344CB8AC3E}">
        <p14:creationId xmlns:p14="http://schemas.microsoft.com/office/powerpoint/2010/main" val="247442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847850" y="1493839"/>
            <a:ext cx="8458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20000"/>
              </a:spcAft>
              <a:buFontTx/>
              <a:buChar char="•"/>
            </a:pPr>
            <a:r>
              <a:rPr lang="pt-BR" sz="2800">
                <a:latin typeface="Arial" charset="0"/>
              </a:rPr>
              <a:t>Para determinação do que comprar (ou não) e vender (ou não) o analista gráfico serve-se apenas do histórico de preços de mercado e volumes negociados.</a:t>
            </a:r>
          </a:p>
        </p:txBody>
      </p:sp>
      <p:sp>
        <p:nvSpPr>
          <p:cNvPr id="76804" name="Rectangle 3"/>
          <p:cNvSpPr>
            <a:spLocks noChangeArrowheads="1"/>
          </p:cNvSpPr>
          <p:nvPr/>
        </p:nvSpPr>
        <p:spPr bwMode="auto">
          <a:xfrm>
            <a:off x="2190750" y="685800"/>
            <a:ext cx="77724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600">
                <a:latin typeface="Arial" charset="0"/>
              </a:rPr>
              <a:t>A Teoria de Dow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847850" y="3333751"/>
            <a:ext cx="8458200" cy="316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20000"/>
              </a:spcAft>
              <a:buFontTx/>
              <a:buChar char="•"/>
            </a:pPr>
            <a:r>
              <a:rPr lang="pt-BR" sz="2800">
                <a:latin typeface="Arial" charset="0"/>
              </a:rPr>
              <a:t>São dados disponíveis a todos, a qualquer momento, estão atualizados e não estão sujeitos a revisões.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pt-BR" sz="2800">
                <a:latin typeface="Arial" charset="0"/>
              </a:rPr>
              <a:t>Não é preciso saber porque os preços sobem ou descem. O importante é detectar o começo do movimento de preços, e atuar de acordo com a indicação oferecida pelos gráficos.</a:t>
            </a:r>
          </a:p>
        </p:txBody>
      </p:sp>
    </p:spTree>
    <p:extLst>
      <p:ext uri="{BB962C8B-B14F-4D97-AF65-F5344CB8AC3E}">
        <p14:creationId xmlns:p14="http://schemas.microsoft.com/office/powerpoint/2010/main" val="53205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utoUpdateAnimBg="0" advAuto="0"/>
      <p:bldP spid="16388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676400" y="1493839"/>
            <a:ext cx="87820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sz="2600">
                <a:latin typeface="Arial" charset="0"/>
              </a:rPr>
              <a:t>Dow identificou quatro fases que se repetem na formação de preços:</a:t>
            </a:r>
          </a:p>
        </p:txBody>
      </p:sp>
      <p:sp>
        <p:nvSpPr>
          <p:cNvPr id="77828" name="Rectangle 3"/>
          <p:cNvSpPr>
            <a:spLocks noChangeArrowheads="1"/>
          </p:cNvSpPr>
          <p:nvPr/>
        </p:nvSpPr>
        <p:spPr bwMode="auto">
          <a:xfrm>
            <a:off x="2190750" y="685800"/>
            <a:ext cx="77724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600">
                <a:latin typeface="Arial" charset="0"/>
              </a:rPr>
              <a:t>A Teoria de Dow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76400" y="2352676"/>
            <a:ext cx="878205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6250" indent="-190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buFontTx/>
              <a:buChar char="•"/>
            </a:pPr>
            <a:r>
              <a:rPr lang="pt-BR" sz="2800" i="1" dirty="0">
                <a:solidFill>
                  <a:srgbClr val="FF0000"/>
                </a:solidFill>
                <a:latin typeface="Arial" charset="0"/>
              </a:rPr>
              <a:t>Acumulação</a:t>
            </a:r>
            <a:r>
              <a:rPr lang="pt-BR" sz="2800" dirty="0">
                <a:latin typeface="Arial" charset="0"/>
              </a:rPr>
              <a:t>: </a:t>
            </a:r>
            <a:r>
              <a:rPr lang="pt-BR" dirty="0">
                <a:latin typeface="Arial" charset="0"/>
              </a:rPr>
              <a:t>Investidores especialmente bem informados se abastecem da ação, com um provável pequeno aumento de preço.</a:t>
            </a:r>
          </a:p>
          <a:p>
            <a:pPr lvl="1">
              <a:buFontTx/>
              <a:buChar char="•"/>
            </a:pPr>
            <a:r>
              <a:rPr lang="pt-BR" sz="2800" i="1" dirty="0">
                <a:solidFill>
                  <a:srgbClr val="FF0000"/>
                </a:solidFill>
                <a:latin typeface="Arial" charset="0"/>
              </a:rPr>
              <a:t>Mark </a:t>
            </a:r>
            <a:r>
              <a:rPr lang="pt-BR" sz="2800" i="1" dirty="0" err="1">
                <a:solidFill>
                  <a:srgbClr val="FF0000"/>
                </a:solidFill>
                <a:latin typeface="Arial" charset="0"/>
              </a:rPr>
              <a:t>up</a:t>
            </a:r>
            <a:r>
              <a:rPr lang="pt-BR" sz="2800" dirty="0">
                <a:latin typeface="Arial" charset="0"/>
              </a:rPr>
              <a:t>: </a:t>
            </a:r>
            <a:r>
              <a:rPr lang="pt-BR" dirty="0">
                <a:latin typeface="Arial" charset="0"/>
              </a:rPr>
              <a:t>compradores melhor informados aderem ao mercado, comprando a ação e elevando o preço.</a:t>
            </a:r>
            <a:endParaRPr lang="pt-BR" sz="2800" dirty="0">
              <a:latin typeface="Arial" charset="0"/>
            </a:endParaRPr>
          </a:p>
          <a:p>
            <a:pPr lvl="1">
              <a:buFontTx/>
              <a:buChar char="•"/>
            </a:pPr>
            <a:r>
              <a:rPr lang="pt-BR" sz="2800" i="1" dirty="0">
                <a:solidFill>
                  <a:srgbClr val="FF0000"/>
                </a:solidFill>
                <a:latin typeface="Arial" charset="0"/>
              </a:rPr>
              <a:t>Distribuição</a:t>
            </a:r>
            <a:r>
              <a:rPr lang="pt-BR" sz="2800" dirty="0">
                <a:latin typeface="Arial" charset="0"/>
              </a:rPr>
              <a:t>: </a:t>
            </a:r>
            <a:r>
              <a:rPr lang="pt-BR" dirty="0">
                <a:latin typeface="Arial" charset="0"/>
              </a:rPr>
              <a:t>a um preço que permite ganhos compensadores, a ação desperta a atenção da massa. O mercado fica ativo, e os acumuladores abastecem a massa.</a:t>
            </a:r>
          </a:p>
          <a:p>
            <a:pPr lvl="1">
              <a:buFontTx/>
              <a:buChar char="•"/>
            </a:pPr>
            <a:r>
              <a:rPr lang="pt-BR" sz="2800" i="1" dirty="0">
                <a:solidFill>
                  <a:srgbClr val="FF0000"/>
                </a:solidFill>
                <a:latin typeface="Arial" charset="0"/>
              </a:rPr>
              <a:t>Liquidação</a:t>
            </a:r>
            <a:r>
              <a:rPr lang="pt-BR" sz="2800" dirty="0">
                <a:latin typeface="Arial" charset="0"/>
              </a:rPr>
              <a:t>: </a:t>
            </a:r>
            <a:r>
              <a:rPr lang="pt-BR" dirty="0">
                <a:latin typeface="Arial" charset="0"/>
              </a:rPr>
              <a:t>do tipo pânico ou não, ocorre quando a massa descobre que pagou caro, e procura vender a ação que não compensou seu investimento.</a:t>
            </a:r>
          </a:p>
        </p:txBody>
      </p:sp>
    </p:spTree>
    <p:extLst>
      <p:ext uri="{BB962C8B-B14F-4D97-AF65-F5344CB8AC3E}">
        <p14:creationId xmlns:p14="http://schemas.microsoft.com/office/powerpoint/2010/main" val="226658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bldLvl="2" autoUpdateAnimBg="0" advAuto="0"/>
      <p:bldP spid="17412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695450" y="685800"/>
            <a:ext cx="87630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200">
                <a:latin typeface="Arial" charset="0"/>
              </a:rPr>
              <a:t>Comparação entre as escolas de análise de ações</a:t>
            </a:r>
            <a:endParaRPr lang="pt-BR" sz="4000">
              <a:latin typeface="Arial" charset="0"/>
            </a:endParaRPr>
          </a:p>
        </p:txBody>
      </p:sp>
      <p:graphicFrame>
        <p:nvGraphicFramePr>
          <p:cNvPr id="125000" name="Group 72"/>
          <p:cNvGraphicFramePr>
            <a:graphicFrameLocks noGrp="1"/>
          </p:cNvGraphicFramePr>
          <p:nvPr>
            <p:ph/>
            <p:extLst/>
          </p:nvPr>
        </p:nvGraphicFramePr>
        <p:xfrm>
          <a:off x="1657350" y="1497013"/>
          <a:ext cx="8877300" cy="3230832"/>
        </p:xfrm>
        <a:graphic>
          <a:graphicData uri="http://schemas.openxmlformats.org/drawingml/2006/table">
            <a:tbl>
              <a:tblPr/>
              <a:tblGrid>
                <a:gridCol w="1684338"/>
                <a:gridCol w="3638550"/>
                <a:gridCol w="3554412"/>
              </a:tblGrid>
              <a:tr h="4266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Itens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Fundamentalista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Técnica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Idade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 anos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 anos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Origem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Acadêmica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Profissional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1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Usuário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Administradores de fundos e investidores no longo prazo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Especulador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Pergunta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Por quê?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Quando?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Análises</a:t>
                      </a: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Econômico-financeira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Gráfica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96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ChangeArrowheads="1"/>
          </p:cNvSpPr>
          <p:nvPr/>
        </p:nvSpPr>
        <p:spPr bwMode="auto">
          <a:xfrm>
            <a:off x="1504950" y="685800"/>
            <a:ext cx="91440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200">
                <a:latin typeface="Arial" charset="0"/>
              </a:rPr>
              <a:t>Comparação entre as escolas de análise de ações</a:t>
            </a:r>
          </a:p>
        </p:txBody>
      </p:sp>
      <p:graphicFrame>
        <p:nvGraphicFramePr>
          <p:cNvPr id="291882" name="Group 42"/>
          <p:cNvGraphicFramePr>
            <a:graphicFrameLocks noGrp="1"/>
          </p:cNvGraphicFramePr>
          <p:nvPr>
            <p:ph/>
            <p:extLst/>
          </p:nvPr>
        </p:nvGraphicFramePr>
        <p:xfrm>
          <a:off x="1657350" y="1497013"/>
          <a:ext cx="8877300" cy="5303838"/>
        </p:xfrm>
        <a:graphic>
          <a:graphicData uri="http://schemas.openxmlformats.org/drawingml/2006/table">
            <a:tbl>
              <a:tblPr/>
              <a:tblGrid>
                <a:gridCol w="1684338"/>
                <a:gridCol w="3638550"/>
                <a:gridCol w="3554412"/>
              </a:tblGrid>
              <a:tr h="4267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Itens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Fundamentalista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Técnica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032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Hipóteses básicas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Existe um valor real ou intrínseco para cada ação que está diretamente correlacionado com o desempenho da empresa.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Os preços daas ações se movimentam em tendências e existe uma dependência significativa entre as oscilaçõers dos preços que se sucedem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38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Objetivos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Determinar o real valor de uma ação.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Determinar a tendência da evolução das cotações no curto prazo, a fim de se aproveitar das rápidas oscilações para auferir ganhos de capital (vender as ações por um preço superior ao da compra) 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35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Text Box 2"/>
          <p:cNvSpPr txBox="1">
            <a:spLocks noChangeArrowheads="1"/>
          </p:cNvSpPr>
          <p:nvPr/>
        </p:nvSpPr>
        <p:spPr bwMode="auto">
          <a:xfrm>
            <a:off x="1676400" y="1512888"/>
            <a:ext cx="8801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47750" indent="-104775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pt-BR" sz="2800">
                <a:latin typeface="Arial" charset="0"/>
              </a:rPr>
              <a:t>A Teoria de Down foi baseada em dois pressupostos:</a:t>
            </a:r>
          </a:p>
        </p:txBody>
      </p:sp>
      <p:sp>
        <p:nvSpPr>
          <p:cNvPr id="80900" name="Rectangle 3"/>
          <p:cNvSpPr>
            <a:spLocks noChangeArrowheads="1"/>
          </p:cNvSpPr>
          <p:nvPr/>
        </p:nvSpPr>
        <p:spPr bwMode="auto">
          <a:xfrm>
            <a:off x="1695450" y="685800"/>
            <a:ext cx="87630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600">
                <a:latin typeface="Arial" charset="0"/>
              </a:rPr>
              <a:t>Análise Técnica</a:t>
            </a:r>
            <a:endParaRPr lang="pt-BR" sz="4400">
              <a:latin typeface="Arial" charset="0"/>
            </a:endParaRPr>
          </a:p>
        </p:txBody>
      </p:sp>
      <p:sp>
        <p:nvSpPr>
          <p:cNvPr id="289796" name="Text Box 4"/>
          <p:cNvSpPr txBox="1">
            <a:spLocks noChangeArrowheads="1"/>
          </p:cNvSpPr>
          <p:nvPr/>
        </p:nvSpPr>
        <p:spPr bwMode="auto">
          <a:xfrm>
            <a:off x="1866900" y="2008189"/>
            <a:ext cx="8458200" cy="46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4500" indent="-4445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  <a:buFontTx/>
              <a:buChar char="•"/>
            </a:pPr>
            <a:r>
              <a:rPr lang="pt-BR" sz="2600" dirty="0">
                <a:latin typeface="Arial" charset="0"/>
              </a:rPr>
              <a:t>As alterações diárias que ocorrem nos índices consideram o julgamento de todos os investidores. Portanto, essas alterações descontam tudo o que pode afetar a oferta e a demanda de ações. “Os preços descontam tudo”;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pt-BR" sz="2600" dirty="0">
                <a:latin typeface="Arial" charset="0"/>
              </a:rPr>
              <a:t>O mercado apresenta movimentos oscilatórios de três amplitudes distintas: longo prazo, compreendendo períodos de um ano ou mais; médio prazo, com duração de três semanas a alguns meses; e curto prazo, com duração de seis a três semanas.</a:t>
            </a:r>
          </a:p>
        </p:txBody>
      </p:sp>
    </p:spTree>
    <p:extLst>
      <p:ext uri="{BB962C8B-B14F-4D97-AF65-F5344CB8AC3E}">
        <p14:creationId xmlns:p14="http://schemas.microsoft.com/office/powerpoint/2010/main" val="87459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9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8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89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 build="p" bldLvl="2" autoUpdateAnimBg="0"/>
      <p:bldP spid="289796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Text Box 2"/>
          <p:cNvSpPr txBox="1">
            <a:spLocks noChangeArrowheads="1"/>
          </p:cNvSpPr>
          <p:nvPr/>
        </p:nvSpPr>
        <p:spPr bwMode="auto">
          <a:xfrm>
            <a:off x="1676400" y="1512888"/>
            <a:ext cx="88011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pt-BR" sz="2800">
                <a:latin typeface="Arial" charset="0"/>
              </a:rPr>
              <a:t>Para determinação dessas tendências, a Teoria de Down utiliza técnicas de:</a:t>
            </a:r>
          </a:p>
        </p:txBody>
      </p:sp>
      <p:sp>
        <p:nvSpPr>
          <p:cNvPr id="81924" name="Rectangle 3"/>
          <p:cNvSpPr>
            <a:spLocks noChangeArrowheads="1"/>
          </p:cNvSpPr>
          <p:nvPr/>
        </p:nvSpPr>
        <p:spPr bwMode="auto">
          <a:xfrm>
            <a:off x="1695450" y="685800"/>
            <a:ext cx="87630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600">
                <a:latin typeface="Arial" charset="0"/>
              </a:rPr>
              <a:t>Análise Técnica</a:t>
            </a:r>
            <a:endParaRPr lang="pt-BR" sz="4400">
              <a:latin typeface="Arial" charset="0"/>
            </a:endParaRPr>
          </a:p>
        </p:txBody>
      </p:sp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1854200" y="2757488"/>
            <a:ext cx="8458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4500" indent="-4445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  <a:buFontTx/>
              <a:buChar char="•"/>
            </a:pPr>
            <a:r>
              <a:rPr lang="pt-BR" sz="2800">
                <a:latin typeface="Arial" charset="0"/>
              </a:rPr>
              <a:t>Traçado de linhas de tendências;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pt-BR" sz="2800">
                <a:latin typeface="Arial" charset="0"/>
              </a:rPr>
              <a:t>Identificação de formação que sinalizam essas tendências; e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pt-BR" sz="2800">
                <a:latin typeface="Arial" charset="0"/>
              </a:rPr>
              <a:t>Estudo de descontinuidade de preços (</a:t>
            </a:r>
            <a:r>
              <a:rPr lang="pt-BR" sz="2800" i="1">
                <a:latin typeface="Arial" charset="0"/>
              </a:rPr>
              <a:t>gaps</a:t>
            </a:r>
            <a:r>
              <a:rPr lang="pt-BR" sz="2800">
                <a:latin typeface="Arial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6190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4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4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04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04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0" grpId="0" build="p" bldLvl="2" autoUpdateAnimBg="0"/>
      <p:bldP spid="304132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ext Box 2"/>
          <p:cNvSpPr txBox="1">
            <a:spLocks noChangeArrowheads="1"/>
          </p:cNvSpPr>
          <p:nvPr/>
        </p:nvSpPr>
        <p:spPr bwMode="auto">
          <a:xfrm>
            <a:off x="1676400" y="1512888"/>
            <a:ext cx="8801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pt-BR" sz="2800">
                <a:latin typeface="Arial" charset="0"/>
              </a:rPr>
              <a:t>Down dividiu as tendências em três categorias:</a:t>
            </a:r>
          </a:p>
        </p:txBody>
      </p:sp>
      <p:sp>
        <p:nvSpPr>
          <p:cNvPr id="82948" name="Rectangle 3"/>
          <p:cNvSpPr>
            <a:spLocks noChangeArrowheads="1"/>
          </p:cNvSpPr>
          <p:nvPr/>
        </p:nvSpPr>
        <p:spPr bwMode="auto">
          <a:xfrm>
            <a:off x="1695450" y="685800"/>
            <a:ext cx="87630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600">
                <a:latin typeface="Arial" charset="0"/>
              </a:rPr>
              <a:t>Análise Técnica</a:t>
            </a:r>
            <a:endParaRPr lang="pt-BR" sz="4400">
              <a:latin typeface="Arial" charset="0"/>
            </a:endParaRPr>
          </a:p>
        </p:txBody>
      </p:sp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1854200" y="2262188"/>
            <a:ext cx="845820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4500" indent="-4445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  <a:buFontTx/>
              <a:buChar char="•"/>
            </a:pPr>
            <a:r>
              <a:rPr lang="pt-BR" sz="2800" b="1" dirty="0">
                <a:solidFill>
                  <a:srgbClr val="FF0000"/>
                </a:solidFill>
                <a:latin typeface="Arial" charset="0"/>
              </a:rPr>
              <a:t>Tendência Primária</a:t>
            </a:r>
            <a:r>
              <a:rPr lang="pt-BR" sz="2800" dirty="0">
                <a:latin typeface="Arial" charset="0"/>
              </a:rPr>
              <a:t>: é a tendência principal e mais importante, podendo durar vários anos. Pode refletir tanto uma evolução altista (</a:t>
            </a:r>
            <a:r>
              <a:rPr lang="pt-BR" sz="2800" i="1" dirty="0" err="1">
                <a:latin typeface="Arial" charset="0"/>
              </a:rPr>
              <a:t>bull</a:t>
            </a:r>
            <a:r>
              <a:rPr lang="pt-BR" sz="2800" i="1" dirty="0">
                <a:latin typeface="Arial" charset="0"/>
              </a:rPr>
              <a:t> </a:t>
            </a:r>
            <a:r>
              <a:rPr lang="pt-BR" sz="2800" i="1" dirty="0" err="1">
                <a:latin typeface="Arial" charset="0"/>
              </a:rPr>
              <a:t>market</a:t>
            </a:r>
            <a:r>
              <a:rPr lang="pt-BR" sz="2800" dirty="0">
                <a:latin typeface="Arial" charset="0"/>
              </a:rPr>
              <a:t>) quanto uma evolução baixista (</a:t>
            </a:r>
            <a:r>
              <a:rPr lang="pt-BR" sz="2800" i="1" dirty="0" err="1">
                <a:latin typeface="Arial" charset="0"/>
              </a:rPr>
              <a:t>bear</a:t>
            </a:r>
            <a:r>
              <a:rPr lang="pt-BR" sz="2800" i="1" dirty="0">
                <a:latin typeface="Arial" charset="0"/>
              </a:rPr>
              <a:t> </a:t>
            </a:r>
            <a:r>
              <a:rPr lang="pt-BR" sz="2800" i="1" dirty="0" err="1">
                <a:latin typeface="Arial" charset="0"/>
              </a:rPr>
              <a:t>market</a:t>
            </a:r>
            <a:r>
              <a:rPr lang="pt-BR" sz="2800" dirty="0">
                <a:latin typeface="Arial" charset="0"/>
              </a:rPr>
              <a:t>)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394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5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4" grpId="0" build="p" bldLvl="2" autoUpdateAnimBg="0"/>
      <p:bldP spid="305156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778" y="0"/>
            <a:ext cx="8402444" cy="68580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340359" y="1306286"/>
            <a:ext cx="2006082" cy="4665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 para a direita 3"/>
          <p:cNvSpPr/>
          <p:nvPr/>
        </p:nvSpPr>
        <p:spPr>
          <a:xfrm>
            <a:off x="1576875" y="6475444"/>
            <a:ext cx="942392" cy="15862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38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1676400" y="1512888"/>
            <a:ext cx="8801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pt-BR" sz="2800">
                <a:latin typeface="Arial" charset="0"/>
              </a:rPr>
              <a:t>Down dividiu as tendências em três categorias:</a:t>
            </a:r>
          </a:p>
        </p:txBody>
      </p:sp>
      <p:sp>
        <p:nvSpPr>
          <p:cNvPr id="83972" name="Rectangle 3"/>
          <p:cNvSpPr>
            <a:spLocks noChangeArrowheads="1"/>
          </p:cNvSpPr>
          <p:nvPr/>
        </p:nvSpPr>
        <p:spPr bwMode="auto">
          <a:xfrm>
            <a:off x="1695450" y="685800"/>
            <a:ext cx="87630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600">
                <a:latin typeface="Arial" charset="0"/>
              </a:rPr>
              <a:t>Análise Técnica</a:t>
            </a:r>
            <a:endParaRPr lang="pt-BR" sz="4400">
              <a:latin typeface="Arial" charset="0"/>
            </a:endParaRPr>
          </a:p>
        </p:txBody>
      </p:sp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854200" y="2262188"/>
            <a:ext cx="845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4500" indent="-4445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  <a:buFontTx/>
              <a:buChar char="•"/>
            </a:pPr>
            <a:r>
              <a:rPr lang="pt-BR" sz="2800" b="1" dirty="0">
                <a:solidFill>
                  <a:srgbClr val="FF0000"/>
                </a:solidFill>
                <a:latin typeface="Arial" charset="0"/>
              </a:rPr>
              <a:t>Tendência Primária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06181" name="Line 5"/>
          <p:cNvSpPr>
            <a:spLocks noChangeShapeType="1"/>
          </p:cNvSpPr>
          <p:nvPr/>
        </p:nvSpPr>
        <p:spPr bwMode="auto">
          <a:xfrm flipV="1">
            <a:off x="3270250" y="2711450"/>
            <a:ext cx="0" cy="3524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6182" name="Line 6"/>
          <p:cNvSpPr>
            <a:spLocks noChangeShapeType="1"/>
          </p:cNvSpPr>
          <p:nvPr/>
        </p:nvSpPr>
        <p:spPr bwMode="auto">
          <a:xfrm>
            <a:off x="3060700" y="6102350"/>
            <a:ext cx="5829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6183" name="Text Box 7"/>
          <p:cNvSpPr txBox="1">
            <a:spLocks noChangeArrowheads="1"/>
          </p:cNvSpPr>
          <p:nvPr/>
        </p:nvSpPr>
        <p:spPr bwMode="auto">
          <a:xfrm>
            <a:off x="8096250" y="6229350"/>
            <a:ext cx="1155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>
                <a:latin typeface="Arial" charset="0"/>
              </a:rPr>
              <a:t>Tempo</a:t>
            </a:r>
          </a:p>
        </p:txBody>
      </p:sp>
      <p:sp>
        <p:nvSpPr>
          <p:cNvPr id="306184" name="Freeform 8"/>
          <p:cNvSpPr>
            <a:spLocks/>
          </p:cNvSpPr>
          <p:nvPr/>
        </p:nvSpPr>
        <p:spPr bwMode="auto">
          <a:xfrm>
            <a:off x="3517900" y="4302126"/>
            <a:ext cx="5105400" cy="1571625"/>
          </a:xfrm>
          <a:custGeom>
            <a:avLst/>
            <a:gdLst>
              <a:gd name="T0" fmla="*/ 0 w 3216"/>
              <a:gd name="T1" fmla="*/ 1571625 h 990"/>
              <a:gd name="T2" fmla="*/ 1085850 w 3216"/>
              <a:gd name="T3" fmla="*/ 466725 h 990"/>
              <a:gd name="T4" fmla="*/ 2305050 w 3216"/>
              <a:gd name="T5" fmla="*/ 942975 h 990"/>
              <a:gd name="T6" fmla="*/ 3714750 w 3216"/>
              <a:gd name="T7" fmla="*/ 66675 h 990"/>
              <a:gd name="T8" fmla="*/ 5105400 w 3216"/>
              <a:gd name="T9" fmla="*/ 542925 h 9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16" h="990">
                <a:moveTo>
                  <a:pt x="0" y="990"/>
                </a:moveTo>
                <a:cubicBezTo>
                  <a:pt x="221" y="675"/>
                  <a:pt x="442" y="360"/>
                  <a:pt x="684" y="294"/>
                </a:cubicBezTo>
                <a:cubicBezTo>
                  <a:pt x="926" y="228"/>
                  <a:pt x="1176" y="636"/>
                  <a:pt x="1452" y="594"/>
                </a:cubicBezTo>
                <a:cubicBezTo>
                  <a:pt x="1728" y="552"/>
                  <a:pt x="2046" y="84"/>
                  <a:pt x="2340" y="42"/>
                </a:cubicBezTo>
                <a:cubicBezTo>
                  <a:pt x="2634" y="0"/>
                  <a:pt x="2925" y="171"/>
                  <a:pt x="3216" y="34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6185" name="Line 9"/>
          <p:cNvSpPr>
            <a:spLocks noChangeShapeType="1"/>
          </p:cNvSpPr>
          <p:nvPr/>
        </p:nvSpPr>
        <p:spPr bwMode="auto">
          <a:xfrm flipV="1">
            <a:off x="3498850" y="4311650"/>
            <a:ext cx="0" cy="15621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6186" name="Line 10"/>
          <p:cNvSpPr>
            <a:spLocks noChangeShapeType="1"/>
          </p:cNvSpPr>
          <p:nvPr/>
        </p:nvSpPr>
        <p:spPr bwMode="auto">
          <a:xfrm flipH="1" flipV="1">
            <a:off x="5975350" y="4279900"/>
            <a:ext cx="0" cy="97155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6187" name="AutoShape 11"/>
          <p:cNvSpPr>
            <a:spLocks/>
          </p:cNvSpPr>
          <p:nvPr/>
        </p:nvSpPr>
        <p:spPr bwMode="auto">
          <a:xfrm rot="-5400000">
            <a:off x="4508500" y="2787650"/>
            <a:ext cx="457200" cy="2438400"/>
          </a:xfrm>
          <a:prstGeom prst="rightBrace">
            <a:avLst>
              <a:gd name="adj1" fmla="val 4444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6188" name="Text Box 12"/>
          <p:cNvSpPr txBox="1">
            <a:spLocks noChangeArrowheads="1"/>
          </p:cNvSpPr>
          <p:nvPr/>
        </p:nvSpPr>
        <p:spPr bwMode="auto">
          <a:xfrm>
            <a:off x="3441700" y="3213100"/>
            <a:ext cx="286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dirty="0">
                <a:latin typeface="Arial" charset="0"/>
              </a:rPr>
              <a:t>De 1 a vários anos</a:t>
            </a:r>
          </a:p>
        </p:txBody>
      </p:sp>
      <p:sp>
        <p:nvSpPr>
          <p:cNvPr id="306189" name="Text Box 13"/>
          <p:cNvSpPr txBox="1">
            <a:spLocks noChangeArrowheads="1"/>
          </p:cNvSpPr>
          <p:nvPr/>
        </p:nvSpPr>
        <p:spPr bwMode="auto">
          <a:xfrm>
            <a:off x="2208213" y="2851150"/>
            <a:ext cx="901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>
                <a:latin typeface="Arial" charset="0"/>
              </a:rPr>
              <a:t>Valor</a:t>
            </a:r>
          </a:p>
        </p:txBody>
      </p:sp>
    </p:spTree>
    <p:extLst>
      <p:ext uri="{BB962C8B-B14F-4D97-AF65-F5344CB8AC3E}">
        <p14:creationId xmlns:p14="http://schemas.microsoft.com/office/powerpoint/2010/main" val="284905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0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0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1" grpId="0" animBg="1"/>
      <p:bldP spid="306182" grpId="0" animBg="1"/>
      <p:bldP spid="306183" grpId="0"/>
      <p:bldP spid="306184" grpId="0" animBg="1"/>
      <p:bldP spid="306185" grpId="0" animBg="1"/>
      <p:bldP spid="306186" grpId="0" animBg="1"/>
      <p:bldP spid="306187" grpId="0" animBg="1"/>
      <p:bldP spid="306188" grpId="0"/>
      <p:bldP spid="30618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1676400" y="1512888"/>
            <a:ext cx="8801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pt-BR" sz="2800">
                <a:latin typeface="Arial" charset="0"/>
              </a:rPr>
              <a:t>Down dividiu as tendências em três categorias:</a:t>
            </a:r>
          </a:p>
        </p:txBody>
      </p:sp>
      <p:sp>
        <p:nvSpPr>
          <p:cNvPr id="84996" name="Rectangle 3"/>
          <p:cNvSpPr>
            <a:spLocks noChangeArrowheads="1"/>
          </p:cNvSpPr>
          <p:nvPr/>
        </p:nvSpPr>
        <p:spPr bwMode="auto">
          <a:xfrm>
            <a:off x="1695450" y="685800"/>
            <a:ext cx="87630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600">
                <a:latin typeface="Arial" charset="0"/>
              </a:rPr>
              <a:t>Análise Técnica</a:t>
            </a:r>
            <a:endParaRPr lang="pt-BR" sz="4400">
              <a:latin typeface="Arial" charset="0"/>
            </a:endParaRP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1854200" y="2262188"/>
            <a:ext cx="84582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4500" indent="-4445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  <a:buFontTx/>
              <a:buChar char="•"/>
            </a:pPr>
            <a:r>
              <a:rPr lang="pt-BR" sz="2800" b="1" dirty="0">
                <a:solidFill>
                  <a:srgbClr val="FF0000"/>
                </a:solidFill>
                <a:latin typeface="Arial" charset="0"/>
              </a:rPr>
              <a:t>Tendência Secundária</a:t>
            </a:r>
            <a:r>
              <a:rPr lang="pt-BR" sz="2800" dirty="0">
                <a:latin typeface="Arial" charset="0"/>
              </a:rPr>
              <a:t>: é considerada reação que ocorre nos mercados dentro da tendência primária. Sua amplitude é muito menor e pode durar de várias semanas a uns poucos meses, sendo também considerada de correção na tendência principal.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89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2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1676400" y="1512888"/>
            <a:ext cx="8801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pt-BR" sz="2800">
                <a:latin typeface="Arial" charset="0"/>
              </a:rPr>
              <a:t>Down dividiu as tendências em três categorias:</a:t>
            </a:r>
          </a:p>
        </p:txBody>
      </p:sp>
      <p:sp>
        <p:nvSpPr>
          <p:cNvPr id="86020" name="Rectangle 3"/>
          <p:cNvSpPr>
            <a:spLocks noChangeArrowheads="1"/>
          </p:cNvSpPr>
          <p:nvPr/>
        </p:nvSpPr>
        <p:spPr bwMode="auto">
          <a:xfrm>
            <a:off x="1695450" y="685800"/>
            <a:ext cx="87630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600">
                <a:latin typeface="Arial" charset="0"/>
              </a:rPr>
              <a:t>Análise Técnica</a:t>
            </a:r>
            <a:endParaRPr lang="pt-BR" sz="4400">
              <a:latin typeface="Arial" charset="0"/>
            </a:endParaRPr>
          </a:p>
        </p:txBody>
      </p:sp>
      <p:sp>
        <p:nvSpPr>
          <p:cNvPr id="86021" name="Text Box 4"/>
          <p:cNvSpPr txBox="1">
            <a:spLocks noChangeArrowheads="1"/>
          </p:cNvSpPr>
          <p:nvPr/>
        </p:nvSpPr>
        <p:spPr bwMode="auto">
          <a:xfrm>
            <a:off x="1854200" y="2262188"/>
            <a:ext cx="845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4500" indent="-4445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  <a:buFontTx/>
              <a:buChar char="•"/>
            </a:pPr>
            <a:r>
              <a:rPr lang="pt-BR" sz="2800" b="1" dirty="0">
                <a:solidFill>
                  <a:srgbClr val="FF0000"/>
                </a:solidFill>
                <a:latin typeface="Arial" charset="0"/>
              </a:rPr>
              <a:t>Tendência Secundária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07213" name="Line 13"/>
          <p:cNvSpPr>
            <a:spLocks noChangeShapeType="1"/>
          </p:cNvSpPr>
          <p:nvPr/>
        </p:nvSpPr>
        <p:spPr bwMode="auto">
          <a:xfrm flipV="1">
            <a:off x="2705100" y="2800350"/>
            <a:ext cx="0" cy="3232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214" name="Line 14"/>
          <p:cNvSpPr>
            <a:spLocks noChangeShapeType="1"/>
          </p:cNvSpPr>
          <p:nvPr/>
        </p:nvSpPr>
        <p:spPr bwMode="auto">
          <a:xfrm>
            <a:off x="2495550" y="6032500"/>
            <a:ext cx="7524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1651000" y="2922588"/>
            <a:ext cx="901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>
                <a:latin typeface="Arial" charset="0"/>
              </a:rPr>
              <a:t>Valor</a:t>
            </a:r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9118600" y="6026150"/>
            <a:ext cx="1155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>
                <a:latin typeface="Arial" charset="0"/>
              </a:rPr>
              <a:t>Tempo</a:t>
            </a:r>
          </a:p>
        </p:txBody>
      </p:sp>
      <p:sp>
        <p:nvSpPr>
          <p:cNvPr id="307217" name="Line 17"/>
          <p:cNvSpPr>
            <a:spLocks noChangeShapeType="1"/>
          </p:cNvSpPr>
          <p:nvPr/>
        </p:nvSpPr>
        <p:spPr bwMode="auto">
          <a:xfrm flipH="1" flipV="1">
            <a:off x="6200775" y="3443289"/>
            <a:ext cx="0" cy="42862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218" name="Line 18"/>
          <p:cNvSpPr>
            <a:spLocks noChangeShapeType="1"/>
          </p:cNvSpPr>
          <p:nvPr/>
        </p:nvSpPr>
        <p:spPr bwMode="auto">
          <a:xfrm flipV="1">
            <a:off x="7718425" y="3435350"/>
            <a:ext cx="0" cy="1119188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219" name="AutoShape 19"/>
          <p:cNvSpPr>
            <a:spLocks/>
          </p:cNvSpPr>
          <p:nvPr/>
        </p:nvSpPr>
        <p:spPr bwMode="auto">
          <a:xfrm rot="-5400000">
            <a:off x="6821488" y="2554288"/>
            <a:ext cx="269875" cy="1498600"/>
          </a:xfrm>
          <a:prstGeom prst="rightBrace">
            <a:avLst>
              <a:gd name="adj1" fmla="val 4627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220" name="Text Box 20"/>
          <p:cNvSpPr txBox="1">
            <a:spLocks noChangeArrowheads="1"/>
          </p:cNvSpPr>
          <p:nvPr/>
        </p:nvSpPr>
        <p:spPr bwMode="auto">
          <a:xfrm>
            <a:off x="4775201" y="2765425"/>
            <a:ext cx="433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Tendência secundária baixista</a:t>
            </a:r>
          </a:p>
        </p:txBody>
      </p:sp>
      <p:sp>
        <p:nvSpPr>
          <p:cNvPr id="307222" name="Freeform 22"/>
          <p:cNvSpPr>
            <a:spLocks/>
          </p:cNvSpPr>
          <p:nvPr/>
        </p:nvSpPr>
        <p:spPr bwMode="auto">
          <a:xfrm>
            <a:off x="2946400" y="3038475"/>
            <a:ext cx="6515100" cy="2679700"/>
          </a:xfrm>
          <a:custGeom>
            <a:avLst/>
            <a:gdLst>
              <a:gd name="T0" fmla="*/ 0 w 4104"/>
              <a:gd name="T1" fmla="*/ 2679700 h 1840"/>
              <a:gd name="T2" fmla="*/ 520700 w 4104"/>
              <a:gd name="T3" fmla="*/ 2085506 h 1840"/>
              <a:gd name="T4" fmla="*/ 1130300 w 4104"/>
              <a:gd name="T5" fmla="*/ 2365127 h 1840"/>
              <a:gd name="T6" fmla="*/ 1905000 w 4104"/>
              <a:gd name="T7" fmla="*/ 1421406 h 1840"/>
              <a:gd name="T8" fmla="*/ 2616200 w 4104"/>
              <a:gd name="T9" fmla="*/ 1502962 h 1840"/>
              <a:gd name="T10" fmla="*/ 3073400 w 4104"/>
              <a:gd name="T11" fmla="*/ 594194 h 1840"/>
              <a:gd name="T12" fmla="*/ 3441700 w 4104"/>
              <a:gd name="T13" fmla="*/ 1211690 h 1840"/>
              <a:gd name="T14" fmla="*/ 3784600 w 4104"/>
              <a:gd name="T15" fmla="*/ 1106833 h 1840"/>
              <a:gd name="T16" fmla="*/ 4216400 w 4104"/>
              <a:gd name="T17" fmla="*/ 1561217 h 1840"/>
              <a:gd name="T18" fmla="*/ 4508500 w 4104"/>
              <a:gd name="T19" fmla="*/ 1316548 h 1840"/>
              <a:gd name="T20" fmla="*/ 4749800 w 4104"/>
              <a:gd name="T21" fmla="*/ 1549566 h 1840"/>
              <a:gd name="T22" fmla="*/ 5143500 w 4104"/>
              <a:gd name="T23" fmla="*/ 897117 h 1840"/>
              <a:gd name="T24" fmla="*/ 5473700 w 4104"/>
              <a:gd name="T25" fmla="*/ 873815 h 1840"/>
              <a:gd name="T26" fmla="*/ 5791200 w 4104"/>
              <a:gd name="T27" fmla="*/ 442733 h 1840"/>
              <a:gd name="T28" fmla="*/ 5969000 w 4104"/>
              <a:gd name="T29" fmla="*/ 687401 h 1840"/>
              <a:gd name="T30" fmla="*/ 6223000 w 4104"/>
              <a:gd name="T31" fmla="*/ 267970 h 1840"/>
              <a:gd name="T32" fmla="*/ 6515100 w 4104"/>
              <a:gd name="T33" fmla="*/ 0 h 18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104" h="1840">
                <a:moveTo>
                  <a:pt x="0" y="1840"/>
                </a:moveTo>
                <a:cubicBezTo>
                  <a:pt x="104" y="1654"/>
                  <a:pt x="209" y="1468"/>
                  <a:pt x="328" y="1432"/>
                </a:cubicBezTo>
                <a:cubicBezTo>
                  <a:pt x="447" y="1396"/>
                  <a:pt x="567" y="1700"/>
                  <a:pt x="712" y="1624"/>
                </a:cubicBezTo>
                <a:cubicBezTo>
                  <a:pt x="857" y="1548"/>
                  <a:pt x="1044" y="1075"/>
                  <a:pt x="1200" y="976"/>
                </a:cubicBezTo>
                <a:cubicBezTo>
                  <a:pt x="1356" y="877"/>
                  <a:pt x="1525" y="1127"/>
                  <a:pt x="1648" y="1032"/>
                </a:cubicBezTo>
                <a:cubicBezTo>
                  <a:pt x="1771" y="937"/>
                  <a:pt x="1849" y="441"/>
                  <a:pt x="1936" y="408"/>
                </a:cubicBezTo>
                <a:cubicBezTo>
                  <a:pt x="2023" y="375"/>
                  <a:pt x="2093" y="773"/>
                  <a:pt x="2168" y="832"/>
                </a:cubicBezTo>
                <a:cubicBezTo>
                  <a:pt x="2243" y="891"/>
                  <a:pt x="2303" y="720"/>
                  <a:pt x="2384" y="760"/>
                </a:cubicBezTo>
                <a:cubicBezTo>
                  <a:pt x="2465" y="800"/>
                  <a:pt x="2580" y="1048"/>
                  <a:pt x="2656" y="1072"/>
                </a:cubicBezTo>
                <a:cubicBezTo>
                  <a:pt x="2732" y="1096"/>
                  <a:pt x="2784" y="905"/>
                  <a:pt x="2840" y="904"/>
                </a:cubicBezTo>
                <a:cubicBezTo>
                  <a:pt x="2896" y="903"/>
                  <a:pt x="2925" y="1112"/>
                  <a:pt x="2992" y="1064"/>
                </a:cubicBezTo>
                <a:cubicBezTo>
                  <a:pt x="3059" y="1016"/>
                  <a:pt x="3164" y="693"/>
                  <a:pt x="3240" y="616"/>
                </a:cubicBezTo>
                <a:cubicBezTo>
                  <a:pt x="3316" y="539"/>
                  <a:pt x="3380" y="652"/>
                  <a:pt x="3448" y="600"/>
                </a:cubicBezTo>
                <a:cubicBezTo>
                  <a:pt x="3516" y="548"/>
                  <a:pt x="3596" y="325"/>
                  <a:pt x="3648" y="304"/>
                </a:cubicBezTo>
                <a:cubicBezTo>
                  <a:pt x="3700" y="283"/>
                  <a:pt x="3715" y="492"/>
                  <a:pt x="3760" y="472"/>
                </a:cubicBezTo>
                <a:cubicBezTo>
                  <a:pt x="3805" y="452"/>
                  <a:pt x="3863" y="263"/>
                  <a:pt x="3920" y="184"/>
                </a:cubicBezTo>
                <a:cubicBezTo>
                  <a:pt x="3977" y="105"/>
                  <a:pt x="4040" y="52"/>
                  <a:pt x="4104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224" name="Text Box 24"/>
          <p:cNvSpPr txBox="1">
            <a:spLocks noChangeArrowheads="1"/>
          </p:cNvSpPr>
          <p:nvPr/>
        </p:nvSpPr>
        <p:spPr bwMode="auto">
          <a:xfrm>
            <a:off x="3810001" y="6334125"/>
            <a:ext cx="433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Tendência primária altista</a:t>
            </a:r>
          </a:p>
        </p:txBody>
      </p:sp>
      <p:sp>
        <p:nvSpPr>
          <p:cNvPr id="307225" name="AutoShape 25"/>
          <p:cNvSpPr>
            <a:spLocks/>
          </p:cNvSpPr>
          <p:nvPr/>
        </p:nvSpPr>
        <p:spPr bwMode="auto">
          <a:xfrm rot="5400000" flipV="1">
            <a:off x="5875338" y="3208338"/>
            <a:ext cx="244475" cy="6134100"/>
          </a:xfrm>
          <a:prstGeom prst="rightBrace">
            <a:avLst>
              <a:gd name="adj1" fmla="val 20909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24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0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0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0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0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0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3" grpId="0" animBg="1"/>
      <p:bldP spid="307214" grpId="0" animBg="1"/>
      <p:bldP spid="307215" grpId="0"/>
      <p:bldP spid="307216" grpId="0"/>
      <p:bldP spid="307217" grpId="0" animBg="1"/>
      <p:bldP spid="307218" grpId="0" animBg="1"/>
      <p:bldP spid="307219" grpId="0" animBg="1"/>
      <p:bldP spid="307220" grpId="0"/>
      <p:bldP spid="307222" grpId="0" animBg="1"/>
      <p:bldP spid="307224" grpId="0"/>
      <p:bldP spid="3072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2"/>
          <p:cNvSpPr txBox="1">
            <a:spLocks noChangeArrowheads="1"/>
          </p:cNvSpPr>
          <p:nvPr/>
        </p:nvSpPr>
        <p:spPr bwMode="auto">
          <a:xfrm>
            <a:off x="1676400" y="1512888"/>
            <a:ext cx="8801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pt-BR" sz="2800">
                <a:latin typeface="Arial" charset="0"/>
              </a:rPr>
              <a:t>Down dividiu as tendências em três categorias:</a:t>
            </a:r>
          </a:p>
        </p:txBody>
      </p:sp>
      <p:sp>
        <p:nvSpPr>
          <p:cNvPr id="87044" name="Rectangle 3"/>
          <p:cNvSpPr>
            <a:spLocks noChangeArrowheads="1"/>
          </p:cNvSpPr>
          <p:nvPr/>
        </p:nvSpPr>
        <p:spPr bwMode="auto">
          <a:xfrm>
            <a:off x="1695450" y="685800"/>
            <a:ext cx="87630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600">
                <a:latin typeface="Arial" charset="0"/>
              </a:rPr>
              <a:t>Análise Técnica</a:t>
            </a:r>
            <a:endParaRPr lang="pt-BR" sz="4400">
              <a:latin typeface="Arial" charset="0"/>
            </a:endParaRPr>
          </a:p>
        </p:txBody>
      </p:sp>
      <p:sp>
        <p:nvSpPr>
          <p:cNvPr id="310276" name="Text Box 4"/>
          <p:cNvSpPr txBox="1">
            <a:spLocks noChangeArrowheads="1"/>
          </p:cNvSpPr>
          <p:nvPr/>
        </p:nvSpPr>
        <p:spPr bwMode="auto">
          <a:xfrm>
            <a:off x="1854200" y="2262188"/>
            <a:ext cx="84582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4500" indent="-4445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  <a:buFontTx/>
              <a:buChar char="•"/>
            </a:pPr>
            <a:r>
              <a:rPr lang="pt-BR" sz="2800" b="1">
                <a:latin typeface="Arial" charset="0"/>
              </a:rPr>
              <a:t>Tendência Terciária</a:t>
            </a:r>
            <a:r>
              <a:rPr lang="pt-BR" sz="2800">
                <a:latin typeface="Arial" charset="0"/>
              </a:rPr>
              <a:t>: essa tendência dura curto espaço de tempo, que pode ser de algumas horas ou de algumas sessões. É considerada como uma pequena flutuação da tendência secundária, sendo, portanto movimentos do dia-a-dia.</a:t>
            </a:r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036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0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6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ext Box 2"/>
          <p:cNvSpPr txBox="1">
            <a:spLocks noChangeArrowheads="1"/>
          </p:cNvSpPr>
          <p:nvPr/>
        </p:nvSpPr>
        <p:spPr bwMode="auto">
          <a:xfrm>
            <a:off x="1676400" y="1512888"/>
            <a:ext cx="8801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pt-BR" sz="2800">
                <a:latin typeface="Arial" charset="0"/>
              </a:rPr>
              <a:t>Representação gráfica de tendência de alta:</a:t>
            </a:r>
          </a:p>
        </p:txBody>
      </p:sp>
      <p:sp>
        <p:nvSpPr>
          <p:cNvPr id="88068" name="Rectangle 3"/>
          <p:cNvSpPr>
            <a:spLocks noChangeArrowheads="1"/>
          </p:cNvSpPr>
          <p:nvPr/>
        </p:nvSpPr>
        <p:spPr bwMode="auto">
          <a:xfrm>
            <a:off x="1695450" y="685800"/>
            <a:ext cx="87630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600">
                <a:latin typeface="Arial" charset="0"/>
              </a:rPr>
              <a:t>Análise Técnica</a:t>
            </a:r>
            <a:endParaRPr lang="pt-BR" sz="4400">
              <a:latin typeface="Arial" charset="0"/>
            </a:endParaRPr>
          </a:p>
        </p:txBody>
      </p:sp>
      <p:sp>
        <p:nvSpPr>
          <p:cNvPr id="308237" name="Line 13"/>
          <p:cNvSpPr>
            <a:spLocks noChangeShapeType="1"/>
          </p:cNvSpPr>
          <p:nvPr/>
        </p:nvSpPr>
        <p:spPr bwMode="auto">
          <a:xfrm flipV="1">
            <a:off x="2705100" y="2381250"/>
            <a:ext cx="0" cy="395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238" name="Line 14"/>
          <p:cNvSpPr>
            <a:spLocks noChangeShapeType="1"/>
          </p:cNvSpPr>
          <p:nvPr/>
        </p:nvSpPr>
        <p:spPr bwMode="auto">
          <a:xfrm>
            <a:off x="2495550" y="6337300"/>
            <a:ext cx="7524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239" name="Text Box 15"/>
          <p:cNvSpPr txBox="1">
            <a:spLocks noChangeArrowheads="1"/>
          </p:cNvSpPr>
          <p:nvPr/>
        </p:nvSpPr>
        <p:spPr bwMode="auto">
          <a:xfrm>
            <a:off x="1651000" y="2374900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>
                <a:latin typeface="Arial" charset="0"/>
              </a:rPr>
              <a:t>Preço</a:t>
            </a:r>
          </a:p>
        </p:txBody>
      </p:sp>
      <p:sp>
        <p:nvSpPr>
          <p:cNvPr id="308240" name="Text Box 16"/>
          <p:cNvSpPr txBox="1">
            <a:spLocks noChangeArrowheads="1"/>
          </p:cNvSpPr>
          <p:nvPr/>
        </p:nvSpPr>
        <p:spPr bwMode="auto">
          <a:xfrm>
            <a:off x="8915400" y="6330950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dirty="0">
                <a:latin typeface="Arial" charset="0"/>
              </a:rPr>
              <a:t>Volume</a:t>
            </a:r>
          </a:p>
        </p:txBody>
      </p:sp>
      <p:sp>
        <p:nvSpPr>
          <p:cNvPr id="308241" name="Line 17"/>
          <p:cNvSpPr>
            <a:spLocks noChangeShapeType="1"/>
          </p:cNvSpPr>
          <p:nvPr/>
        </p:nvSpPr>
        <p:spPr bwMode="auto">
          <a:xfrm flipV="1">
            <a:off x="5210175" y="5813426"/>
            <a:ext cx="0" cy="50482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244" name="Text Box 20"/>
          <p:cNvSpPr txBox="1">
            <a:spLocks noChangeArrowheads="1"/>
          </p:cNvSpPr>
          <p:nvPr/>
        </p:nvSpPr>
        <p:spPr bwMode="auto">
          <a:xfrm>
            <a:off x="2806701" y="5324475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Acumulação</a:t>
            </a:r>
          </a:p>
        </p:txBody>
      </p:sp>
      <p:sp>
        <p:nvSpPr>
          <p:cNvPr id="308249" name="Line 25"/>
          <p:cNvSpPr>
            <a:spLocks noChangeShapeType="1"/>
          </p:cNvSpPr>
          <p:nvPr/>
        </p:nvSpPr>
        <p:spPr bwMode="auto">
          <a:xfrm>
            <a:off x="2711451" y="5791200"/>
            <a:ext cx="250507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253" name="Freeform 29"/>
          <p:cNvSpPr>
            <a:spLocks/>
          </p:cNvSpPr>
          <p:nvPr/>
        </p:nvSpPr>
        <p:spPr bwMode="auto">
          <a:xfrm>
            <a:off x="2714626" y="2638426"/>
            <a:ext cx="5953125" cy="3686175"/>
          </a:xfrm>
          <a:custGeom>
            <a:avLst/>
            <a:gdLst>
              <a:gd name="T0" fmla="*/ 0 w 3780"/>
              <a:gd name="T1" fmla="*/ 3686175 h 2394"/>
              <a:gd name="T2" fmla="*/ 2494643 w 3780"/>
              <a:gd name="T3" fmla="*/ 3168817 h 2394"/>
              <a:gd name="T4" fmla="*/ 4913690 w 3780"/>
              <a:gd name="T5" fmla="*/ 1866184 h 2394"/>
              <a:gd name="T6" fmla="*/ 5953125 w 3780"/>
              <a:gd name="T7" fmla="*/ 0 h 23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80" h="2394">
                <a:moveTo>
                  <a:pt x="0" y="2394"/>
                </a:moveTo>
                <a:lnTo>
                  <a:pt x="1584" y="2058"/>
                </a:lnTo>
                <a:lnTo>
                  <a:pt x="3120" y="1212"/>
                </a:lnTo>
                <a:lnTo>
                  <a:pt x="3780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254" name="Line 30"/>
          <p:cNvSpPr>
            <a:spLocks noChangeShapeType="1"/>
          </p:cNvSpPr>
          <p:nvPr/>
        </p:nvSpPr>
        <p:spPr bwMode="auto">
          <a:xfrm flipV="1">
            <a:off x="7635875" y="4495800"/>
            <a:ext cx="0" cy="18288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255" name="Text Box 31"/>
          <p:cNvSpPr txBox="1">
            <a:spLocks noChangeArrowheads="1"/>
          </p:cNvSpPr>
          <p:nvPr/>
        </p:nvSpPr>
        <p:spPr bwMode="auto">
          <a:xfrm>
            <a:off x="5318126" y="40259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Alta Sensível</a:t>
            </a:r>
          </a:p>
        </p:txBody>
      </p:sp>
      <p:sp>
        <p:nvSpPr>
          <p:cNvPr id="308256" name="Line 32"/>
          <p:cNvSpPr>
            <a:spLocks noChangeShapeType="1"/>
          </p:cNvSpPr>
          <p:nvPr/>
        </p:nvSpPr>
        <p:spPr bwMode="auto">
          <a:xfrm>
            <a:off x="2727326" y="4502150"/>
            <a:ext cx="490537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257" name="Line 33"/>
          <p:cNvSpPr>
            <a:spLocks noChangeShapeType="1"/>
          </p:cNvSpPr>
          <p:nvPr/>
        </p:nvSpPr>
        <p:spPr bwMode="auto">
          <a:xfrm>
            <a:off x="2705100" y="2660650"/>
            <a:ext cx="59436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258" name="Text Box 34"/>
          <p:cNvSpPr txBox="1">
            <a:spLocks noChangeArrowheads="1"/>
          </p:cNvSpPr>
          <p:nvPr/>
        </p:nvSpPr>
        <p:spPr bwMode="auto">
          <a:xfrm>
            <a:off x="7181850" y="2241550"/>
            <a:ext cx="180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Euforia</a:t>
            </a:r>
          </a:p>
        </p:txBody>
      </p:sp>
      <p:sp>
        <p:nvSpPr>
          <p:cNvPr id="308259" name="Line 35"/>
          <p:cNvSpPr>
            <a:spLocks noChangeShapeType="1"/>
          </p:cNvSpPr>
          <p:nvPr/>
        </p:nvSpPr>
        <p:spPr bwMode="auto">
          <a:xfrm flipH="1" flipV="1">
            <a:off x="8651876" y="2654301"/>
            <a:ext cx="9525" cy="36861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57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8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0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8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8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8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8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6" grpId="0" build="p" bldLvl="2" autoUpdateAnimBg="0"/>
      <p:bldP spid="308237" grpId="0" animBg="1"/>
      <p:bldP spid="308238" grpId="0" animBg="1"/>
      <p:bldP spid="308239" grpId="0"/>
      <p:bldP spid="308240" grpId="0"/>
      <p:bldP spid="308241" grpId="0" animBg="1"/>
      <p:bldP spid="308244" grpId="0"/>
      <p:bldP spid="308249" grpId="0" animBg="1"/>
      <p:bldP spid="308253" grpId="0" animBg="1"/>
      <p:bldP spid="308254" grpId="0" animBg="1"/>
      <p:bldP spid="308255" grpId="0"/>
      <p:bldP spid="308256" grpId="0" animBg="1"/>
      <p:bldP spid="308257" grpId="0" animBg="1"/>
      <p:bldP spid="308258" grpId="0"/>
      <p:bldP spid="30825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ext Box 2"/>
          <p:cNvSpPr txBox="1">
            <a:spLocks noChangeArrowheads="1"/>
          </p:cNvSpPr>
          <p:nvPr/>
        </p:nvSpPr>
        <p:spPr bwMode="auto">
          <a:xfrm>
            <a:off x="1676400" y="1512888"/>
            <a:ext cx="8801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pt-BR" sz="2800">
                <a:latin typeface="Arial" charset="0"/>
              </a:rPr>
              <a:t>Representação gráfica de tendência de baixa:</a:t>
            </a:r>
          </a:p>
        </p:txBody>
      </p:sp>
      <p:sp>
        <p:nvSpPr>
          <p:cNvPr id="89092" name="Rectangle 3"/>
          <p:cNvSpPr>
            <a:spLocks noChangeArrowheads="1"/>
          </p:cNvSpPr>
          <p:nvPr/>
        </p:nvSpPr>
        <p:spPr bwMode="auto">
          <a:xfrm>
            <a:off x="1695450" y="685800"/>
            <a:ext cx="87630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600">
                <a:latin typeface="Arial" charset="0"/>
              </a:rPr>
              <a:t>Análise Técnica</a:t>
            </a:r>
            <a:endParaRPr lang="pt-BR" sz="4400">
              <a:latin typeface="Arial" charset="0"/>
            </a:endParaRPr>
          </a:p>
        </p:txBody>
      </p:sp>
      <p:sp>
        <p:nvSpPr>
          <p:cNvPr id="311300" name="Line 4"/>
          <p:cNvSpPr>
            <a:spLocks noChangeShapeType="1"/>
          </p:cNvSpPr>
          <p:nvPr/>
        </p:nvSpPr>
        <p:spPr bwMode="auto">
          <a:xfrm flipV="1">
            <a:off x="2705100" y="2381250"/>
            <a:ext cx="0" cy="3956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1301" name="Line 5"/>
          <p:cNvSpPr>
            <a:spLocks noChangeShapeType="1"/>
          </p:cNvSpPr>
          <p:nvPr/>
        </p:nvSpPr>
        <p:spPr bwMode="auto">
          <a:xfrm>
            <a:off x="2495550" y="2836863"/>
            <a:ext cx="75247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1302" name="Text Box 6"/>
          <p:cNvSpPr txBox="1">
            <a:spLocks noChangeArrowheads="1"/>
          </p:cNvSpPr>
          <p:nvPr/>
        </p:nvSpPr>
        <p:spPr bwMode="auto">
          <a:xfrm>
            <a:off x="1651000" y="2374900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>
                <a:latin typeface="Arial" charset="0"/>
              </a:rPr>
              <a:t>Preço</a:t>
            </a:r>
          </a:p>
        </p:txBody>
      </p:sp>
      <p:sp>
        <p:nvSpPr>
          <p:cNvPr id="311303" name="Text Box 7"/>
          <p:cNvSpPr txBox="1">
            <a:spLocks noChangeArrowheads="1"/>
          </p:cNvSpPr>
          <p:nvPr/>
        </p:nvSpPr>
        <p:spPr bwMode="auto">
          <a:xfrm>
            <a:off x="8886825" y="2859088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>
                <a:latin typeface="Arial" charset="0"/>
              </a:rPr>
              <a:t>Volume</a:t>
            </a:r>
          </a:p>
        </p:txBody>
      </p:sp>
      <p:sp>
        <p:nvSpPr>
          <p:cNvPr id="311304" name="Line 8"/>
          <p:cNvSpPr>
            <a:spLocks noChangeShapeType="1"/>
          </p:cNvSpPr>
          <p:nvPr/>
        </p:nvSpPr>
        <p:spPr bwMode="auto">
          <a:xfrm flipV="1">
            <a:off x="5029200" y="2832100"/>
            <a:ext cx="0" cy="4572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1305" name="Text Box 9"/>
          <p:cNvSpPr txBox="1">
            <a:spLocks noChangeArrowheads="1"/>
          </p:cNvSpPr>
          <p:nvPr/>
        </p:nvSpPr>
        <p:spPr bwMode="auto">
          <a:xfrm>
            <a:off x="2759076" y="3248025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Distribuição</a:t>
            </a:r>
          </a:p>
        </p:txBody>
      </p:sp>
      <p:sp>
        <p:nvSpPr>
          <p:cNvPr id="311306" name="Line 10"/>
          <p:cNvSpPr>
            <a:spLocks noChangeShapeType="1"/>
          </p:cNvSpPr>
          <p:nvPr/>
        </p:nvSpPr>
        <p:spPr bwMode="auto">
          <a:xfrm>
            <a:off x="2711450" y="3295650"/>
            <a:ext cx="230505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1308" name="Line 12"/>
          <p:cNvSpPr>
            <a:spLocks noChangeShapeType="1"/>
          </p:cNvSpPr>
          <p:nvPr/>
        </p:nvSpPr>
        <p:spPr bwMode="auto">
          <a:xfrm flipV="1">
            <a:off x="7502525" y="2838450"/>
            <a:ext cx="0" cy="26289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1309" name="Text Box 13"/>
          <p:cNvSpPr txBox="1">
            <a:spLocks noChangeArrowheads="1"/>
          </p:cNvSpPr>
          <p:nvPr/>
        </p:nvSpPr>
        <p:spPr bwMode="auto">
          <a:xfrm>
            <a:off x="5118101" y="5407025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Pânico</a:t>
            </a:r>
          </a:p>
        </p:txBody>
      </p:sp>
      <p:sp>
        <p:nvSpPr>
          <p:cNvPr id="311310" name="Line 14"/>
          <p:cNvSpPr>
            <a:spLocks noChangeShapeType="1"/>
          </p:cNvSpPr>
          <p:nvPr/>
        </p:nvSpPr>
        <p:spPr bwMode="auto">
          <a:xfrm>
            <a:off x="2727325" y="5464175"/>
            <a:ext cx="4762500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1311" name="Line 15"/>
          <p:cNvSpPr>
            <a:spLocks noChangeShapeType="1"/>
          </p:cNvSpPr>
          <p:nvPr/>
        </p:nvSpPr>
        <p:spPr bwMode="auto">
          <a:xfrm>
            <a:off x="2705100" y="5842000"/>
            <a:ext cx="60769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1312" name="Text Box 16"/>
          <p:cNvSpPr txBox="1">
            <a:spLocks noChangeArrowheads="1"/>
          </p:cNvSpPr>
          <p:nvPr/>
        </p:nvSpPr>
        <p:spPr bwMode="auto">
          <a:xfrm>
            <a:off x="7210425" y="5832475"/>
            <a:ext cx="180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Baixa Lenta</a:t>
            </a:r>
          </a:p>
        </p:txBody>
      </p:sp>
      <p:sp>
        <p:nvSpPr>
          <p:cNvPr id="311313" name="Line 17"/>
          <p:cNvSpPr>
            <a:spLocks noChangeShapeType="1"/>
          </p:cNvSpPr>
          <p:nvPr/>
        </p:nvSpPr>
        <p:spPr bwMode="auto">
          <a:xfrm flipH="1" flipV="1">
            <a:off x="8775701" y="2835276"/>
            <a:ext cx="9525" cy="30003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1314" name="Freeform 18"/>
          <p:cNvSpPr>
            <a:spLocks/>
          </p:cNvSpPr>
          <p:nvPr/>
        </p:nvSpPr>
        <p:spPr bwMode="auto">
          <a:xfrm>
            <a:off x="2705101" y="2838450"/>
            <a:ext cx="6086475" cy="3009900"/>
          </a:xfrm>
          <a:custGeom>
            <a:avLst/>
            <a:gdLst>
              <a:gd name="T0" fmla="*/ 0 w 3834"/>
              <a:gd name="T1" fmla="*/ 0 h 1896"/>
              <a:gd name="T2" fmla="*/ 2333625 w 3834"/>
              <a:gd name="T3" fmla="*/ 466725 h 1896"/>
              <a:gd name="T4" fmla="*/ 4800600 w 3834"/>
              <a:gd name="T5" fmla="*/ 2628900 h 1896"/>
              <a:gd name="T6" fmla="*/ 6086475 w 3834"/>
              <a:gd name="T7" fmla="*/ 3009900 h 18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34" h="1896">
                <a:moveTo>
                  <a:pt x="0" y="0"/>
                </a:moveTo>
                <a:lnTo>
                  <a:pt x="1470" y="294"/>
                </a:lnTo>
                <a:lnTo>
                  <a:pt x="3024" y="1656"/>
                </a:lnTo>
                <a:lnTo>
                  <a:pt x="3834" y="1896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94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1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1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1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8" grpId="0" build="p" bldLvl="2" autoUpdateAnimBg="0"/>
      <p:bldP spid="311300" grpId="0" animBg="1"/>
      <p:bldP spid="311301" grpId="0" animBg="1"/>
      <p:bldP spid="311302" grpId="0"/>
      <p:bldP spid="311303" grpId="0"/>
      <p:bldP spid="311304" grpId="0" animBg="1"/>
      <p:bldP spid="311305" grpId="0"/>
      <p:bldP spid="311306" grpId="0" animBg="1"/>
      <p:bldP spid="311308" grpId="0" animBg="1"/>
      <p:bldP spid="311309" grpId="0"/>
      <p:bldP spid="311310" grpId="0" animBg="1"/>
      <p:bldP spid="311311" grpId="0" animBg="1"/>
      <p:bldP spid="311312" grpId="0"/>
      <p:bldP spid="311313" grpId="0" animBg="1"/>
      <p:bldP spid="3113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ext Box 2"/>
          <p:cNvSpPr txBox="1">
            <a:spLocks noChangeArrowheads="1"/>
          </p:cNvSpPr>
          <p:nvPr/>
        </p:nvSpPr>
        <p:spPr bwMode="auto">
          <a:xfrm>
            <a:off x="1866900" y="1512888"/>
            <a:ext cx="840105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pt-BR" sz="2800">
                <a:latin typeface="Arial" charset="0"/>
              </a:rPr>
              <a:t>Os finais de cada um dos movimentos de alta (ou de baixa) são fortes indicadores de oportunidade de compra (baixa lenta), ou de venda ou não-compra (euforia), das ações objetos da análise. Assim:  </a:t>
            </a:r>
          </a:p>
        </p:txBody>
      </p:sp>
      <p:sp>
        <p:nvSpPr>
          <p:cNvPr id="90116" name="Rectangle 3"/>
          <p:cNvSpPr>
            <a:spLocks noChangeArrowheads="1"/>
          </p:cNvSpPr>
          <p:nvPr/>
        </p:nvSpPr>
        <p:spPr bwMode="auto">
          <a:xfrm>
            <a:off x="1695450" y="685800"/>
            <a:ext cx="87630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600">
                <a:latin typeface="Arial" charset="0"/>
              </a:rPr>
              <a:t>Tendências</a:t>
            </a:r>
            <a:endParaRPr lang="pt-BR" sz="4400">
              <a:latin typeface="Arial" charset="0"/>
            </a:endParaRPr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1868488" y="3929063"/>
            <a:ext cx="840105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190750" indent="-1905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575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0480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2385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6957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1529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6101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0673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  <a:buFontTx/>
              <a:buChar char="•"/>
              <a:defRPr/>
            </a:pPr>
            <a:r>
              <a:rPr lang="pt-BR" sz="2800" dirty="0">
                <a:solidFill>
                  <a:srgbClr val="FF0000"/>
                </a:solidFill>
                <a:latin typeface="Arial" pitchFamily="34" charset="0"/>
              </a:rPr>
              <a:t>O final de um movimento de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alta</a:t>
            </a:r>
            <a:r>
              <a:rPr lang="pt-BR" sz="2800" dirty="0">
                <a:solidFill>
                  <a:srgbClr val="FF0000"/>
                </a:solidFill>
                <a:latin typeface="Arial" pitchFamily="34" charset="0"/>
              </a:rPr>
              <a:t> representa o nível de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resistência</a:t>
            </a:r>
            <a:r>
              <a:rPr lang="pt-BR" sz="2800" dirty="0">
                <a:solidFill>
                  <a:srgbClr val="FF0000"/>
                </a:solidFill>
                <a:latin typeface="Arial" pitchFamily="34" charset="0"/>
              </a:rPr>
              <a:t> do preço da ação</a:t>
            </a:r>
            <a:r>
              <a:rPr lang="pt-BR" sz="2800" dirty="0">
                <a:latin typeface="Arial" pitchFamily="34" charset="0"/>
              </a:rPr>
              <a:t>, nível esse em que se observa o início da realização de lucros por parte dos investidores que já se acham posicionados no “papel”; e,  </a:t>
            </a:r>
          </a:p>
        </p:txBody>
      </p:sp>
    </p:spTree>
    <p:extLst>
      <p:ext uri="{BB962C8B-B14F-4D97-AF65-F5344CB8AC3E}">
        <p14:creationId xmlns:p14="http://schemas.microsoft.com/office/powerpoint/2010/main" val="281453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12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2" grpId="0" build="p" bldLvl="2" autoUpdateAnimBg="0"/>
      <p:bldP spid="312324" grpId="0" build="p" bldLvl="2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Text Box 2"/>
          <p:cNvSpPr txBox="1">
            <a:spLocks noChangeArrowheads="1"/>
          </p:cNvSpPr>
          <p:nvPr/>
        </p:nvSpPr>
        <p:spPr bwMode="auto">
          <a:xfrm>
            <a:off x="1866900" y="1512888"/>
            <a:ext cx="840105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pt-BR" sz="2800">
                <a:latin typeface="Arial" charset="0"/>
              </a:rPr>
              <a:t>Os finais de cada um dos movimentos de alta (ou de baixa) são fortes indicadores de oportunidade de compra (baixa lenta), ou de venda ou não-compra (euforia), das ações objetos da análise. Assim:  </a:t>
            </a:r>
          </a:p>
        </p:txBody>
      </p:sp>
      <p:sp>
        <p:nvSpPr>
          <p:cNvPr id="91140" name="Rectangle 3"/>
          <p:cNvSpPr>
            <a:spLocks noChangeArrowheads="1"/>
          </p:cNvSpPr>
          <p:nvPr/>
        </p:nvSpPr>
        <p:spPr bwMode="auto">
          <a:xfrm>
            <a:off x="1695450" y="685800"/>
            <a:ext cx="87630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600">
                <a:latin typeface="Arial" charset="0"/>
              </a:rPr>
              <a:t>Tendências</a:t>
            </a:r>
            <a:endParaRPr lang="pt-BR" sz="4400">
              <a:latin typeface="Arial" charset="0"/>
            </a:endParaRP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1868488" y="3929064"/>
            <a:ext cx="84010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190750" indent="-1905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575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0480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2385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6957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1529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6101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0673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  <a:buFontTx/>
              <a:buChar char="•"/>
              <a:defRPr/>
            </a:pPr>
            <a:r>
              <a:rPr lang="pt-BR" sz="2800" dirty="0">
                <a:solidFill>
                  <a:srgbClr val="FF0000"/>
                </a:solidFill>
                <a:latin typeface="Arial" pitchFamily="34" charset="0"/>
              </a:rPr>
              <a:t>O final de um movimento de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baixa</a:t>
            </a:r>
            <a:r>
              <a:rPr lang="pt-BR" sz="2800" dirty="0">
                <a:solidFill>
                  <a:srgbClr val="FF0000"/>
                </a:solidFill>
                <a:latin typeface="Arial" pitchFamily="34" charset="0"/>
              </a:rPr>
              <a:t> representa o nível de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suporte</a:t>
            </a:r>
            <a:r>
              <a:rPr lang="pt-BR" sz="2800" dirty="0">
                <a:solidFill>
                  <a:srgbClr val="FF0000"/>
                </a:solidFill>
                <a:latin typeface="Arial" pitchFamily="34" charset="0"/>
              </a:rPr>
              <a:t> do preço da ação</a:t>
            </a:r>
            <a:r>
              <a:rPr lang="pt-BR" sz="2800" dirty="0">
                <a:latin typeface="Arial" pitchFamily="34" charset="0"/>
              </a:rPr>
              <a:t>, nível esse em que se observa um interesse maior de compra por parte dos investidores. </a:t>
            </a:r>
          </a:p>
        </p:txBody>
      </p:sp>
    </p:spTree>
    <p:extLst>
      <p:ext uri="{BB962C8B-B14F-4D97-AF65-F5344CB8AC3E}">
        <p14:creationId xmlns:p14="http://schemas.microsoft.com/office/powerpoint/2010/main" val="262898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8" grpId="0" build="p" bldLvl="2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Text Box 2"/>
          <p:cNvSpPr txBox="1">
            <a:spLocks noChangeArrowheads="1"/>
          </p:cNvSpPr>
          <p:nvPr/>
        </p:nvSpPr>
        <p:spPr bwMode="auto">
          <a:xfrm>
            <a:off x="1866900" y="1512888"/>
            <a:ext cx="8401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pt-BR" sz="2800">
                <a:latin typeface="Arial" charset="0"/>
              </a:rPr>
              <a:t>Volume deve confirmar a tendência.  </a:t>
            </a:r>
          </a:p>
        </p:txBody>
      </p:sp>
      <p:sp>
        <p:nvSpPr>
          <p:cNvPr id="92164" name="Rectangle 3"/>
          <p:cNvSpPr>
            <a:spLocks noChangeArrowheads="1"/>
          </p:cNvSpPr>
          <p:nvPr/>
        </p:nvSpPr>
        <p:spPr bwMode="auto">
          <a:xfrm>
            <a:off x="1695450" y="685800"/>
            <a:ext cx="87630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600">
                <a:latin typeface="Arial" charset="0"/>
              </a:rPr>
              <a:t>Tendências</a:t>
            </a:r>
            <a:endParaRPr lang="pt-BR" sz="4400">
              <a:latin typeface="Arial" charset="0"/>
            </a:endParaRPr>
          </a:p>
        </p:txBody>
      </p:sp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1868488" y="2201863"/>
            <a:ext cx="8401050" cy="457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  <a:buFontTx/>
              <a:buChar char="•"/>
            </a:pPr>
            <a:r>
              <a:rPr lang="pt-BR" sz="2800" dirty="0">
                <a:latin typeface="Arial" charset="0"/>
              </a:rPr>
              <a:t>Numa tendência de alta, o volume deve aumentar quando os preços das ações subirem e diminuir quando eles caírem. Se o volume cair quando aumentarem os preços, então a tendência de alta está perdendo forças.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pt-BR" sz="2800" dirty="0">
                <a:latin typeface="Arial" charset="0"/>
              </a:rPr>
              <a:t>Numa tendência de baixa, o volume deve aumentar quando os preços das ações caírem e diminuir quando eles subirem. Se o volume cair quando os preços também caírem, então a tendência de baixa está perdendo forças.</a:t>
            </a:r>
          </a:p>
        </p:txBody>
      </p:sp>
    </p:spTree>
    <p:extLst>
      <p:ext uri="{BB962C8B-B14F-4D97-AF65-F5344CB8AC3E}">
        <p14:creationId xmlns:p14="http://schemas.microsoft.com/office/powerpoint/2010/main" val="416281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4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14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 build="p" bldLvl="2" autoUpdateAnimBg="0"/>
      <p:bldP spid="314372" grpId="0" build="p" bldLvl="2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1695450" y="685800"/>
            <a:ext cx="87630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600">
                <a:latin typeface="Arial" charset="0"/>
              </a:rPr>
              <a:t>Análise gráfica</a:t>
            </a:r>
            <a:endParaRPr lang="pt-BR" sz="4400">
              <a:latin typeface="Arial" charset="0"/>
            </a:endParaRP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1882775" y="1816101"/>
            <a:ext cx="84010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  <a:buFontTx/>
              <a:buChar char="•"/>
            </a:pPr>
            <a:r>
              <a:rPr lang="pt-BR" sz="2800">
                <a:latin typeface="Arial" charset="0"/>
              </a:rPr>
              <a:t>O principal objetivo dessa analise é a identificação de “tendências” e “pontos de reversão” por meio de análise de formações anteriores.</a:t>
            </a:r>
          </a:p>
        </p:txBody>
      </p:sp>
    </p:spTree>
    <p:extLst>
      <p:ext uri="{BB962C8B-B14F-4D97-AF65-F5344CB8AC3E}">
        <p14:creationId xmlns:p14="http://schemas.microsoft.com/office/powerpoint/2010/main" val="138937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6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88" y="0"/>
            <a:ext cx="10195824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036541" y="1400432"/>
            <a:ext cx="7157371" cy="2028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036541" y="3595813"/>
            <a:ext cx="7157371" cy="1124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036541" y="5074507"/>
            <a:ext cx="7157371" cy="963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036540" y="6524368"/>
            <a:ext cx="7157371" cy="226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172464" y="6182498"/>
            <a:ext cx="7157371" cy="226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201508" y="1729007"/>
            <a:ext cx="4302369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</a:rPr>
              <a:t>Quanto (contratos e valor) é negociado diariamente em commodities na B³ ? </a:t>
            </a:r>
          </a:p>
        </p:txBody>
      </p:sp>
    </p:spTree>
    <p:extLst>
      <p:ext uri="{BB962C8B-B14F-4D97-AF65-F5344CB8AC3E}">
        <p14:creationId xmlns:p14="http://schemas.microsoft.com/office/powerpoint/2010/main" val="254935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Text Box 2"/>
          <p:cNvSpPr txBox="1">
            <a:spLocks noChangeArrowheads="1"/>
          </p:cNvSpPr>
          <p:nvPr/>
        </p:nvSpPr>
        <p:spPr bwMode="auto">
          <a:xfrm>
            <a:off x="1866900" y="1512888"/>
            <a:ext cx="8401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pt-BR" sz="2800">
                <a:latin typeface="Arial" charset="0"/>
              </a:rPr>
              <a:t>Tipos de gráficos:  </a:t>
            </a:r>
          </a:p>
        </p:txBody>
      </p:sp>
      <p:sp>
        <p:nvSpPr>
          <p:cNvPr id="94212" name="Rectangle 3"/>
          <p:cNvSpPr>
            <a:spLocks noChangeArrowheads="1"/>
          </p:cNvSpPr>
          <p:nvPr/>
        </p:nvSpPr>
        <p:spPr bwMode="auto">
          <a:xfrm>
            <a:off x="1695450" y="685800"/>
            <a:ext cx="87630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600">
                <a:latin typeface="Arial" charset="0"/>
              </a:rPr>
              <a:t>Análise gráfica</a:t>
            </a:r>
            <a:endParaRPr lang="pt-BR" sz="4400">
              <a:latin typeface="Arial" charset="0"/>
            </a:endParaRP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1868488" y="2201863"/>
            <a:ext cx="840105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190750" indent="-1905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  <a:buFontTx/>
              <a:buChar char="•"/>
            </a:pPr>
            <a:r>
              <a:rPr lang="pt-BR" sz="2800">
                <a:latin typeface="Arial" charset="0"/>
              </a:rPr>
              <a:t>Gráfico de linha</a:t>
            </a:r>
          </a:p>
          <a:p>
            <a:pPr lvl="1">
              <a:spcAft>
                <a:spcPct val="50000"/>
              </a:spcAft>
            </a:pPr>
            <a:endParaRPr lang="pt-BR" sz="2800">
              <a:latin typeface="Arial" charset="0"/>
            </a:endParaRPr>
          </a:p>
        </p:txBody>
      </p:sp>
      <p:sp>
        <p:nvSpPr>
          <p:cNvPr id="316422" name="Text Box 6"/>
          <p:cNvSpPr txBox="1">
            <a:spLocks noChangeArrowheads="1"/>
          </p:cNvSpPr>
          <p:nvPr/>
        </p:nvSpPr>
        <p:spPr bwMode="auto">
          <a:xfrm>
            <a:off x="2514600" y="2778125"/>
            <a:ext cx="7126288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3888" indent="-260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5000"/>
              </a:spcBef>
            </a:pPr>
            <a:r>
              <a:rPr lang="pt-BR">
                <a:latin typeface="Arial" charset="0"/>
              </a:rPr>
              <a:t>Cotações:</a:t>
            </a:r>
          </a:p>
          <a:p>
            <a:pPr lvl="1">
              <a:spcBef>
                <a:spcPct val="15000"/>
              </a:spcBef>
              <a:buFontTx/>
              <a:buChar char="•"/>
            </a:pPr>
            <a:r>
              <a:rPr lang="pt-BR">
                <a:latin typeface="Arial" charset="0"/>
              </a:rPr>
              <a:t>Abertura</a:t>
            </a:r>
          </a:p>
          <a:p>
            <a:pPr lvl="1">
              <a:spcBef>
                <a:spcPct val="15000"/>
              </a:spcBef>
              <a:buFontTx/>
              <a:buChar char="•"/>
            </a:pPr>
            <a:r>
              <a:rPr lang="pt-BR">
                <a:latin typeface="Arial" charset="0"/>
              </a:rPr>
              <a:t>Fechamento</a:t>
            </a:r>
          </a:p>
          <a:p>
            <a:pPr lvl="1">
              <a:spcBef>
                <a:spcPct val="15000"/>
              </a:spcBef>
              <a:buFontTx/>
              <a:buChar char="•"/>
            </a:pPr>
            <a:r>
              <a:rPr lang="pt-BR">
                <a:latin typeface="Arial" charset="0"/>
              </a:rPr>
              <a:t>Máxima</a:t>
            </a:r>
          </a:p>
          <a:p>
            <a:pPr lvl="1">
              <a:spcBef>
                <a:spcPct val="15000"/>
              </a:spcBef>
              <a:buFontTx/>
              <a:buChar char="•"/>
            </a:pPr>
            <a:r>
              <a:rPr lang="pt-BR">
                <a:latin typeface="Arial" charset="0"/>
              </a:rPr>
              <a:t>Mínima</a:t>
            </a:r>
          </a:p>
          <a:p>
            <a:pPr lvl="1">
              <a:spcBef>
                <a:spcPct val="15000"/>
              </a:spcBef>
              <a:buFontTx/>
              <a:buChar char="•"/>
            </a:pPr>
            <a:r>
              <a:rPr lang="pt-BR">
                <a:latin typeface="Arial" charset="0"/>
              </a:rPr>
              <a:t>Média</a:t>
            </a: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/>
            <p:extLst/>
          </p:nvPr>
        </p:nvGraphicFramePr>
        <p:xfrm>
          <a:off x="5380039" y="2682875"/>
          <a:ext cx="4460875" cy="300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226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1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8" grpId="0" build="p" bldLvl="2" autoUpdateAnimBg="0"/>
      <p:bldP spid="316420" grpId="0" build="p" bldLvl="2" autoUpdateAnimBg="0"/>
      <p:bldP spid="316422" grpId="0"/>
      <p:bldGraphic spid="2" grpId="0">
        <p:bldSub>
          <a:bldChart bld="series" animBg="0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ext Box 2"/>
          <p:cNvSpPr txBox="1">
            <a:spLocks noChangeArrowheads="1"/>
          </p:cNvSpPr>
          <p:nvPr/>
        </p:nvSpPr>
        <p:spPr bwMode="auto">
          <a:xfrm>
            <a:off x="1866900" y="1512888"/>
            <a:ext cx="8401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pt-BR" sz="2800">
                <a:latin typeface="Arial" charset="0"/>
              </a:rPr>
              <a:t>Tipos de gráficos:  </a:t>
            </a:r>
          </a:p>
        </p:txBody>
      </p:sp>
      <p:sp>
        <p:nvSpPr>
          <p:cNvPr id="95236" name="Rectangle 3"/>
          <p:cNvSpPr>
            <a:spLocks noChangeArrowheads="1"/>
          </p:cNvSpPr>
          <p:nvPr/>
        </p:nvSpPr>
        <p:spPr bwMode="auto">
          <a:xfrm>
            <a:off x="1695450" y="685800"/>
            <a:ext cx="87630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600">
                <a:latin typeface="Arial" charset="0"/>
              </a:rPr>
              <a:t>Análise gráfica</a:t>
            </a:r>
            <a:endParaRPr lang="pt-BR" sz="4400">
              <a:latin typeface="Arial" charset="0"/>
            </a:endParaRPr>
          </a:p>
        </p:txBody>
      </p:sp>
      <p:sp>
        <p:nvSpPr>
          <p:cNvPr id="317444" name="Text Box 4"/>
          <p:cNvSpPr txBox="1">
            <a:spLocks noChangeArrowheads="1"/>
          </p:cNvSpPr>
          <p:nvPr/>
        </p:nvSpPr>
        <p:spPr bwMode="auto">
          <a:xfrm>
            <a:off x="1868488" y="2201864"/>
            <a:ext cx="840105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  <a:buFontTx/>
              <a:buChar char="•"/>
            </a:pPr>
            <a:r>
              <a:rPr lang="pt-BR" sz="2800">
                <a:latin typeface="Arial" charset="0"/>
              </a:rPr>
              <a:t>Gráfico de linha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pt-BR" sz="2800">
                <a:latin typeface="Arial" charset="0"/>
              </a:rPr>
              <a:t>Gráfico de volume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/>
            <p:extLst/>
          </p:nvPr>
        </p:nvGraphicFramePr>
        <p:xfrm>
          <a:off x="6054725" y="2943226"/>
          <a:ext cx="4484688" cy="301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47" name="Text Box 7"/>
          <p:cNvSpPr txBox="1">
            <a:spLocks noChangeArrowheads="1"/>
          </p:cNvSpPr>
          <p:nvPr/>
        </p:nvSpPr>
        <p:spPr bwMode="auto">
          <a:xfrm>
            <a:off x="2514600" y="3378200"/>
            <a:ext cx="4470400" cy="168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3888" indent="-260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spcBef>
                <a:spcPct val="15000"/>
              </a:spcBef>
              <a:buFontTx/>
              <a:buChar char="•"/>
            </a:pPr>
            <a:r>
              <a:rPr lang="pt-BR">
                <a:latin typeface="Arial" charset="0"/>
              </a:rPr>
              <a:t>Volume negociado</a:t>
            </a:r>
          </a:p>
          <a:p>
            <a:pPr lvl="1">
              <a:spcBef>
                <a:spcPct val="15000"/>
              </a:spcBef>
              <a:buFontTx/>
              <a:buChar char="•"/>
            </a:pPr>
            <a:r>
              <a:rPr lang="pt-BR">
                <a:latin typeface="Arial" charset="0"/>
              </a:rPr>
              <a:t>Quantidade de lotes negociados</a:t>
            </a:r>
          </a:p>
          <a:p>
            <a:pPr lvl="1">
              <a:spcBef>
                <a:spcPct val="15000"/>
              </a:spcBef>
              <a:buFontTx/>
              <a:buChar char="•"/>
            </a:pPr>
            <a:r>
              <a:rPr lang="pt-BR">
                <a:latin typeface="Arial" charset="0"/>
              </a:rPr>
              <a:t>Número de negócios</a:t>
            </a:r>
          </a:p>
        </p:txBody>
      </p:sp>
    </p:spTree>
    <p:extLst>
      <p:ext uri="{BB962C8B-B14F-4D97-AF65-F5344CB8AC3E}">
        <p14:creationId xmlns:p14="http://schemas.microsoft.com/office/powerpoint/2010/main" val="13735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4" grpId="0" build="p" bldLvl="2" autoUpdateAnimBg="0"/>
      <p:bldGraphic spid="2" grpId="0">
        <p:bldSub>
          <a:bldChart bld="seriesEl" animBg="0"/>
        </p:bldSub>
      </p:bldGraphic>
      <p:bldP spid="31744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1866900" y="1512888"/>
            <a:ext cx="8401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pt-BR" sz="2800">
                <a:latin typeface="Arial" charset="0"/>
              </a:rPr>
              <a:t>Tipos de gráficos:  </a:t>
            </a:r>
          </a:p>
        </p:txBody>
      </p:sp>
      <p:sp>
        <p:nvSpPr>
          <p:cNvPr id="96260" name="Rectangle 3"/>
          <p:cNvSpPr>
            <a:spLocks noChangeArrowheads="1"/>
          </p:cNvSpPr>
          <p:nvPr/>
        </p:nvSpPr>
        <p:spPr bwMode="auto">
          <a:xfrm>
            <a:off x="1695450" y="685800"/>
            <a:ext cx="87630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600">
                <a:latin typeface="Arial" charset="0"/>
              </a:rPr>
              <a:t>Análise gráfica</a:t>
            </a:r>
            <a:endParaRPr lang="pt-BR" sz="4400">
              <a:latin typeface="Arial" charset="0"/>
            </a:endParaRPr>
          </a:p>
        </p:txBody>
      </p:sp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1868488" y="2201863"/>
            <a:ext cx="84010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  <a:buFontTx/>
              <a:buChar char="•"/>
            </a:pPr>
            <a:r>
              <a:rPr lang="pt-BR" sz="2800">
                <a:latin typeface="Arial" charset="0"/>
              </a:rPr>
              <a:t>Gráfico de linha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pt-BR" sz="2800">
                <a:latin typeface="Arial" charset="0"/>
              </a:rPr>
              <a:t>Gráfico de volume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pt-BR" sz="2800">
                <a:latin typeface="Arial" charset="0"/>
              </a:rPr>
              <a:t>Gráfico de barras</a:t>
            </a:r>
          </a:p>
        </p:txBody>
      </p:sp>
      <p:sp>
        <p:nvSpPr>
          <p:cNvPr id="321543" name="Line 7"/>
          <p:cNvSpPr>
            <a:spLocks noChangeShapeType="1"/>
          </p:cNvSpPr>
          <p:nvPr/>
        </p:nvSpPr>
        <p:spPr bwMode="auto">
          <a:xfrm>
            <a:off x="7607301" y="3275013"/>
            <a:ext cx="339725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1544" name="Line 8"/>
          <p:cNvSpPr>
            <a:spLocks noChangeShapeType="1"/>
          </p:cNvSpPr>
          <p:nvPr/>
        </p:nvSpPr>
        <p:spPr bwMode="auto">
          <a:xfrm>
            <a:off x="7962901" y="4025900"/>
            <a:ext cx="339725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1545" name="Line 9"/>
          <p:cNvSpPr>
            <a:spLocks noChangeShapeType="1"/>
          </p:cNvSpPr>
          <p:nvPr/>
        </p:nvSpPr>
        <p:spPr bwMode="auto">
          <a:xfrm flipV="1">
            <a:off x="7966075" y="2708276"/>
            <a:ext cx="0" cy="182562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1546" name="Text Box 10"/>
          <p:cNvSpPr txBox="1">
            <a:spLocks noChangeArrowheads="1"/>
          </p:cNvSpPr>
          <p:nvPr/>
        </p:nvSpPr>
        <p:spPr bwMode="auto">
          <a:xfrm>
            <a:off x="7318376" y="2311401"/>
            <a:ext cx="1266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latin typeface="Arial" charset="0"/>
              </a:rPr>
              <a:t>MÁXIMO</a:t>
            </a:r>
          </a:p>
        </p:txBody>
      </p:sp>
      <p:sp>
        <p:nvSpPr>
          <p:cNvPr id="321547" name="Text Box 11"/>
          <p:cNvSpPr txBox="1">
            <a:spLocks noChangeArrowheads="1"/>
          </p:cNvSpPr>
          <p:nvPr/>
        </p:nvSpPr>
        <p:spPr bwMode="auto">
          <a:xfrm>
            <a:off x="7331076" y="4546601"/>
            <a:ext cx="1266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latin typeface="Arial" charset="0"/>
              </a:rPr>
              <a:t>MÍNIMO</a:t>
            </a:r>
          </a:p>
        </p:txBody>
      </p:sp>
      <p:sp>
        <p:nvSpPr>
          <p:cNvPr id="321548" name="Text Box 12"/>
          <p:cNvSpPr txBox="1">
            <a:spLocks noChangeArrowheads="1"/>
          </p:cNvSpPr>
          <p:nvPr/>
        </p:nvSpPr>
        <p:spPr bwMode="auto">
          <a:xfrm>
            <a:off x="8270876" y="3841751"/>
            <a:ext cx="199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800">
                <a:latin typeface="Arial" charset="0"/>
              </a:rPr>
              <a:t>FECHAMENTO</a:t>
            </a:r>
          </a:p>
        </p:txBody>
      </p:sp>
      <p:sp>
        <p:nvSpPr>
          <p:cNvPr id="321549" name="Text Box 13"/>
          <p:cNvSpPr txBox="1">
            <a:spLocks noChangeArrowheads="1"/>
          </p:cNvSpPr>
          <p:nvPr/>
        </p:nvSpPr>
        <p:spPr bwMode="auto">
          <a:xfrm>
            <a:off x="6146800" y="3095626"/>
            <a:ext cx="154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800">
                <a:latin typeface="Arial" charset="0"/>
              </a:rPr>
              <a:t>ABERTURA</a:t>
            </a:r>
          </a:p>
        </p:txBody>
      </p:sp>
    </p:spTree>
    <p:extLst>
      <p:ext uri="{BB962C8B-B14F-4D97-AF65-F5344CB8AC3E}">
        <p14:creationId xmlns:p14="http://schemas.microsoft.com/office/powerpoint/2010/main" val="425246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1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1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1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3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0" grpId="0" build="p" bldLvl="2" autoUpdateAnimBg="0"/>
      <p:bldP spid="321543" grpId="0" animBg="1"/>
      <p:bldP spid="321544" grpId="0" animBg="1"/>
      <p:bldP spid="321545" grpId="0" animBg="1"/>
      <p:bldP spid="321546" grpId="0"/>
      <p:bldP spid="321547" grpId="0"/>
      <p:bldP spid="321548" grpId="0"/>
      <p:bldP spid="32154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ChangeArrowheads="1"/>
          </p:cNvSpPr>
          <p:nvPr/>
        </p:nvSpPr>
        <p:spPr bwMode="auto">
          <a:xfrm>
            <a:off x="1714500" y="666750"/>
            <a:ext cx="87630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600">
                <a:latin typeface="Arial" charset="0"/>
              </a:rPr>
              <a:t>Modelo de gráfico de barras</a:t>
            </a:r>
            <a:endParaRPr lang="pt-BR" sz="4400">
              <a:latin typeface="Arial" charset="0"/>
            </a:endParaRPr>
          </a:p>
        </p:txBody>
      </p:sp>
      <p:sp>
        <p:nvSpPr>
          <p:cNvPr id="302151" name="Line 71"/>
          <p:cNvSpPr>
            <a:spLocks noChangeShapeType="1"/>
          </p:cNvSpPr>
          <p:nvPr/>
        </p:nvSpPr>
        <p:spPr bwMode="auto">
          <a:xfrm>
            <a:off x="8997950" y="2530475"/>
            <a:ext cx="114300" cy="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2152" name="Line 72"/>
          <p:cNvSpPr>
            <a:spLocks noChangeShapeType="1"/>
          </p:cNvSpPr>
          <p:nvPr/>
        </p:nvSpPr>
        <p:spPr bwMode="auto">
          <a:xfrm>
            <a:off x="8893175" y="4625975"/>
            <a:ext cx="114300" cy="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302208" name="Group 128"/>
          <p:cNvGrpSpPr>
            <a:grpSpLocks/>
          </p:cNvGrpSpPr>
          <p:nvPr/>
        </p:nvGrpSpPr>
        <p:grpSpPr bwMode="auto">
          <a:xfrm>
            <a:off x="2730500" y="3124201"/>
            <a:ext cx="228600" cy="1552575"/>
            <a:chOff x="760" y="1968"/>
            <a:chExt cx="144" cy="978"/>
          </a:xfrm>
        </p:grpSpPr>
        <p:sp>
          <p:nvSpPr>
            <p:cNvPr id="97424" name="Line 35"/>
            <p:cNvSpPr>
              <a:spLocks noChangeShapeType="1"/>
            </p:cNvSpPr>
            <p:nvPr/>
          </p:nvSpPr>
          <p:spPr bwMode="auto">
            <a:xfrm>
              <a:off x="760" y="2920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425" name="Line 36"/>
            <p:cNvSpPr>
              <a:spLocks noChangeShapeType="1"/>
            </p:cNvSpPr>
            <p:nvPr/>
          </p:nvSpPr>
          <p:spPr bwMode="auto">
            <a:xfrm>
              <a:off x="832" y="2332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426" name="Line 73"/>
            <p:cNvSpPr>
              <a:spLocks noChangeShapeType="1"/>
            </p:cNvSpPr>
            <p:nvPr/>
          </p:nvSpPr>
          <p:spPr bwMode="auto">
            <a:xfrm flipV="1">
              <a:off x="828" y="1968"/>
              <a:ext cx="0" cy="978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02209" name="Group 129"/>
          <p:cNvGrpSpPr>
            <a:grpSpLocks/>
          </p:cNvGrpSpPr>
          <p:nvPr/>
        </p:nvGrpSpPr>
        <p:grpSpPr bwMode="auto">
          <a:xfrm>
            <a:off x="3044826" y="3654426"/>
            <a:ext cx="238125" cy="962025"/>
            <a:chOff x="958" y="2302"/>
            <a:chExt cx="150" cy="606"/>
          </a:xfrm>
        </p:grpSpPr>
        <p:sp>
          <p:nvSpPr>
            <p:cNvPr id="97421" name="Line 37"/>
            <p:cNvSpPr>
              <a:spLocks noChangeShapeType="1"/>
            </p:cNvSpPr>
            <p:nvPr/>
          </p:nvSpPr>
          <p:spPr bwMode="auto">
            <a:xfrm>
              <a:off x="958" y="2332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422" name="Line 38"/>
            <p:cNvSpPr>
              <a:spLocks noChangeShapeType="1"/>
            </p:cNvSpPr>
            <p:nvPr/>
          </p:nvSpPr>
          <p:spPr bwMode="auto">
            <a:xfrm>
              <a:off x="1036" y="2728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423" name="Line 74"/>
            <p:cNvSpPr>
              <a:spLocks noChangeShapeType="1"/>
            </p:cNvSpPr>
            <p:nvPr/>
          </p:nvSpPr>
          <p:spPr bwMode="auto">
            <a:xfrm flipV="1">
              <a:off x="1036" y="2302"/>
              <a:ext cx="0" cy="606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02210" name="Group 130"/>
          <p:cNvGrpSpPr>
            <a:grpSpLocks/>
          </p:cNvGrpSpPr>
          <p:nvPr/>
        </p:nvGrpSpPr>
        <p:grpSpPr bwMode="auto">
          <a:xfrm>
            <a:off x="3378201" y="4016376"/>
            <a:ext cx="238125" cy="885825"/>
            <a:chOff x="1168" y="2530"/>
            <a:chExt cx="150" cy="558"/>
          </a:xfrm>
        </p:grpSpPr>
        <p:sp>
          <p:nvSpPr>
            <p:cNvPr id="97418" name="Line 39"/>
            <p:cNvSpPr>
              <a:spLocks noChangeShapeType="1"/>
            </p:cNvSpPr>
            <p:nvPr/>
          </p:nvSpPr>
          <p:spPr bwMode="auto">
            <a:xfrm>
              <a:off x="1168" y="2530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419" name="Line 40"/>
            <p:cNvSpPr>
              <a:spLocks noChangeShapeType="1"/>
            </p:cNvSpPr>
            <p:nvPr/>
          </p:nvSpPr>
          <p:spPr bwMode="auto">
            <a:xfrm>
              <a:off x="1246" y="3088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420" name="Line 75"/>
            <p:cNvSpPr>
              <a:spLocks noChangeShapeType="1"/>
            </p:cNvSpPr>
            <p:nvPr/>
          </p:nvSpPr>
          <p:spPr bwMode="auto">
            <a:xfrm flipV="1">
              <a:off x="1238" y="2540"/>
              <a:ext cx="0" cy="546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02211" name="Group 131"/>
          <p:cNvGrpSpPr>
            <a:grpSpLocks/>
          </p:cNvGrpSpPr>
          <p:nvPr/>
        </p:nvGrpSpPr>
        <p:grpSpPr bwMode="auto">
          <a:xfrm>
            <a:off x="3702050" y="4718050"/>
            <a:ext cx="228600" cy="577850"/>
            <a:chOff x="1372" y="2972"/>
            <a:chExt cx="144" cy="364"/>
          </a:xfrm>
        </p:grpSpPr>
        <p:sp>
          <p:nvSpPr>
            <p:cNvPr id="97415" name="Line 41"/>
            <p:cNvSpPr>
              <a:spLocks noChangeShapeType="1"/>
            </p:cNvSpPr>
            <p:nvPr/>
          </p:nvSpPr>
          <p:spPr bwMode="auto">
            <a:xfrm>
              <a:off x="1372" y="3088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416" name="Line 42"/>
            <p:cNvSpPr>
              <a:spLocks noChangeShapeType="1"/>
            </p:cNvSpPr>
            <p:nvPr/>
          </p:nvSpPr>
          <p:spPr bwMode="auto">
            <a:xfrm>
              <a:off x="1444" y="3232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417" name="Line 76"/>
            <p:cNvSpPr>
              <a:spLocks noChangeShapeType="1"/>
            </p:cNvSpPr>
            <p:nvPr/>
          </p:nvSpPr>
          <p:spPr bwMode="auto">
            <a:xfrm flipV="1">
              <a:off x="1454" y="2972"/>
              <a:ext cx="0" cy="364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02212" name="Group 132"/>
          <p:cNvGrpSpPr>
            <a:grpSpLocks/>
          </p:cNvGrpSpPr>
          <p:nvPr/>
        </p:nvGrpSpPr>
        <p:grpSpPr bwMode="auto">
          <a:xfrm>
            <a:off x="4025900" y="4594226"/>
            <a:ext cx="228600" cy="701675"/>
            <a:chOff x="1576" y="2894"/>
            <a:chExt cx="144" cy="442"/>
          </a:xfrm>
        </p:grpSpPr>
        <p:sp>
          <p:nvSpPr>
            <p:cNvPr id="97412" name="Line 43"/>
            <p:cNvSpPr>
              <a:spLocks noChangeShapeType="1"/>
            </p:cNvSpPr>
            <p:nvPr/>
          </p:nvSpPr>
          <p:spPr bwMode="auto">
            <a:xfrm>
              <a:off x="1576" y="3226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413" name="Line 44"/>
            <p:cNvSpPr>
              <a:spLocks noChangeShapeType="1"/>
            </p:cNvSpPr>
            <p:nvPr/>
          </p:nvSpPr>
          <p:spPr bwMode="auto">
            <a:xfrm>
              <a:off x="1648" y="2986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414" name="Line 77"/>
            <p:cNvSpPr>
              <a:spLocks noChangeShapeType="1"/>
            </p:cNvSpPr>
            <p:nvPr/>
          </p:nvSpPr>
          <p:spPr bwMode="auto">
            <a:xfrm flipV="1">
              <a:off x="1646" y="2894"/>
              <a:ext cx="0" cy="442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02213" name="Group 133"/>
          <p:cNvGrpSpPr>
            <a:grpSpLocks/>
          </p:cNvGrpSpPr>
          <p:nvPr/>
        </p:nvGrpSpPr>
        <p:grpSpPr bwMode="auto">
          <a:xfrm>
            <a:off x="4321175" y="4203701"/>
            <a:ext cx="228600" cy="917575"/>
            <a:chOff x="1762" y="2648"/>
            <a:chExt cx="144" cy="578"/>
          </a:xfrm>
        </p:grpSpPr>
        <p:sp>
          <p:nvSpPr>
            <p:cNvPr id="97409" name="Line 45"/>
            <p:cNvSpPr>
              <a:spLocks noChangeShapeType="1"/>
            </p:cNvSpPr>
            <p:nvPr/>
          </p:nvSpPr>
          <p:spPr bwMode="auto">
            <a:xfrm>
              <a:off x="1762" y="2986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410" name="Line 46"/>
            <p:cNvSpPr>
              <a:spLocks noChangeShapeType="1"/>
            </p:cNvSpPr>
            <p:nvPr/>
          </p:nvSpPr>
          <p:spPr bwMode="auto">
            <a:xfrm>
              <a:off x="1834" y="2662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411" name="Line 78"/>
            <p:cNvSpPr>
              <a:spLocks noChangeShapeType="1"/>
            </p:cNvSpPr>
            <p:nvPr/>
          </p:nvSpPr>
          <p:spPr bwMode="auto">
            <a:xfrm flipV="1">
              <a:off x="1838" y="2648"/>
              <a:ext cx="0" cy="578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02214" name="Group 134"/>
          <p:cNvGrpSpPr>
            <a:grpSpLocks/>
          </p:cNvGrpSpPr>
          <p:nvPr/>
        </p:nvGrpSpPr>
        <p:grpSpPr bwMode="auto">
          <a:xfrm>
            <a:off x="4645025" y="3124200"/>
            <a:ext cx="228600" cy="1060450"/>
            <a:chOff x="1966" y="1968"/>
            <a:chExt cx="144" cy="668"/>
          </a:xfrm>
        </p:grpSpPr>
        <p:sp>
          <p:nvSpPr>
            <p:cNvPr id="97406" name="Line 47"/>
            <p:cNvSpPr>
              <a:spLocks noChangeShapeType="1"/>
            </p:cNvSpPr>
            <p:nvPr/>
          </p:nvSpPr>
          <p:spPr bwMode="auto">
            <a:xfrm>
              <a:off x="1966" y="2590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407" name="Line 48"/>
            <p:cNvSpPr>
              <a:spLocks noChangeShapeType="1"/>
            </p:cNvSpPr>
            <p:nvPr/>
          </p:nvSpPr>
          <p:spPr bwMode="auto">
            <a:xfrm>
              <a:off x="2038" y="2104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408" name="Line 79"/>
            <p:cNvSpPr>
              <a:spLocks noChangeShapeType="1"/>
            </p:cNvSpPr>
            <p:nvPr/>
          </p:nvSpPr>
          <p:spPr bwMode="auto">
            <a:xfrm flipV="1">
              <a:off x="2048" y="1968"/>
              <a:ext cx="0" cy="668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02215" name="Group 135"/>
          <p:cNvGrpSpPr>
            <a:grpSpLocks/>
          </p:cNvGrpSpPr>
          <p:nvPr/>
        </p:nvGrpSpPr>
        <p:grpSpPr bwMode="auto">
          <a:xfrm>
            <a:off x="4987926" y="3340100"/>
            <a:ext cx="238125" cy="1130300"/>
            <a:chOff x="2182" y="2104"/>
            <a:chExt cx="150" cy="712"/>
          </a:xfrm>
        </p:grpSpPr>
        <p:sp>
          <p:nvSpPr>
            <p:cNvPr id="97403" name="Line 49"/>
            <p:cNvSpPr>
              <a:spLocks noChangeShapeType="1"/>
            </p:cNvSpPr>
            <p:nvPr/>
          </p:nvSpPr>
          <p:spPr bwMode="auto">
            <a:xfrm>
              <a:off x="2182" y="2104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404" name="Line 50"/>
            <p:cNvSpPr>
              <a:spLocks noChangeShapeType="1"/>
            </p:cNvSpPr>
            <p:nvPr/>
          </p:nvSpPr>
          <p:spPr bwMode="auto">
            <a:xfrm>
              <a:off x="2260" y="2716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405" name="Line 80"/>
            <p:cNvSpPr>
              <a:spLocks noChangeShapeType="1"/>
            </p:cNvSpPr>
            <p:nvPr/>
          </p:nvSpPr>
          <p:spPr bwMode="auto">
            <a:xfrm flipV="1">
              <a:off x="2260" y="2110"/>
              <a:ext cx="0" cy="706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02216" name="Group 136"/>
          <p:cNvGrpSpPr>
            <a:grpSpLocks/>
          </p:cNvGrpSpPr>
          <p:nvPr/>
        </p:nvGrpSpPr>
        <p:grpSpPr bwMode="auto">
          <a:xfrm>
            <a:off x="5311776" y="3997325"/>
            <a:ext cx="238125" cy="895350"/>
            <a:chOff x="2386" y="2518"/>
            <a:chExt cx="150" cy="564"/>
          </a:xfrm>
        </p:grpSpPr>
        <p:sp>
          <p:nvSpPr>
            <p:cNvPr id="97400" name="Line 51"/>
            <p:cNvSpPr>
              <a:spLocks noChangeShapeType="1"/>
            </p:cNvSpPr>
            <p:nvPr/>
          </p:nvSpPr>
          <p:spPr bwMode="auto">
            <a:xfrm>
              <a:off x="2386" y="2524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401" name="Line 52"/>
            <p:cNvSpPr>
              <a:spLocks noChangeShapeType="1"/>
            </p:cNvSpPr>
            <p:nvPr/>
          </p:nvSpPr>
          <p:spPr bwMode="auto">
            <a:xfrm>
              <a:off x="2464" y="3082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402" name="Line 81"/>
            <p:cNvSpPr>
              <a:spLocks noChangeShapeType="1"/>
            </p:cNvSpPr>
            <p:nvPr/>
          </p:nvSpPr>
          <p:spPr bwMode="auto">
            <a:xfrm flipV="1">
              <a:off x="2468" y="2518"/>
              <a:ext cx="0" cy="558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02217" name="Group 137"/>
          <p:cNvGrpSpPr>
            <a:grpSpLocks/>
          </p:cNvGrpSpPr>
          <p:nvPr/>
        </p:nvGrpSpPr>
        <p:grpSpPr bwMode="auto">
          <a:xfrm>
            <a:off x="5626101" y="4600576"/>
            <a:ext cx="238125" cy="695325"/>
            <a:chOff x="2584" y="2898"/>
            <a:chExt cx="150" cy="438"/>
          </a:xfrm>
        </p:grpSpPr>
        <p:sp>
          <p:nvSpPr>
            <p:cNvPr id="97397" name="Line 53"/>
            <p:cNvSpPr>
              <a:spLocks noChangeShapeType="1"/>
            </p:cNvSpPr>
            <p:nvPr/>
          </p:nvSpPr>
          <p:spPr bwMode="auto">
            <a:xfrm>
              <a:off x="2584" y="3034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98" name="Line 54"/>
            <p:cNvSpPr>
              <a:spLocks noChangeShapeType="1"/>
            </p:cNvSpPr>
            <p:nvPr/>
          </p:nvSpPr>
          <p:spPr bwMode="auto">
            <a:xfrm>
              <a:off x="2662" y="3214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99" name="Line 82"/>
            <p:cNvSpPr>
              <a:spLocks noChangeShapeType="1"/>
            </p:cNvSpPr>
            <p:nvPr/>
          </p:nvSpPr>
          <p:spPr bwMode="auto">
            <a:xfrm flipV="1">
              <a:off x="2668" y="2898"/>
              <a:ext cx="0" cy="438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02218" name="Group 138"/>
          <p:cNvGrpSpPr>
            <a:grpSpLocks/>
          </p:cNvGrpSpPr>
          <p:nvPr/>
        </p:nvGrpSpPr>
        <p:grpSpPr bwMode="auto">
          <a:xfrm>
            <a:off x="5949950" y="4924426"/>
            <a:ext cx="228600" cy="282575"/>
            <a:chOff x="2788" y="3102"/>
            <a:chExt cx="144" cy="178"/>
          </a:xfrm>
        </p:grpSpPr>
        <p:sp>
          <p:nvSpPr>
            <p:cNvPr id="97394" name="Line 55"/>
            <p:cNvSpPr>
              <a:spLocks noChangeShapeType="1"/>
            </p:cNvSpPr>
            <p:nvPr/>
          </p:nvSpPr>
          <p:spPr bwMode="auto">
            <a:xfrm>
              <a:off x="2788" y="3214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95" name="Line 56"/>
            <p:cNvSpPr>
              <a:spLocks noChangeShapeType="1"/>
            </p:cNvSpPr>
            <p:nvPr/>
          </p:nvSpPr>
          <p:spPr bwMode="auto">
            <a:xfrm>
              <a:off x="2860" y="3148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96" name="Line 83"/>
            <p:cNvSpPr>
              <a:spLocks noChangeShapeType="1"/>
            </p:cNvSpPr>
            <p:nvPr/>
          </p:nvSpPr>
          <p:spPr bwMode="auto">
            <a:xfrm flipV="1">
              <a:off x="2860" y="3102"/>
              <a:ext cx="0" cy="178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02219" name="Group 139"/>
          <p:cNvGrpSpPr>
            <a:grpSpLocks/>
          </p:cNvGrpSpPr>
          <p:nvPr/>
        </p:nvGrpSpPr>
        <p:grpSpPr bwMode="auto">
          <a:xfrm>
            <a:off x="6264276" y="4422776"/>
            <a:ext cx="238125" cy="1019175"/>
            <a:chOff x="2986" y="2786"/>
            <a:chExt cx="150" cy="642"/>
          </a:xfrm>
        </p:grpSpPr>
        <p:sp>
          <p:nvSpPr>
            <p:cNvPr id="97391" name="Line 57"/>
            <p:cNvSpPr>
              <a:spLocks noChangeShapeType="1"/>
            </p:cNvSpPr>
            <p:nvPr/>
          </p:nvSpPr>
          <p:spPr bwMode="auto">
            <a:xfrm>
              <a:off x="2986" y="3148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92" name="Line 58"/>
            <p:cNvSpPr>
              <a:spLocks noChangeShapeType="1"/>
            </p:cNvSpPr>
            <p:nvPr/>
          </p:nvSpPr>
          <p:spPr bwMode="auto">
            <a:xfrm>
              <a:off x="3064" y="2902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93" name="Line 84"/>
            <p:cNvSpPr>
              <a:spLocks noChangeShapeType="1"/>
            </p:cNvSpPr>
            <p:nvPr/>
          </p:nvSpPr>
          <p:spPr bwMode="auto">
            <a:xfrm flipV="1">
              <a:off x="3064" y="2786"/>
              <a:ext cx="0" cy="642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02220" name="Group 140"/>
          <p:cNvGrpSpPr>
            <a:grpSpLocks/>
          </p:cNvGrpSpPr>
          <p:nvPr/>
        </p:nvGrpSpPr>
        <p:grpSpPr bwMode="auto">
          <a:xfrm>
            <a:off x="6597650" y="4181476"/>
            <a:ext cx="228600" cy="746125"/>
            <a:chOff x="3196" y="2634"/>
            <a:chExt cx="144" cy="470"/>
          </a:xfrm>
        </p:grpSpPr>
        <p:sp>
          <p:nvSpPr>
            <p:cNvPr id="97388" name="Line 59"/>
            <p:cNvSpPr>
              <a:spLocks noChangeShapeType="1"/>
            </p:cNvSpPr>
            <p:nvPr/>
          </p:nvSpPr>
          <p:spPr bwMode="auto">
            <a:xfrm>
              <a:off x="3196" y="2968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89" name="Line 60"/>
            <p:cNvSpPr>
              <a:spLocks noChangeShapeType="1"/>
            </p:cNvSpPr>
            <p:nvPr/>
          </p:nvSpPr>
          <p:spPr bwMode="auto">
            <a:xfrm>
              <a:off x="3268" y="2710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90" name="Line 85"/>
            <p:cNvSpPr>
              <a:spLocks noChangeShapeType="1"/>
            </p:cNvSpPr>
            <p:nvPr/>
          </p:nvSpPr>
          <p:spPr bwMode="auto">
            <a:xfrm flipV="1">
              <a:off x="3272" y="2634"/>
              <a:ext cx="0" cy="47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02221" name="Group 141"/>
          <p:cNvGrpSpPr>
            <a:grpSpLocks/>
          </p:cNvGrpSpPr>
          <p:nvPr/>
        </p:nvGrpSpPr>
        <p:grpSpPr bwMode="auto">
          <a:xfrm>
            <a:off x="6921501" y="3124200"/>
            <a:ext cx="238125" cy="1136650"/>
            <a:chOff x="3400" y="1968"/>
            <a:chExt cx="150" cy="716"/>
          </a:xfrm>
        </p:grpSpPr>
        <p:sp>
          <p:nvSpPr>
            <p:cNvPr id="97385" name="Line 61"/>
            <p:cNvSpPr>
              <a:spLocks noChangeShapeType="1"/>
            </p:cNvSpPr>
            <p:nvPr/>
          </p:nvSpPr>
          <p:spPr bwMode="auto">
            <a:xfrm>
              <a:off x="3400" y="2518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86" name="Line 62"/>
            <p:cNvSpPr>
              <a:spLocks noChangeShapeType="1"/>
            </p:cNvSpPr>
            <p:nvPr/>
          </p:nvSpPr>
          <p:spPr bwMode="auto">
            <a:xfrm>
              <a:off x="3478" y="2158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87" name="Line 86"/>
            <p:cNvSpPr>
              <a:spLocks noChangeShapeType="1"/>
            </p:cNvSpPr>
            <p:nvPr/>
          </p:nvSpPr>
          <p:spPr bwMode="auto">
            <a:xfrm flipV="1">
              <a:off x="3476" y="1968"/>
              <a:ext cx="0" cy="716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02222" name="Group 142"/>
          <p:cNvGrpSpPr>
            <a:grpSpLocks/>
          </p:cNvGrpSpPr>
          <p:nvPr/>
        </p:nvGrpSpPr>
        <p:grpSpPr bwMode="auto">
          <a:xfrm>
            <a:off x="7254876" y="3419476"/>
            <a:ext cx="238125" cy="403225"/>
            <a:chOff x="3610" y="2154"/>
            <a:chExt cx="150" cy="254"/>
          </a:xfrm>
        </p:grpSpPr>
        <p:sp>
          <p:nvSpPr>
            <p:cNvPr id="97382" name="Line 63"/>
            <p:cNvSpPr>
              <a:spLocks noChangeShapeType="1"/>
            </p:cNvSpPr>
            <p:nvPr/>
          </p:nvSpPr>
          <p:spPr bwMode="auto">
            <a:xfrm>
              <a:off x="3610" y="2158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83" name="Line 64"/>
            <p:cNvSpPr>
              <a:spLocks noChangeShapeType="1"/>
            </p:cNvSpPr>
            <p:nvPr/>
          </p:nvSpPr>
          <p:spPr bwMode="auto">
            <a:xfrm>
              <a:off x="3688" y="2218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84" name="Line 87"/>
            <p:cNvSpPr>
              <a:spLocks noChangeShapeType="1"/>
            </p:cNvSpPr>
            <p:nvPr/>
          </p:nvSpPr>
          <p:spPr bwMode="auto">
            <a:xfrm flipV="1">
              <a:off x="3688" y="2154"/>
              <a:ext cx="0" cy="254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02223" name="Group 143"/>
          <p:cNvGrpSpPr>
            <a:grpSpLocks/>
          </p:cNvGrpSpPr>
          <p:nvPr/>
        </p:nvGrpSpPr>
        <p:grpSpPr bwMode="auto">
          <a:xfrm>
            <a:off x="7569200" y="2643189"/>
            <a:ext cx="228600" cy="1012825"/>
            <a:chOff x="3808" y="1665"/>
            <a:chExt cx="144" cy="638"/>
          </a:xfrm>
        </p:grpSpPr>
        <p:sp>
          <p:nvSpPr>
            <p:cNvPr id="97379" name="Line 65"/>
            <p:cNvSpPr>
              <a:spLocks noChangeShapeType="1"/>
            </p:cNvSpPr>
            <p:nvPr/>
          </p:nvSpPr>
          <p:spPr bwMode="auto">
            <a:xfrm>
              <a:off x="3808" y="2158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80" name="Line 66"/>
            <p:cNvSpPr>
              <a:spLocks noChangeShapeType="1"/>
            </p:cNvSpPr>
            <p:nvPr/>
          </p:nvSpPr>
          <p:spPr bwMode="auto">
            <a:xfrm>
              <a:off x="3880" y="1786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81" name="Line 88"/>
            <p:cNvSpPr>
              <a:spLocks noChangeShapeType="1"/>
            </p:cNvSpPr>
            <p:nvPr/>
          </p:nvSpPr>
          <p:spPr bwMode="auto">
            <a:xfrm flipV="1">
              <a:off x="3884" y="1665"/>
              <a:ext cx="0" cy="638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02224" name="Group 144"/>
          <p:cNvGrpSpPr>
            <a:grpSpLocks/>
          </p:cNvGrpSpPr>
          <p:nvPr/>
        </p:nvGrpSpPr>
        <p:grpSpPr bwMode="auto">
          <a:xfrm>
            <a:off x="7893050" y="2041526"/>
            <a:ext cx="228600" cy="936625"/>
            <a:chOff x="4012" y="1286"/>
            <a:chExt cx="144" cy="590"/>
          </a:xfrm>
        </p:grpSpPr>
        <p:sp>
          <p:nvSpPr>
            <p:cNvPr id="97376" name="Line 67"/>
            <p:cNvSpPr>
              <a:spLocks noChangeShapeType="1"/>
            </p:cNvSpPr>
            <p:nvPr/>
          </p:nvSpPr>
          <p:spPr bwMode="auto">
            <a:xfrm>
              <a:off x="4012" y="1786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77" name="Line 68"/>
            <p:cNvSpPr>
              <a:spLocks noChangeShapeType="1"/>
            </p:cNvSpPr>
            <p:nvPr/>
          </p:nvSpPr>
          <p:spPr bwMode="auto">
            <a:xfrm>
              <a:off x="4084" y="1408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78" name="Line 89"/>
            <p:cNvSpPr>
              <a:spLocks noChangeShapeType="1"/>
            </p:cNvSpPr>
            <p:nvPr/>
          </p:nvSpPr>
          <p:spPr bwMode="auto">
            <a:xfrm flipV="1">
              <a:off x="4088" y="1286"/>
              <a:ext cx="0" cy="59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02225" name="Group 145"/>
          <p:cNvGrpSpPr>
            <a:grpSpLocks/>
          </p:cNvGrpSpPr>
          <p:nvPr/>
        </p:nvGrpSpPr>
        <p:grpSpPr bwMode="auto">
          <a:xfrm>
            <a:off x="8197851" y="2149476"/>
            <a:ext cx="238125" cy="631825"/>
            <a:chOff x="4204" y="1354"/>
            <a:chExt cx="150" cy="398"/>
          </a:xfrm>
        </p:grpSpPr>
        <p:sp>
          <p:nvSpPr>
            <p:cNvPr id="97373" name="Line 69"/>
            <p:cNvSpPr>
              <a:spLocks noChangeShapeType="1"/>
            </p:cNvSpPr>
            <p:nvPr/>
          </p:nvSpPr>
          <p:spPr bwMode="auto">
            <a:xfrm>
              <a:off x="4204" y="1408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74" name="Line 70"/>
            <p:cNvSpPr>
              <a:spLocks noChangeShapeType="1"/>
            </p:cNvSpPr>
            <p:nvPr/>
          </p:nvSpPr>
          <p:spPr bwMode="auto">
            <a:xfrm>
              <a:off x="4282" y="1588"/>
              <a:ext cx="72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75" name="Line 90"/>
            <p:cNvSpPr>
              <a:spLocks noChangeShapeType="1"/>
            </p:cNvSpPr>
            <p:nvPr/>
          </p:nvSpPr>
          <p:spPr bwMode="auto">
            <a:xfrm flipV="1">
              <a:off x="4288" y="1354"/>
              <a:ext cx="0" cy="398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02171" name="Line 91"/>
          <p:cNvSpPr>
            <a:spLocks noChangeShapeType="1"/>
          </p:cNvSpPr>
          <p:nvPr/>
        </p:nvSpPr>
        <p:spPr bwMode="auto">
          <a:xfrm>
            <a:off x="7874000" y="2044700"/>
            <a:ext cx="11176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2172" name="Line 92"/>
          <p:cNvSpPr>
            <a:spLocks noChangeShapeType="1"/>
          </p:cNvSpPr>
          <p:nvPr/>
        </p:nvSpPr>
        <p:spPr bwMode="auto">
          <a:xfrm>
            <a:off x="8982075" y="2038350"/>
            <a:ext cx="19050" cy="337185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2173" name="Line 93"/>
          <p:cNvSpPr>
            <a:spLocks noChangeShapeType="1"/>
          </p:cNvSpPr>
          <p:nvPr/>
        </p:nvSpPr>
        <p:spPr bwMode="auto">
          <a:xfrm flipH="1" flipV="1">
            <a:off x="8448676" y="2638426"/>
            <a:ext cx="9525" cy="3114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2174" name="Line 94"/>
          <p:cNvSpPr>
            <a:spLocks noChangeShapeType="1"/>
          </p:cNvSpPr>
          <p:nvPr/>
        </p:nvSpPr>
        <p:spPr bwMode="auto">
          <a:xfrm>
            <a:off x="3705226" y="5295900"/>
            <a:ext cx="2752725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2175" name="Line 95"/>
          <p:cNvSpPr>
            <a:spLocks noChangeShapeType="1"/>
          </p:cNvSpPr>
          <p:nvPr/>
        </p:nvSpPr>
        <p:spPr bwMode="auto">
          <a:xfrm>
            <a:off x="6000750" y="5410200"/>
            <a:ext cx="38100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2176" name="Line 96"/>
          <p:cNvSpPr>
            <a:spLocks noChangeShapeType="1"/>
          </p:cNvSpPr>
          <p:nvPr/>
        </p:nvSpPr>
        <p:spPr bwMode="auto">
          <a:xfrm flipV="1">
            <a:off x="2743200" y="4752975"/>
            <a:ext cx="0" cy="72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2177" name="Line 97"/>
          <p:cNvSpPr>
            <a:spLocks noChangeShapeType="1"/>
          </p:cNvSpPr>
          <p:nvPr/>
        </p:nvSpPr>
        <p:spPr bwMode="auto">
          <a:xfrm>
            <a:off x="2743200" y="5476875"/>
            <a:ext cx="419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2178" name="Line 98"/>
          <p:cNvSpPr>
            <a:spLocks noChangeShapeType="1"/>
          </p:cNvSpPr>
          <p:nvPr/>
        </p:nvSpPr>
        <p:spPr bwMode="auto">
          <a:xfrm flipV="1">
            <a:off x="6391275" y="5505451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2179" name="Line 99"/>
          <p:cNvSpPr>
            <a:spLocks noChangeShapeType="1"/>
          </p:cNvSpPr>
          <p:nvPr/>
        </p:nvSpPr>
        <p:spPr bwMode="auto">
          <a:xfrm>
            <a:off x="6391276" y="5629275"/>
            <a:ext cx="542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2180" name="Line 100"/>
          <p:cNvSpPr>
            <a:spLocks noChangeShapeType="1"/>
          </p:cNvSpPr>
          <p:nvPr/>
        </p:nvSpPr>
        <p:spPr bwMode="auto">
          <a:xfrm>
            <a:off x="8458200" y="5743575"/>
            <a:ext cx="95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2181" name="Line 101"/>
          <p:cNvSpPr>
            <a:spLocks noChangeShapeType="1"/>
          </p:cNvSpPr>
          <p:nvPr/>
        </p:nvSpPr>
        <p:spPr bwMode="auto">
          <a:xfrm>
            <a:off x="2924176" y="2638425"/>
            <a:ext cx="1057275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2182" name="Line 102"/>
          <p:cNvSpPr>
            <a:spLocks noChangeShapeType="1"/>
          </p:cNvSpPr>
          <p:nvPr/>
        </p:nvSpPr>
        <p:spPr bwMode="auto">
          <a:xfrm>
            <a:off x="2921001" y="2359025"/>
            <a:ext cx="1057275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2183" name="Rectangle 103"/>
          <p:cNvSpPr>
            <a:spLocks noChangeArrowheads="1"/>
          </p:cNvSpPr>
          <p:nvPr/>
        </p:nvSpPr>
        <p:spPr bwMode="auto">
          <a:xfrm>
            <a:off x="3171825" y="5467351"/>
            <a:ext cx="1181100" cy="2571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2184" name="Rectangle 104"/>
          <p:cNvSpPr>
            <a:spLocks noChangeArrowheads="1"/>
          </p:cNvSpPr>
          <p:nvPr/>
        </p:nvSpPr>
        <p:spPr bwMode="auto">
          <a:xfrm>
            <a:off x="6924675" y="5495926"/>
            <a:ext cx="1066800" cy="2952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2185" name="Rectangle 105"/>
          <p:cNvSpPr>
            <a:spLocks noChangeArrowheads="1"/>
          </p:cNvSpPr>
          <p:nvPr/>
        </p:nvSpPr>
        <p:spPr bwMode="auto">
          <a:xfrm>
            <a:off x="8562976" y="5743576"/>
            <a:ext cx="1495425" cy="2571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2186" name="Rectangle 106"/>
          <p:cNvSpPr>
            <a:spLocks noChangeArrowheads="1"/>
          </p:cNvSpPr>
          <p:nvPr/>
        </p:nvSpPr>
        <p:spPr bwMode="auto">
          <a:xfrm>
            <a:off x="6076950" y="1724025"/>
            <a:ext cx="1047750" cy="3238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2187" name="Text Box 107"/>
          <p:cNvSpPr txBox="1">
            <a:spLocks noChangeArrowheads="1"/>
          </p:cNvSpPr>
          <p:nvPr/>
        </p:nvSpPr>
        <p:spPr bwMode="auto">
          <a:xfrm>
            <a:off x="3943351" y="2152651"/>
            <a:ext cx="1419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800">
                <a:latin typeface="Arial" charset="0"/>
              </a:rPr>
              <a:t>resistência</a:t>
            </a:r>
          </a:p>
        </p:txBody>
      </p:sp>
      <p:sp>
        <p:nvSpPr>
          <p:cNvPr id="302188" name="Text Box 108"/>
          <p:cNvSpPr txBox="1">
            <a:spLocks noChangeArrowheads="1"/>
          </p:cNvSpPr>
          <p:nvPr/>
        </p:nvSpPr>
        <p:spPr bwMode="auto">
          <a:xfrm>
            <a:off x="3959226" y="2454276"/>
            <a:ext cx="1266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800">
                <a:latin typeface="Arial" charset="0"/>
              </a:rPr>
              <a:t>suportes</a:t>
            </a:r>
          </a:p>
        </p:txBody>
      </p:sp>
      <p:sp>
        <p:nvSpPr>
          <p:cNvPr id="302190" name="Text Box 110"/>
          <p:cNvSpPr txBox="1">
            <a:spLocks noChangeArrowheads="1"/>
          </p:cNvSpPr>
          <p:nvPr/>
        </p:nvSpPr>
        <p:spPr bwMode="auto">
          <a:xfrm>
            <a:off x="6956426" y="5461001"/>
            <a:ext cx="1266825" cy="366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</a:rPr>
              <a:t>MÍNIMA</a:t>
            </a:r>
          </a:p>
        </p:txBody>
      </p:sp>
      <p:sp>
        <p:nvSpPr>
          <p:cNvPr id="302191" name="Text Box 111"/>
          <p:cNvSpPr txBox="1">
            <a:spLocks noChangeArrowheads="1"/>
          </p:cNvSpPr>
          <p:nvPr/>
        </p:nvSpPr>
        <p:spPr bwMode="auto">
          <a:xfrm>
            <a:off x="8604250" y="1565276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800">
                <a:latin typeface="Arial" charset="0"/>
              </a:rPr>
              <a:t>MÁX.</a:t>
            </a:r>
          </a:p>
        </p:txBody>
      </p:sp>
      <p:sp>
        <p:nvSpPr>
          <p:cNvPr id="302192" name="Line 112"/>
          <p:cNvSpPr>
            <a:spLocks noChangeShapeType="1"/>
          </p:cNvSpPr>
          <p:nvPr/>
        </p:nvSpPr>
        <p:spPr bwMode="auto">
          <a:xfrm>
            <a:off x="7143750" y="1828800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2193" name="Line 113"/>
          <p:cNvSpPr>
            <a:spLocks noChangeShapeType="1"/>
          </p:cNvSpPr>
          <p:nvPr/>
        </p:nvSpPr>
        <p:spPr bwMode="auto">
          <a:xfrm>
            <a:off x="8001000" y="18383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2194" name="Text Box 114"/>
          <p:cNvSpPr txBox="1">
            <a:spLocks noChangeArrowheads="1"/>
          </p:cNvSpPr>
          <p:nvPr/>
        </p:nvSpPr>
        <p:spPr bwMode="auto">
          <a:xfrm>
            <a:off x="8699500" y="5384801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800">
                <a:latin typeface="Arial" charset="0"/>
              </a:rPr>
              <a:t>MIN.</a:t>
            </a:r>
          </a:p>
        </p:txBody>
      </p:sp>
      <p:sp>
        <p:nvSpPr>
          <p:cNvPr id="302195" name="Text Box 115"/>
          <p:cNvSpPr txBox="1">
            <a:spLocks noChangeArrowheads="1"/>
          </p:cNvSpPr>
          <p:nvPr/>
        </p:nvSpPr>
        <p:spPr bwMode="auto">
          <a:xfrm>
            <a:off x="8521701" y="5708650"/>
            <a:ext cx="1609725" cy="33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600" dirty="0">
                <a:latin typeface="Arial" charset="0"/>
              </a:rPr>
              <a:t>FECHAMENTO</a:t>
            </a:r>
          </a:p>
        </p:txBody>
      </p:sp>
      <p:sp>
        <p:nvSpPr>
          <p:cNvPr id="302196" name="Text Box 116"/>
          <p:cNvSpPr txBox="1">
            <a:spLocks noChangeArrowheads="1"/>
          </p:cNvSpPr>
          <p:nvPr/>
        </p:nvSpPr>
        <p:spPr bwMode="auto">
          <a:xfrm>
            <a:off x="3127375" y="5432425"/>
            <a:ext cx="1371600" cy="336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600" dirty="0">
                <a:latin typeface="Arial" charset="0"/>
              </a:rPr>
              <a:t>ABERTURA</a:t>
            </a:r>
          </a:p>
        </p:txBody>
      </p:sp>
      <p:sp>
        <p:nvSpPr>
          <p:cNvPr id="302197" name="Text Box 117"/>
          <p:cNvSpPr txBox="1">
            <a:spLocks noChangeArrowheads="1"/>
          </p:cNvSpPr>
          <p:nvPr/>
        </p:nvSpPr>
        <p:spPr bwMode="auto">
          <a:xfrm>
            <a:off x="1833564" y="1717676"/>
            <a:ext cx="1266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800">
                <a:latin typeface="Arial" charset="0"/>
              </a:rPr>
              <a:t>Valor</a:t>
            </a:r>
          </a:p>
        </p:txBody>
      </p:sp>
      <p:sp>
        <p:nvSpPr>
          <p:cNvPr id="302198" name="Text Box 118"/>
          <p:cNvSpPr txBox="1">
            <a:spLocks noChangeArrowheads="1"/>
          </p:cNvSpPr>
          <p:nvPr/>
        </p:nvSpPr>
        <p:spPr bwMode="auto">
          <a:xfrm>
            <a:off x="9023351" y="6089651"/>
            <a:ext cx="1266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800">
                <a:latin typeface="Arial" charset="0"/>
              </a:rPr>
              <a:t>Tempo</a:t>
            </a:r>
          </a:p>
        </p:txBody>
      </p:sp>
      <p:sp>
        <p:nvSpPr>
          <p:cNvPr id="302199" name="Text Box 119"/>
          <p:cNvSpPr txBox="1">
            <a:spLocks noChangeArrowheads="1"/>
          </p:cNvSpPr>
          <p:nvPr/>
        </p:nvSpPr>
        <p:spPr bwMode="auto">
          <a:xfrm>
            <a:off x="9147175" y="2346326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800">
                <a:latin typeface="Arial" charset="0"/>
              </a:rPr>
              <a:t>F</a:t>
            </a:r>
          </a:p>
        </p:txBody>
      </p:sp>
      <p:sp>
        <p:nvSpPr>
          <p:cNvPr id="302200" name="Text Box 120"/>
          <p:cNvSpPr txBox="1">
            <a:spLocks noChangeArrowheads="1"/>
          </p:cNvSpPr>
          <p:nvPr/>
        </p:nvSpPr>
        <p:spPr bwMode="auto">
          <a:xfrm>
            <a:off x="8534400" y="4448176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800">
                <a:latin typeface="Arial" charset="0"/>
              </a:rPr>
              <a:t>A</a:t>
            </a:r>
          </a:p>
        </p:txBody>
      </p:sp>
      <p:grpSp>
        <p:nvGrpSpPr>
          <p:cNvPr id="302207" name="Group 127"/>
          <p:cNvGrpSpPr>
            <a:grpSpLocks/>
          </p:cNvGrpSpPr>
          <p:nvPr/>
        </p:nvGrpSpPr>
        <p:grpSpPr bwMode="auto">
          <a:xfrm>
            <a:off x="2543176" y="5978525"/>
            <a:ext cx="7419975" cy="534988"/>
            <a:chOff x="642" y="3766"/>
            <a:chExt cx="4674" cy="337"/>
          </a:xfrm>
        </p:grpSpPr>
        <p:sp>
          <p:nvSpPr>
            <p:cNvPr id="97351" name="Line 4"/>
            <p:cNvSpPr>
              <a:spLocks noChangeShapeType="1"/>
            </p:cNvSpPr>
            <p:nvPr/>
          </p:nvSpPr>
          <p:spPr bwMode="auto">
            <a:xfrm flipV="1">
              <a:off x="642" y="3858"/>
              <a:ext cx="46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52" name="Line 5"/>
            <p:cNvSpPr>
              <a:spLocks noChangeShapeType="1"/>
            </p:cNvSpPr>
            <p:nvPr/>
          </p:nvSpPr>
          <p:spPr bwMode="auto">
            <a:xfrm>
              <a:off x="838" y="3780"/>
              <a:ext cx="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53" name="Line 6"/>
            <p:cNvSpPr>
              <a:spLocks noChangeShapeType="1"/>
            </p:cNvSpPr>
            <p:nvPr/>
          </p:nvSpPr>
          <p:spPr bwMode="auto">
            <a:xfrm>
              <a:off x="1042" y="3780"/>
              <a:ext cx="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54" name="Line 7"/>
            <p:cNvSpPr>
              <a:spLocks noChangeShapeType="1"/>
            </p:cNvSpPr>
            <p:nvPr/>
          </p:nvSpPr>
          <p:spPr bwMode="auto">
            <a:xfrm>
              <a:off x="1246" y="3780"/>
              <a:ext cx="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55" name="Line 8"/>
            <p:cNvSpPr>
              <a:spLocks noChangeShapeType="1"/>
            </p:cNvSpPr>
            <p:nvPr/>
          </p:nvSpPr>
          <p:spPr bwMode="auto">
            <a:xfrm>
              <a:off x="1450" y="3780"/>
              <a:ext cx="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56" name="Line 9"/>
            <p:cNvSpPr>
              <a:spLocks noChangeShapeType="1"/>
            </p:cNvSpPr>
            <p:nvPr/>
          </p:nvSpPr>
          <p:spPr bwMode="auto">
            <a:xfrm>
              <a:off x="1654" y="3780"/>
              <a:ext cx="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57" name="Line 10"/>
            <p:cNvSpPr>
              <a:spLocks noChangeShapeType="1"/>
            </p:cNvSpPr>
            <p:nvPr/>
          </p:nvSpPr>
          <p:spPr bwMode="auto">
            <a:xfrm>
              <a:off x="1852" y="3774"/>
              <a:ext cx="0" cy="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58" name="Line 11"/>
            <p:cNvSpPr>
              <a:spLocks noChangeShapeType="1"/>
            </p:cNvSpPr>
            <p:nvPr/>
          </p:nvSpPr>
          <p:spPr bwMode="auto">
            <a:xfrm>
              <a:off x="2054" y="3772"/>
              <a:ext cx="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59" name="Line 12"/>
            <p:cNvSpPr>
              <a:spLocks noChangeShapeType="1"/>
            </p:cNvSpPr>
            <p:nvPr/>
          </p:nvSpPr>
          <p:spPr bwMode="auto">
            <a:xfrm>
              <a:off x="2258" y="3772"/>
              <a:ext cx="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60" name="Line 13"/>
            <p:cNvSpPr>
              <a:spLocks noChangeShapeType="1"/>
            </p:cNvSpPr>
            <p:nvPr/>
          </p:nvSpPr>
          <p:spPr bwMode="auto">
            <a:xfrm>
              <a:off x="2462" y="3772"/>
              <a:ext cx="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61" name="Line 14"/>
            <p:cNvSpPr>
              <a:spLocks noChangeShapeType="1"/>
            </p:cNvSpPr>
            <p:nvPr/>
          </p:nvSpPr>
          <p:spPr bwMode="auto">
            <a:xfrm>
              <a:off x="2666" y="3772"/>
              <a:ext cx="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62" name="Line 15"/>
            <p:cNvSpPr>
              <a:spLocks noChangeShapeType="1"/>
            </p:cNvSpPr>
            <p:nvPr/>
          </p:nvSpPr>
          <p:spPr bwMode="auto">
            <a:xfrm>
              <a:off x="2870" y="3772"/>
              <a:ext cx="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63" name="Line 16"/>
            <p:cNvSpPr>
              <a:spLocks noChangeShapeType="1"/>
            </p:cNvSpPr>
            <p:nvPr/>
          </p:nvSpPr>
          <p:spPr bwMode="auto">
            <a:xfrm>
              <a:off x="3068" y="3766"/>
              <a:ext cx="0" cy="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64" name="Line 17"/>
            <p:cNvSpPr>
              <a:spLocks noChangeShapeType="1"/>
            </p:cNvSpPr>
            <p:nvPr/>
          </p:nvSpPr>
          <p:spPr bwMode="auto">
            <a:xfrm>
              <a:off x="3284" y="3780"/>
              <a:ext cx="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65" name="Line 18"/>
            <p:cNvSpPr>
              <a:spLocks noChangeShapeType="1"/>
            </p:cNvSpPr>
            <p:nvPr/>
          </p:nvSpPr>
          <p:spPr bwMode="auto">
            <a:xfrm>
              <a:off x="3488" y="3780"/>
              <a:ext cx="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66" name="Line 19"/>
            <p:cNvSpPr>
              <a:spLocks noChangeShapeType="1"/>
            </p:cNvSpPr>
            <p:nvPr/>
          </p:nvSpPr>
          <p:spPr bwMode="auto">
            <a:xfrm>
              <a:off x="3692" y="3780"/>
              <a:ext cx="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67" name="Line 20"/>
            <p:cNvSpPr>
              <a:spLocks noChangeShapeType="1"/>
            </p:cNvSpPr>
            <p:nvPr/>
          </p:nvSpPr>
          <p:spPr bwMode="auto">
            <a:xfrm>
              <a:off x="3896" y="3780"/>
              <a:ext cx="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68" name="Line 21"/>
            <p:cNvSpPr>
              <a:spLocks noChangeShapeType="1"/>
            </p:cNvSpPr>
            <p:nvPr/>
          </p:nvSpPr>
          <p:spPr bwMode="auto">
            <a:xfrm>
              <a:off x="4100" y="3780"/>
              <a:ext cx="0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69" name="Line 22"/>
            <p:cNvSpPr>
              <a:spLocks noChangeShapeType="1"/>
            </p:cNvSpPr>
            <p:nvPr/>
          </p:nvSpPr>
          <p:spPr bwMode="auto">
            <a:xfrm>
              <a:off x="4298" y="3774"/>
              <a:ext cx="0" cy="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70" name="Text Box 121"/>
            <p:cNvSpPr txBox="1">
              <a:spLocks noChangeArrowheads="1"/>
            </p:cNvSpPr>
            <p:nvPr/>
          </p:nvSpPr>
          <p:spPr bwMode="auto">
            <a:xfrm>
              <a:off x="708" y="3891"/>
              <a:ext cx="19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1600">
                  <a:latin typeface="Arial" charset="0"/>
                </a:rPr>
                <a:t>15  30 45  60  75 90 105 120</a:t>
              </a:r>
            </a:p>
          </p:txBody>
        </p:sp>
        <p:sp>
          <p:nvSpPr>
            <p:cNvPr id="97371" name="Text Box 122"/>
            <p:cNvSpPr txBox="1">
              <a:spLocks noChangeArrowheads="1"/>
            </p:cNvSpPr>
            <p:nvPr/>
          </p:nvSpPr>
          <p:spPr bwMode="auto">
            <a:xfrm>
              <a:off x="4168" y="3871"/>
              <a:ext cx="4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1600">
                  <a:latin typeface="Arial" charset="0"/>
                </a:rPr>
                <a:t>270</a:t>
              </a:r>
            </a:p>
          </p:txBody>
        </p:sp>
        <p:sp>
          <p:nvSpPr>
            <p:cNvPr id="97372" name="Line 123"/>
            <p:cNvSpPr>
              <a:spLocks noChangeShapeType="1"/>
            </p:cNvSpPr>
            <p:nvPr/>
          </p:nvSpPr>
          <p:spPr bwMode="auto">
            <a:xfrm>
              <a:off x="2448" y="3990"/>
              <a:ext cx="1698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02206" name="Group 126"/>
          <p:cNvGrpSpPr>
            <a:grpSpLocks/>
          </p:cNvGrpSpPr>
          <p:nvPr/>
        </p:nvGrpSpPr>
        <p:grpSpPr bwMode="auto">
          <a:xfrm>
            <a:off x="2063750" y="1781176"/>
            <a:ext cx="615950" cy="4333875"/>
            <a:chOff x="340" y="1122"/>
            <a:chExt cx="388" cy="2730"/>
          </a:xfrm>
        </p:grpSpPr>
        <p:sp>
          <p:nvSpPr>
            <p:cNvPr id="97337" name="Line 3"/>
            <p:cNvSpPr>
              <a:spLocks noChangeShapeType="1"/>
            </p:cNvSpPr>
            <p:nvPr/>
          </p:nvSpPr>
          <p:spPr bwMode="auto">
            <a:xfrm flipV="1">
              <a:off x="642" y="1122"/>
              <a:ext cx="6" cy="27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7338" name="Line 23"/>
            <p:cNvSpPr>
              <a:spLocks noChangeShapeType="1"/>
            </p:cNvSpPr>
            <p:nvPr/>
          </p:nvSpPr>
          <p:spPr bwMode="auto">
            <a:xfrm>
              <a:off x="642" y="3546"/>
              <a:ext cx="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39" name="Line 24"/>
            <p:cNvSpPr>
              <a:spLocks noChangeShapeType="1"/>
            </p:cNvSpPr>
            <p:nvPr/>
          </p:nvSpPr>
          <p:spPr bwMode="auto">
            <a:xfrm>
              <a:off x="640" y="3358"/>
              <a:ext cx="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40" name="Line 25"/>
            <p:cNvSpPr>
              <a:spLocks noChangeShapeType="1"/>
            </p:cNvSpPr>
            <p:nvPr/>
          </p:nvSpPr>
          <p:spPr bwMode="auto">
            <a:xfrm>
              <a:off x="640" y="3166"/>
              <a:ext cx="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41" name="Line 26"/>
            <p:cNvSpPr>
              <a:spLocks noChangeShapeType="1"/>
            </p:cNvSpPr>
            <p:nvPr/>
          </p:nvSpPr>
          <p:spPr bwMode="auto">
            <a:xfrm>
              <a:off x="634" y="2980"/>
              <a:ext cx="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42" name="Line 27"/>
            <p:cNvSpPr>
              <a:spLocks noChangeShapeType="1"/>
            </p:cNvSpPr>
            <p:nvPr/>
          </p:nvSpPr>
          <p:spPr bwMode="auto">
            <a:xfrm>
              <a:off x="634" y="2782"/>
              <a:ext cx="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43" name="Line 28"/>
            <p:cNvSpPr>
              <a:spLocks noChangeShapeType="1"/>
            </p:cNvSpPr>
            <p:nvPr/>
          </p:nvSpPr>
          <p:spPr bwMode="auto">
            <a:xfrm>
              <a:off x="650" y="2594"/>
              <a:ext cx="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44" name="Line 29"/>
            <p:cNvSpPr>
              <a:spLocks noChangeShapeType="1"/>
            </p:cNvSpPr>
            <p:nvPr/>
          </p:nvSpPr>
          <p:spPr bwMode="auto">
            <a:xfrm>
              <a:off x="650" y="2402"/>
              <a:ext cx="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45" name="Line 30"/>
            <p:cNvSpPr>
              <a:spLocks noChangeShapeType="1"/>
            </p:cNvSpPr>
            <p:nvPr/>
          </p:nvSpPr>
          <p:spPr bwMode="auto">
            <a:xfrm>
              <a:off x="644" y="2216"/>
              <a:ext cx="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46" name="Line 31"/>
            <p:cNvSpPr>
              <a:spLocks noChangeShapeType="1"/>
            </p:cNvSpPr>
            <p:nvPr/>
          </p:nvSpPr>
          <p:spPr bwMode="auto">
            <a:xfrm>
              <a:off x="656" y="2044"/>
              <a:ext cx="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47" name="Line 32"/>
            <p:cNvSpPr>
              <a:spLocks noChangeShapeType="1"/>
            </p:cNvSpPr>
            <p:nvPr/>
          </p:nvSpPr>
          <p:spPr bwMode="auto">
            <a:xfrm>
              <a:off x="648" y="1856"/>
              <a:ext cx="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48" name="Line 33"/>
            <p:cNvSpPr>
              <a:spLocks noChangeShapeType="1"/>
            </p:cNvSpPr>
            <p:nvPr/>
          </p:nvSpPr>
          <p:spPr bwMode="auto">
            <a:xfrm>
              <a:off x="648" y="1664"/>
              <a:ext cx="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97349" name="Line 34"/>
            <p:cNvSpPr>
              <a:spLocks noChangeShapeType="1"/>
            </p:cNvSpPr>
            <p:nvPr/>
          </p:nvSpPr>
          <p:spPr bwMode="auto">
            <a:xfrm>
              <a:off x="642" y="1478"/>
              <a:ext cx="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50" name="Text Box 124"/>
            <p:cNvSpPr txBox="1">
              <a:spLocks noChangeArrowheads="1"/>
            </p:cNvSpPr>
            <p:nvPr/>
          </p:nvSpPr>
          <p:spPr bwMode="auto">
            <a:xfrm>
              <a:off x="340" y="1369"/>
              <a:ext cx="296" cy="2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1600">
                  <a:latin typeface="Arial" charset="0"/>
                </a:rPr>
                <a:t>12</a:t>
              </a:r>
            </a:p>
            <a:p>
              <a:pPr algn="ctr">
                <a:spcBef>
                  <a:spcPct val="50000"/>
                </a:spcBef>
              </a:pPr>
              <a:endParaRPr lang="pt-BR" sz="600"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endParaRPr lang="pt-BR" sz="400"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pt-BR" sz="1600">
                  <a:latin typeface="Arial" charset="0"/>
                </a:rPr>
                <a:t>10</a:t>
              </a:r>
            </a:p>
            <a:p>
              <a:pPr algn="ctr">
                <a:spcBef>
                  <a:spcPct val="50000"/>
                </a:spcBef>
              </a:pPr>
              <a:endParaRPr lang="pt-BR" sz="900"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pt-BR" sz="1600">
                  <a:latin typeface="Arial" charset="0"/>
                </a:rPr>
                <a:t>8</a:t>
              </a:r>
            </a:p>
            <a:p>
              <a:pPr algn="ctr">
                <a:spcBef>
                  <a:spcPct val="50000"/>
                </a:spcBef>
              </a:pPr>
              <a:endParaRPr lang="pt-BR" sz="1600"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endParaRPr lang="pt-BR" sz="1600"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endParaRPr lang="pt-BR" sz="400"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pt-BR" sz="1600">
                  <a:latin typeface="Arial" charset="0"/>
                </a:rPr>
                <a:t>4</a:t>
              </a:r>
            </a:p>
            <a:p>
              <a:pPr algn="ctr">
                <a:spcBef>
                  <a:spcPct val="50000"/>
                </a:spcBef>
              </a:pPr>
              <a:endParaRPr lang="pt-BR" sz="1600"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endParaRPr lang="pt-BR" sz="700"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pt-BR" sz="1600">
                  <a:latin typeface="Arial" charset="0"/>
                </a:rPr>
                <a:t>1</a:t>
              </a:r>
            </a:p>
          </p:txBody>
        </p:sp>
      </p:grpSp>
      <p:sp>
        <p:nvSpPr>
          <p:cNvPr id="302205" name="Line 125"/>
          <p:cNvSpPr>
            <a:spLocks noChangeShapeType="1"/>
          </p:cNvSpPr>
          <p:nvPr/>
        </p:nvSpPr>
        <p:spPr bwMode="auto">
          <a:xfrm flipV="1">
            <a:off x="2717800" y="3111500"/>
            <a:ext cx="5118100" cy="127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2189" name="Text Box 109"/>
          <p:cNvSpPr txBox="1">
            <a:spLocks noChangeArrowheads="1"/>
          </p:cNvSpPr>
          <p:nvPr/>
        </p:nvSpPr>
        <p:spPr bwMode="auto">
          <a:xfrm>
            <a:off x="6083301" y="1701801"/>
            <a:ext cx="1266825" cy="366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</a:rPr>
              <a:t>MÁXIMA</a:t>
            </a:r>
          </a:p>
        </p:txBody>
      </p:sp>
    </p:spTree>
    <p:extLst>
      <p:ext uri="{BB962C8B-B14F-4D97-AF65-F5344CB8AC3E}">
        <p14:creationId xmlns:p14="http://schemas.microsoft.com/office/powerpoint/2010/main" val="58761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2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2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2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0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0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0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0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0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0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0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0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0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0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0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02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0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0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0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2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2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0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30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0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2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2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0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30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0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02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02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30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0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30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2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02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30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30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30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30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30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02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02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2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02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02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30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30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02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302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30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30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30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30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151" grpId="0" animBg="1"/>
      <p:bldP spid="302152" grpId="0" animBg="1"/>
      <p:bldP spid="302171" grpId="0" animBg="1"/>
      <p:bldP spid="302172" grpId="0" animBg="1"/>
      <p:bldP spid="302173" grpId="0" animBg="1"/>
      <p:bldP spid="302174" grpId="0" animBg="1"/>
      <p:bldP spid="302175" grpId="0" animBg="1"/>
      <p:bldP spid="302176" grpId="0" animBg="1"/>
      <p:bldP spid="302177" grpId="0" animBg="1"/>
      <p:bldP spid="302178" grpId="0" animBg="1"/>
      <p:bldP spid="302179" grpId="0" animBg="1"/>
      <p:bldP spid="302180" grpId="0" animBg="1"/>
      <p:bldP spid="302181" grpId="0" animBg="1"/>
      <p:bldP spid="302182" grpId="0" animBg="1"/>
      <p:bldP spid="302183" grpId="0" animBg="1"/>
      <p:bldP spid="302184" grpId="0" animBg="1"/>
      <p:bldP spid="302185" grpId="0" animBg="1"/>
      <p:bldP spid="302186" grpId="0" animBg="1"/>
      <p:bldP spid="302187" grpId="0"/>
      <p:bldP spid="302188" grpId="0"/>
      <p:bldP spid="302190" grpId="0" animBg="1"/>
      <p:bldP spid="302191" grpId="0"/>
      <p:bldP spid="302192" grpId="0" animBg="1"/>
      <p:bldP spid="302193" grpId="0" animBg="1"/>
      <p:bldP spid="302194" grpId="0"/>
      <p:bldP spid="302195" grpId="0" animBg="1"/>
      <p:bldP spid="302196" grpId="0" animBg="1"/>
      <p:bldP spid="302197" grpId="0"/>
      <p:bldP spid="302198" grpId="0"/>
      <p:bldP spid="302199" grpId="0"/>
      <p:bldP spid="302200" grpId="0"/>
      <p:bldP spid="302205" grpId="0" animBg="1"/>
      <p:bldP spid="30218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2"/>
          <p:cNvSpPr txBox="1">
            <a:spLocks noChangeArrowheads="1"/>
          </p:cNvSpPr>
          <p:nvPr/>
        </p:nvSpPr>
        <p:spPr bwMode="auto">
          <a:xfrm>
            <a:off x="1866900" y="1512888"/>
            <a:ext cx="8401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pt-BR" sz="2800">
                <a:latin typeface="Arial" charset="0"/>
              </a:rPr>
              <a:t>Tipos de gráficos:  </a:t>
            </a:r>
          </a:p>
        </p:txBody>
      </p:sp>
      <p:sp>
        <p:nvSpPr>
          <p:cNvPr id="98308" name="Rectangle 3"/>
          <p:cNvSpPr>
            <a:spLocks noChangeArrowheads="1"/>
          </p:cNvSpPr>
          <p:nvPr/>
        </p:nvSpPr>
        <p:spPr bwMode="auto">
          <a:xfrm>
            <a:off x="1695450" y="685800"/>
            <a:ext cx="87630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600">
                <a:latin typeface="Arial" charset="0"/>
              </a:rPr>
              <a:t>Análise gráfica</a:t>
            </a:r>
            <a:endParaRPr lang="pt-BR" sz="4400">
              <a:latin typeface="Arial" charset="0"/>
            </a:endParaRPr>
          </a:p>
        </p:txBody>
      </p:sp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1868488" y="2201864"/>
            <a:ext cx="840105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  <a:buFontTx/>
              <a:buChar char="•"/>
            </a:pPr>
            <a:r>
              <a:rPr lang="pt-BR" sz="2800">
                <a:latin typeface="Arial" charset="0"/>
              </a:rPr>
              <a:t>Gráfico de linha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pt-BR" sz="2800">
                <a:latin typeface="Arial" charset="0"/>
              </a:rPr>
              <a:t>Gráfico de volume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pt-BR" sz="2800">
                <a:latin typeface="Arial" charset="0"/>
              </a:rPr>
              <a:t>Gráfico de barras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pt-BR" sz="2800">
                <a:latin typeface="Arial" charset="0"/>
              </a:rPr>
              <a:t>Gráfico ponto-figura</a:t>
            </a:r>
          </a:p>
        </p:txBody>
      </p:sp>
      <p:graphicFrame>
        <p:nvGraphicFramePr>
          <p:cNvPr id="322761" name="Group 201"/>
          <p:cNvGraphicFramePr>
            <a:graphicFrameLocks noGrp="1"/>
          </p:cNvGraphicFramePr>
          <p:nvPr>
            <p:ph/>
            <p:extLst/>
          </p:nvPr>
        </p:nvGraphicFramePr>
        <p:xfrm>
          <a:off x="6332538" y="1562100"/>
          <a:ext cx="3751262" cy="4622802"/>
        </p:xfrm>
        <a:graphic>
          <a:graphicData uri="http://schemas.openxmlformats.org/drawingml/2006/table">
            <a:tbl>
              <a:tblPr/>
              <a:tblGrid>
                <a:gridCol w="1239837"/>
                <a:gridCol w="623888"/>
                <a:gridCol w="625475"/>
                <a:gridCol w="652462"/>
                <a:gridCol w="609600"/>
              </a:tblGrid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Arial" pitchFamily="34" charset="0"/>
                        </a:rPr>
                        <a:t>20.000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Arial" pitchFamily="34" charset="0"/>
                        </a:rPr>
                        <a:t>18.000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8F8F8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8F8F8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22662" name="Text Box 102"/>
          <p:cNvSpPr txBox="1">
            <a:spLocks noChangeArrowheads="1"/>
          </p:cNvSpPr>
          <p:nvPr/>
        </p:nvSpPr>
        <p:spPr bwMode="auto">
          <a:xfrm>
            <a:off x="6300789" y="6286501"/>
            <a:ext cx="3773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000">
                <a:latin typeface="Arial" charset="0"/>
              </a:rPr>
              <a:t>X = ALTA      0 = BAIXA</a:t>
            </a:r>
          </a:p>
        </p:txBody>
      </p:sp>
    </p:spTree>
    <p:extLst>
      <p:ext uri="{BB962C8B-B14F-4D97-AF65-F5344CB8AC3E}">
        <p14:creationId xmlns:p14="http://schemas.microsoft.com/office/powerpoint/2010/main" val="242236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2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2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2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4" grpId="0" build="p" bldLvl="2" autoUpdateAnimBg="0"/>
      <p:bldP spid="32266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Text Box 2"/>
          <p:cNvSpPr txBox="1">
            <a:spLocks noChangeArrowheads="1"/>
          </p:cNvSpPr>
          <p:nvPr/>
        </p:nvSpPr>
        <p:spPr bwMode="auto">
          <a:xfrm>
            <a:off x="1866900" y="1512888"/>
            <a:ext cx="8401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pt-BR" sz="2800">
                <a:latin typeface="Arial" charset="0"/>
              </a:rPr>
              <a:t>Tipos de gráficos:  </a:t>
            </a:r>
          </a:p>
        </p:txBody>
      </p:sp>
      <p:sp>
        <p:nvSpPr>
          <p:cNvPr id="99332" name="Rectangle 3"/>
          <p:cNvSpPr>
            <a:spLocks noChangeArrowheads="1"/>
          </p:cNvSpPr>
          <p:nvPr/>
        </p:nvSpPr>
        <p:spPr bwMode="auto">
          <a:xfrm>
            <a:off x="1695450" y="685800"/>
            <a:ext cx="87630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600">
                <a:latin typeface="Arial" charset="0"/>
              </a:rPr>
              <a:t>Análise gráfica</a:t>
            </a:r>
            <a:endParaRPr lang="pt-BR" sz="4400">
              <a:latin typeface="Arial" charset="0"/>
            </a:endParaRPr>
          </a:p>
        </p:txBody>
      </p:sp>
      <p:sp>
        <p:nvSpPr>
          <p:cNvPr id="320516" name="Text Box 4"/>
          <p:cNvSpPr txBox="1">
            <a:spLocks noChangeArrowheads="1"/>
          </p:cNvSpPr>
          <p:nvPr/>
        </p:nvSpPr>
        <p:spPr bwMode="auto">
          <a:xfrm>
            <a:off x="1868488" y="2201863"/>
            <a:ext cx="8401050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50000"/>
              </a:spcAft>
              <a:buFontTx/>
              <a:buChar char="•"/>
            </a:pPr>
            <a:r>
              <a:rPr lang="pt-BR" sz="2800">
                <a:latin typeface="Arial" charset="0"/>
              </a:rPr>
              <a:t>Gráfico de linha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pt-BR" sz="2800">
                <a:latin typeface="Arial" charset="0"/>
              </a:rPr>
              <a:t>Gráfico de volume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pt-BR" sz="2800">
                <a:latin typeface="Arial" charset="0"/>
              </a:rPr>
              <a:t>Gráfico de barras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pt-BR" sz="2800">
                <a:latin typeface="Arial" charset="0"/>
              </a:rPr>
              <a:t>Gráfico ponto-figura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pt-BR" sz="2800">
                <a:latin typeface="Arial" charset="0"/>
              </a:rPr>
              <a:t>Gráfico </a:t>
            </a:r>
            <a:r>
              <a:rPr lang="pt-BR" sz="2800" i="1">
                <a:latin typeface="Arial" charset="0"/>
              </a:rPr>
              <a:t>candlestick</a:t>
            </a:r>
          </a:p>
        </p:txBody>
      </p:sp>
      <p:grpSp>
        <p:nvGrpSpPr>
          <p:cNvPr id="320541" name="Group 29"/>
          <p:cNvGrpSpPr>
            <a:grpSpLocks/>
          </p:cNvGrpSpPr>
          <p:nvPr/>
        </p:nvGrpSpPr>
        <p:grpSpPr bwMode="auto">
          <a:xfrm>
            <a:off x="5726114" y="2478089"/>
            <a:ext cx="4662487" cy="2567115"/>
            <a:chOff x="160" y="904"/>
            <a:chExt cx="5424" cy="2625"/>
          </a:xfrm>
        </p:grpSpPr>
        <p:sp>
          <p:nvSpPr>
            <p:cNvPr id="99335" name="Line 7"/>
            <p:cNvSpPr>
              <a:spLocks noChangeShapeType="1"/>
            </p:cNvSpPr>
            <p:nvPr/>
          </p:nvSpPr>
          <p:spPr bwMode="auto">
            <a:xfrm flipV="1">
              <a:off x="1434" y="2730"/>
              <a:ext cx="0" cy="278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336" name="Text Box 8"/>
            <p:cNvSpPr txBox="1">
              <a:spLocks noChangeArrowheads="1"/>
            </p:cNvSpPr>
            <p:nvPr/>
          </p:nvSpPr>
          <p:spPr bwMode="auto">
            <a:xfrm>
              <a:off x="1026" y="1183"/>
              <a:ext cx="798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900">
                  <a:latin typeface="Arial" charset="0"/>
                </a:rPr>
                <a:t>MÁXIMO</a:t>
              </a:r>
            </a:p>
          </p:txBody>
        </p:sp>
        <p:sp>
          <p:nvSpPr>
            <p:cNvPr id="99337" name="Text Box 9"/>
            <p:cNvSpPr txBox="1">
              <a:spLocks noChangeArrowheads="1"/>
            </p:cNvSpPr>
            <p:nvPr/>
          </p:nvSpPr>
          <p:spPr bwMode="auto">
            <a:xfrm>
              <a:off x="1034" y="3024"/>
              <a:ext cx="797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900">
                  <a:latin typeface="Arial" charset="0"/>
                </a:rPr>
                <a:t>MÍNIMO</a:t>
              </a:r>
            </a:p>
          </p:txBody>
        </p:sp>
        <p:sp>
          <p:nvSpPr>
            <p:cNvPr id="99338" name="Text Box 10"/>
            <p:cNvSpPr txBox="1">
              <a:spLocks noChangeArrowheads="1"/>
            </p:cNvSpPr>
            <p:nvPr/>
          </p:nvSpPr>
          <p:spPr bwMode="auto">
            <a:xfrm>
              <a:off x="1626" y="1724"/>
              <a:ext cx="125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t-BR" sz="900">
                  <a:latin typeface="Arial" charset="0"/>
                </a:rPr>
                <a:t>FECHAMENTO</a:t>
              </a:r>
            </a:p>
          </p:txBody>
        </p:sp>
        <p:sp>
          <p:nvSpPr>
            <p:cNvPr id="99339" name="Text Box 11"/>
            <p:cNvSpPr txBox="1">
              <a:spLocks noChangeArrowheads="1"/>
            </p:cNvSpPr>
            <p:nvPr/>
          </p:nvSpPr>
          <p:spPr bwMode="auto">
            <a:xfrm>
              <a:off x="160" y="2695"/>
              <a:ext cx="975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900">
                  <a:latin typeface="Arial" charset="0"/>
                </a:rPr>
                <a:t>ABERTURA</a:t>
              </a:r>
            </a:p>
          </p:txBody>
        </p:sp>
        <p:sp>
          <p:nvSpPr>
            <p:cNvPr id="99340" name="AutoShape 12"/>
            <p:cNvSpPr>
              <a:spLocks noChangeArrowheads="1"/>
            </p:cNvSpPr>
            <p:nvPr/>
          </p:nvSpPr>
          <p:spPr bwMode="auto">
            <a:xfrm>
              <a:off x="1248" y="1736"/>
              <a:ext cx="384" cy="984"/>
            </a:xfrm>
            <a:prstGeom prst="can">
              <a:avLst>
                <a:gd name="adj" fmla="val 64063"/>
              </a:avLst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9341" name="Line 13"/>
            <p:cNvSpPr>
              <a:spLocks noChangeShapeType="1"/>
            </p:cNvSpPr>
            <p:nvPr/>
          </p:nvSpPr>
          <p:spPr bwMode="auto">
            <a:xfrm flipV="1">
              <a:off x="1434" y="1458"/>
              <a:ext cx="0" cy="39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342" name="AutoShape 14"/>
            <p:cNvSpPr>
              <a:spLocks noChangeArrowheads="1"/>
            </p:cNvSpPr>
            <p:nvPr/>
          </p:nvSpPr>
          <p:spPr bwMode="auto">
            <a:xfrm>
              <a:off x="544" y="1880"/>
              <a:ext cx="216" cy="816"/>
            </a:xfrm>
            <a:prstGeom prst="upArrow">
              <a:avLst>
                <a:gd name="adj1" fmla="val 50000"/>
                <a:gd name="adj2" fmla="val 94444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9343" name="Line 15"/>
            <p:cNvSpPr>
              <a:spLocks noChangeShapeType="1"/>
            </p:cNvSpPr>
            <p:nvPr/>
          </p:nvSpPr>
          <p:spPr bwMode="auto">
            <a:xfrm flipV="1">
              <a:off x="4194" y="2618"/>
              <a:ext cx="0" cy="39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344" name="Text Box 16"/>
            <p:cNvSpPr txBox="1">
              <a:spLocks noChangeArrowheads="1"/>
            </p:cNvSpPr>
            <p:nvPr/>
          </p:nvSpPr>
          <p:spPr bwMode="auto">
            <a:xfrm>
              <a:off x="3785" y="1183"/>
              <a:ext cx="800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900">
                  <a:latin typeface="Arial" charset="0"/>
                </a:rPr>
                <a:t>MÁXIMO</a:t>
              </a:r>
            </a:p>
          </p:txBody>
        </p:sp>
        <p:sp>
          <p:nvSpPr>
            <p:cNvPr id="99345" name="Text Box 17"/>
            <p:cNvSpPr txBox="1">
              <a:spLocks noChangeArrowheads="1"/>
            </p:cNvSpPr>
            <p:nvPr/>
          </p:nvSpPr>
          <p:spPr bwMode="auto">
            <a:xfrm>
              <a:off x="3794" y="3024"/>
              <a:ext cx="798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900">
                  <a:latin typeface="Arial" charset="0"/>
                </a:rPr>
                <a:t>MÍNIMO</a:t>
              </a:r>
            </a:p>
          </p:txBody>
        </p:sp>
        <p:sp>
          <p:nvSpPr>
            <p:cNvPr id="99346" name="Text Box 18"/>
            <p:cNvSpPr txBox="1">
              <a:spLocks noChangeArrowheads="1"/>
            </p:cNvSpPr>
            <p:nvPr/>
          </p:nvSpPr>
          <p:spPr bwMode="auto">
            <a:xfrm>
              <a:off x="4330" y="2661"/>
              <a:ext cx="1254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900">
                  <a:latin typeface="Arial" charset="0"/>
                </a:rPr>
                <a:t>FECHAMENTO</a:t>
              </a:r>
            </a:p>
          </p:txBody>
        </p:sp>
        <p:sp>
          <p:nvSpPr>
            <p:cNvPr id="99347" name="Text Box 19"/>
            <p:cNvSpPr txBox="1">
              <a:spLocks noChangeArrowheads="1"/>
            </p:cNvSpPr>
            <p:nvPr/>
          </p:nvSpPr>
          <p:spPr bwMode="auto">
            <a:xfrm>
              <a:off x="3072" y="1734"/>
              <a:ext cx="975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900">
                  <a:latin typeface="Arial" charset="0"/>
                </a:rPr>
                <a:t>ABERTURA</a:t>
              </a:r>
            </a:p>
          </p:txBody>
        </p:sp>
        <p:sp>
          <p:nvSpPr>
            <p:cNvPr id="99348" name="AutoShape 20"/>
            <p:cNvSpPr>
              <a:spLocks noChangeArrowheads="1"/>
            </p:cNvSpPr>
            <p:nvPr/>
          </p:nvSpPr>
          <p:spPr bwMode="auto">
            <a:xfrm>
              <a:off x="4008" y="1736"/>
              <a:ext cx="384" cy="984"/>
            </a:xfrm>
            <a:prstGeom prst="can">
              <a:avLst>
                <a:gd name="adj" fmla="val 6406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9349" name="Line 21"/>
            <p:cNvSpPr>
              <a:spLocks noChangeShapeType="1"/>
            </p:cNvSpPr>
            <p:nvPr/>
          </p:nvSpPr>
          <p:spPr bwMode="auto">
            <a:xfrm flipV="1">
              <a:off x="4194" y="1458"/>
              <a:ext cx="0" cy="39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350" name="AutoShape 22"/>
            <p:cNvSpPr>
              <a:spLocks noChangeArrowheads="1"/>
            </p:cNvSpPr>
            <p:nvPr/>
          </p:nvSpPr>
          <p:spPr bwMode="auto">
            <a:xfrm flipV="1">
              <a:off x="4856" y="1856"/>
              <a:ext cx="216" cy="816"/>
            </a:xfrm>
            <a:prstGeom prst="upArrow">
              <a:avLst>
                <a:gd name="adj1" fmla="val 50000"/>
                <a:gd name="adj2" fmla="val 94444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9351" name="Text Box 23"/>
            <p:cNvSpPr txBox="1">
              <a:spLocks noChangeArrowheads="1"/>
            </p:cNvSpPr>
            <p:nvPr/>
          </p:nvSpPr>
          <p:spPr bwMode="auto">
            <a:xfrm>
              <a:off x="2336" y="904"/>
              <a:ext cx="943" cy="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1200">
                  <a:latin typeface="Arial" charset="0"/>
                </a:rPr>
                <a:t>Sombras (Pavios)</a:t>
              </a:r>
            </a:p>
          </p:txBody>
        </p:sp>
        <p:sp>
          <p:nvSpPr>
            <p:cNvPr id="99352" name="Text Box 24"/>
            <p:cNvSpPr txBox="1">
              <a:spLocks noChangeArrowheads="1"/>
            </p:cNvSpPr>
            <p:nvPr/>
          </p:nvSpPr>
          <p:spPr bwMode="auto">
            <a:xfrm>
              <a:off x="2336" y="3057"/>
              <a:ext cx="943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sz="1200">
                  <a:latin typeface="Arial" charset="0"/>
                </a:rPr>
                <a:t>Sombras (Pavios)</a:t>
              </a:r>
            </a:p>
          </p:txBody>
        </p:sp>
        <p:sp>
          <p:nvSpPr>
            <p:cNvPr id="99353" name="Line 25"/>
            <p:cNvSpPr>
              <a:spLocks noChangeShapeType="1"/>
            </p:cNvSpPr>
            <p:nvPr/>
          </p:nvSpPr>
          <p:spPr bwMode="auto">
            <a:xfrm flipV="1">
              <a:off x="1568" y="1200"/>
              <a:ext cx="832" cy="4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354" name="Line 26"/>
            <p:cNvSpPr>
              <a:spLocks noChangeShapeType="1"/>
            </p:cNvSpPr>
            <p:nvPr/>
          </p:nvSpPr>
          <p:spPr bwMode="auto">
            <a:xfrm flipV="1">
              <a:off x="3376" y="2880"/>
              <a:ext cx="696" cy="34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355" name="Line 27"/>
            <p:cNvSpPr>
              <a:spLocks noChangeShapeType="1"/>
            </p:cNvSpPr>
            <p:nvPr/>
          </p:nvSpPr>
          <p:spPr bwMode="auto">
            <a:xfrm flipH="1" flipV="1">
              <a:off x="1648" y="2880"/>
              <a:ext cx="696" cy="34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9356" name="Line 28"/>
            <p:cNvSpPr>
              <a:spLocks noChangeShapeType="1"/>
            </p:cNvSpPr>
            <p:nvPr/>
          </p:nvSpPr>
          <p:spPr bwMode="auto">
            <a:xfrm flipH="1" flipV="1">
              <a:off x="3232" y="1208"/>
              <a:ext cx="832" cy="4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8697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0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6" grpId="0" build="p" bldLvl="2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ChangeArrowheads="1"/>
          </p:cNvSpPr>
          <p:nvPr/>
        </p:nvSpPr>
        <p:spPr bwMode="auto">
          <a:xfrm>
            <a:off x="1587500" y="666750"/>
            <a:ext cx="89916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200">
                <a:latin typeface="Arial" charset="0"/>
              </a:rPr>
              <a:t>Representações gráficas do gráfico </a:t>
            </a:r>
            <a:r>
              <a:rPr lang="pt-BR" sz="3200" i="1">
                <a:latin typeface="Arial" charset="0"/>
              </a:rPr>
              <a:t>candlestiks</a:t>
            </a:r>
          </a:p>
        </p:txBody>
      </p:sp>
      <p:sp>
        <p:nvSpPr>
          <p:cNvPr id="303109" name="Line 5"/>
          <p:cNvSpPr>
            <a:spLocks noChangeShapeType="1"/>
          </p:cNvSpPr>
          <p:nvPr/>
        </p:nvSpPr>
        <p:spPr bwMode="auto">
          <a:xfrm flipV="1">
            <a:off x="3800475" y="4333876"/>
            <a:ext cx="0" cy="441325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3110" name="Text Box 6"/>
          <p:cNvSpPr txBox="1">
            <a:spLocks noChangeArrowheads="1"/>
          </p:cNvSpPr>
          <p:nvPr/>
        </p:nvSpPr>
        <p:spPr bwMode="auto">
          <a:xfrm>
            <a:off x="3152776" y="1879601"/>
            <a:ext cx="1266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latin typeface="Arial" charset="0"/>
              </a:rPr>
              <a:t>MÁXIMO</a:t>
            </a:r>
          </a:p>
        </p:txBody>
      </p:sp>
      <p:sp>
        <p:nvSpPr>
          <p:cNvPr id="303111" name="Text Box 7"/>
          <p:cNvSpPr txBox="1">
            <a:spLocks noChangeArrowheads="1"/>
          </p:cNvSpPr>
          <p:nvPr/>
        </p:nvSpPr>
        <p:spPr bwMode="auto">
          <a:xfrm>
            <a:off x="3165476" y="4800601"/>
            <a:ext cx="1266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latin typeface="Arial" charset="0"/>
              </a:rPr>
              <a:t>MÍNIMO</a:t>
            </a:r>
          </a:p>
        </p:txBody>
      </p:sp>
      <p:sp>
        <p:nvSpPr>
          <p:cNvPr id="303112" name="Text Box 8"/>
          <p:cNvSpPr txBox="1">
            <a:spLocks noChangeArrowheads="1"/>
          </p:cNvSpPr>
          <p:nvPr/>
        </p:nvSpPr>
        <p:spPr bwMode="auto">
          <a:xfrm>
            <a:off x="4105276" y="2736851"/>
            <a:ext cx="199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800">
                <a:latin typeface="Arial" charset="0"/>
              </a:rPr>
              <a:t>FECHAMENTO</a:t>
            </a:r>
          </a:p>
        </p:txBody>
      </p:sp>
      <p:sp>
        <p:nvSpPr>
          <p:cNvPr id="303113" name="Text Box 9"/>
          <p:cNvSpPr txBox="1">
            <a:spLocks noChangeArrowheads="1"/>
          </p:cNvSpPr>
          <p:nvPr/>
        </p:nvSpPr>
        <p:spPr bwMode="auto">
          <a:xfrm>
            <a:off x="1778000" y="4276726"/>
            <a:ext cx="154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latin typeface="Arial" charset="0"/>
              </a:rPr>
              <a:t>ABERTURA</a:t>
            </a:r>
          </a:p>
        </p:txBody>
      </p:sp>
      <p:sp>
        <p:nvSpPr>
          <p:cNvPr id="303114" name="AutoShape 10"/>
          <p:cNvSpPr>
            <a:spLocks noChangeArrowheads="1"/>
          </p:cNvSpPr>
          <p:nvPr/>
        </p:nvSpPr>
        <p:spPr bwMode="auto">
          <a:xfrm>
            <a:off x="3505200" y="2755900"/>
            <a:ext cx="609600" cy="1562100"/>
          </a:xfrm>
          <a:prstGeom prst="can">
            <a:avLst>
              <a:gd name="adj" fmla="val 64063"/>
            </a:avLst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3115" name="Line 11"/>
          <p:cNvSpPr>
            <a:spLocks noChangeShapeType="1"/>
          </p:cNvSpPr>
          <p:nvPr/>
        </p:nvSpPr>
        <p:spPr bwMode="auto">
          <a:xfrm flipV="1">
            <a:off x="3800475" y="2314576"/>
            <a:ext cx="0" cy="619125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3116" name="AutoShape 12"/>
          <p:cNvSpPr>
            <a:spLocks noChangeArrowheads="1"/>
          </p:cNvSpPr>
          <p:nvPr/>
        </p:nvSpPr>
        <p:spPr bwMode="auto">
          <a:xfrm>
            <a:off x="2387600" y="2984500"/>
            <a:ext cx="342900" cy="1295400"/>
          </a:xfrm>
          <a:prstGeom prst="upArrow">
            <a:avLst>
              <a:gd name="adj1" fmla="val 50000"/>
              <a:gd name="adj2" fmla="val 9444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3117" name="Line 13"/>
          <p:cNvSpPr>
            <a:spLocks noChangeShapeType="1"/>
          </p:cNvSpPr>
          <p:nvPr/>
        </p:nvSpPr>
        <p:spPr bwMode="auto">
          <a:xfrm flipV="1">
            <a:off x="8181975" y="4156076"/>
            <a:ext cx="0" cy="619125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3118" name="Text Box 14"/>
          <p:cNvSpPr txBox="1">
            <a:spLocks noChangeArrowheads="1"/>
          </p:cNvSpPr>
          <p:nvPr/>
        </p:nvSpPr>
        <p:spPr bwMode="auto">
          <a:xfrm>
            <a:off x="7534276" y="1879601"/>
            <a:ext cx="1266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latin typeface="Arial" charset="0"/>
              </a:rPr>
              <a:t>MÁXIMO</a:t>
            </a:r>
          </a:p>
        </p:txBody>
      </p:sp>
      <p:sp>
        <p:nvSpPr>
          <p:cNvPr id="303119" name="Text Box 15"/>
          <p:cNvSpPr txBox="1">
            <a:spLocks noChangeArrowheads="1"/>
          </p:cNvSpPr>
          <p:nvPr/>
        </p:nvSpPr>
        <p:spPr bwMode="auto">
          <a:xfrm>
            <a:off x="7546976" y="4800601"/>
            <a:ext cx="1266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latin typeface="Arial" charset="0"/>
              </a:rPr>
              <a:t>MÍNIMO</a:t>
            </a:r>
          </a:p>
        </p:txBody>
      </p:sp>
      <p:sp>
        <p:nvSpPr>
          <p:cNvPr id="303120" name="Text Box 16"/>
          <p:cNvSpPr txBox="1">
            <a:spLocks noChangeArrowheads="1"/>
          </p:cNvSpPr>
          <p:nvPr/>
        </p:nvSpPr>
        <p:spPr bwMode="auto">
          <a:xfrm>
            <a:off x="8397876" y="4222751"/>
            <a:ext cx="199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latin typeface="Arial" charset="0"/>
              </a:rPr>
              <a:t>FECHAMENTO</a:t>
            </a:r>
          </a:p>
        </p:txBody>
      </p:sp>
      <p:sp>
        <p:nvSpPr>
          <p:cNvPr id="303121" name="Text Box 17"/>
          <p:cNvSpPr txBox="1">
            <a:spLocks noChangeArrowheads="1"/>
          </p:cNvSpPr>
          <p:nvPr/>
        </p:nvSpPr>
        <p:spPr bwMode="auto">
          <a:xfrm>
            <a:off x="6400800" y="2752726"/>
            <a:ext cx="154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latin typeface="Arial" charset="0"/>
              </a:rPr>
              <a:t>ABERTURA</a:t>
            </a:r>
          </a:p>
        </p:txBody>
      </p:sp>
      <p:sp>
        <p:nvSpPr>
          <p:cNvPr id="303122" name="AutoShape 18"/>
          <p:cNvSpPr>
            <a:spLocks noChangeArrowheads="1"/>
          </p:cNvSpPr>
          <p:nvPr/>
        </p:nvSpPr>
        <p:spPr bwMode="auto">
          <a:xfrm>
            <a:off x="7886700" y="2755900"/>
            <a:ext cx="609600" cy="1562100"/>
          </a:xfrm>
          <a:prstGeom prst="can">
            <a:avLst>
              <a:gd name="adj" fmla="val 6406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3123" name="Line 19"/>
          <p:cNvSpPr>
            <a:spLocks noChangeShapeType="1"/>
          </p:cNvSpPr>
          <p:nvPr/>
        </p:nvSpPr>
        <p:spPr bwMode="auto">
          <a:xfrm flipV="1">
            <a:off x="8181975" y="2314576"/>
            <a:ext cx="0" cy="619125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3124" name="AutoShape 20"/>
          <p:cNvSpPr>
            <a:spLocks noChangeArrowheads="1"/>
          </p:cNvSpPr>
          <p:nvPr/>
        </p:nvSpPr>
        <p:spPr bwMode="auto">
          <a:xfrm flipV="1">
            <a:off x="9232900" y="2946400"/>
            <a:ext cx="342900" cy="1295400"/>
          </a:xfrm>
          <a:prstGeom prst="upArrow">
            <a:avLst>
              <a:gd name="adj1" fmla="val 50000"/>
              <a:gd name="adj2" fmla="val 9444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3125" name="Text Box 21"/>
          <p:cNvSpPr txBox="1">
            <a:spLocks noChangeArrowheads="1"/>
          </p:cNvSpPr>
          <p:nvPr/>
        </p:nvSpPr>
        <p:spPr bwMode="auto">
          <a:xfrm>
            <a:off x="5232400" y="1435101"/>
            <a:ext cx="149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Sombras (Pavios)</a:t>
            </a:r>
          </a:p>
        </p:txBody>
      </p:sp>
      <p:sp>
        <p:nvSpPr>
          <p:cNvPr id="303126" name="Text Box 22"/>
          <p:cNvSpPr txBox="1">
            <a:spLocks noChangeArrowheads="1"/>
          </p:cNvSpPr>
          <p:nvPr/>
        </p:nvSpPr>
        <p:spPr bwMode="auto">
          <a:xfrm>
            <a:off x="5232400" y="4851401"/>
            <a:ext cx="149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Sombras (Pavios)</a:t>
            </a:r>
          </a:p>
        </p:txBody>
      </p:sp>
      <p:sp>
        <p:nvSpPr>
          <p:cNvPr id="303127" name="Line 23"/>
          <p:cNvSpPr>
            <a:spLocks noChangeShapeType="1"/>
          </p:cNvSpPr>
          <p:nvPr/>
        </p:nvSpPr>
        <p:spPr bwMode="auto">
          <a:xfrm flipV="1">
            <a:off x="4013200" y="1905000"/>
            <a:ext cx="1320800" cy="647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3128" name="Line 24"/>
          <p:cNvSpPr>
            <a:spLocks noChangeShapeType="1"/>
          </p:cNvSpPr>
          <p:nvPr/>
        </p:nvSpPr>
        <p:spPr bwMode="auto">
          <a:xfrm flipV="1">
            <a:off x="6883400" y="4572000"/>
            <a:ext cx="1104900" cy="5461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3129" name="Line 25"/>
          <p:cNvSpPr>
            <a:spLocks noChangeShapeType="1"/>
          </p:cNvSpPr>
          <p:nvPr/>
        </p:nvSpPr>
        <p:spPr bwMode="auto">
          <a:xfrm flipH="1" flipV="1">
            <a:off x="4140200" y="4572000"/>
            <a:ext cx="1104900" cy="5461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3130" name="Line 26"/>
          <p:cNvSpPr>
            <a:spLocks noChangeShapeType="1"/>
          </p:cNvSpPr>
          <p:nvPr/>
        </p:nvSpPr>
        <p:spPr bwMode="auto">
          <a:xfrm flipH="1" flipV="1">
            <a:off x="6654800" y="1917700"/>
            <a:ext cx="1320800" cy="647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3132" name="Text Box 28"/>
          <p:cNvSpPr txBox="1">
            <a:spLocks noChangeArrowheads="1"/>
          </p:cNvSpPr>
          <p:nvPr/>
        </p:nvSpPr>
        <p:spPr bwMode="auto">
          <a:xfrm>
            <a:off x="1627189" y="5848351"/>
            <a:ext cx="43132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Compradores com maior participação nas negociações</a:t>
            </a:r>
          </a:p>
        </p:txBody>
      </p:sp>
      <p:sp>
        <p:nvSpPr>
          <p:cNvPr id="303133" name="Text Box 29"/>
          <p:cNvSpPr txBox="1">
            <a:spLocks noChangeArrowheads="1"/>
          </p:cNvSpPr>
          <p:nvPr/>
        </p:nvSpPr>
        <p:spPr bwMode="auto">
          <a:xfrm>
            <a:off x="6015039" y="5835651"/>
            <a:ext cx="43132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>
                <a:latin typeface="Arial" charset="0"/>
              </a:rPr>
              <a:t>Vendedores com maior participação nas negociações</a:t>
            </a:r>
          </a:p>
        </p:txBody>
      </p:sp>
    </p:spTree>
    <p:extLst>
      <p:ext uri="{BB962C8B-B14F-4D97-AF65-F5344CB8AC3E}">
        <p14:creationId xmlns:p14="http://schemas.microsoft.com/office/powerpoint/2010/main" val="15127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0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0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0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0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0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0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0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9" grpId="0" animBg="1"/>
      <p:bldP spid="303110" grpId="0"/>
      <p:bldP spid="303111" grpId="0"/>
      <p:bldP spid="303112" grpId="0"/>
      <p:bldP spid="303113" grpId="0"/>
      <p:bldP spid="303114" grpId="0" animBg="1"/>
      <p:bldP spid="303115" grpId="0" animBg="1"/>
      <p:bldP spid="303116" grpId="0" animBg="1"/>
      <p:bldP spid="303117" grpId="0" animBg="1"/>
      <p:bldP spid="303118" grpId="0"/>
      <p:bldP spid="303119" grpId="0"/>
      <p:bldP spid="303120" grpId="0"/>
      <p:bldP spid="303121" grpId="0"/>
      <p:bldP spid="303122" grpId="0" animBg="1"/>
      <p:bldP spid="303123" grpId="0" animBg="1"/>
      <p:bldP spid="303124" grpId="0" animBg="1"/>
      <p:bldP spid="303125" grpId="0"/>
      <p:bldP spid="303126" grpId="0"/>
      <p:bldP spid="303127" grpId="0" animBg="1"/>
      <p:bldP spid="303128" grpId="0" animBg="1"/>
      <p:bldP spid="303129" grpId="0" animBg="1"/>
      <p:bldP spid="303130" grpId="0" animBg="1"/>
      <p:bldP spid="303132" grpId="0"/>
      <p:bldP spid="30313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2171700" y="371475"/>
            <a:ext cx="77724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600">
                <a:latin typeface="Arial" charset="0"/>
              </a:rPr>
              <a:t>Linhas de tendência</a:t>
            </a:r>
          </a:p>
        </p:txBody>
      </p:sp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3933826" y="1916113"/>
            <a:ext cx="42830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2800" b="1" dirty="0">
                <a:solidFill>
                  <a:srgbClr val="FF0000"/>
                </a:solidFill>
                <a:latin typeface="Arial" charset="0"/>
              </a:rPr>
              <a:t>Linha de suporte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2800" b="1" dirty="0">
                <a:solidFill>
                  <a:srgbClr val="FF0000"/>
                </a:solidFill>
                <a:latin typeface="Arial" charset="0"/>
              </a:rPr>
              <a:t>Linha de resistência</a:t>
            </a:r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2565400" y="3575050"/>
            <a:ext cx="7069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pt-BR" sz="2800">
                <a:latin typeface="Arial" charset="0"/>
              </a:rPr>
              <a:t>Os preços “testam” a linha de tendência e no momento do rompimento da reta, os preços movimentam-se rapidamente. A seguir, identifica-se nova tendência.</a:t>
            </a:r>
          </a:p>
        </p:txBody>
      </p:sp>
    </p:spTree>
    <p:extLst>
      <p:ext uri="{BB962C8B-B14F-4D97-AF65-F5344CB8AC3E}">
        <p14:creationId xmlns:p14="http://schemas.microsoft.com/office/powerpoint/2010/main" val="458237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8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0" grpId="0"/>
      <p:bldP spid="28058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ChangeArrowheads="1"/>
          </p:cNvSpPr>
          <p:nvPr/>
        </p:nvSpPr>
        <p:spPr bwMode="auto">
          <a:xfrm>
            <a:off x="2171700" y="371475"/>
            <a:ext cx="77724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600">
                <a:latin typeface="Arial" charset="0"/>
              </a:rPr>
              <a:t>Linhas de tendência</a:t>
            </a:r>
          </a:p>
        </p:txBody>
      </p:sp>
      <p:pic>
        <p:nvPicPr>
          <p:cNvPr id="325638" name="Picture 6" descr="grafic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827088"/>
            <a:ext cx="6407151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5639" name="Picture 7" descr="grafic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3825876"/>
            <a:ext cx="639445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5640" name="Line 8"/>
          <p:cNvSpPr>
            <a:spLocks noChangeShapeType="1"/>
          </p:cNvSpPr>
          <p:nvPr/>
        </p:nvSpPr>
        <p:spPr bwMode="auto">
          <a:xfrm>
            <a:off x="1509713" y="3832225"/>
            <a:ext cx="9144001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5507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4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52538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3897" name="Text Box 9"/>
          <p:cNvSpPr txBox="1">
            <a:spLocks noChangeArrowheads="1"/>
          </p:cNvSpPr>
          <p:nvPr/>
        </p:nvSpPr>
        <p:spPr bwMode="auto">
          <a:xfrm>
            <a:off x="1582739" y="2227263"/>
            <a:ext cx="3716337" cy="3046988"/>
          </a:xfrm>
          <a:prstGeom prst="rect">
            <a:avLst/>
          </a:prstGeom>
          <a:solidFill>
            <a:srgbClr val="FFFF00">
              <a:alpha val="79999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b="1">
                <a:solidFill>
                  <a:srgbClr val="FF0000"/>
                </a:solidFill>
                <a:latin typeface="Arial" charset="0"/>
              </a:rPr>
              <a:t>Estratégia (curto prazo):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rgbClr val="FF0000"/>
                </a:solidFill>
                <a:latin typeface="Arial" charset="0"/>
              </a:rPr>
              <a:t>Compra, quando as ações estão na reta de suporte; e,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rgbClr val="FF0000"/>
                </a:solidFill>
                <a:latin typeface="Arial" charset="0"/>
              </a:rPr>
              <a:t>Venda, quando as ações estão na reta de resistência.</a:t>
            </a:r>
          </a:p>
        </p:txBody>
      </p:sp>
      <p:sp>
        <p:nvSpPr>
          <p:cNvPr id="103429" name="Rectangle 10"/>
          <p:cNvSpPr>
            <a:spLocks noChangeArrowheads="1"/>
          </p:cNvSpPr>
          <p:nvPr/>
        </p:nvSpPr>
        <p:spPr bwMode="auto">
          <a:xfrm>
            <a:off x="2171700" y="371475"/>
            <a:ext cx="77724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600">
                <a:latin typeface="Arial" charset="0"/>
              </a:rPr>
              <a:t>Linhas de tendência</a:t>
            </a:r>
          </a:p>
        </p:txBody>
      </p:sp>
    </p:spTree>
    <p:extLst>
      <p:ext uri="{BB962C8B-B14F-4D97-AF65-F5344CB8AC3E}">
        <p14:creationId xmlns:p14="http://schemas.microsoft.com/office/powerpoint/2010/main" val="275709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938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93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93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93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88" y="0"/>
            <a:ext cx="10195824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036541" y="1400432"/>
            <a:ext cx="7157371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036541" y="3595813"/>
            <a:ext cx="7157371" cy="1124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036541" y="5074507"/>
            <a:ext cx="7157371" cy="486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036540" y="6524368"/>
            <a:ext cx="7157371" cy="226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172464" y="6182498"/>
            <a:ext cx="7157371" cy="226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155989" y="2875005"/>
            <a:ext cx="7157371" cy="547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291912" y="5815917"/>
            <a:ext cx="7157371" cy="226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5033318" y="3487790"/>
            <a:ext cx="5934052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</a:rPr>
              <a:t>Quanto (total de contratos e valor total) é negociado diariamente na B³ ? </a:t>
            </a:r>
          </a:p>
        </p:txBody>
      </p:sp>
    </p:spTree>
    <p:extLst>
      <p:ext uri="{BB962C8B-B14F-4D97-AF65-F5344CB8AC3E}">
        <p14:creationId xmlns:p14="http://schemas.microsoft.com/office/powerpoint/2010/main" val="356739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88" y="0"/>
            <a:ext cx="10195824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036541" y="1400432"/>
            <a:ext cx="7157371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036541" y="3595813"/>
            <a:ext cx="7157371" cy="856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036541" y="5074507"/>
            <a:ext cx="7157371" cy="486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155989" y="2875005"/>
            <a:ext cx="7157371" cy="246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033318" y="3487790"/>
            <a:ext cx="5934052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</a:rPr>
              <a:t>Quanto (total de contratos e valor total) é negociado diariamente na B³ ? </a:t>
            </a:r>
          </a:p>
        </p:txBody>
      </p:sp>
    </p:spTree>
    <p:extLst>
      <p:ext uri="{BB962C8B-B14F-4D97-AF65-F5344CB8AC3E}">
        <p14:creationId xmlns:p14="http://schemas.microsoft.com/office/powerpoint/2010/main" val="32813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88" y="0"/>
            <a:ext cx="10195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6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88" y="0"/>
            <a:ext cx="10195824" cy="6858000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306783"/>
              </p:ext>
            </p:extLst>
          </p:nvPr>
        </p:nvGraphicFramePr>
        <p:xfrm>
          <a:off x="9531178" y="1618350"/>
          <a:ext cx="1567758" cy="1773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7758"/>
              </a:tblGrid>
              <a:tr h="240718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2,6786%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40718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46,2723%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40718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16,5200%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40718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0,0460%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40718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0,0361%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40718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0,0000%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40718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</a:rPr>
                        <a:t>65,5530%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0392273" y="873211"/>
            <a:ext cx="8016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 err="1" smtClean="0"/>
              <a:t>Perc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311909"/>
              </p:ext>
            </p:extLst>
          </p:nvPr>
        </p:nvGraphicFramePr>
        <p:xfrm>
          <a:off x="9811265" y="3714751"/>
          <a:ext cx="1290251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0251"/>
              </a:tblGrid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0,0113%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0,0133%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0,0000%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</a:rPr>
                        <a:t>0,0246%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891018"/>
              </p:ext>
            </p:extLst>
          </p:nvPr>
        </p:nvGraphicFramePr>
        <p:xfrm>
          <a:off x="9316995" y="5051057"/>
          <a:ext cx="1781941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1941"/>
              </a:tblGrid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24,6241%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9,7982%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0,0001%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</a:rPr>
                        <a:t>34,4224%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505222"/>
              </p:ext>
            </p:extLst>
          </p:nvPr>
        </p:nvGraphicFramePr>
        <p:xfrm>
          <a:off x="9665553" y="6484789"/>
          <a:ext cx="1441621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1621"/>
              </a:tblGrid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</a:rPr>
                        <a:t>65,5776%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069334"/>
              </p:ext>
            </p:extLst>
          </p:nvPr>
        </p:nvGraphicFramePr>
        <p:xfrm>
          <a:off x="9665553" y="6157282"/>
          <a:ext cx="1441621" cy="25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1621"/>
              </a:tblGrid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u="none" strike="noStrike" dirty="0">
                          <a:effectLst/>
                        </a:rPr>
                        <a:t>100,0000%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1" name="Conector reto 10"/>
          <p:cNvCxnSpPr/>
          <p:nvPr/>
        </p:nvCxnSpPr>
        <p:spPr>
          <a:xfrm flipV="1">
            <a:off x="989850" y="2858531"/>
            <a:ext cx="10195824" cy="24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993966" y="5787077"/>
            <a:ext cx="10195824" cy="247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95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96964" y="1996965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dirty="0"/>
              <a:t>Por que há mais negócios com derivativos de câmbio do que commodities?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dirty="0"/>
              <a:t>Por que há mais negócios com derivativos de taxa de juros do que com câmbio?</a:t>
            </a:r>
          </a:p>
        </p:txBody>
      </p:sp>
    </p:spTree>
    <p:extLst>
      <p:ext uri="{BB962C8B-B14F-4D97-AF65-F5344CB8AC3E}">
        <p14:creationId xmlns:p14="http://schemas.microsoft.com/office/powerpoint/2010/main" val="15578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1777</Words>
  <Application>Microsoft Office PowerPoint</Application>
  <PresentationFormat>Widescreen</PresentationFormat>
  <Paragraphs>309</Paragraphs>
  <Slides>49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Symbol</vt:lpstr>
      <vt:lpstr>Times New Roman</vt:lpstr>
      <vt:lpstr>Tema do Office</vt:lpstr>
      <vt:lpstr>LES 453 – Mercados de Derivativos Agropecuários e Financeiros Parte II</vt:lpstr>
      <vt:lpstr>Preço Recebido pelo Produtor e Cotação –  Soja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Qual a movimentação diária em operações de câmbio no maior mercado de derivativos de moeda do mundo?</vt:lpstr>
      <vt:lpstr>Apresentação do PowerPoint</vt:lpstr>
      <vt:lpstr>Apresentação do PowerPoint</vt:lpstr>
      <vt:lpstr>Formação do Preço Futuro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Gustave Le Bon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Roberto Arruda de Souza Lima</dc:creator>
  <cp:lastModifiedBy>USP</cp:lastModifiedBy>
  <cp:revision>10</cp:revision>
  <dcterms:created xsi:type="dcterms:W3CDTF">2019-04-24T12:18:05Z</dcterms:created>
  <dcterms:modified xsi:type="dcterms:W3CDTF">2019-04-29T00:45:37Z</dcterms:modified>
</cp:coreProperties>
</file>