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</p:sldMasterIdLst>
  <p:notesMasterIdLst>
    <p:notesMasterId r:id="rId15"/>
  </p:notesMasterIdLst>
  <p:sldIdLst>
    <p:sldId id="256" r:id="rId2"/>
    <p:sldId id="352" r:id="rId3"/>
    <p:sldId id="354" r:id="rId4"/>
    <p:sldId id="353" r:id="rId5"/>
    <p:sldId id="345" r:id="rId6"/>
    <p:sldId id="347" r:id="rId7"/>
    <p:sldId id="341" r:id="rId8"/>
    <p:sldId id="355" r:id="rId9"/>
    <p:sldId id="357" r:id="rId10"/>
    <p:sldId id="356" r:id="rId11"/>
    <p:sldId id="358" r:id="rId12"/>
    <p:sldId id="359" r:id="rId13"/>
    <p:sldId id="342" r:id="rId14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>
  <a:tblStyle styleId="{284E427A-3D55-4303-BF80-6455036E1DE7}" styleName="Estilo com Tema 1 - Ênfas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467" autoAdjust="0"/>
  </p:normalViewPr>
  <p:slideViewPr>
    <p:cSldViewPr>
      <p:cViewPr varScale="1">
        <p:scale>
          <a:sx n="101" d="100"/>
          <a:sy n="101" d="100"/>
        </p:scale>
        <p:origin x="922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8699388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457200" y="563759"/>
            <a:ext cx="8229600" cy="3009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indent="457200">
              <a:buSzPct val="100000"/>
              <a:defRPr sz="7200"/>
            </a:lvl1pPr>
            <a:lvl2pPr indent="457200">
              <a:buSzPct val="100000"/>
              <a:defRPr sz="7200"/>
            </a:lvl2pPr>
            <a:lvl3pPr indent="457200">
              <a:buSzPct val="100000"/>
              <a:defRPr sz="7200"/>
            </a:lvl3pPr>
            <a:lvl4pPr indent="457200">
              <a:buSzPct val="100000"/>
              <a:defRPr sz="7200"/>
            </a:lvl4pPr>
            <a:lvl5pPr indent="457200">
              <a:buSzPct val="100000"/>
              <a:defRPr sz="7200"/>
            </a:lvl5pPr>
            <a:lvl6pPr indent="457200">
              <a:buSzPct val="100000"/>
              <a:defRPr sz="7200"/>
            </a:lvl6pPr>
            <a:lvl7pPr indent="457200">
              <a:buSzPct val="100000"/>
              <a:defRPr sz="7200"/>
            </a:lvl7pPr>
            <a:lvl8pPr indent="457200">
              <a:buSzPct val="100000"/>
              <a:defRPr sz="7200"/>
            </a:lvl8pPr>
            <a:lvl9pPr indent="457200">
              <a:buSzPct val="100000"/>
              <a:defRPr sz="7200"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ubTitle" idx="1"/>
          </p:nvPr>
        </p:nvSpPr>
        <p:spPr>
          <a:xfrm>
            <a:off x="457200" y="3716392"/>
            <a:ext cx="8229600" cy="123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0" indent="304800"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1pPr>
            <a:lvl2pPr marL="0" indent="304800"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2pPr>
            <a:lvl3pPr marL="0" indent="304800"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3pPr>
            <a:lvl4pPr marL="0" indent="304800"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4pPr>
            <a:lvl5pPr marL="0" indent="304800"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5pPr>
            <a:lvl6pPr marL="0" indent="304800"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6pPr>
            <a:lvl7pPr marL="0" indent="304800"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7pPr>
            <a:lvl8pPr marL="0" indent="304800"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8pPr>
            <a:lvl9pPr marL="0" indent="304800"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cxnSp>
        <p:nvCxnSpPr>
          <p:cNvPr id="11" name="Shape 11"/>
          <p:cNvCxnSpPr/>
          <p:nvPr/>
        </p:nvCxnSpPr>
        <p:spPr>
          <a:xfrm>
            <a:off x="457200" y="411479"/>
            <a:ext cx="8229600" cy="0"/>
          </a:xfrm>
          <a:prstGeom prst="straightConnector1">
            <a:avLst/>
          </a:prstGeom>
          <a:noFill/>
          <a:ln w="57150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Shape 12"/>
          <p:cNvCxnSpPr/>
          <p:nvPr/>
        </p:nvCxnSpPr>
        <p:spPr>
          <a:xfrm>
            <a:off x="457200" y="3633382"/>
            <a:ext cx="8229600" cy="0"/>
          </a:xfrm>
          <a:prstGeom prst="straightConnector1">
            <a:avLst/>
          </a:prstGeom>
          <a:noFill/>
          <a:ln w="57150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>
                <a:solidFill>
                  <a:srgbClr val="DA0002"/>
                </a:solidFill>
              </a:defRPr>
            </a:lvl1pPr>
            <a:lvl2pPr>
              <a:defRPr>
                <a:solidFill>
                  <a:srgbClr val="DA0002"/>
                </a:solidFill>
              </a:defRPr>
            </a:lvl2pPr>
            <a:lvl3pPr>
              <a:defRPr>
                <a:solidFill>
                  <a:srgbClr val="DA0002"/>
                </a:solidFill>
              </a:defRPr>
            </a:lvl3pPr>
            <a:lvl4pPr>
              <a:defRPr>
                <a:solidFill>
                  <a:srgbClr val="DA0002"/>
                </a:solidFill>
              </a:defRPr>
            </a:lvl4pPr>
            <a:lvl5pPr>
              <a:defRPr>
                <a:solidFill>
                  <a:srgbClr val="DA0002"/>
                </a:solidFill>
              </a:defRPr>
            </a:lvl5pPr>
            <a:lvl6pPr>
              <a:defRPr>
                <a:solidFill>
                  <a:srgbClr val="DA0002"/>
                </a:solidFill>
              </a:defRPr>
            </a:lvl6pPr>
            <a:lvl7pPr>
              <a:defRPr>
                <a:solidFill>
                  <a:srgbClr val="DA0002"/>
                </a:solidFill>
              </a:defRPr>
            </a:lvl7pPr>
            <a:lvl8pPr>
              <a:defRPr>
                <a:solidFill>
                  <a:srgbClr val="DA0002"/>
                </a:solidFill>
              </a:defRPr>
            </a:lvl8pPr>
            <a:lvl9pPr>
              <a:defRPr>
                <a:solidFill>
                  <a:srgbClr val="DA0002"/>
                </a:solidFill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cxnSp>
        <p:nvCxnSpPr>
          <p:cNvPr id="16" name="Shape 16"/>
          <p:cNvCxnSpPr/>
          <p:nvPr/>
        </p:nvCxnSpPr>
        <p:spPr>
          <a:xfrm>
            <a:off x="457200" y="1143000"/>
            <a:ext cx="8229600" cy="0"/>
          </a:xfrm>
          <a:prstGeom prst="straightConnector1">
            <a:avLst/>
          </a:prstGeom>
          <a:noFill/>
          <a:ln w="50800" cap="flat">
            <a:solidFill>
              <a:srgbClr val="DA000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>
                <a:solidFill>
                  <a:srgbClr val="DA0002"/>
                </a:solidFill>
              </a:defRPr>
            </a:lvl1pPr>
            <a:lvl2pPr>
              <a:defRPr>
                <a:solidFill>
                  <a:srgbClr val="DA0002"/>
                </a:solidFill>
              </a:defRPr>
            </a:lvl2pPr>
            <a:lvl3pPr>
              <a:defRPr>
                <a:solidFill>
                  <a:srgbClr val="DA0002"/>
                </a:solidFill>
              </a:defRPr>
            </a:lvl3pPr>
            <a:lvl4pPr>
              <a:defRPr>
                <a:solidFill>
                  <a:srgbClr val="DA0002"/>
                </a:solidFill>
              </a:defRPr>
            </a:lvl4pPr>
            <a:lvl5pPr>
              <a:defRPr>
                <a:solidFill>
                  <a:srgbClr val="DA0002"/>
                </a:solidFill>
              </a:defRPr>
            </a:lvl5pPr>
            <a:lvl6pPr>
              <a:defRPr>
                <a:solidFill>
                  <a:srgbClr val="DA0002"/>
                </a:solidFill>
              </a:defRPr>
            </a:lvl6pPr>
            <a:lvl7pPr>
              <a:defRPr>
                <a:solidFill>
                  <a:srgbClr val="DA0002"/>
                </a:solidFill>
              </a:defRPr>
            </a:lvl7pPr>
            <a:lvl8pPr>
              <a:defRPr>
                <a:solidFill>
                  <a:srgbClr val="DA0002"/>
                </a:solidFill>
              </a:defRPr>
            </a:lvl8pPr>
            <a:lvl9pPr>
              <a:defRPr>
                <a:solidFill>
                  <a:srgbClr val="DA0002"/>
                </a:solidFill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cxnSp>
        <p:nvCxnSpPr>
          <p:cNvPr id="21" name="Shape 21"/>
          <p:cNvCxnSpPr/>
          <p:nvPr/>
        </p:nvCxnSpPr>
        <p:spPr>
          <a:xfrm>
            <a:off x="457200" y="1143000"/>
            <a:ext cx="8229600" cy="0"/>
          </a:xfrm>
          <a:prstGeom prst="straightConnector1">
            <a:avLst/>
          </a:prstGeom>
          <a:noFill/>
          <a:ln w="50800" cap="flat">
            <a:solidFill>
              <a:srgbClr val="DA000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cxnSp>
        <p:nvCxnSpPr>
          <p:cNvPr id="24" name="Shape 24"/>
          <p:cNvCxnSpPr/>
          <p:nvPr/>
        </p:nvCxnSpPr>
        <p:spPr>
          <a:xfrm>
            <a:off x="457200" y="1143000"/>
            <a:ext cx="8229600" cy="0"/>
          </a:xfrm>
          <a:prstGeom prst="straightConnector1">
            <a:avLst/>
          </a:prstGeom>
          <a:noFill/>
          <a:ln w="50800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marL="0"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1pPr>
            <a:lvl2pPr marL="0" indent="228600"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2pPr>
            <a:lvl3pPr marL="0" indent="228600"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3pPr>
            <a:lvl4pPr marL="0" indent="228600"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4pPr>
            <a:lvl5pPr marL="0" indent="228600"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5pPr>
            <a:lvl6pPr marL="0" indent="228600"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6pPr>
            <a:lvl7pPr marL="0" indent="228600"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7pPr>
            <a:lvl8pPr marL="0" indent="228600"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8pPr>
            <a:lvl9pPr marL="0" indent="228600"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342900" indent="-152400"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 marL="742950" indent="-13335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 marL="1143000" indent="-7620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 marL="16002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 marL="20574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 marL="25146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 marL="29718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 marL="34290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 marL="38862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cxnSp>
        <p:nvCxnSpPr>
          <p:cNvPr id="7" name="Shape 7"/>
          <p:cNvCxnSpPr/>
          <p:nvPr/>
        </p:nvCxnSpPr>
        <p:spPr>
          <a:xfrm>
            <a:off x="457200" y="5023259"/>
            <a:ext cx="8229600" cy="0"/>
          </a:xfrm>
          <a:prstGeom prst="straightConnector1">
            <a:avLst/>
          </a:prstGeom>
          <a:noFill/>
          <a:ln w="50800" cap="flat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ctrTitle"/>
          </p:nvPr>
        </p:nvSpPr>
        <p:spPr>
          <a:xfrm>
            <a:off x="457200" y="563759"/>
            <a:ext cx="8229600" cy="3009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/>
            <a:r>
              <a:rPr lang="pt-BR" sz="4000" dirty="0"/>
              <a:t>Aula 3</a:t>
            </a:r>
            <a:br>
              <a:rPr lang="pt-BR" sz="4000" dirty="0"/>
            </a:br>
            <a:br>
              <a:rPr lang="pt-BR" sz="4000" dirty="0"/>
            </a:br>
            <a:r>
              <a:rPr lang="pt-BR" sz="4000" dirty="0"/>
              <a:t>Segurança e Defesa</a:t>
            </a:r>
            <a:br>
              <a:rPr lang="pt-BR" sz="4000" dirty="0"/>
            </a:br>
            <a:br>
              <a:rPr lang="pt-BR" sz="4000"/>
            </a:br>
            <a:r>
              <a:rPr lang="pt-BR" sz="1600"/>
              <a:t>2023.2</a:t>
            </a:r>
            <a:endParaRPr lang="pt-BR" sz="1600" dirty="0"/>
          </a:p>
        </p:txBody>
      </p:sp>
      <p:sp>
        <p:nvSpPr>
          <p:cNvPr id="32" name="Shape 32"/>
          <p:cNvSpPr txBox="1">
            <a:spLocks noGrp="1"/>
          </p:cNvSpPr>
          <p:nvPr>
            <p:ph type="subTitle" idx="1"/>
          </p:nvPr>
        </p:nvSpPr>
        <p:spPr>
          <a:xfrm>
            <a:off x="457200" y="3716392"/>
            <a:ext cx="8229600" cy="123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" sz="1800" dirty="0"/>
              <a:t>Instituto de Rela</a:t>
            </a:r>
            <a:r>
              <a:rPr lang="pt-BR" sz="1800" dirty="0" err="1"/>
              <a:t>ções</a:t>
            </a:r>
            <a:r>
              <a:rPr lang="pt-BR" sz="1800" dirty="0"/>
              <a:t> Internacionais</a:t>
            </a:r>
            <a:endParaRPr lang="en" sz="1800" dirty="0"/>
          </a:p>
          <a:p>
            <a:pPr algn="ctr">
              <a:buNone/>
            </a:pPr>
            <a:r>
              <a:rPr lang="en" sz="1800" dirty="0"/>
              <a:t>Universidade de São Paulo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90500">
              <a:lnSpc>
                <a:spcPct val="150000"/>
              </a:lnSpc>
            </a:pPr>
            <a:r>
              <a:rPr lang="pt-BR" sz="3600" dirty="0">
                <a:latin typeface="Times New Roman" panose="02020603050405020304" pitchFamily="18" charset="0"/>
              </a:rPr>
              <a:t>3. Incerteza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>
          <a:xfrm>
            <a:off x="3347864" y="1563639"/>
            <a:ext cx="3312368" cy="2808312"/>
          </a:xfrm>
        </p:spPr>
        <p:txBody>
          <a:bodyPr/>
          <a:lstStyle/>
          <a:p>
            <a:pPr marL="190500" indent="0">
              <a:lnSpc>
                <a:spcPct val="150000"/>
              </a:lnSpc>
            </a:pPr>
            <a:r>
              <a:rPr lang="pt-BR" sz="2000" dirty="0">
                <a:latin typeface="Times New Roman" panose="02020603050405020304" pitchFamily="18" charset="0"/>
              </a:rPr>
              <a:t>Sem informações confiáveis as decisões podem levar a conflitos...</a:t>
            </a:r>
            <a:endParaRPr lang="en-US" sz="2000" dirty="0">
              <a:latin typeface="Times New Roman" panose="02020603050405020304" pitchFamily="18" charset="0"/>
            </a:endParaRPr>
          </a:p>
        </p:txBody>
      </p:sp>
      <p:pic>
        <p:nvPicPr>
          <p:cNvPr id="4098" name="Picture 2" descr="Balenciaga troca posts por bandeira da Ucrânia nas redes">
            <a:extLst>
              <a:ext uri="{FF2B5EF4-FFF2-40B4-BE49-F238E27FC236}">
                <a16:creationId xmlns:a16="http://schemas.microsoft.com/office/drawing/2014/main" id="{1BC264EE-C357-8EA7-C572-3732E246FE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63639"/>
            <a:ext cx="3242359" cy="2160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Bandeira da Rússia 150x90cm - Comprar em Kaellis Shop">
            <a:extLst>
              <a:ext uri="{FF2B5EF4-FFF2-40B4-BE49-F238E27FC236}">
                <a16:creationId xmlns:a16="http://schemas.microsoft.com/office/drawing/2014/main" id="{4B0BDF92-8308-0083-DC12-0BF6738BB6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593" y="2988841"/>
            <a:ext cx="2207879" cy="1815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949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90500">
              <a:lnSpc>
                <a:spcPct val="150000"/>
              </a:lnSpc>
            </a:pPr>
            <a:r>
              <a:rPr lang="pt-BR" sz="3600" dirty="0">
                <a:latin typeface="Times New Roman" panose="02020603050405020304" pitchFamily="18" charset="0"/>
              </a:rPr>
              <a:t>4. Dilema da Cooperação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6D557CB8-ECD2-BA0A-0AB9-CDD67A05D6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9303407"/>
              </p:ext>
            </p:extLst>
          </p:nvPr>
        </p:nvGraphicFramePr>
        <p:xfrm>
          <a:off x="251520" y="2386804"/>
          <a:ext cx="8568951" cy="1553096"/>
        </p:xfrm>
        <a:graphic>
          <a:graphicData uri="http://schemas.openxmlformats.org/drawingml/2006/table">
            <a:tbl>
              <a:tblPr/>
              <a:tblGrid>
                <a:gridCol w="2856317">
                  <a:extLst>
                    <a:ext uri="{9D8B030D-6E8A-4147-A177-3AD203B41FA5}">
                      <a16:colId xmlns:a16="http://schemas.microsoft.com/office/drawing/2014/main" val="3923645705"/>
                    </a:ext>
                  </a:extLst>
                </a:gridCol>
                <a:gridCol w="2856317">
                  <a:extLst>
                    <a:ext uri="{9D8B030D-6E8A-4147-A177-3AD203B41FA5}">
                      <a16:colId xmlns:a16="http://schemas.microsoft.com/office/drawing/2014/main" val="3101589979"/>
                    </a:ext>
                  </a:extLst>
                </a:gridCol>
                <a:gridCol w="2856317">
                  <a:extLst>
                    <a:ext uri="{9D8B030D-6E8A-4147-A177-3AD203B41FA5}">
                      <a16:colId xmlns:a16="http://schemas.microsoft.com/office/drawing/2014/main" val="480219314"/>
                    </a:ext>
                  </a:extLst>
                </a:gridCol>
              </a:tblGrid>
              <a:tr h="354368">
                <a:tc>
                  <a:txBody>
                    <a:bodyPr/>
                    <a:lstStyle/>
                    <a:p>
                      <a:pPr algn="ctr"/>
                      <a:r>
                        <a:rPr lang="pt-BR"/>
                        <a:t> 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/>
                        <a:t>Prisioneiro "B" nega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/>
                        <a:t>Prisioneiro "B" delata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0822939"/>
                  </a:ext>
                </a:extLst>
              </a:tr>
              <a:tr h="599364">
                <a:tc>
                  <a:txBody>
                    <a:bodyPr/>
                    <a:lstStyle/>
                    <a:p>
                      <a:pPr algn="ctr"/>
                      <a:r>
                        <a:rPr lang="pt-BR"/>
                        <a:t>Prisioneiro "A" nega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Ambos são condenados a 6 meses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/>
                        <a:t>"A" é condenado a 10 anos; "B" sai livre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1448563"/>
                  </a:ext>
                </a:extLst>
              </a:tr>
              <a:tr h="599364">
                <a:tc>
                  <a:txBody>
                    <a:bodyPr/>
                    <a:lstStyle/>
                    <a:p>
                      <a:pPr algn="ctr"/>
                      <a:r>
                        <a:rPr lang="pt-BR"/>
                        <a:t>Prisioneiro "A" delata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/>
                        <a:t>"A" sai livre; "B" é condenado a 10 anos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Ambos são condenados a 5 anos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6267998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96B9BBD6-2912-B01B-39A7-F5C3976D27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3860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pt-BR" alt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5177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90500">
              <a:lnSpc>
                <a:spcPct val="150000"/>
              </a:lnSpc>
            </a:pPr>
            <a:r>
              <a:rPr lang="pt-BR" sz="3600" dirty="0">
                <a:latin typeface="Times New Roman" panose="02020603050405020304" pitchFamily="18" charset="0"/>
              </a:rPr>
              <a:t>5. Viés de Percepção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96B9BBD6-2912-B01B-39A7-F5C3976D27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3860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pt-BR" alt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DA721E6-C322-62C6-BE1F-2DDF0F1522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9592" y="1563639"/>
            <a:ext cx="5760640" cy="2376263"/>
          </a:xfrm>
        </p:spPr>
        <p:txBody>
          <a:bodyPr/>
          <a:lstStyle/>
          <a:p>
            <a:pPr marL="5334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>
                <a:latin typeface="Times New Roman" panose="02020603050405020304" pitchFamily="18" charset="0"/>
              </a:rPr>
              <a:t>Demonizar o inimigo e atribuir motivações erradas</a:t>
            </a:r>
          </a:p>
          <a:p>
            <a:pPr marL="5334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>
                <a:latin typeface="Times New Roman" panose="02020603050405020304" pitchFamily="18" charset="0"/>
              </a:rPr>
              <a:t>Sequestro de nossa habilidade de julgar</a:t>
            </a:r>
            <a:endParaRPr lang="en-US" sz="20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0312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59818"/>
            <a:ext cx="8229600" cy="857400"/>
          </a:xfrm>
        </p:spPr>
        <p:txBody>
          <a:bodyPr/>
          <a:lstStyle/>
          <a:p>
            <a:r>
              <a:rPr lang="pt-BR" dirty="0"/>
              <a:t>Natureza multidimensional do Conflito</a:t>
            </a:r>
            <a:endParaRPr lang="en-US" sz="2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>
          <a:xfrm>
            <a:off x="457200" y="1059582"/>
            <a:ext cx="8229600" cy="3725699"/>
          </a:xfrm>
        </p:spPr>
        <p:txBody>
          <a:bodyPr/>
          <a:lstStyle/>
          <a:p>
            <a:pPr marL="5334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Paz é mais provável do que o conflito</a:t>
            </a:r>
          </a:p>
          <a:p>
            <a:pPr marL="5334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Esses 5 fatores ajudam a entender falsas alegações sobre as causas dos conflitos coletivos</a:t>
            </a:r>
          </a:p>
          <a:p>
            <a:pPr marL="5334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8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Interdependência entre fatores </a:t>
            </a:r>
            <a:endParaRPr lang="en-US" sz="20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505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400" dirty="0"/>
              <a:t>Guerra: uma definição</a:t>
            </a:r>
            <a:endParaRPr lang="en-US" sz="2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334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b="1" dirty="0">
                <a:latin typeface="Times New Roman" panose="02020603050405020304" pitchFamily="18" charset="0"/>
              </a:rPr>
              <a:t>Qualquer tipo de conflito violento e </a:t>
            </a:r>
            <a:r>
              <a:rPr lang="pt-BR" sz="2000" b="1" u="sng" dirty="0">
                <a:latin typeface="Times New Roman" panose="02020603050405020304" pitchFamily="18" charset="0"/>
              </a:rPr>
              <a:t>prolongado</a:t>
            </a:r>
            <a:r>
              <a:rPr lang="pt-BR" sz="2000" b="1" dirty="0">
                <a:latin typeface="Times New Roman" panose="02020603050405020304" pitchFamily="18" charset="0"/>
              </a:rPr>
              <a:t> entre </a:t>
            </a:r>
            <a:r>
              <a:rPr lang="pt-BR" sz="2000" b="1" u="sng" dirty="0">
                <a:latin typeface="Times New Roman" panose="02020603050405020304" pitchFamily="18" charset="0"/>
              </a:rPr>
              <a:t>grupos</a:t>
            </a:r>
            <a:r>
              <a:rPr lang="pt-BR" sz="2000" b="1" dirty="0">
                <a:latin typeface="Times New Roman" panose="02020603050405020304" pitchFamily="18" charset="0"/>
              </a:rPr>
              <a:t>.</a:t>
            </a:r>
            <a:r>
              <a:rPr lang="pt-BR" sz="2000" dirty="0">
                <a:latin typeface="Times New Roman" panose="02020603050405020304" pitchFamily="18" charset="0"/>
              </a:rPr>
              <a:t> </a:t>
            </a:r>
          </a:p>
          <a:p>
            <a:pPr marL="190500" indent="0">
              <a:lnSpc>
                <a:spcPct val="150000"/>
              </a:lnSpc>
            </a:pPr>
            <a:endParaRPr lang="pt-BR" sz="2000" dirty="0">
              <a:latin typeface="Times New Roman" panose="02020603050405020304" pitchFamily="18" charset="0"/>
            </a:endParaRPr>
          </a:p>
          <a:p>
            <a:pPr marL="190500" indent="0">
              <a:lnSpc>
                <a:spcPct val="150000"/>
              </a:lnSpc>
            </a:pPr>
            <a:endParaRPr lang="pt-BR" sz="2000" dirty="0">
              <a:latin typeface="Times New Roman" panose="02020603050405020304" pitchFamily="18" charset="0"/>
            </a:endParaRPr>
          </a:p>
          <a:p>
            <a:pPr marL="5334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>
                <a:latin typeface="Times New Roman" panose="02020603050405020304" pitchFamily="18" charset="0"/>
              </a:rPr>
              <a:t>Isso inclui conflitos entre clãs, gangs, grupos étnicos, religiosos, facções políticas e nações.</a:t>
            </a:r>
          </a:p>
          <a:p>
            <a:pPr marL="5334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>
                <a:latin typeface="Times New Roman" panose="02020603050405020304" pitchFamily="18" charset="0"/>
              </a:rPr>
              <a:t>Mesmo sendo muito diferente a forma como esses conflitos se organizam e se desenvolvem, </a:t>
            </a:r>
            <a:r>
              <a:rPr lang="pt-BR" sz="2000" i="1" dirty="0">
                <a:latin typeface="Times New Roman" panose="02020603050405020304" pitchFamily="18" charset="0"/>
              </a:rPr>
              <a:t>suas origens tem vários elementos em comum</a:t>
            </a:r>
            <a:r>
              <a:rPr lang="pt-BR" sz="20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BE49F0E-338C-19D1-FC2A-9CEBD8F4E4D8}"/>
              </a:ext>
            </a:extLst>
          </p:cNvPr>
          <p:cNvSpPr txBox="1"/>
          <p:nvPr/>
        </p:nvSpPr>
        <p:spPr>
          <a:xfrm>
            <a:off x="1115616" y="2061888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Por que oponentes investem anos destruindo a si mesmos e a tudo que desejam?</a:t>
            </a:r>
          </a:p>
        </p:txBody>
      </p:sp>
      <p:cxnSp>
        <p:nvCxnSpPr>
          <p:cNvPr id="6" name="Conector de Seta Reta 5">
            <a:extLst>
              <a:ext uri="{FF2B5EF4-FFF2-40B4-BE49-F238E27FC236}">
                <a16:creationId xmlns:a16="http://schemas.microsoft.com/office/drawing/2014/main" id="{37A24E32-2EA0-3F63-9637-4ECE836DE060}"/>
              </a:ext>
            </a:extLst>
          </p:cNvPr>
          <p:cNvCxnSpPr>
            <a:cxnSpLocks/>
            <a:endCxn id="4" idx="0"/>
          </p:cNvCxnSpPr>
          <p:nvPr/>
        </p:nvCxnSpPr>
        <p:spPr>
          <a:xfrm flipH="1">
            <a:off x="3059832" y="1707654"/>
            <a:ext cx="2520280" cy="3542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>
            <a:extLst>
              <a:ext uri="{FF2B5EF4-FFF2-40B4-BE49-F238E27FC236}">
                <a16:creationId xmlns:a16="http://schemas.microsoft.com/office/drawing/2014/main" id="{39614103-7C5B-2A26-BD52-22C6F26A5726}"/>
              </a:ext>
            </a:extLst>
          </p:cNvPr>
          <p:cNvSpPr txBox="1"/>
          <p:nvPr/>
        </p:nvSpPr>
        <p:spPr>
          <a:xfrm>
            <a:off x="5451612" y="2037380"/>
            <a:ext cx="30088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 violência entre grupos não pode ser reduzida à dinâmica dos conflitos interpessoais</a:t>
            </a:r>
          </a:p>
        </p:txBody>
      </p:sp>
      <p:cxnSp>
        <p:nvCxnSpPr>
          <p:cNvPr id="9" name="Conector de Seta Reta 8">
            <a:extLst>
              <a:ext uri="{FF2B5EF4-FFF2-40B4-BE49-F238E27FC236}">
                <a16:creationId xmlns:a16="http://schemas.microsoft.com/office/drawing/2014/main" id="{690D5BBB-C6E3-351E-3B3B-ABAF74D71749}"/>
              </a:ext>
            </a:extLst>
          </p:cNvPr>
          <p:cNvCxnSpPr>
            <a:cxnSpLocks/>
            <a:endCxn id="8" idx="0"/>
          </p:cNvCxnSpPr>
          <p:nvPr/>
        </p:nvCxnSpPr>
        <p:spPr>
          <a:xfrm flipH="1">
            <a:off x="6956022" y="1707654"/>
            <a:ext cx="208266" cy="3297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1109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3898776" cy="2797820"/>
          </a:xfrm>
        </p:spPr>
        <p:txBody>
          <a:bodyPr/>
          <a:lstStyle/>
          <a:p>
            <a:r>
              <a:rPr lang="pt-BR" dirty="0"/>
              <a:t>Violência em sociedades com e sem Estado</a:t>
            </a:r>
            <a:endParaRPr lang="en-US" sz="2400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D0A084C3-437E-23AC-8C5E-347B7D7EBE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8665" y="16174"/>
            <a:ext cx="400813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734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46198"/>
            <a:ext cx="8229600" cy="857400"/>
          </a:xfrm>
        </p:spPr>
        <p:txBody>
          <a:bodyPr/>
          <a:lstStyle/>
          <a:p>
            <a:r>
              <a:rPr lang="pt-BR" dirty="0"/>
              <a:t>As Guerras são Exceções não a Regra</a:t>
            </a:r>
            <a:endParaRPr lang="en-US" sz="2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334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>
                <a:latin typeface="Times New Roman" panose="02020603050405020304" pitchFamily="18" charset="0"/>
              </a:rPr>
              <a:t>Violência: não é o mesmo que polarização e competição entre grupos. A competição e tensões são “normais” na vida social, mas a violência prolongada não. </a:t>
            </a:r>
          </a:p>
          <a:p>
            <a:pPr marL="5334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>
                <a:latin typeface="Times New Roman" panose="02020603050405020304" pitchFamily="18" charset="0"/>
              </a:rPr>
              <a:t>“</a:t>
            </a:r>
            <a:r>
              <a:rPr lang="pt-BR" sz="2000" dirty="0" err="1">
                <a:latin typeface="Times New Roman" panose="02020603050405020304" pitchFamily="18" charset="0"/>
              </a:rPr>
              <a:t>We</a:t>
            </a:r>
            <a:r>
              <a:rPr lang="pt-BR" sz="2000" dirty="0">
                <a:latin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</a:rPr>
              <a:t>pay</a:t>
            </a:r>
            <a:r>
              <a:rPr lang="pt-BR" sz="2000" dirty="0">
                <a:latin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</a:rPr>
              <a:t>attention</a:t>
            </a:r>
            <a:r>
              <a:rPr lang="pt-BR" sz="2000" dirty="0">
                <a:latin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</a:rPr>
              <a:t>to</a:t>
            </a:r>
            <a:r>
              <a:rPr lang="pt-BR" sz="2000" dirty="0">
                <a:latin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</a:rPr>
              <a:t>the</a:t>
            </a:r>
            <a:r>
              <a:rPr lang="pt-BR" sz="2000" dirty="0">
                <a:latin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</a:rPr>
              <a:t>gory</a:t>
            </a:r>
            <a:r>
              <a:rPr lang="pt-BR" sz="2000" dirty="0">
                <a:latin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</a:rPr>
              <a:t>events</a:t>
            </a:r>
            <a:r>
              <a:rPr lang="pt-BR" sz="2000" dirty="0">
                <a:latin typeface="Times New Roman" panose="02020603050405020304" pitchFamily="18" charset="0"/>
              </a:rPr>
              <a:t>, </a:t>
            </a:r>
            <a:r>
              <a:rPr lang="pt-BR" sz="2000" dirty="0" err="1">
                <a:latin typeface="Times New Roman" panose="02020603050405020304" pitchFamily="18" charset="0"/>
              </a:rPr>
              <a:t>the</a:t>
            </a:r>
            <a:r>
              <a:rPr lang="pt-BR" sz="2000" dirty="0">
                <a:latin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</a:rPr>
              <a:t>most</a:t>
            </a:r>
            <a:r>
              <a:rPr lang="pt-BR" sz="2000" dirty="0">
                <a:latin typeface="Times New Roman" panose="02020603050405020304" pitchFamily="18" charset="0"/>
              </a:rPr>
              <a:t> saliente </a:t>
            </a:r>
            <a:r>
              <a:rPr lang="pt-BR" sz="2000" dirty="0" err="1">
                <a:latin typeface="Times New Roman" panose="02020603050405020304" pitchFamily="18" charset="0"/>
              </a:rPr>
              <a:t>events</a:t>
            </a:r>
            <a:r>
              <a:rPr lang="pt-BR" sz="2000" dirty="0">
                <a:latin typeface="Times New Roman" panose="02020603050405020304" pitchFamily="18" charset="0"/>
              </a:rPr>
              <a:t>. </a:t>
            </a:r>
            <a:r>
              <a:rPr lang="pt-BR" sz="2000" dirty="0" err="1">
                <a:latin typeface="Times New Roman" panose="02020603050405020304" pitchFamily="18" charset="0"/>
              </a:rPr>
              <a:t>Meanwile</a:t>
            </a:r>
            <a:r>
              <a:rPr lang="pt-BR" sz="2000" dirty="0">
                <a:latin typeface="Times New Roman" panose="02020603050405020304" pitchFamily="18" charset="0"/>
              </a:rPr>
              <a:t>, </a:t>
            </a:r>
            <a:r>
              <a:rPr lang="pt-BR" sz="2000" dirty="0" err="1">
                <a:latin typeface="Times New Roman" panose="02020603050405020304" pitchFamily="18" charset="0"/>
              </a:rPr>
              <a:t>the</a:t>
            </a:r>
            <a:r>
              <a:rPr lang="pt-BR" sz="2000" dirty="0">
                <a:latin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</a:rPr>
              <a:t>quiter</a:t>
            </a:r>
            <a:r>
              <a:rPr lang="pt-BR" sz="2000" dirty="0">
                <a:latin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</a:rPr>
              <a:t>moments</a:t>
            </a:r>
            <a:r>
              <a:rPr lang="pt-BR" sz="2000" dirty="0">
                <a:latin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</a:rPr>
              <a:t>of</a:t>
            </a:r>
            <a:r>
              <a:rPr lang="pt-BR" sz="2000" dirty="0">
                <a:latin typeface="Times New Roman" panose="02020603050405020304" pitchFamily="18" charset="0"/>
              </a:rPr>
              <a:t> compromisse </a:t>
            </a:r>
            <a:r>
              <a:rPr lang="pt-BR" sz="2000" dirty="0" err="1">
                <a:latin typeface="Times New Roman" panose="02020603050405020304" pitchFamily="18" charset="0"/>
              </a:rPr>
              <a:t>slip</a:t>
            </a:r>
            <a:r>
              <a:rPr lang="pt-BR" sz="2000" dirty="0">
                <a:latin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</a:rPr>
              <a:t>from</a:t>
            </a:r>
            <a:r>
              <a:rPr lang="pt-BR" sz="2000" dirty="0">
                <a:latin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</a:rPr>
              <a:t>memory</a:t>
            </a:r>
            <a:r>
              <a:rPr lang="pt-BR" sz="2000" dirty="0">
                <a:latin typeface="Times New Roman" panose="02020603050405020304" pitchFamily="18" charset="0"/>
              </a:rPr>
              <a:t>”  </a:t>
            </a:r>
          </a:p>
        </p:txBody>
      </p:sp>
    </p:spTree>
    <p:extLst>
      <p:ext uri="{BB962C8B-B14F-4D97-AF65-F5344CB8AC3E}">
        <p14:creationId xmlns:p14="http://schemas.microsoft.com/office/powerpoint/2010/main" val="2907952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que encontramos na literatura:</a:t>
            </a:r>
            <a:endParaRPr lang="en-US" sz="2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5334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</a:rPr>
              <a:t>“</a:t>
            </a:r>
            <a:r>
              <a:rPr lang="pt-BR" sz="2000" dirty="0">
                <a:latin typeface="Times New Roman" panose="02020603050405020304" pitchFamily="18" charset="0"/>
              </a:rPr>
              <a:t>Causas” dos conflitos:</a:t>
            </a:r>
          </a:p>
          <a:p>
            <a:pPr marL="93345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400" dirty="0">
                <a:latin typeface="Times New Roman" panose="02020603050405020304" pitchFamily="18" charset="0"/>
              </a:rPr>
              <a:t>Líderes incapazes</a:t>
            </a:r>
          </a:p>
          <a:p>
            <a:pPr marL="93345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400" dirty="0">
                <a:latin typeface="Times New Roman" panose="02020603050405020304" pitchFamily="18" charset="0"/>
              </a:rPr>
              <a:t>Injustiças históricas</a:t>
            </a:r>
          </a:p>
          <a:p>
            <a:pPr marL="93345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400" dirty="0">
                <a:latin typeface="Times New Roman" panose="02020603050405020304" pitchFamily="18" charset="0"/>
              </a:rPr>
              <a:t>Pobreza</a:t>
            </a:r>
          </a:p>
          <a:p>
            <a:pPr marL="93345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400" dirty="0">
                <a:latin typeface="Times New Roman" panose="02020603050405020304" pitchFamily="18" charset="0"/>
              </a:rPr>
              <a:t>Concentração de jovens</a:t>
            </a:r>
          </a:p>
          <a:p>
            <a:pPr marL="93345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400" dirty="0">
                <a:latin typeface="Times New Roman" panose="02020603050405020304" pitchFamily="18" charset="0"/>
              </a:rPr>
              <a:t>Disponibilidade de armas</a:t>
            </a:r>
          </a:p>
          <a:p>
            <a:pPr marL="93345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400" dirty="0">
                <a:latin typeface="Times New Roman" panose="02020603050405020304" pitchFamily="18" charset="0"/>
              </a:rPr>
              <a:t>Cataclismas </a:t>
            </a:r>
          </a:p>
          <a:p>
            <a:pPr marL="190500" indent="0">
              <a:lnSpc>
                <a:spcPct val="150000"/>
              </a:lnSpc>
            </a:pPr>
            <a:endParaRPr lang="en-US" sz="20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264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vião da Segunda Guerra Mundial surge novamente no país Gales">
            <a:extLst>
              <a:ext uri="{FF2B5EF4-FFF2-40B4-BE49-F238E27FC236}">
                <a16:creationId xmlns:a16="http://schemas.microsoft.com/office/drawing/2014/main" id="{BC0F4CDD-0BC3-A3DF-CCAA-3F8925D69C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805584"/>
            <a:ext cx="3589747" cy="2067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83369ABE-B344-9FB7-7E2E-341D3F815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</p:spPr>
        <p:txBody>
          <a:bodyPr/>
          <a:lstStyle/>
          <a:p>
            <a:r>
              <a:rPr lang="pt-BR" dirty="0"/>
              <a:t>Viés de percepção</a:t>
            </a:r>
            <a:endParaRPr lang="en-US" sz="2400" dirty="0"/>
          </a:p>
        </p:txBody>
      </p:sp>
      <p:pic>
        <p:nvPicPr>
          <p:cNvPr id="1028" name="Picture 4" descr="8 mistérios da Segunda Guerra Mundial que continuam sem resposta - Mega  Curioso">
            <a:extLst>
              <a:ext uri="{FF2B5EF4-FFF2-40B4-BE49-F238E27FC236}">
                <a16:creationId xmlns:a16="http://schemas.microsoft.com/office/drawing/2014/main" id="{684F1D5C-F2FA-4459-CB79-532181F844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04069"/>
            <a:ext cx="3175710" cy="2535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E9121AC6-55F9-A898-8035-8F0ED5DE2A76}"/>
              </a:ext>
            </a:extLst>
          </p:cNvPr>
          <p:cNvSpPr txBox="1"/>
          <p:nvPr/>
        </p:nvSpPr>
        <p:spPr>
          <a:xfrm>
            <a:off x="3851920" y="1304069"/>
            <a:ext cx="39604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Aviões que retornavam das missões tinham mais tiros nas asas e na cauda. Sugestão: reforçar asas e cauda com blindagem. 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19DC59A4-75DE-6A3A-CA53-A8AFB4EE9762}"/>
              </a:ext>
            </a:extLst>
          </p:cNvPr>
          <p:cNvSpPr txBox="1"/>
          <p:nvPr/>
        </p:nvSpPr>
        <p:spPr>
          <a:xfrm>
            <a:off x="1259632" y="4350058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Mas onde se concentraram os tiros nos aviões que foram abatidos? </a:t>
            </a:r>
          </a:p>
        </p:txBody>
      </p:sp>
    </p:spTree>
    <p:extLst>
      <p:ext uri="{BB962C8B-B14F-4D97-AF65-F5344CB8AC3E}">
        <p14:creationId xmlns:p14="http://schemas.microsoft.com/office/powerpoint/2010/main" val="2314056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/>
              <a:t>Focar nas Guerras e Conflitos que foram Evitados</a:t>
            </a:r>
            <a:endParaRPr lang="en-US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>
          <a:xfrm>
            <a:off x="457200" y="1094392"/>
            <a:ext cx="8229600" cy="3725699"/>
          </a:xfrm>
        </p:spPr>
        <p:txBody>
          <a:bodyPr/>
          <a:lstStyle/>
          <a:p>
            <a:pPr marL="5334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Negociar ou lutar?</a:t>
            </a:r>
          </a:p>
          <a:p>
            <a:pPr marL="5334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800" dirty="0">
                <a:latin typeface="Times New Roman" panose="02020603050405020304" pitchFamily="18" charset="0"/>
              </a:rPr>
              <a:t>Cada lado ganha um prêmio ou paga um preço alto pelos botim. </a:t>
            </a:r>
          </a:p>
          <a:p>
            <a:pPr marL="5334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800" dirty="0">
                <a:latin typeface="Times New Roman" panose="02020603050405020304" pitchFamily="18" charset="0"/>
              </a:rPr>
              <a:t>O comportamento humano coletivo nem sempre é racional</a:t>
            </a:r>
          </a:p>
          <a:p>
            <a:pPr marL="5334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800" dirty="0">
                <a:latin typeface="Times New Roman" panose="02020603050405020304" pitchFamily="18" charset="0"/>
              </a:rPr>
              <a:t>Os cinco fatores que levam ao conflito:</a:t>
            </a:r>
          </a:p>
          <a:p>
            <a:pPr marL="533400" indent="-342900">
              <a:lnSpc>
                <a:spcPct val="150000"/>
              </a:lnSpc>
              <a:buAutoNum type="arabicPeriod"/>
            </a:pPr>
            <a:endParaRPr lang="en-US" sz="1800" dirty="0">
              <a:latin typeface="Times New Roman" panose="02020603050405020304" pitchFamily="18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FACA672-E269-D0A0-8C69-D4922867F8D8}"/>
              </a:ext>
            </a:extLst>
          </p:cNvPr>
          <p:cNvSpPr txBox="1"/>
          <p:nvPr/>
        </p:nvSpPr>
        <p:spPr>
          <a:xfrm>
            <a:off x="736754" y="3075806"/>
            <a:ext cx="3835246" cy="142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3400" indent="-342900">
              <a:lnSpc>
                <a:spcPct val="150000"/>
              </a:lnSpc>
              <a:buAutoNum type="arabicPeriod"/>
            </a:pPr>
            <a:r>
              <a:rPr lang="pt-BR" sz="2000" dirty="0">
                <a:latin typeface="Times New Roman" panose="02020603050405020304" pitchFamily="18" charset="0"/>
              </a:rPr>
              <a:t>Interesses não Balanceados</a:t>
            </a:r>
          </a:p>
          <a:p>
            <a:pPr marL="533400" indent="-342900">
              <a:lnSpc>
                <a:spcPct val="150000"/>
              </a:lnSpc>
              <a:buAutoNum type="arabicPeriod"/>
            </a:pPr>
            <a:r>
              <a:rPr lang="pt-BR" sz="2000" dirty="0">
                <a:latin typeface="Times New Roman" panose="02020603050405020304" pitchFamily="18" charset="0"/>
              </a:rPr>
              <a:t>Incentivos Intangíveis</a:t>
            </a:r>
          </a:p>
          <a:p>
            <a:pPr marL="533400" indent="-342900">
              <a:lnSpc>
                <a:spcPct val="150000"/>
              </a:lnSpc>
              <a:buAutoNum type="arabicPeriod"/>
            </a:pPr>
            <a:r>
              <a:rPr lang="pt-BR" sz="2000" dirty="0">
                <a:latin typeface="Times New Roman" panose="02020603050405020304" pitchFamily="18" charset="0"/>
              </a:rPr>
              <a:t>Incerteza</a:t>
            </a:r>
            <a:endParaRPr lang="en-US" sz="2000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C89744A-B725-3997-41A9-ADF5C2791AC3}"/>
              </a:ext>
            </a:extLst>
          </p:cNvPr>
          <p:cNvSpPr txBox="1"/>
          <p:nvPr/>
        </p:nvSpPr>
        <p:spPr>
          <a:xfrm>
            <a:off x="4711777" y="3089299"/>
            <a:ext cx="3835246" cy="142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0500">
              <a:lnSpc>
                <a:spcPct val="150000"/>
              </a:lnSpc>
            </a:pPr>
            <a:r>
              <a:rPr lang="pt-BR" sz="2000" dirty="0">
                <a:latin typeface="Times New Roman" panose="02020603050405020304" pitchFamily="18" charset="0"/>
              </a:rPr>
              <a:t>4. Dilema da Cooperação</a:t>
            </a:r>
          </a:p>
          <a:p>
            <a:pPr marL="190500">
              <a:lnSpc>
                <a:spcPct val="150000"/>
              </a:lnSpc>
            </a:pPr>
            <a:r>
              <a:rPr lang="pt-BR" sz="2000" dirty="0">
                <a:latin typeface="Times New Roman" panose="02020603050405020304" pitchFamily="18" charset="0"/>
              </a:rPr>
              <a:t>5. Viés de Percepção</a:t>
            </a:r>
          </a:p>
          <a:p>
            <a:pPr marL="190500">
              <a:lnSpc>
                <a:spcPct val="150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110173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33400" indent="-342900">
              <a:lnSpc>
                <a:spcPct val="150000"/>
              </a:lnSpc>
              <a:buAutoNum type="arabicPeriod"/>
            </a:pPr>
            <a:r>
              <a:rPr lang="pt-BR" sz="3600" dirty="0">
                <a:latin typeface="Times New Roman" panose="02020603050405020304" pitchFamily="18" charset="0"/>
              </a:rPr>
              <a:t>Interesses não Balanceados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>
          <a:xfrm>
            <a:off x="3347864" y="1563639"/>
            <a:ext cx="3312368" cy="2808312"/>
          </a:xfrm>
        </p:spPr>
        <p:txBody>
          <a:bodyPr/>
          <a:lstStyle/>
          <a:p>
            <a:pPr marL="190500" indent="0">
              <a:lnSpc>
                <a:spcPct val="150000"/>
              </a:lnSpc>
            </a:pPr>
            <a:r>
              <a:rPr lang="pt-BR" sz="2000" dirty="0">
                <a:latin typeface="Times New Roman" panose="02020603050405020304" pitchFamily="18" charset="0"/>
              </a:rPr>
              <a:t>Quando os líderes que decidem sobre a guerra não respondem a outros ( non </a:t>
            </a:r>
            <a:r>
              <a:rPr lang="pt-BR" sz="2000" dirty="0" err="1">
                <a:latin typeface="Times New Roman" panose="02020603050405020304" pitchFamily="18" charset="0"/>
              </a:rPr>
              <a:t>accountable</a:t>
            </a:r>
            <a:r>
              <a:rPr lang="pt-BR" sz="2000" dirty="0">
                <a:latin typeface="Times New Roman" panose="02020603050405020304" pitchFamily="18" charset="0"/>
              </a:rPr>
              <a:t>), podem ignorar o sofrimento e os custos do conflito. </a:t>
            </a:r>
            <a:endParaRPr lang="en-US" sz="2000" dirty="0">
              <a:latin typeface="Times New Roman" panose="02020603050405020304" pitchFamily="18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5850424-5051-911E-FD8B-1E03BFCFF1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434" y="1347614"/>
            <a:ext cx="2267798" cy="1510754"/>
          </a:xfrm>
          <a:prstGeom prst="rect">
            <a:avLst/>
          </a:prstGeom>
        </p:spPr>
      </p:pic>
      <p:pic>
        <p:nvPicPr>
          <p:cNvPr id="2050" name="Picture 2" descr="Pablo Escobar – Wikipédia, a enciclopédia livre">
            <a:extLst>
              <a:ext uri="{FF2B5EF4-FFF2-40B4-BE49-F238E27FC236}">
                <a16:creationId xmlns:a16="http://schemas.microsoft.com/office/drawing/2014/main" id="{40C5F031-335D-BB83-E32D-AF5533CF76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742" y="1187336"/>
            <a:ext cx="1550665" cy="222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ashar Al-Assad Birthday - National Today">
            <a:extLst>
              <a:ext uri="{FF2B5EF4-FFF2-40B4-BE49-F238E27FC236}">
                <a16:creationId xmlns:a16="http://schemas.microsoft.com/office/drawing/2014/main" id="{0F0EF541-93BA-9CDD-38CF-31EF7743EC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573" y="3142604"/>
            <a:ext cx="1791642" cy="1791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689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90500">
              <a:lnSpc>
                <a:spcPct val="150000"/>
              </a:lnSpc>
            </a:pPr>
            <a:r>
              <a:rPr lang="pt-BR" sz="3600" dirty="0">
                <a:latin typeface="Times New Roman" panose="02020603050405020304" pitchFamily="18" charset="0"/>
              </a:rPr>
              <a:t>2. Incentivos Intangíveis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>
          <a:xfrm>
            <a:off x="3347864" y="1563639"/>
            <a:ext cx="5338936" cy="1344214"/>
          </a:xfrm>
        </p:spPr>
        <p:txBody>
          <a:bodyPr/>
          <a:lstStyle/>
          <a:p>
            <a:pPr marL="190500" indent="0">
              <a:lnSpc>
                <a:spcPct val="150000"/>
              </a:lnSpc>
            </a:pPr>
            <a:r>
              <a:rPr lang="pt-BR" sz="2000" dirty="0">
                <a:latin typeface="Times New Roman" panose="02020603050405020304" pitchFamily="18" charset="0"/>
              </a:rPr>
              <a:t>Quando o conflito envolve Deus, “justiça”, vinganças e ressentimentos coletivos os desfechos geralmente são mais sangrentos</a:t>
            </a:r>
            <a:endParaRPr lang="en-US" sz="2000" dirty="0">
              <a:latin typeface="Times New Roman" panose="02020603050405020304" pitchFamily="18" charset="0"/>
            </a:endParaRPr>
          </a:p>
        </p:txBody>
      </p:sp>
      <p:pic>
        <p:nvPicPr>
          <p:cNvPr id="3074" name="Picture 2" descr="Líder do Estado Islâmico morre em operação dos Estados Unidos na Síria -  ISTOÉ Independente">
            <a:extLst>
              <a:ext uri="{FF2B5EF4-FFF2-40B4-BE49-F238E27FC236}">
                <a16:creationId xmlns:a16="http://schemas.microsoft.com/office/drawing/2014/main" id="{768D0932-56C8-89C3-D133-40544B54A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59" y="1298128"/>
            <a:ext cx="2838450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O Khmer Vermelho | Acervo">
            <a:extLst>
              <a:ext uri="{FF2B5EF4-FFF2-40B4-BE49-F238E27FC236}">
                <a16:creationId xmlns:a16="http://schemas.microsoft.com/office/drawing/2014/main" id="{B882C817-D701-25D5-AD74-60DEE0EB7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96" y="3164940"/>
            <a:ext cx="2924175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O genocídio em Ruanda completa 20 anos">
            <a:extLst>
              <a:ext uri="{FF2B5EF4-FFF2-40B4-BE49-F238E27FC236}">
                <a16:creationId xmlns:a16="http://schemas.microsoft.com/office/drawing/2014/main" id="{DE75F945-C5DF-0134-255C-821E5691C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031" y="3184922"/>
            <a:ext cx="260032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1380234"/>
      </p:ext>
    </p:extLst>
  </p:cSld>
  <p:clrMapOvr>
    <a:masterClrMapping/>
  </p:clrMapOvr>
</p:sld>
</file>

<file path=ppt/theme/theme1.xml><?xml version="1.0" encoding="utf-8"?>
<a:theme xmlns:a="http://schemas.openxmlformats.org/drawingml/2006/main" name="swiss">
  <a:themeElements>
    <a:clrScheme name="Custom 218">
      <a:dk1>
        <a:srgbClr val="000000"/>
      </a:dk1>
      <a:lt1>
        <a:srgbClr val="FFFFFF"/>
      </a:lt1>
      <a:dk2>
        <a:srgbClr val="5B595A"/>
      </a:dk2>
      <a:lt2>
        <a:srgbClr val="CFD4D4"/>
      </a:lt2>
      <a:accent1>
        <a:srgbClr val="CC0202"/>
      </a:accent1>
      <a:accent2>
        <a:srgbClr val="228AFF"/>
      </a:accent2>
      <a:accent3>
        <a:srgbClr val="FBC82F"/>
      </a:accent3>
      <a:accent4>
        <a:srgbClr val="253E91"/>
      </a:accent4>
      <a:accent5>
        <a:srgbClr val="F68D0C"/>
      </a:accent5>
      <a:accent6>
        <a:srgbClr val="257E12"/>
      </a:accent6>
      <a:hlink>
        <a:srgbClr val="144C72"/>
      </a:hlink>
      <a:folHlink>
        <a:srgbClr val="8C9D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14193</TotalTime>
  <Words>471</Words>
  <Application>Microsoft Office PowerPoint</Application>
  <PresentationFormat>Apresentação na tela (16:9)</PresentationFormat>
  <Paragraphs>62</Paragraphs>
  <Slides>13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8" baseType="lpstr">
      <vt:lpstr>Arial</vt:lpstr>
      <vt:lpstr>Calibri</vt:lpstr>
      <vt:lpstr>Times New Roman</vt:lpstr>
      <vt:lpstr>Wingdings</vt:lpstr>
      <vt:lpstr>swiss</vt:lpstr>
      <vt:lpstr>Aula 3  Segurança e Defesa  2023.2</vt:lpstr>
      <vt:lpstr>Guerra: uma definição</vt:lpstr>
      <vt:lpstr>Violência em sociedades com e sem Estado</vt:lpstr>
      <vt:lpstr>As Guerras são Exceções não a Regra</vt:lpstr>
      <vt:lpstr>O que encontramos na literatura:</vt:lpstr>
      <vt:lpstr>Viés de percepção</vt:lpstr>
      <vt:lpstr>Focar nas Guerras e Conflitos que foram Evitados</vt:lpstr>
      <vt:lpstr>Interesses não Balanceados</vt:lpstr>
      <vt:lpstr>2. Incentivos Intangíveis</vt:lpstr>
      <vt:lpstr>3. Incerteza</vt:lpstr>
      <vt:lpstr>4. Dilema da Cooperação</vt:lpstr>
      <vt:lpstr>5. Viés de Percepção</vt:lpstr>
      <vt:lpstr>Natureza multidimensional do Conflito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can the Olympic Games help to forge a more effective homeland security system</dc:title>
  <dc:creator>Leandro</dc:creator>
  <cp:lastModifiedBy>LEANDRO PIQUET</cp:lastModifiedBy>
  <cp:revision>98</cp:revision>
  <dcterms:modified xsi:type="dcterms:W3CDTF">2023-09-13T15:28:24Z</dcterms:modified>
</cp:coreProperties>
</file>