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92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5" roundtripDataSignature="AMtx7mhoapx+Gaa/bORV5JWlu1yJ32zO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E81E8F-1A72-406E-A52A-B97082F26AFB}">
  <a:tblStyle styleId="{E7E81E8F-1A72-406E-A52A-B97082F26A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4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14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0" name="Google Shape;120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7" name="Google Shape;121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0" name="Google Shape;1230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9" name="Google Shape;2079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5139908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385139908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51399083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3851399083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6" name="Google Shape;11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9" name="Google Shape;112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2" name="Google Shape;114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368a35d5781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6" name="Google Shape;1156;g368a35d5781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368a35d5781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9" name="Google Shape;1169;g368a35d5781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4" name="Google Shape;118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r.linkedin.com/pulse/enade-2025-administra%C3%A7%C3%A3o-mais-conte%C3%BAdo-cobran%C3%A7a-menos-rosa-9spq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base para gravação dos vídeos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1" name="Google Shape;81;p2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82" name="Google Shape;82;p2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Google Shape;83;p2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57"/>
          <p:cNvSpPr/>
          <p:nvPr/>
        </p:nvSpPr>
        <p:spPr>
          <a:xfrm rot="-637344">
            <a:off x="10147203" y="3585180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3" name="Google Shape;1203;p57"/>
          <p:cNvGrpSpPr/>
          <p:nvPr/>
        </p:nvGrpSpPr>
        <p:grpSpPr>
          <a:xfrm>
            <a:off x="331663" y="608189"/>
            <a:ext cx="11528674" cy="5641622"/>
            <a:chOff x="338126" y="275603"/>
            <a:chExt cx="12887959" cy="6306795"/>
          </a:xfrm>
        </p:grpSpPr>
        <p:pic>
          <p:nvPicPr>
            <p:cNvPr id="1204" name="Google Shape;1204;p57"/>
            <p:cNvPicPr preferRelativeResize="0"/>
            <p:nvPr/>
          </p:nvPicPr>
          <p:blipFill rotWithShape="1">
            <a:blip r:embed="rId3">
              <a:alphaModFix/>
            </a:blip>
            <a:srcRect b="30591"/>
            <a:stretch/>
          </p:blipFill>
          <p:spPr>
            <a:xfrm>
              <a:off x="338126" y="275603"/>
              <a:ext cx="6403419" cy="630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5" name="Google Shape;1205;p57"/>
            <p:cNvPicPr preferRelativeResize="0"/>
            <p:nvPr/>
          </p:nvPicPr>
          <p:blipFill rotWithShape="1">
            <a:blip r:embed="rId3">
              <a:alphaModFix/>
            </a:blip>
            <a:srcRect t="70280"/>
            <a:stretch/>
          </p:blipFill>
          <p:spPr>
            <a:xfrm>
              <a:off x="6822665" y="1380067"/>
              <a:ext cx="6403420" cy="2700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6" name="Google Shape;1206;p57"/>
          <p:cNvGrpSpPr/>
          <p:nvPr/>
        </p:nvGrpSpPr>
        <p:grpSpPr>
          <a:xfrm rot="5400000">
            <a:off x="10570925" y="-538388"/>
            <a:ext cx="360000" cy="2160000"/>
            <a:chOff x="11470925" y="361612"/>
            <a:chExt cx="360000" cy="2160000"/>
          </a:xfrm>
        </p:grpSpPr>
        <p:sp>
          <p:nvSpPr>
            <p:cNvPr id="1207" name="Google Shape;1207;p57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7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7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7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7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7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3" name="Google Shape;1213;p57"/>
          <p:cNvSpPr/>
          <p:nvPr/>
        </p:nvSpPr>
        <p:spPr>
          <a:xfrm rot="-637344">
            <a:off x="6056438" y="3246683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57"/>
          <p:cNvSpPr txBox="1"/>
          <p:nvPr/>
        </p:nvSpPr>
        <p:spPr>
          <a:xfrm>
            <a:off x="6281157" y="4196375"/>
            <a:ext cx="524711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Liderança Organizacional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de Liderança Contingencial de Fiedler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do Capital Humano e Performance Organizacional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73"/>
          <p:cNvSpPr txBox="1"/>
          <p:nvPr/>
        </p:nvSpPr>
        <p:spPr>
          <a:xfrm>
            <a:off x="7542860" y="1271230"/>
            <a:ext cx="35922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Liderança Situacional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Motivação e Engajamento de Equipe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Pessoas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0" name="Google Shape;1220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052" y="0"/>
            <a:ext cx="60134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1" name="Google Shape;1221;p73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222" name="Google Shape;1222;p73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73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73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73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73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73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74"/>
          <p:cNvSpPr txBox="1"/>
          <p:nvPr/>
        </p:nvSpPr>
        <p:spPr>
          <a:xfrm>
            <a:off x="7542860" y="1271230"/>
            <a:ext cx="35922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Liderança Situacional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Motivação e Engajamento de Equipe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Pessoas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3" name="Google Shape;1233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052" y="0"/>
            <a:ext cx="60134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4" name="Google Shape;1234;p74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235" name="Google Shape;1235;p74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74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74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74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74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74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1" name="Google Shape;1241;p74"/>
          <p:cNvSpPr/>
          <p:nvPr/>
        </p:nvSpPr>
        <p:spPr>
          <a:xfrm rot="-636221">
            <a:off x="239112" y="4438755"/>
            <a:ext cx="463007" cy="2313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128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128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128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128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128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128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7" name="Google Shape;2087;p128"/>
          <p:cNvGrpSpPr/>
          <p:nvPr/>
        </p:nvGrpSpPr>
        <p:grpSpPr>
          <a:xfrm>
            <a:off x="7469024" y="3621697"/>
            <a:ext cx="4722976" cy="3240000"/>
            <a:chOff x="7469024" y="3621697"/>
            <a:chExt cx="4722976" cy="3240000"/>
          </a:xfrm>
        </p:grpSpPr>
        <p:sp>
          <p:nvSpPr>
            <p:cNvPr id="2088" name="Google Shape;2088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1" name="Google Shape;2091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2" name="Google Shape;2092;p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3" name="Google Shape;2093;p128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94" name="Google Shape;2094;p128"/>
          <p:cNvGrpSpPr/>
          <p:nvPr/>
        </p:nvGrpSpPr>
        <p:grpSpPr>
          <a:xfrm rot="10800000">
            <a:off x="0" y="0"/>
            <a:ext cx="4723200" cy="3240000"/>
            <a:chOff x="7469024" y="3621697"/>
            <a:chExt cx="4722976" cy="3240000"/>
          </a:xfrm>
        </p:grpSpPr>
        <p:sp>
          <p:nvSpPr>
            <p:cNvPr id="2095" name="Google Shape;2095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8" name="Google Shape;2098;p128"/>
          <p:cNvSpPr txBox="1"/>
          <p:nvPr/>
        </p:nvSpPr>
        <p:spPr>
          <a:xfrm>
            <a:off x="0" y="2283891"/>
            <a:ext cx="1219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Dúvidas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Sugestões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Comentários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5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51399083c_0_0"/>
          <p:cNvSpPr txBox="1"/>
          <p:nvPr/>
        </p:nvSpPr>
        <p:spPr>
          <a:xfrm>
            <a:off x="-41950" y="96337"/>
            <a:ext cx="11470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 que os professores precisam saber </a:t>
            </a:r>
            <a:endParaRPr sz="41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sobre o ENADE</a:t>
            </a:r>
            <a:r>
              <a:rPr lang="pt-BR" sz="41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0" name="Google Shape;90;g3851399083c_0_0"/>
          <p:cNvSpPr txBox="1"/>
          <p:nvPr/>
        </p:nvSpPr>
        <p:spPr>
          <a:xfrm>
            <a:off x="334362" y="1472054"/>
            <a:ext cx="108015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ENADE 2025 virá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mudanças relevantes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exigindo preparação mais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estratégica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prova terá 46 questões e duração de 4 horas (tempo de prova também é um desafio):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objetivas específicas,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discursiva específica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apesar de única, terá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peso significativo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objetivas de formação geral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nova matriz cobra mais do que conteúdos teóricos: exige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pensamento crítico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dados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ESG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inovação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sustentabilidade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foco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resolução de problemas reais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avaliação busca um perfil de egresso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visão sistêmica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proatividade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capacidade de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aplicar o conhecimento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lógica e evidências.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g3851399083c_0_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92" name="Google Shape;92;g3851399083c_0_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3851399083c_0_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3851399083c_0_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3851399083c_0_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3851399083c_0_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3851399083c_0_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" name="Google Shape;98;g3851399083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851399083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g3851399083c_0_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g3851399083c_0_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851399083c_0_0"/>
          <p:cNvSpPr txBox="1"/>
          <p:nvPr/>
        </p:nvSpPr>
        <p:spPr>
          <a:xfrm>
            <a:off x="3518526" y="5958975"/>
            <a:ext cx="217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g3851399083c_0_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104;g3851399083c_0_0"/>
          <p:cNvCxnSpPr/>
          <p:nvPr/>
        </p:nvCxnSpPr>
        <p:spPr>
          <a:xfrm>
            <a:off x="5693440" y="5808503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g3851399083c_0_0"/>
          <p:cNvSpPr txBox="1"/>
          <p:nvPr/>
        </p:nvSpPr>
        <p:spPr>
          <a:xfrm>
            <a:off x="5734541" y="5880177"/>
            <a:ext cx="566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6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ENADE 2025 - Administração - Mais Conteúdo, Mais Cobrança, Menos Tempo: Seu Curso Está Pronto?</a:t>
            </a:r>
            <a:endParaRPr sz="16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51399083c_0_20"/>
          <p:cNvSpPr txBox="1"/>
          <p:nvPr/>
        </p:nvSpPr>
        <p:spPr>
          <a:xfrm>
            <a:off x="0" y="361612"/>
            <a:ext cx="11470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Orientações para gravação do vídeo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1" name="Google Shape;111;g3851399083c_0_20"/>
          <p:cNvSpPr txBox="1"/>
          <p:nvPr/>
        </p:nvSpPr>
        <p:spPr>
          <a:xfrm>
            <a:off x="701200" y="1432084"/>
            <a:ext cx="10586700" cy="3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apoiar os estudantes concluintes do Curso de Administração que irão realizar a prova ENADE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23/11</a:t>
            </a:r>
            <a:r>
              <a:rPr lang="pt-BR" sz="2000"/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Conteúdo sugerido para gravação do vídeo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comentar e revisar as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 e o gabarito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provas anteriores, destacando o formato da prova, conceitos abordados e dicas, se for o caso;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estimular o aluno a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entender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suas respostas;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conectar teoria com exemplos práticos e atuais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(cases, dados, análises, contextos reais)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g3851399083c_0_2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13" name="Google Shape;113;g3851399083c_0_2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3851399083c_0_2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3851399083c_0_2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851399083c_0_2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851399083c_0_2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3851399083c_0_2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" name="Google Shape;119;g3851399083c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851399083c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g3851399083c_0_2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g3851399083c_0_2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851399083c_0_20"/>
          <p:cNvSpPr txBox="1"/>
          <p:nvPr/>
        </p:nvSpPr>
        <p:spPr>
          <a:xfrm>
            <a:off x="3518526" y="5958983"/>
            <a:ext cx="44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g3851399083c_0_2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25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25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25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 sobre Comportamento Organizacional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25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25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25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25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25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25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25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8" name="Google Shape;111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0" name="Google Shape;1120;p25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1" name="Google Shape;1121;p25"/>
          <p:cNvSpPr txBox="1"/>
          <p:nvPr/>
        </p:nvSpPr>
        <p:spPr>
          <a:xfrm>
            <a:off x="3518526" y="5958983"/>
            <a:ext cx="446144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2" name="Google Shape;1122;p25"/>
          <p:cNvCxnSpPr/>
          <p:nvPr/>
        </p:nvCxnSpPr>
        <p:spPr>
          <a:xfrm>
            <a:off x="348949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23" name="Google Shape;1123;p25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1124" name="Google Shape;1124;p25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25" name="Google Shape;1125;p25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26" name="Google Shape;1126;p25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52"/>
          <p:cNvSpPr txBox="1"/>
          <p:nvPr/>
        </p:nvSpPr>
        <p:spPr>
          <a:xfrm>
            <a:off x="8255236" y="1081612"/>
            <a:ext cx="287993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Fatores de Estresse no Trabalho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Clima Organizacional e Bem-Estar no Trabalho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Saúde Organizacional e Produtividade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2" name="Google Shape;1132;p52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133" name="Google Shape;1133;p52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2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2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2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39" name="Google Shape;113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266" y="1733261"/>
            <a:ext cx="7204987" cy="3391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53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145" name="Google Shape;1145;p53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3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3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3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3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3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51" name="Google Shape;115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266" y="1733261"/>
            <a:ext cx="7204987" cy="33914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53"/>
          <p:cNvSpPr/>
          <p:nvPr/>
        </p:nvSpPr>
        <p:spPr>
          <a:xfrm rot="-637344">
            <a:off x="259719" y="4139404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53"/>
          <p:cNvSpPr txBox="1"/>
          <p:nvPr/>
        </p:nvSpPr>
        <p:spPr>
          <a:xfrm>
            <a:off x="8255236" y="1081612"/>
            <a:ext cx="287993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Fatores de Estresse no Trabalho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Clima Organizacional e Bem-Estar no Trabalho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Saúde Organizacional e Produtividade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g368a35d5781_0_325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159" name="Google Shape;1159;g368a35d5781_0_325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g368a35d5781_0_325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g368a35d5781_0_325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g368a35d5781_0_325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g368a35d5781_0_325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g368a35d5781_0_325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5" name="Google Shape;1165;g368a35d5781_0_325"/>
          <p:cNvSpPr txBox="1"/>
          <p:nvPr/>
        </p:nvSpPr>
        <p:spPr>
          <a:xfrm>
            <a:off x="7537391" y="1382286"/>
            <a:ext cx="35973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Impactos da pandemia nas relações de trabalho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Saúde mental e segurança psicológica no ambiente de trabalho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Práticas organizacionais de gestão de pessoas em tempos de crise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6" name="Google Shape;1166;g368a35d5781_0_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546" y="734533"/>
            <a:ext cx="6481408" cy="5388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368a35d5781_0_338"/>
          <p:cNvSpPr txBox="1"/>
          <p:nvPr/>
        </p:nvSpPr>
        <p:spPr>
          <a:xfrm>
            <a:off x="333288" y="1272851"/>
            <a:ext cx="3606300" cy="5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estudante deve citar e explicar, pelo menos, um dos exemplos dos efeitos apresentados a seguir.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Efeito social: crise econômica; desemprego; precarização do trabalho; ou aumento da informalidade.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Efeito organizacional: absenteísmo; queda de produtividade; crise financeira das empresas; teletrabalho; reestruturação organizacional; ou redução de quadro funcional.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Efeito que incida sobre o trabalhador: adoecimento no trabalho; perda do emprego; queda na renda; ou sobrecarga e intensificação do trabalho.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2" name="Google Shape;1172;g368a35d5781_0_338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173" name="Google Shape;1173;g368a35d5781_0_338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g368a35d5781_0_338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g368a35d5781_0_338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g368a35d5781_0_338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g368a35d5781_0_338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g368a35d5781_0_338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9" name="Google Shape;1179;g368a35d5781_0_338"/>
          <p:cNvSpPr txBox="1"/>
          <p:nvPr/>
        </p:nvSpPr>
        <p:spPr>
          <a:xfrm>
            <a:off x="0" y="361612"/>
            <a:ext cx="11470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Padrão resposta</a:t>
            </a:r>
            <a:endParaRPr sz="48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80" name="Google Shape;1180;g368a35d5781_0_338"/>
          <p:cNvSpPr txBox="1"/>
          <p:nvPr/>
        </p:nvSpPr>
        <p:spPr>
          <a:xfrm>
            <a:off x="4657461" y="1272851"/>
            <a:ext cx="6477600" cy="53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estudante deve mencionar e justificar duas das práticas apresentadas a seguir.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Promoção da qualidade de vida no trabalho;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Redução do absenteísmo.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Melhoria do clima organizacional.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Programas de </a:t>
            </a:r>
            <a:r>
              <a:rPr lang="pt-BR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replacement</a:t>
            </a: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Programas de </a:t>
            </a:r>
            <a:r>
              <a:rPr lang="pt-BR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outplacement</a:t>
            </a: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adequado, utilizando-se ferramentas administrativas, visando à rotina saudável e produtiva.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Estabelecimento de comum acordo com o colaborador, definindo as atividades prioritárias a serem desempenhadas e o cronograma das entregas, com foco nos resultados;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Alinhamento da equipe, de forma que o colaborador possa buscar as informações;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Oferta de apoio técnico e psicológico aos colaboradores no ambiente de </a:t>
            </a:r>
            <a:r>
              <a:rPr lang="pt-BR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office</a:t>
            </a: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Levantamento das causas de problemas que ocorrerem no </a:t>
            </a:r>
            <a:r>
              <a:rPr lang="pt-BR" sz="1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office</a:t>
            </a:r>
            <a:r>
              <a:rPr lang="pt-B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e, a seguir, apresentação de um plano de ação com a tratativa das causas priorizadas.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1" name="Google Shape;1181;g368a35d5781_0_338"/>
          <p:cNvCxnSpPr/>
          <p:nvPr/>
        </p:nvCxnSpPr>
        <p:spPr>
          <a:xfrm>
            <a:off x="4298536" y="1261078"/>
            <a:ext cx="0" cy="52560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56"/>
          <p:cNvSpPr txBox="1"/>
          <p:nvPr/>
        </p:nvSpPr>
        <p:spPr>
          <a:xfrm>
            <a:off x="6281157" y="4196375"/>
            <a:ext cx="524711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Liderança Organizacional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de Liderança Contingencial de Fiedler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do Capital Humano e Performance Organizacional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56"/>
          <p:cNvSpPr/>
          <p:nvPr/>
        </p:nvSpPr>
        <p:spPr>
          <a:xfrm rot="-637344">
            <a:off x="10147203" y="3585180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8" name="Google Shape;1188;p56"/>
          <p:cNvGrpSpPr/>
          <p:nvPr/>
        </p:nvGrpSpPr>
        <p:grpSpPr>
          <a:xfrm>
            <a:off x="331663" y="608189"/>
            <a:ext cx="11528674" cy="5641622"/>
            <a:chOff x="338126" y="275603"/>
            <a:chExt cx="12887959" cy="6306795"/>
          </a:xfrm>
        </p:grpSpPr>
        <p:pic>
          <p:nvPicPr>
            <p:cNvPr id="1189" name="Google Shape;1189;p56"/>
            <p:cNvPicPr preferRelativeResize="0"/>
            <p:nvPr/>
          </p:nvPicPr>
          <p:blipFill rotWithShape="1">
            <a:blip r:embed="rId3">
              <a:alphaModFix/>
            </a:blip>
            <a:srcRect b="30591"/>
            <a:stretch/>
          </p:blipFill>
          <p:spPr>
            <a:xfrm>
              <a:off x="338126" y="275603"/>
              <a:ext cx="6403419" cy="630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0" name="Google Shape;1190;p56"/>
            <p:cNvPicPr preferRelativeResize="0"/>
            <p:nvPr/>
          </p:nvPicPr>
          <p:blipFill rotWithShape="1">
            <a:blip r:embed="rId3">
              <a:alphaModFix/>
            </a:blip>
            <a:srcRect t="70280"/>
            <a:stretch/>
          </p:blipFill>
          <p:spPr>
            <a:xfrm>
              <a:off x="6822665" y="1380067"/>
              <a:ext cx="6403420" cy="2700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1" name="Google Shape;1191;p56"/>
          <p:cNvGrpSpPr/>
          <p:nvPr/>
        </p:nvGrpSpPr>
        <p:grpSpPr>
          <a:xfrm rot="5400000">
            <a:off x="10570925" y="-538388"/>
            <a:ext cx="360000" cy="2160000"/>
            <a:chOff x="11470925" y="361612"/>
            <a:chExt cx="360000" cy="2160000"/>
          </a:xfrm>
        </p:grpSpPr>
        <p:sp>
          <p:nvSpPr>
            <p:cNvPr id="1192" name="Google Shape;1192;p56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6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6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6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6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6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Widescreen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Rounded</vt:lpstr>
      <vt:lpstr>Calibri</vt:lpstr>
      <vt:lpstr>Gill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Funcionario</dc:creator>
  <cp:lastModifiedBy>Funcionario</cp:lastModifiedBy>
  <cp:revision>1</cp:revision>
  <dcterms:created xsi:type="dcterms:W3CDTF">2025-09-11T16:07:08Z</dcterms:created>
  <dcterms:modified xsi:type="dcterms:W3CDTF">2025-10-07T19:25:53Z</dcterms:modified>
</cp:coreProperties>
</file>