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1" r:id="rId2"/>
  </p:sldMasterIdLst>
  <p:notesMasterIdLst>
    <p:notesMasterId r:id="rId17"/>
  </p:notesMasterIdLst>
  <p:handoutMasterIdLst>
    <p:handoutMasterId r:id="rId18"/>
  </p:handoutMasterIdLst>
  <p:sldIdLst>
    <p:sldId id="497" r:id="rId3"/>
    <p:sldId id="485" r:id="rId4"/>
    <p:sldId id="499" r:id="rId5"/>
    <p:sldId id="486" r:id="rId6"/>
    <p:sldId id="487" r:id="rId7"/>
    <p:sldId id="492" r:id="rId8"/>
    <p:sldId id="491" r:id="rId9"/>
    <p:sldId id="493" r:id="rId10"/>
    <p:sldId id="494" r:id="rId11"/>
    <p:sldId id="495" r:id="rId12"/>
    <p:sldId id="496" r:id="rId13"/>
    <p:sldId id="483" r:id="rId14"/>
    <p:sldId id="490" r:id="rId15"/>
    <p:sldId id="4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5" autoAdjust="0"/>
    <p:restoredTop sz="86583" autoAdjust="0"/>
  </p:normalViewPr>
  <p:slideViewPr>
    <p:cSldViewPr snapToObjects="1">
      <p:cViewPr varScale="1">
        <p:scale>
          <a:sx n="96" d="100"/>
          <a:sy n="96" d="100"/>
        </p:scale>
        <p:origin x="2406" y="84"/>
      </p:cViewPr>
      <p:guideLst>
        <p:guide orient="horz" pos="2160"/>
        <p:guide pos="2880"/>
      </p:guideLst>
    </p:cSldViewPr>
  </p:slideViewPr>
  <p:outlineViewPr>
    <p:cViewPr>
      <p:scale>
        <a:sx n="33" d="100"/>
        <a:sy n="33" d="100"/>
      </p:scale>
      <p:origin x="0" y="9904"/>
    </p:cViewPr>
  </p:outlineViewPr>
  <p:notesTextViewPr>
    <p:cViewPr>
      <p:scale>
        <a:sx n="100" d="100"/>
        <a:sy n="100" d="100"/>
      </p:scale>
      <p:origin x="0" y="0"/>
    </p:cViewPr>
  </p:notesTextViewPr>
  <p:sorterViewPr>
    <p:cViewPr>
      <p:scale>
        <a:sx n="66" d="100"/>
        <a:sy n="66" d="100"/>
      </p:scale>
      <p:origin x="0" y="784"/>
    </p:cViewPr>
  </p:sorterViewPr>
  <p:notesViewPr>
    <p:cSldViewPr snapToGrid="0" snapToObjects="1">
      <p:cViewPr varScale="1">
        <p:scale>
          <a:sx n="61" d="100"/>
          <a:sy n="61" d="100"/>
        </p:scale>
        <p:origin x="-284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auricio Riaño Pachón" userId="3b77a96813978dae" providerId="Windows Live" clId="Web-{710AB3D7-C2F3-4FA0-A1BE-C8720B431A20}"/>
    <pc:docChg chg="modSld">
      <pc:chgData name="Diego Mauricio Riaño Pachón" userId="3b77a96813978dae" providerId="Windows Live" clId="Web-{710AB3D7-C2F3-4FA0-A1BE-C8720B431A20}" dt="2023-06-01T15:08:08.290" v="9" actId="20577"/>
      <pc:docMkLst>
        <pc:docMk/>
      </pc:docMkLst>
      <pc:sldChg chg="modSp">
        <pc:chgData name="Diego Mauricio Riaño Pachón" userId="3b77a96813978dae" providerId="Windows Live" clId="Web-{710AB3D7-C2F3-4FA0-A1BE-C8720B431A20}" dt="2023-06-01T15:08:08.290" v="9" actId="20577"/>
        <pc:sldMkLst>
          <pc:docMk/>
          <pc:sldMk cId="3510007816" sldId="497"/>
        </pc:sldMkLst>
        <pc:spChg chg="mod">
          <ac:chgData name="Diego Mauricio Riaño Pachón" userId="3b77a96813978dae" providerId="Windows Live" clId="Web-{710AB3D7-C2F3-4FA0-A1BE-C8720B431A20}" dt="2023-06-01T15:08:08.290" v="9" actId="20577"/>
          <ac:spMkLst>
            <pc:docMk/>
            <pc:sldMk cId="3510007816" sldId="497"/>
            <ac:spMk id="11" creationId="{963BD774-EBB7-C544-A71E-0706370932BB}"/>
          </ac:spMkLst>
        </pc:spChg>
      </pc:sldChg>
    </pc:docChg>
  </pc:docChgLst>
  <pc:docChgLst>
    <pc:chgData name="Diego Mauricio Riaño Pachón" userId="3b77a96813978dae" providerId="LiveId" clId="{12BB6EBD-7245-440E-8A62-6711D61A3E03}"/>
    <pc:docChg chg="custSel modSld">
      <pc:chgData name="Diego Mauricio Riaño Pachón" userId="3b77a96813978dae" providerId="LiveId" clId="{12BB6EBD-7245-440E-8A62-6711D61A3E03}" dt="2021-06-17T18:03:36.466" v="435" actId="313"/>
      <pc:docMkLst>
        <pc:docMk/>
      </pc:docMkLst>
      <pc:sldChg chg="delSp modSp mod">
        <pc:chgData name="Diego Mauricio Riaño Pachón" userId="3b77a96813978dae" providerId="LiveId" clId="{12BB6EBD-7245-440E-8A62-6711D61A3E03}" dt="2021-06-17T03:23:04.052" v="431" actId="478"/>
        <pc:sldMkLst>
          <pc:docMk/>
          <pc:sldMk cId="0" sldId="256"/>
        </pc:sldMkLst>
        <pc:spChg chg="mod">
          <ac:chgData name="Diego Mauricio Riaño Pachón" userId="3b77a96813978dae" providerId="LiveId" clId="{12BB6EBD-7245-440E-8A62-6711D61A3E03}" dt="2021-06-17T03:16:34.788" v="6"/>
          <ac:spMkLst>
            <pc:docMk/>
            <pc:sldMk cId="0" sldId="256"/>
            <ac:spMk id="2" creationId="{00000000-0000-0000-0000-000000000000}"/>
          </ac:spMkLst>
        </pc:spChg>
        <pc:spChg chg="del">
          <ac:chgData name="Diego Mauricio Riaño Pachón" userId="3b77a96813978dae" providerId="LiveId" clId="{12BB6EBD-7245-440E-8A62-6711D61A3E03}" dt="2021-06-17T03:16:42.668" v="7" actId="478"/>
          <ac:spMkLst>
            <pc:docMk/>
            <pc:sldMk cId="0" sldId="256"/>
            <ac:spMk id="7" creationId="{36670AF0-799A-A147-8A03-EB9943E7988A}"/>
          </ac:spMkLst>
        </pc:spChg>
        <pc:picChg chg="del">
          <ac:chgData name="Diego Mauricio Riaño Pachón" userId="3b77a96813978dae" providerId="LiveId" clId="{12BB6EBD-7245-440E-8A62-6711D61A3E03}" dt="2021-06-17T03:23:04.052" v="431" actId="478"/>
          <ac:picMkLst>
            <pc:docMk/>
            <pc:sldMk cId="0" sldId="256"/>
            <ac:picMk id="9" creationId="{00000000-0000-0000-0000-000000000000}"/>
          </ac:picMkLst>
        </pc:picChg>
      </pc:sldChg>
      <pc:sldChg chg="modSp mod">
        <pc:chgData name="Diego Mauricio Riaño Pachón" userId="3b77a96813978dae" providerId="LiveId" clId="{12BB6EBD-7245-440E-8A62-6711D61A3E03}" dt="2021-06-17T03:13:53.843" v="5" actId="20577"/>
        <pc:sldMkLst>
          <pc:docMk/>
          <pc:sldMk cId="288535586" sldId="496"/>
        </pc:sldMkLst>
        <pc:spChg chg="mod">
          <ac:chgData name="Diego Mauricio Riaño Pachón" userId="3b77a96813978dae" providerId="LiveId" clId="{12BB6EBD-7245-440E-8A62-6711D61A3E03}" dt="2021-06-17T03:13:53.843" v="5" actId="20577"/>
          <ac:spMkLst>
            <pc:docMk/>
            <pc:sldMk cId="288535586" sldId="496"/>
            <ac:spMk id="3" creationId="{4184A123-6CE4-9642-839F-1F0BF225E78E}"/>
          </ac:spMkLst>
        </pc:spChg>
      </pc:sldChg>
      <pc:sldChg chg="delSp mod">
        <pc:chgData name="Diego Mauricio Riaño Pachón" userId="3b77a96813978dae" providerId="LiveId" clId="{12BB6EBD-7245-440E-8A62-6711D61A3E03}" dt="2021-06-17T03:23:10.748" v="432" actId="478"/>
        <pc:sldMkLst>
          <pc:docMk/>
          <pc:sldMk cId="3510007816" sldId="497"/>
        </pc:sldMkLst>
        <pc:picChg chg="del">
          <ac:chgData name="Diego Mauricio Riaño Pachón" userId="3b77a96813978dae" providerId="LiveId" clId="{12BB6EBD-7245-440E-8A62-6711D61A3E03}" dt="2021-06-17T03:23:10.748" v="432" actId="478"/>
          <ac:picMkLst>
            <pc:docMk/>
            <pc:sldMk cId="3510007816" sldId="497"/>
            <ac:picMk id="9" creationId="{00000000-0000-0000-0000-000000000000}"/>
          </ac:picMkLst>
        </pc:picChg>
      </pc:sldChg>
      <pc:sldChg chg="modSp mod">
        <pc:chgData name="Diego Mauricio Riaño Pachón" userId="3b77a96813978dae" providerId="LiveId" clId="{12BB6EBD-7245-440E-8A62-6711D61A3E03}" dt="2021-06-17T18:03:36.466" v="435" actId="313"/>
        <pc:sldMkLst>
          <pc:docMk/>
          <pc:sldMk cId="828282373" sldId="498"/>
        </pc:sldMkLst>
        <pc:spChg chg="mod">
          <ac:chgData name="Diego Mauricio Riaño Pachón" userId="3b77a96813978dae" providerId="LiveId" clId="{12BB6EBD-7245-440E-8A62-6711D61A3E03}" dt="2021-06-17T18:03:36.466" v="435" actId="313"/>
          <ac:spMkLst>
            <pc:docMk/>
            <pc:sldMk cId="828282373" sldId="498"/>
            <ac:spMk id="3" creationId="{6B834496-E40F-B34D-8487-E2C9BDC341F1}"/>
          </ac:spMkLst>
        </pc:spChg>
      </pc:sldChg>
    </pc:docChg>
  </pc:docChgLst>
  <pc:docChgLst>
    <pc:chgData name="Diego Mauricio Riaño Pachón" userId="3b77a96813978dae" providerId="LiveId" clId="{271047BA-A788-4DF9-86A1-1BF05D52DF68}"/>
    <pc:docChg chg="delSld modSld">
      <pc:chgData name="Diego Mauricio Riaño Pachón" userId="3b77a96813978dae" providerId="LiveId" clId="{271047BA-A788-4DF9-86A1-1BF05D52DF68}" dt="2024-05-16T15:05:10.050" v="11" actId="47"/>
      <pc:docMkLst>
        <pc:docMk/>
      </pc:docMkLst>
      <pc:sldChg chg="modSp mod">
        <pc:chgData name="Diego Mauricio Riaño Pachón" userId="3b77a96813978dae" providerId="LiveId" clId="{271047BA-A788-4DF9-86A1-1BF05D52DF68}" dt="2024-05-16T10:53:42.709" v="10" actId="20577"/>
        <pc:sldMkLst>
          <pc:docMk/>
          <pc:sldMk cId="3510007816" sldId="497"/>
        </pc:sldMkLst>
        <pc:spChg chg="mod">
          <ac:chgData name="Diego Mauricio Riaño Pachón" userId="3b77a96813978dae" providerId="LiveId" clId="{271047BA-A788-4DF9-86A1-1BF05D52DF68}" dt="2024-05-16T10:53:42.709" v="10" actId="20577"/>
          <ac:spMkLst>
            <pc:docMk/>
            <pc:sldMk cId="3510007816" sldId="497"/>
            <ac:spMk id="11" creationId="{963BD774-EBB7-C544-A71E-0706370932BB}"/>
          </ac:spMkLst>
        </pc:spChg>
      </pc:sldChg>
      <pc:sldChg chg="del">
        <pc:chgData name="Diego Mauricio Riaño Pachón" userId="3b77a96813978dae" providerId="LiveId" clId="{271047BA-A788-4DF9-86A1-1BF05D52DF68}" dt="2024-05-16T15:05:10.050" v="11" actId="47"/>
        <pc:sldMkLst>
          <pc:docMk/>
          <pc:sldMk cId="1780105974" sldId="5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92F4-2FF8-0E4F-94AA-28E55F3AF5C7}" type="datetimeFigureOut">
              <a:rPr lang="en-US" smtClean="0"/>
              <a:pPr/>
              <a:t>16-May-24</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546DD-5694-F94E-AD91-69EE52915742}" type="slidenum">
              <a:rPr lang="es-ES_tradnl" smtClean="0"/>
              <a:pPr/>
              <a:t>‹nº›</a:t>
            </a:fld>
            <a:endParaRPr lang="es-ES_tradnl"/>
          </a:p>
        </p:txBody>
      </p:sp>
    </p:spTree>
    <p:extLst>
      <p:ext uri="{BB962C8B-B14F-4D97-AF65-F5344CB8AC3E}">
        <p14:creationId xmlns:p14="http://schemas.microsoft.com/office/powerpoint/2010/main" val="136447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20401-98C4-944E-A6DD-352EA72213BB}" type="datetimeFigureOut">
              <a:rPr lang="en-US" smtClean="0"/>
              <a:pPr/>
              <a:t>16-May-24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7E44-6D28-8941-895D-10DAE72814B0}" type="slidenum">
              <a:rPr lang="es-ES_tradnl" smtClean="0"/>
              <a:pPr/>
              <a:t>‹nº›</a:t>
            </a:fld>
            <a:endParaRPr lang="es-ES_tradnl"/>
          </a:p>
        </p:txBody>
      </p:sp>
    </p:spTree>
    <p:extLst>
      <p:ext uri="{BB962C8B-B14F-4D97-AF65-F5344CB8AC3E}">
        <p14:creationId xmlns:p14="http://schemas.microsoft.com/office/powerpoint/2010/main" val="421079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a:t>
            </a:fld>
            <a:endParaRPr lang="es-ES_tradnl"/>
          </a:p>
        </p:txBody>
      </p:sp>
    </p:spTree>
    <p:extLst>
      <p:ext uri="{BB962C8B-B14F-4D97-AF65-F5344CB8AC3E}">
        <p14:creationId xmlns:p14="http://schemas.microsoft.com/office/powerpoint/2010/main" val="324444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a:t>
            </a:fld>
            <a:endParaRPr lang="es-ES_tradnl"/>
          </a:p>
        </p:txBody>
      </p:sp>
    </p:spTree>
    <p:extLst>
      <p:ext uri="{BB962C8B-B14F-4D97-AF65-F5344CB8AC3E}">
        <p14:creationId xmlns:p14="http://schemas.microsoft.com/office/powerpoint/2010/main" val="10183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a:t>
            </a:fld>
            <a:endParaRPr lang="es-ES_tradnl"/>
          </a:p>
        </p:txBody>
      </p:sp>
    </p:spTree>
    <p:extLst>
      <p:ext uri="{BB962C8B-B14F-4D97-AF65-F5344CB8AC3E}">
        <p14:creationId xmlns:p14="http://schemas.microsoft.com/office/powerpoint/2010/main" val="10183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Approaches are</a:t>
            </a:r>
            <a:r>
              <a:rPr lang="en-US" baseline="0" dirty="0"/>
              <a:t> </a:t>
            </a:r>
            <a:r>
              <a:rPr lang="en-US" dirty="0"/>
              <a:t>compared on the basis of relative time, effort and the degree to which they rely on external evidence, as opposed to</a:t>
            </a:r>
            <a:r>
              <a:rPr lang="en-US" baseline="0" dirty="0"/>
              <a:t> </a:t>
            </a:r>
            <a:r>
              <a:rPr lang="en-US" dirty="0" err="1"/>
              <a:t>ab</a:t>
            </a:r>
            <a:r>
              <a:rPr lang="en-US" dirty="0"/>
              <a:t> initio gene models. The y axis shows increasing time and effort; the x axis shows increasing use of external evidence</a:t>
            </a:r>
            <a:r>
              <a:rPr lang="en-US" baseline="0" dirty="0"/>
              <a:t> </a:t>
            </a:r>
            <a:r>
              <a:rPr lang="en-US" dirty="0"/>
              <a:t>and, consequently, increasing accuracy and completeness of the resulting gene models. The type of final product</a:t>
            </a:r>
            <a:r>
              <a:rPr lang="en-US" baseline="0" dirty="0"/>
              <a:t> </a:t>
            </a:r>
            <a:r>
              <a:rPr lang="en-US" dirty="0"/>
              <a:t>produced by each kind of pipeline is shown in the dark blue boxes. Relative positions in the figure are for summary</a:t>
            </a:r>
            <a:r>
              <a:rPr lang="en-US" baseline="0" dirty="0"/>
              <a:t> </a:t>
            </a:r>
            <a:r>
              <a:rPr lang="en-US" dirty="0"/>
              <a:t>purposes only and are not based on precisely computed values. See TABLE 1 for a list of commonly used software</a:t>
            </a:r>
            <a:r>
              <a:rPr lang="en-US" baseline="0" dirty="0"/>
              <a:t> </a:t>
            </a:r>
            <a:r>
              <a:rPr lang="en-US" dirty="0"/>
              <a:t>components. CDS, coding sequence; EST, expressed sequence tag; RNA-</a:t>
            </a:r>
            <a:r>
              <a:rPr lang="en-US" dirty="0" err="1"/>
              <a:t>seq</a:t>
            </a:r>
            <a:r>
              <a:rPr lang="en-US" dirty="0"/>
              <a:t>, RNA sequencing; UTR, </a:t>
            </a:r>
            <a:r>
              <a:rPr lang="en-US" dirty="0" err="1"/>
              <a:t>untranslated</a:t>
            </a:r>
            <a:r>
              <a:rPr lang="en-US" dirty="0"/>
              <a:t> region</a:t>
            </a:r>
            <a:r>
              <a:rPr lang="en-US" baseline="0" dirty="0"/>
              <a:t> </a:t>
            </a:r>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a:t>
            </a:fld>
            <a:endParaRPr lang="es-ES_tradnl"/>
          </a:p>
        </p:txBody>
      </p:sp>
    </p:spTree>
    <p:extLst>
      <p:ext uri="{BB962C8B-B14F-4D97-AF65-F5344CB8AC3E}">
        <p14:creationId xmlns:p14="http://schemas.microsoft.com/office/powerpoint/2010/main" val="10183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12</a:t>
            </a:fld>
            <a:endParaRPr lang="es-ES_tradnl"/>
          </a:p>
        </p:txBody>
      </p:sp>
    </p:spTree>
    <p:extLst>
      <p:ext uri="{BB962C8B-B14F-4D97-AF65-F5344CB8AC3E}">
        <p14:creationId xmlns:p14="http://schemas.microsoft.com/office/powerpoint/2010/main" val="10183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7848600" y="0"/>
            <a:ext cx="1295399" cy="6858000"/>
          </a:xfrm>
          <a:prstGeom prst="rect">
            <a:avLst/>
          </a:prstGeom>
          <a:gradFill>
            <a:gsLst>
              <a:gs pos="0">
                <a:schemeClr val="bg1">
                  <a:lumMod val="50000"/>
                  <a:alpha val="20000"/>
                </a:schemeClr>
              </a:gs>
              <a:gs pos="100000">
                <a:schemeClr val="bg1">
                  <a:lumMod val="85000"/>
                  <a:alpha val="2000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65760" y="2971800"/>
            <a:ext cx="5120640" cy="1709928"/>
          </a:xfrm>
        </p:spPr>
        <p:txBody>
          <a:bodyPr vert="horz" lIns="91440" tIns="45720" rIns="91440" bIns="45720" rtlCol="0"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defTabSz="914400" rtl="0" eaLnBrk="1" latinLnBrk="0" hangingPunct="1">
              <a:spcBef>
                <a:spcPct val="0"/>
              </a:spcBef>
              <a:buNone/>
              <a:defRPr sz="4400" b="1" kern="1200" baseline="0">
                <a:solidFill>
                  <a:schemeClr val="tx2"/>
                </a:solidFill>
                <a:effectLst>
                  <a:innerShdw blurRad="63500" dist="50800" dir="5400000">
                    <a:schemeClr val="bg1">
                      <a:alpha val="50000"/>
                    </a:schemeClr>
                  </a:inn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65760" y="4956048"/>
            <a:ext cx="5111496" cy="1004048"/>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lnSpc>
                <a:spcPct val="120000"/>
              </a:lnSpc>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CB7CC652-A623-41D2-B0ED-8F1D217186B4}" type="slidenum">
              <a:rPr smtClean="0"/>
              <a:pPr/>
              <a:t>‹nº›</a:t>
            </a:fld>
            <a:endParaRPr/>
          </a:p>
        </p:txBody>
      </p:sp>
      <p:pic>
        <p:nvPicPr>
          <p:cNvPr id="10" name="Picture 9" descr="titleSlideBevel.png"/>
          <p:cNvPicPr>
            <a:picLocks noChangeAspect="1"/>
          </p:cNvPicPr>
          <p:nvPr/>
        </p:nvPicPr>
        <p:blipFill>
          <a:blip r:embed="rId2"/>
          <a:stretch>
            <a:fillRect/>
          </a:stretch>
        </p:blipFill>
        <p:spPr>
          <a:xfrm>
            <a:off x="361950" y="4760260"/>
            <a:ext cx="5120640" cy="179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88259"/>
            <a:ext cx="7071837" cy="901700"/>
          </a:xfrm>
        </p:spPr>
        <p:txBody>
          <a:bodyPr bIns="0"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609600" y="2312988"/>
            <a:ext cx="6843713" cy="3813175"/>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66900" y="1103406"/>
            <a:ext cx="7085908" cy="841188"/>
          </a:xfrm>
        </p:spPr>
        <p:txBody>
          <a:bodyPr tIns="0" b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435"/>
            <a:ext cx="7072313" cy="566738"/>
          </a:xfrm>
        </p:spPr>
        <p:txBody>
          <a:bodyPr anchor="b"/>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484093" y="443753"/>
            <a:ext cx="6970059" cy="3977640"/>
          </a:xfrm>
          <a:noFill/>
          <a:ln>
            <a:noFill/>
          </a:ln>
          <a:scene3d>
            <a:camera prst="orthographicFront"/>
            <a:lightRig rig="balanced" dir="t"/>
          </a:scene3d>
          <a:sp3d extrusionH="63500">
            <a:bevelT w="38100" h="38100" prst="softRound"/>
            <a:contourClr>
              <a:schemeClr val="bg1"/>
            </a:contourClr>
          </a:sp3d>
        </p:spPr>
        <p:txBody>
          <a:bodyPr>
            <a:scene3d>
              <a:camera prst="orthographicFront"/>
              <a:lightRig rig="threePt" dir="t"/>
            </a:scene3d>
            <a:sp3d>
              <a:contourClr>
                <a:schemeClr val="bg1"/>
              </a:contourClr>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1000" y="5663173"/>
            <a:ext cx="7072313" cy="804862"/>
          </a:xfrm>
        </p:spPr>
        <p:txBody>
          <a:bodyPr lIns="109728">
            <a:normAutofit/>
          </a:bodyPr>
          <a:lstStyle>
            <a:lvl1pPr marL="0" indent="0">
              <a:spcBef>
                <a:spcPct val="0"/>
              </a:spcBef>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128713" cy="54403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685800"/>
            <a:ext cx="58674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a:xfrm>
            <a:off x="8041341" y="6181538"/>
            <a:ext cx="806824" cy="365125"/>
          </a:xfrm>
        </p:spPr>
        <p:txBody>
          <a:bodyPr/>
          <a:lstStyle/>
          <a:p>
            <a:fld id="{D99619C8-A375-448C-891B-9999C6BE8E64}" type="slidenum">
              <a:rPr smtClean="0"/>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a:t>Clic para editar título</a:t>
            </a:r>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a:t>Haga clic para modificar el estilo de texto del patrón</a:t>
            </a:r>
          </a:p>
        </p:txBody>
      </p:sp>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a:t>Arrastre la imagen al marcador de posición o haga clic en el icono para agregar</a:t>
            </a:r>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9" name="Slide Number Placeholder 8"/>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5" name="Slide Number Placeholder 4"/>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2971800"/>
            <a:ext cx="5122862" cy="1712259"/>
          </a:xfrm>
        </p:spPr>
        <p:txBody>
          <a:bodyPr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a:defRPr sz="4400" b="1" baseline="0">
                <a:solidFill>
                  <a:schemeClr val="tx2"/>
                </a:solidFill>
                <a:effectLst>
                  <a:innerShdw blurRad="63500" dist="50800" dir="5400000">
                    <a:schemeClr val="bg1">
                      <a:alpha val="50000"/>
                    </a:schemeClr>
                  </a:innerShdw>
                </a:effectLst>
              </a:defRPr>
            </a:lvl1pPr>
          </a:lstStyle>
          <a:p>
            <a:r>
              <a:rPr lang="en-US"/>
              <a:t>Click to edit Master title style</a:t>
            </a:r>
            <a:endParaRPr/>
          </a:p>
        </p:txBody>
      </p:sp>
      <p:sp>
        <p:nvSpPr>
          <p:cNvPr id="3" name="Subtitle 2"/>
          <p:cNvSpPr>
            <a:spLocks noGrp="1"/>
          </p:cNvSpPr>
          <p:nvPr>
            <p:ph type="subTitle" idx="1"/>
          </p:nvPr>
        </p:nvSpPr>
        <p:spPr>
          <a:xfrm>
            <a:off x="363538" y="4953000"/>
            <a:ext cx="5113896" cy="1001000"/>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lnSpc>
                <a:spcPct val="120000"/>
              </a:lnSpc>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5" name="Footer Placeholder 4"/>
          <p:cNvSpPr>
            <a:spLocks noGrp="1"/>
          </p:cNvSpPr>
          <p:nvPr>
            <p:ph type="ftr" sz="quarter" idx="11"/>
          </p:nvPr>
        </p:nvSpPr>
        <p:spPr>
          <a:xfrm>
            <a:off x="363538" y="6356350"/>
            <a:ext cx="2130552"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sp>
        <p:nvSpPr>
          <p:cNvPr id="8" name="Picture Placeholder 7"/>
          <p:cNvSpPr>
            <a:spLocks noGrp="1"/>
          </p:cNvSpPr>
          <p:nvPr>
            <p:ph type="pic" sz="quarter" idx="13"/>
          </p:nvPr>
        </p:nvSpPr>
        <p:spPr>
          <a:xfrm>
            <a:off x="6006353" y="9144"/>
            <a:ext cx="2743200"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pic>
        <p:nvPicPr>
          <p:cNvPr id="9" name="Picture 8" descr="titleSlideBevel.png"/>
          <p:cNvPicPr>
            <a:picLocks noChangeAspect="1"/>
          </p:cNvPicPr>
          <p:nvPr/>
        </p:nvPicPr>
        <p:blipFill>
          <a:blip r:embed="rId2"/>
          <a:stretch>
            <a:fillRect/>
          </a:stretch>
        </p:blipFill>
        <p:spPr>
          <a:xfrm>
            <a:off x="361950" y="4760260"/>
            <a:ext cx="5120640" cy="17967"/>
          </a:xfrm>
          <a:prstGeom prst="rect">
            <a:avLst/>
          </a:prstGeom>
        </p:spPr>
      </p:pic>
      <p:sp>
        <p:nvSpPr>
          <p:cNvPr id="13" name="Slide Number Placeholder 5"/>
          <p:cNvSpPr>
            <a:spLocks noGrp="1"/>
          </p:cNvSpPr>
          <p:nvPr>
            <p:ph type="sldNum" sz="quarter" idx="12"/>
          </p:nvPr>
        </p:nvSpPr>
        <p:spPr>
          <a:xfrm>
            <a:off x="2590800" y="6356350"/>
            <a:ext cx="667871" cy="365125"/>
          </a:xfr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ctr" defTabSz="914400" rtl="0" eaLnBrk="1" latinLnBrk="0" hangingPunct="1">
              <a:spcBef>
                <a:spcPts val="2400"/>
              </a:spcBef>
              <a:buClr>
                <a:schemeClr val="tx2"/>
              </a:buClr>
              <a:buSzPct val="100000"/>
              <a:buFont typeface="Wingdings 2" pitchFamily="18" charset="2"/>
              <a:buNone/>
              <a:defRPr kumimoji="0" sz="1200" b="1" i="0" u="none" strike="noStrike" kern="1200" cap="none" spc="0" normalizeH="0" baseline="0">
                <a:ln>
                  <a:noFill/>
                </a:ln>
                <a:solidFill>
                  <a:schemeClr val="tx1">
                    <a:lumMod val="50000"/>
                    <a:lumOff val="50000"/>
                  </a:schemeClr>
                </a:solidFill>
                <a:effectLst>
                  <a:outerShdw blurRad="50800" dist="12700" dir="2700000" algn="tl" rotWithShape="0">
                    <a:schemeClr val="bg1">
                      <a:alpha val="40000"/>
                    </a:schemeClr>
                  </a:outerShdw>
                </a:effectLst>
                <a:uLnTx/>
                <a:uFillTx/>
                <a:latin typeface="+mn-lt"/>
                <a:ea typeface="+mn-ea"/>
                <a:cs typeface="+mn-cs"/>
              </a:defRPr>
            </a:lvl1pPr>
          </a:lstStyle>
          <a:p>
            <a:fld id="{D99619C8-A375-448C-891B-9999C6BE8E64}" type="slidenum">
              <a:rPr smtClean="0"/>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noAutofit/>
          </a:bodyPr>
          <a:lstStyle>
            <a:lvl1pPr algn="ctr">
              <a:defRPr sz="3200"/>
            </a:lvl1pPr>
          </a:lstStyle>
          <a:p>
            <a:r>
              <a:rPr lang="en-US"/>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654300"/>
            <a:ext cx="7315200" cy="850900"/>
          </a:xfrm>
        </p:spPr>
        <p:txBody>
          <a:bodyPr anchor="b" anchorCtr="0">
            <a:normAutofit/>
          </a:bodyPr>
          <a:lstStyle>
            <a:lvl1pPr algn="ctr">
              <a:defRPr sz="4400" b="1" cap="none" baseline="0">
                <a:effectLst>
                  <a:innerShdw blurRad="63500" dist="50800" dir="5400000">
                    <a:schemeClr val="bg1">
                      <a:alpha val="50000"/>
                    </a:schemeClr>
                  </a:innerShdw>
                </a:effectLst>
              </a:defRPr>
            </a:lvl1pPr>
          </a:lstStyle>
          <a:p>
            <a:r>
              <a:rPr lang="en-US"/>
              <a:t>Click to edit Master title style</a:t>
            </a:r>
            <a:endParaRPr/>
          </a:p>
        </p:txBody>
      </p:sp>
      <p:sp>
        <p:nvSpPr>
          <p:cNvPr id="3" name="Text Placeholder 2"/>
          <p:cNvSpPr>
            <a:spLocks noGrp="1"/>
          </p:cNvSpPr>
          <p:nvPr>
            <p:ph type="body" idx="1"/>
          </p:nvPr>
        </p:nvSpPr>
        <p:spPr>
          <a:xfrm>
            <a:off x="927099" y="3622344"/>
            <a:ext cx="7302501" cy="1105401"/>
          </a:xfrm>
        </p:spPr>
        <p:txBody>
          <a:bodyPr anchor="t" anchorCtr="0">
            <a:normAutofit/>
          </a:bodyPr>
          <a:lstStyle>
            <a:lvl1pPr marL="0" indent="0" algn="ctr">
              <a:spcBef>
                <a:spcPct val="0"/>
              </a:spcBef>
              <a:buNone/>
              <a:defRPr sz="15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8" name="Footer Placeholder 4"/>
          <p:cNvSpPr>
            <a:spLocks noGrp="1"/>
          </p:cNvSpPr>
          <p:nvPr>
            <p:ph type="ftr" sz="quarter" idx="11"/>
          </p:nvPr>
        </p:nvSpPr>
        <p:spPr>
          <a:xfrm>
            <a:off x="363538" y="6356350"/>
            <a:ext cx="2895600"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pic>
        <p:nvPicPr>
          <p:cNvPr id="9" name="Picture 8" descr="SectionHeader-Bevel.png"/>
          <p:cNvPicPr>
            <a:picLocks noChangeAspect="1"/>
          </p:cNvPicPr>
          <p:nvPr/>
        </p:nvPicPr>
        <p:blipFill>
          <a:blip r:embed="rId2"/>
          <a:stretch>
            <a:fillRect/>
          </a:stretch>
        </p:blipFill>
        <p:spPr>
          <a:xfrm>
            <a:off x="928048" y="3559792"/>
            <a:ext cx="7315200" cy="17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Content Placeholder 2"/>
          <p:cNvSpPr>
            <a:spLocks noGrp="1"/>
          </p:cNvSpPr>
          <p:nvPr>
            <p:ph sz="half" idx="1"/>
          </p:nvPr>
        </p:nvSpPr>
        <p:spPr>
          <a:xfrm>
            <a:off x="372035"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011706"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ComparisonBoxes.png"/>
          <p:cNvPicPr>
            <a:picLocks noChangeAspect="1"/>
          </p:cNvPicPr>
          <p:nvPr/>
        </p:nvPicPr>
        <p:blipFill>
          <a:blip r:embed="rId2"/>
          <a:srcRect l="4559" t="28431" r="57794" b="7647"/>
          <a:stretch>
            <a:fillRect/>
          </a:stretch>
        </p:blipFill>
        <p:spPr>
          <a:xfrm>
            <a:off x="363071" y="1949824"/>
            <a:ext cx="3474720" cy="4290753"/>
          </a:xfrm>
          <a:prstGeom prst="rect">
            <a:avLst/>
          </a:prstGeom>
        </p:spPr>
      </p:pic>
      <p:pic>
        <p:nvPicPr>
          <p:cNvPr id="11" name="Picture 10" descr="ComparisonBoxes.png"/>
          <p:cNvPicPr>
            <a:picLocks noChangeAspect="1"/>
          </p:cNvPicPr>
          <p:nvPr/>
        </p:nvPicPr>
        <p:blipFill>
          <a:blip r:embed="rId2"/>
          <a:srcRect l="4559" t="28431" r="57794" b="7647"/>
          <a:stretch>
            <a:fillRect/>
          </a:stretch>
        </p:blipFill>
        <p:spPr>
          <a:xfrm>
            <a:off x="3992880" y="1945341"/>
            <a:ext cx="3474720" cy="4290753"/>
          </a:xfrm>
          <a:prstGeom prst="rect">
            <a:avLst/>
          </a:prstGeom>
        </p:spPr>
      </p:pic>
      <p:sp>
        <p:nvSpPr>
          <p:cNvPr id="4" name="Content Placeholder 3"/>
          <p:cNvSpPr>
            <a:spLocks noGrp="1"/>
          </p:cNvSpPr>
          <p:nvPr>
            <p:ph sz="half" idx="2"/>
          </p:nvPr>
        </p:nvSpPr>
        <p:spPr>
          <a:xfrm>
            <a:off x="381000" y="1972236"/>
            <a:ext cx="3429000" cy="4174564"/>
          </a:xfrm>
          <a:prstGeom prst="roundRect">
            <a:avLst>
              <a:gd name="adj" fmla="val 4119"/>
            </a:avLst>
          </a:prstGeom>
          <a:noFill/>
          <a:effectLst/>
          <a:scene3d>
            <a:camera prst="orthographicFront"/>
            <a:lightRig rig="soft" dir="t"/>
          </a:scene3d>
          <a:sp3d>
            <a:extrusionClr>
              <a:schemeClr val="bg1"/>
            </a:extrusionClr>
            <a:contourClr>
              <a:schemeClr val="bg1">
                <a:lumMod val="65000"/>
              </a:schemeClr>
            </a:contourClr>
          </a:sp3d>
        </p:spPr>
        <p:txBody>
          <a:bodyPr tIns="91440" bIns="91440">
            <a:normAutofit/>
            <a:scene3d>
              <a:camera prst="orthographicFront"/>
              <a:lightRig rig="threePt" dir="t"/>
            </a:scene3d>
            <a:sp3d>
              <a:contourClr>
                <a:schemeClr val="bg1"/>
              </a:contourClr>
            </a:sp3d>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noAutofit/>
          </a:bodyPr>
          <a:lstStyle>
            <a:lvl1pPr algn="ctr">
              <a:defRPr/>
            </a:lvl1pPr>
          </a:lstStyle>
          <a:p>
            <a:r>
              <a:rPr lang="en-US"/>
              <a:t>Click to edit Master title style</a:t>
            </a:r>
            <a:endParaRPr/>
          </a:p>
        </p:txBody>
      </p:sp>
      <p:sp>
        <p:nvSpPr>
          <p:cNvPr id="3" name="Text Placeholder 2"/>
          <p:cNvSpPr>
            <a:spLocks noGrp="1"/>
          </p:cNvSpPr>
          <p:nvPr>
            <p:ph type="body" idx="1"/>
          </p:nvPr>
        </p:nvSpPr>
        <p:spPr>
          <a:xfrm>
            <a:off x="372035"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011706"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11706" y="1972236"/>
            <a:ext cx="3429000" cy="4174564"/>
          </a:xfrm>
          <a:prstGeom prst="roundRect">
            <a:avLst>
              <a:gd name="adj" fmla="val 2941"/>
            </a:avLst>
          </a:prstGeom>
          <a:noFill/>
          <a:effectLst/>
          <a:scene3d>
            <a:camera prst="orthographicFront"/>
            <a:lightRig rig="soft" dir="t"/>
          </a:scene3d>
          <a:sp3d>
            <a:extrusionClr>
              <a:schemeClr val="bg1"/>
            </a:extrusionClr>
            <a:contourClr>
              <a:schemeClr val="bg1">
                <a:lumMod val="65000"/>
              </a:schemeClr>
            </a:contourClr>
          </a:sp3d>
        </p:spPr>
        <p:txBody>
          <a:bodyPr vert="horz" lIns="91440" tIns="91440" rIns="91440" bIns="91440" rtlCol="0">
            <a:normAutofit/>
            <a:scene3d>
              <a:camera prst="orthographicFront"/>
              <a:lightRig rig="threePt" dir="t"/>
            </a:scene3d>
            <a:sp3d>
              <a:contourClr>
                <a:schemeClr val="bg1"/>
              </a:contourClr>
            </a:sp3d>
          </a:bodyPr>
          <a:lstStyle>
            <a:lvl1pPr algn="l" defTabSz="914400" rtl="0" eaLnBrk="1" latinLnBrk="0" hangingPunct="1">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algn="l" defTabSz="914400" rtl="0" eaLnBrk="1" latinLnBrk="0" hangingPunct="1">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algn="l" defTabSz="914400" rtl="0" eaLnBrk="1" latinLnBrk="0" hangingPunct="1">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Septiembre 21 de 2009</a:t>
            </a:r>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Slide Number Placeholder 8"/>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Septiembre 21 de 2009</a:t>
            </a:r>
            <a:endParaRPr/>
          </a:p>
        </p:txBody>
      </p:sp>
      <p:sp>
        <p:nvSpPr>
          <p:cNvPr id="4" name="Footer Placeholder 3"/>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5" name="Slide Number Placeholder 4"/>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Septiembre 21 de 2009</a:t>
            </a:r>
            <a:endParaRPr/>
          </a:p>
        </p:txBody>
      </p:sp>
      <p:sp>
        <p:nvSpPr>
          <p:cNvPr id="3" name="Footer Placeholder 2"/>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4" name="Slide Number Placeholder 3"/>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624" y="524435"/>
            <a:ext cx="7086600"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r>
              <a:rPr lang="en-US"/>
              <a:t>Click to edit Master title style</a:t>
            </a:r>
            <a:endParaRPr/>
          </a:p>
        </p:txBody>
      </p:sp>
      <p:sp>
        <p:nvSpPr>
          <p:cNvPr id="3" name="Text Placeholder 2"/>
          <p:cNvSpPr>
            <a:spLocks noGrp="1"/>
          </p:cNvSpPr>
          <p:nvPr>
            <p:ph type="body" idx="1"/>
          </p:nvPr>
        </p:nvSpPr>
        <p:spPr>
          <a:xfrm>
            <a:off x="349624" y="1600200"/>
            <a:ext cx="7086600" cy="4525963"/>
          </a:xfrm>
          <a:prstGeom prst="rect">
            <a:avLst/>
          </a:prstGeom>
        </p:spPr>
        <p:txBody>
          <a:bodyPr vert="horz" lIns="91440" tIns="45720" rIns="91440" bIns="45720" rtlCol="0">
            <a:normAutofit/>
            <a:scene3d>
              <a:camera prst="orthographicFront"/>
              <a:lightRig rig="threePt" dir="t"/>
            </a:scene3d>
            <a:sp3d>
              <a:contourClr>
                <a:schemeClr val="bg1"/>
              </a:contourClr>
            </a:sp3d>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rot="16200000">
            <a:off x="7562943" y="4694238"/>
            <a:ext cx="2133600"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l">
              <a:defRPr sz="1800">
                <a:solidFill>
                  <a:schemeClr val="tx2">
                    <a:lumMod val="40000"/>
                    <a:lumOff val="60000"/>
                  </a:schemeClr>
                </a:solidFill>
                <a:effectLst>
                  <a:outerShdw blurRad="50800" dist="12700" dir="2700000" algn="tl" rotWithShape="0">
                    <a:schemeClr val="bg1">
                      <a:alpha val="40000"/>
                    </a:schemeClr>
                  </a:outerShdw>
                </a:effectLst>
              </a:defRPr>
            </a:lvl1pPr>
          </a:lstStyle>
          <a:p>
            <a:r>
              <a:rPr lang="en-US"/>
              <a:t>Septiembre 21 de 2009</a:t>
            </a:r>
            <a:endParaRPr/>
          </a:p>
        </p:txBody>
      </p:sp>
      <p:sp>
        <p:nvSpPr>
          <p:cNvPr id="6" name="Slide Number Placeholder 5"/>
          <p:cNvSpPr>
            <a:spLocks noGrp="1"/>
          </p:cNvSpPr>
          <p:nvPr>
            <p:ph type="sldNum" sz="quarter" idx="4"/>
          </p:nvPr>
        </p:nvSpPr>
        <p:spPr>
          <a:xfrm>
            <a:off x="8041341" y="6181538"/>
            <a:ext cx="806824"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r">
              <a:defRPr sz="4500">
                <a:solidFill>
                  <a:schemeClr val="tx2">
                    <a:lumMod val="40000"/>
                    <a:lumOff val="60000"/>
                  </a:schemeClr>
                </a:solidFill>
                <a:effectLst>
                  <a:outerShdw blurRad="50800" dist="12700" dir="2700000" algn="tl" rotWithShape="0">
                    <a:schemeClr val="bg1">
                      <a:alpha val="40000"/>
                    </a:schemeClr>
                  </a:outerShdw>
                </a:effectLst>
              </a:defRPr>
            </a:lvl1pPr>
          </a:lstStyle>
          <a:p>
            <a:fld id="{D99619C8-A375-448C-891B-9999C6BE8E64}" type="slidenum">
              <a:rPr smtClean="0"/>
              <a:pPr/>
              <a:t>‹nº›</a:t>
            </a:fld>
            <a:endParaRPr/>
          </a:p>
        </p:txBody>
      </p:sp>
      <p:pic>
        <p:nvPicPr>
          <p:cNvPr id="7" name="Picture 6" descr="bevelDivider.png"/>
          <p:cNvPicPr>
            <a:picLocks noChangeAspect="1"/>
          </p:cNvPicPr>
          <p:nvPr/>
        </p:nvPicPr>
        <p:blipFill>
          <a:blip r:embed="rId15"/>
          <a:stretch>
            <a:fillRect/>
          </a:stretch>
        </p:blipFill>
        <p:spPr>
          <a:xfrm>
            <a:off x="7772400" y="0"/>
            <a:ext cx="107156" cy="6858000"/>
          </a:xfrm>
          <a:prstGeom prst="rect">
            <a:avLst/>
          </a:prstGeom>
        </p:spPr>
      </p:pic>
      <p:sp>
        <p:nvSpPr>
          <p:cNvPr id="9" name="Footer Placeholder 7"/>
          <p:cNvSpPr>
            <a:spLocks noGrp="1"/>
          </p:cNvSpPr>
          <p:nvPr>
            <p:ph type="ftr" sz="quarter" idx="3"/>
          </p:nvPr>
        </p:nvSpPr>
        <p:spPr>
          <a:xfrm rot="16200000">
            <a:off x="5769819" y="3208338"/>
            <a:ext cx="5105400" cy="365125"/>
          </a:xfrm>
          <a:prstGeom prst="rect">
            <a:avLst/>
          </a:prstGeo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l" defTabSz="914400" rtl="0" eaLnBrk="1" latinLnBrk="0" hangingPunct="1">
              <a:spcBef>
                <a:spcPts val="2400"/>
              </a:spcBef>
              <a:buClr>
                <a:schemeClr val="tx2"/>
              </a:buClr>
              <a:buSzPct val="100000"/>
              <a:buFont typeface="Wingdings 2" pitchFamily="18" charset="2"/>
              <a:buNone/>
              <a:defRPr kumimoji="0" sz="2200" b="1" i="0" u="none" strike="noStrike" kern="1200" cap="none" spc="0" normalizeH="0" baseline="0">
                <a:ln>
                  <a:noFill/>
                </a:ln>
                <a:solidFill>
                  <a:schemeClr val="tx2">
                    <a:lumMod val="60000"/>
                    <a:lumOff val="40000"/>
                  </a:schemeClr>
                </a:solidFill>
                <a:effectLst>
                  <a:outerShdw blurRad="50800" dist="12700" dir="2700000" algn="tl" rotWithShape="0">
                    <a:schemeClr val="bg1">
                      <a:alpha val="40000"/>
                    </a:schemeClr>
                  </a:outerShdw>
                </a:effectLst>
                <a:uLnTx/>
                <a:uFillTx/>
                <a:latin typeface="+mn-lt"/>
                <a:ea typeface="+mn-ea"/>
                <a:cs typeface="+mn-cs"/>
              </a:defRPr>
            </a:lvl1pPr>
          </a:lstStyle>
          <a:p>
            <a:r>
              <a:rPr lang="en-US"/>
              <a:t>Diego M. Riaño Pachón - MPIMP</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spcBef>
          <a:spcPct val="0"/>
        </a:spcBef>
        <a:buNone/>
        <a:defRPr sz="4600" kern="1200">
          <a:solidFill>
            <a:schemeClr val="tx2"/>
          </a:solidFill>
          <a:effectLst>
            <a:innerShdw blurRad="63500" dist="50800" dir="5400000">
              <a:schemeClr val="bg1">
                <a:alpha val="50000"/>
              </a:schemeClr>
            </a:innerShdw>
          </a:effectLst>
          <a:latin typeface="+mj-lt"/>
          <a:ea typeface="+mj-ea"/>
          <a:cs typeface="+mj-cs"/>
        </a:defRPr>
      </a:lvl1pPr>
    </p:titleStyle>
    <p:bodyStyle>
      <a:lvl1pPr marL="282575" indent="-282575" algn="l" defTabSz="914400" rtl="0" eaLnBrk="1" latinLnBrk="0" hangingPunct="1">
        <a:spcBef>
          <a:spcPts val="2400"/>
        </a:spcBef>
        <a:buClr>
          <a:schemeClr val="tx2"/>
        </a:buClr>
        <a:buSzPct val="100000"/>
        <a:buFont typeface="Wingdings 2" pitchFamily="18" charset="2"/>
        <a:buChar char=""/>
        <a:defRPr sz="2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marL="577850" indent="-295275" algn="l" defTabSz="914400" rtl="0" eaLnBrk="1" latinLnBrk="0" hangingPunct="1">
        <a:spcBef>
          <a:spcPts val="600"/>
        </a:spcBef>
        <a:buClr>
          <a:schemeClr val="tx2">
            <a:lumMod val="60000"/>
            <a:lumOff val="40000"/>
          </a:schemeClr>
        </a:buClr>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marL="860425" indent="-282575" algn="l" defTabSz="914400" rtl="0" eaLnBrk="1" latinLnBrk="0" hangingPunct="1">
        <a:spcBef>
          <a:spcPts val="600"/>
        </a:spcBef>
        <a:buClr>
          <a:schemeClr val="tx2"/>
        </a:buClr>
        <a:buSzPct val="100000"/>
        <a:buFont typeface="Wingdings 2" pitchFamily="18" charset="2"/>
        <a:buChar char=""/>
        <a:defRPr sz="2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marL="1143000" indent="-282575" algn="l" defTabSz="914400" rtl="0" eaLnBrk="1" latinLnBrk="0" hangingPunct="1">
        <a:spcBef>
          <a:spcPts val="600"/>
        </a:spcBef>
        <a:buClr>
          <a:schemeClr val="tx2">
            <a:lumMod val="60000"/>
            <a:lumOff val="40000"/>
          </a:schemeClr>
        </a:buClr>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marL="1425575" indent="-282575" algn="l" defTabSz="914400" rtl="0" eaLnBrk="1" latinLnBrk="0" hangingPunct="1">
        <a:spcBef>
          <a:spcPts val="600"/>
        </a:spcBef>
        <a:buClr>
          <a:schemeClr val="tx2"/>
        </a:buClr>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99619C8-A375-448C-891B-9999C6BE8E64}" type="slidenum">
              <a:rPr lang="es-ES" smtClean="0"/>
              <a:pPr/>
              <a:t>‹nº›</a:t>
            </a:fld>
            <a:endParaRPr lang="es-E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a:t>Clic para editar título</a:t>
            </a:r>
            <a:endParaRPr/>
          </a:p>
        </p:txBody>
      </p:sp>
      <p:pic>
        <p:nvPicPr>
          <p:cNvPr id="13" name="Imagem 4">
            <a:extLst>
              <a:ext uri="{FF2B5EF4-FFF2-40B4-BE49-F238E27FC236}">
                <a16:creationId xmlns:a16="http://schemas.microsoft.com/office/drawing/2014/main" id="{D5ADDB3C-8D51-0E4A-B952-CBB2513924DC}"/>
              </a:ext>
            </a:extLst>
          </p:cNvPr>
          <p:cNvPicPr>
            <a:picLocks noChangeAspect="1"/>
          </p:cNvPicPr>
          <p:nvPr userDrawn="1"/>
        </p:nvPicPr>
        <p:blipFill>
          <a:blip r:embed="rId18"/>
          <a:stretch>
            <a:fillRect/>
          </a:stretch>
        </p:blipFill>
        <p:spPr>
          <a:xfrm>
            <a:off x="8748465" y="6462465"/>
            <a:ext cx="395534" cy="395534"/>
          </a:xfrm>
          <a:prstGeom prst="rect">
            <a:avLst/>
          </a:prstGeom>
        </p:spPr>
      </p:pic>
      <p:pic>
        <p:nvPicPr>
          <p:cNvPr id="14" name="Imagem 15" descr="Uma imagem contendo objeto, verde&#10;&#10;Descrição gerada automaticamente">
            <a:extLst>
              <a:ext uri="{FF2B5EF4-FFF2-40B4-BE49-F238E27FC236}">
                <a16:creationId xmlns:a16="http://schemas.microsoft.com/office/drawing/2014/main" id="{B00B8D2E-9A91-6844-BA1B-A779F576769C}"/>
              </a:ext>
            </a:extLst>
          </p:cNvPr>
          <p:cNvPicPr>
            <a:picLocks noChangeAspect="1"/>
          </p:cNvPicPr>
          <p:nvPr userDrawn="1"/>
        </p:nvPicPr>
        <p:blipFill>
          <a:blip r:embed="rId19"/>
          <a:stretch>
            <a:fillRect/>
          </a:stretch>
        </p:blipFill>
        <p:spPr>
          <a:xfrm>
            <a:off x="8415809" y="6524325"/>
            <a:ext cx="332655" cy="33265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bbces.netlify.app/"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embnet.vital-it.ch/CoursEMBnet/Pages02/slides/gene_finding.pdf" TargetMode="External"/><Relationship Id="rId1" Type="http://schemas.openxmlformats.org/officeDocument/2006/relationships/slideLayout" Target="../slideLayouts/slideLayout20.xml"/><Relationship Id="rId5" Type="http://schemas.openxmlformats.org/officeDocument/2006/relationships/image" Target="../media/image16.tiff"/><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2" Type="http://schemas.openxmlformats.org/officeDocument/2006/relationships/hyperlink" Target="https://embnet.vital-it.ch/CoursEMBnet/Pages02/slides/gene_finding.pdf"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genome/annotation_prok/proces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img.jgi.doe.gov/edu/doc/genome-annotation-2001.pdf" TargetMode="Externa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biomedcentral.com/1471-2105/11/119" TargetMode="External"/><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www.nature.com/nrg/journal/v2/n7/full/nrg0701_493a.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nature.com/nrg/journal/v13/n5/full/nrg3174.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nature.com/nrg/journal/v13/n5/full/nrg3174.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embnet.vital-it.ch/CoursEMBnet/Pages02/slides/gene_finding.pdf"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embnet.vital-it.ch/CoursEMBnet/Pages02/slides/gene_finding.pdf" TargetMode="External"/><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6692"/>
            <a:ext cx="9144000" cy="792088"/>
          </a:xfrm>
        </p:spPr>
        <p:txBody>
          <a:bodyPr>
            <a:noAutofit/>
          </a:bodyPr>
          <a:lstStyle/>
          <a:p>
            <a:pPr algn="ctr"/>
            <a:r>
              <a:rPr lang="pt-BR" sz="3600" b="1" dirty="0">
                <a:solidFill>
                  <a:srgbClr val="FFFFFF"/>
                </a:solidFill>
              </a:rPr>
              <a:t>CEN0485 – Introdução à Bioinformática</a:t>
            </a:r>
          </a:p>
        </p:txBody>
      </p:sp>
      <p:sp>
        <p:nvSpPr>
          <p:cNvPr id="4" name="TextBox 3"/>
          <p:cNvSpPr txBox="1"/>
          <p:nvPr/>
        </p:nvSpPr>
        <p:spPr>
          <a:xfrm>
            <a:off x="0" y="2197313"/>
            <a:ext cx="9144000" cy="1015663"/>
          </a:xfrm>
          <a:prstGeom prst="rect">
            <a:avLst/>
          </a:prstGeom>
          <a:noFill/>
        </p:spPr>
        <p:txBody>
          <a:bodyPr wrap="square" rtlCol="0">
            <a:spAutoFit/>
          </a:bodyPr>
          <a:lstStyle/>
          <a:p>
            <a:pPr algn="ctr"/>
            <a:r>
              <a:rPr lang="en-US" sz="6000" b="1" dirty="0"/>
              <a:t>Genome annotation</a:t>
            </a:r>
          </a:p>
        </p:txBody>
      </p:sp>
      <p:sp>
        <p:nvSpPr>
          <p:cNvPr id="11" name="Subtitle 2">
            <a:extLst>
              <a:ext uri="{FF2B5EF4-FFF2-40B4-BE49-F238E27FC236}">
                <a16:creationId xmlns:a16="http://schemas.microsoft.com/office/drawing/2014/main" id="{963BD774-EBB7-C544-A71E-0706370932BB}"/>
              </a:ext>
            </a:extLst>
          </p:cNvPr>
          <p:cNvSpPr txBox="1">
            <a:spLocks/>
          </p:cNvSpPr>
          <p:nvPr/>
        </p:nvSpPr>
        <p:spPr>
          <a:xfrm>
            <a:off x="0" y="3501008"/>
            <a:ext cx="9144000" cy="172819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pPr algn="ctr"/>
            <a:r>
              <a:rPr lang="es-ES_tradnl" sz="2400" dirty="0">
                <a:solidFill>
                  <a:schemeClr val="tx1"/>
                </a:solidFill>
              </a:rPr>
              <a:t>Prof. Dr. </a:t>
            </a:r>
            <a:r>
              <a:rPr lang="es-ES_tradnl" sz="2400" dirty="0" err="1">
                <a:solidFill>
                  <a:schemeClr val="tx1"/>
                </a:solidFill>
              </a:rPr>
              <a:t>rer</a:t>
            </a:r>
            <a:r>
              <a:rPr lang="es-ES_tradnl" sz="2400" dirty="0">
                <a:solidFill>
                  <a:schemeClr val="tx1"/>
                </a:solidFill>
              </a:rPr>
              <a:t>. </a:t>
            </a:r>
            <a:r>
              <a:rPr lang="es-ES_tradnl" sz="2400" dirty="0" err="1">
                <a:solidFill>
                  <a:schemeClr val="tx1"/>
                </a:solidFill>
              </a:rPr>
              <a:t>nat</a:t>
            </a:r>
            <a:r>
              <a:rPr lang="es-ES_tradnl" sz="2400" dirty="0">
                <a:solidFill>
                  <a:schemeClr val="tx1"/>
                </a:solidFill>
              </a:rPr>
              <a:t>. Diego Mauricio Riaño Pachón</a:t>
            </a:r>
          </a:p>
          <a:p>
            <a:pPr algn="ctr"/>
            <a:r>
              <a:rPr lang="es-ES_tradnl" dirty="0" err="1">
                <a:solidFill>
                  <a:schemeClr val="tx1"/>
                </a:solidFill>
              </a:rPr>
              <a:t>Laboratório</a:t>
            </a:r>
            <a:r>
              <a:rPr lang="es-ES_tradnl" dirty="0">
                <a:solidFill>
                  <a:schemeClr val="tx1"/>
                </a:solidFill>
              </a:rPr>
              <a:t> de </a:t>
            </a:r>
            <a:r>
              <a:rPr lang="es-ES_tradnl" dirty="0" err="1">
                <a:solidFill>
                  <a:schemeClr val="tx1"/>
                </a:solidFill>
              </a:rPr>
              <a:t>Biologia</a:t>
            </a:r>
            <a:r>
              <a:rPr lang="es-ES_tradnl" dirty="0">
                <a:solidFill>
                  <a:schemeClr val="tx1"/>
                </a:solidFill>
              </a:rPr>
              <a:t> Computacional, Evolutiva e de Sistemas</a:t>
            </a:r>
            <a:endParaRPr lang="es-ES_tradnl" dirty="0">
              <a:solidFill>
                <a:schemeClr val="tx1"/>
              </a:solidFill>
              <a:cs typeface="Calibri"/>
            </a:endParaRPr>
          </a:p>
          <a:p>
            <a:pPr algn="ctr"/>
            <a:r>
              <a:rPr lang="es-ES_tradnl" dirty="0">
                <a:solidFill>
                  <a:schemeClr val="tx1"/>
                </a:solidFill>
              </a:rPr>
              <a:t>Centro de Energía Nuclear </a:t>
            </a:r>
            <a:r>
              <a:rPr lang="es-ES_tradnl" dirty="0" err="1">
                <a:solidFill>
                  <a:schemeClr val="tx1"/>
                </a:solidFill>
              </a:rPr>
              <a:t>na</a:t>
            </a:r>
            <a:r>
              <a:rPr lang="es-ES_tradnl" dirty="0">
                <a:solidFill>
                  <a:schemeClr val="tx1"/>
                </a:solidFill>
              </a:rPr>
              <a:t> Agricultura</a:t>
            </a:r>
            <a:endParaRPr lang="es-ES_tradnl" dirty="0">
              <a:solidFill>
                <a:schemeClr val="tx1"/>
              </a:solidFill>
              <a:cs typeface="Calibri"/>
            </a:endParaRPr>
          </a:p>
          <a:p>
            <a:pPr algn="ctr"/>
            <a:r>
              <a:rPr lang="es-ES_tradnl" dirty="0" err="1">
                <a:solidFill>
                  <a:schemeClr val="tx1"/>
                </a:solidFill>
              </a:rPr>
              <a:t>Universidade</a:t>
            </a:r>
            <a:r>
              <a:rPr lang="es-ES_tradnl" dirty="0">
                <a:solidFill>
                  <a:schemeClr val="tx1"/>
                </a:solidFill>
              </a:rPr>
              <a:t> de São Paulo</a:t>
            </a:r>
            <a:endParaRPr lang="es-ES_tradnl" dirty="0">
              <a:solidFill>
                <a:schemeClr val="tx1"/>
              </a:solidFill>
              <a:cs typeface="Calibri"/>
            </a:endParaRPr>
          </a:p>
          <a:p>
            <a:pPr algn="ctr"/>
            <a:r>
              <a:rPr lang="es-ES_tradnl" dirty="0">
                <a:solidFill>
                  <a:schemeClr val="tx1"/>
                </a:solidFill>
                <a:ea typeface="+mn-lt"/>
                <a:cs typeface="+mn-lt"/>
                <a:hlinkClick r:id="rId3">
                  <a:extLst>
                    <a:ext uri="{A12FA001-AC4F-418D-AE19-62706E023703}">
                      <ahyp:hlinkClr xmlns:ahyp="http://schemas.microsoft.com/office/drawing/2018/hyperlinkcolor" val="tx"/>
                    </a:ext>
                  </a:extLst>
                </a:hlinkClick>
              </a:rPr>
              <a:t>https://labbces.cena.usp.br/</a:t>
            </a:r>
            <a:endParaRPr lang="es-ES_tradnl" dirty="0">
              <a:solidFill>
                <a:schemeClr val="tx1"/>
              </a:solidFill>
              <a:ea typeface="+mn-lt"/>
              <a:cs typeface="+mn-lt"/>
            </a:endParaRPr>
          </a:p>
          <a:p>
            <a:pPr algn="ctr"/>
            <a:r>
              <a:rPr lang="es-ES_tradnl" dirty="0">
                <a:solidFill>
                  <a:schemeClr val="tx1"/>
                </a:solidFill>
              </a:rPr>
              <a:t>diego.riano@cena.usp.br</a:t>
            </a:r>
          </a:p>
        </p:txBody>
      </p:sp>
    </p:spTree>
    <p:extLst>
      <p:ext uri="{BB962C8B-B14F-4D97-AF65-F5344CB8AC3E}">
        <p14:creationId xmlns:p14="http://schemas.microsoft.com/office/powerpoint/2010/main" val="351000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7775-F36A-1342-8A86-9F78F9D39AB3}"/>
              </a:ext>
            </a:extLst>
          </p:cNvPr>
          <p:cNvSpPr>
            <a:spLocks noGrp="1"/>
          </p:cNvSpPr>
          <p:nvPr>
            <p:ph type="title"/>
          </p:nvPr>
        </p:nvSpPr>
        <p:spPr>
          <a:xfrm>
            <a:off x="284163" y="630382"/>
            <a:ext cx="8574087" cy="967840"/>
          </a:xfrm>
        </p:spPr>
        <p:txBody>
          <a:bodyPr vert="horz" lIns="91440" tIns="45720" rIns="91440" bIns="45720" rtlCol="0" anchor="ctr">
            <a:normAutofit/>
          </a:bodyPr>
          <a:lstStyle/>
          <a:p>
            <a:r>
              <a:rPr lang="en-US" sz="3900" i="1" dirty="0"/>
              <a:t>Ab initio</a:t>
            </a:r>
            <a:r>
              <a:rPr lang="en-US" sz="3900" dirty="0"/>
              <a:t> gene finding: Signal detection</a:t>
            </a:r>
          </a:p>
        </p:txBody>
      </p:sp>
      <p:sp>
        <p:nvSpPr>
          <p:cNvPr id="10" name="Rectangle 9">
            <a:extLst>
              <a:ext uri="{FF2B5EF4-FFF2-40B4-BE49-F238E27FC236}">
                <a16:creationId xmlns:a16="http://schemas.microsoft.com/office/drawing/2014/main" id="{59BE9C2B-30C1-B242-A11F-5A15299E2202}"/>
              </a:ext>
            </a:extLst>
          </p:cNvPr>
          <p:cNvSpPr/>
          <p:nvPr/>
        </p:nvSpPr>
        <p:spPr>
          <a:xfrm>
            <a:off x="-684584" y="6494476"/>
            <a:ext cx="8427252" cy="363524"/>
          </a:xfrm>
          <a:prstGeom prst="rect">
            <a:avLst/>
          </a:prstGeom>
        </p:spPr>
        <p:txBody>
          <a:bodyPr vert="horz" lIns="91440" tIns="45720" rIns="91440" bIns="45720" rtlCol="0" anchor="b">
            <a:normAutofit/>
          </a:bodyPr>
          <a:lstStyle/>
          <a:p>
            <a:pPr algn="ctr" defTabSz="914400">
              <a:lnSpc>
                <a:spcPct val="90000"/>
              </a:lnSpc>
              <a:spcBef>
                <a:spcPts val="600"/>
              </a:spcBef>
              <a:buClr>
                <a:schemeClr val="bg1">
                  <a:lumMod val="65000"/>
                </a:schemeClr>
              </a:buClr>
              <a:buSzPct val="90000"/>
            </a:pPr>
            <a:r>
              <a:rPr lang="es-ES_tradnl" sz="1200" b="0" kern="1200" dirty="0">
                <a:solidFill>
                  <a:schemeClr val="accent2"/>
                </a:solidFill>
                <a:latin typeface="+mn-lt"/>
                <a:ea typeface="+mn-ea"/>
                <a:cs typeface="+mn-cs"/>
                <a:hlinkClick r:id="rId2"/>
              </a:rPr>
              <a:t>https://embnet.vital-it.ch/CoursEMBnet/Pages02/slides/gene_finding.pdf</a:t>
            </a:r>
            <a:endParaRPr lang="es-ES_tradnl" sz="1200" b="0" kern="1200" dirty="0">
              <a:solidFill>
                <a:schemeClr val="accent2"/>
              </a:solidFill>
              <a:latin typeface="+mn-lt"/>
              <a:ea typeface="+mn-ea"/>
              <a:cs typeface="+mn-cs"/>
            </a:endParaRPr>
          </a:p>
        </p:txBody>
      </p:sp>
      <p:pic>
        <p:nvPicPr>
          <p:cNvPr id="5" name="Picture 4">
            <a:extLst>
              <a:ext uri="{FF2B5EF4-FFF2-40B4-BE49-F238E27FC236}">
                <a16:creationId xmlns:a16="http://schemas.microsoft.com/office/drawing/2014/main" id="{35CC8491-5718-4C4A-BB15-1CCDDA862C97}"/>
              </a:ext>
            </a:extLst>
          </p:cNvPr>
          <p:cNvPicPr>
            <a:picLocks noChangeAspect="1"/>
          </p:cNvPicPr>
          <p:nvPr/>
        </p:nvPicPr>
        <p:blipFill>
          <a:blip r:embed="rId3"/>
          <a:stretch>
            <a:fillRect/>
          </a:stretch>
        </p:blipFill>
        <p:spPr>
          <a:xfrm>
            <a:off x="4571206" y="2590800"/>
            <a:ext cx="3931920" cy="1307363"/>
          </a:xfrm>
          <a:prstGeom prst="rect">
            <a:avLst/>
          </a:prstGeom>
          <a:noFill/>
        </p:spPr>
      </p:pic>
      <p:sp>
        <p:nvSpPr>
          <p:cNvPr id="4" name="Slide Number Placeholder 3">
            <a:extLst>
              <a:ext uri="{FF2B5EF4-FFF2-40B4-BE49-F238E27FC236}">
                <a16:creationId xmlns:a16="http://schemas.microsoft.com/office/drawing/2014/main" id="{0622E268-EB79-8A4F-8F05-7A452A0BD5CB}"/>
              </a:ext>
            </a:extLst>
          </p:cNvPr>
          <p:cNvSpPr>
            <a:spLocks noGrp="1"/>
          </p:cNvSpPr>
          <p:nvPr>
            <p:ph type="sldNum" sz="quarter" idx="12"/>
          </p:nvPr>
        </p:nvSpPr>
        <p:spPr>
          <a:xfrm>
            <a:off x="8306459" y="167347"/>
            <a:ext cx="630621" cy="359760"/>
          </a:xfrm>
        </p:spPr>
        <p:txBody>
          <a:bodyPr vert="horz" lIns="91440" tIns="45720" rIns="91440" bIns="45720" rtlCol="0" anchor="ctr">
            <a:normAutofit/>
          </a:bodyPr>
          <a:lstStyle/>
          <a:p>
            <a:pPr>
              <a:spcAft>
                <a:spcPts val="600"/>
              </a:spcAft>
            </a:pPr>
            <a:fld id="{F9B76065-02A8-2140-ABFF-467A450FC727}" type="slidenum">
              <a:rPr lang="en-US" smtClean="0"/>
              <a:pPr>
                <a:spcAft>
                  <a:spcPts val="600"/>
                </a:spcAft>
              </a:pPr>
              <a:t>10</a:t>
            </a:fld>
            <a:endParaRPr lang="en-US"/>
          </a:p>
        </p:txBody>
      </p:sp>
      <p:pic>
        <p:nvPicPr>
          <p:cNvPr id="7" name="Picture 6">
            <a:extLst>
              <a:ext uri="{FF2B5EF4-FFF2-40B4-BE49-F238E27FC236}">
                <a16:creationId xmlns:a16="http://schemas.microsoft.com/office/drawing/2014/main" id="{6CB48D1C-7F9F-F442-BAC8-6833D8C796CC}"/>
              </a:ext>
            </a:extLst>
          </p:cNvPr>
          <p:cNvPicPr>
            <a:picLocks noChangeAspect="1"/>
          </p:cNvPicPr>
          <p:nvPr/>
        </p:nvPicPr>
        <p:blipFill>
          <a:blip r:embed="rId4"/>
          <a:stretch>
            <a:fillRect/>
          </a:stretch>
        </p:blipFill>
        <p:spPr>
          <a:xfrm>
            <a:off x="2938754" y="3750479"/>
            <a:ext cx="3556000" cy="2286000"/>
          </a:xfrm>
          <a:prstGeom prst="rect">
            <a:avLst/>
          </a:prstGeom>
        </p:spPr>
      </p:pic>
      <p:pic>
        <p:nvPicPr>
          <p:cNvPr id="8" name="Picture 7">
            <a:extLst>
              <a:ext uri="{FF2B5EF4-FFF2-40B4-BE49-F238E27FC236}">
                <a16:creationId xmlns:a16="http://schemas.microsoft.com/office/drawing/2014/main" id="{21CE1E40-0F87-D742-A5AF-2E331F278A1D}"/>
              </a:ext>
            </a:extLst>
          </p:cNvPr>
          <p:cNvPicPr>
            <a:picLocks noChangeAspect="1"/>
          </p:cNvPicPr>
          <p:nvPr/>
        </p:nvPicPr>
        <p:blipFill>
          <a:blip r:embed="rId5"/>
          <a:stretch>
            <a:fillRect/>
          </a:stretch>
        </p:blipFill>
        <p:spPr>
          <a:xfrm>
            <a:off x="6135886" y="3729101"/>
            <a:ext cx="2832100" cy="2870200"/>
          </a:xfrm>
          <a:prstGeom prst="rect">
            <a:avLst/>
          </a:prstGeom>
        </p:spPr>
      </p:pic>
      <p:sp>
        <p:nvSpPr>
          <p:cNvPr id="3" name="TextBox 2">
            <a:extLst>
              <a:ext uri="{FF2B5EF4-FFF2-40B4-BE49-F238E27FC236}">
                <a16:creationId xmlns:a16="http://schemas.microsoft.com/office/drawing/2014/main" id="{4184A123-6CE4-9642-839F-1F0BF225E78E}"/>
              </a:ext>
            </a:extLst>
          </p:cNvPr>
          <p:cNvSpPr txBox="1"/>
          <p:nvPr/>
        </p:nvSpPr>
        <p:spPr>
          <a:xfrm>
            <a:off x="214143" y="2590800"/>
            <a:ext cx="3931920" cy="3535362"/>
          </a:xfrm>
          <a:prstGeom prst="rect">
            <a:avLst/>
          </a:prstGeom>
        </p:spPr>
        <p:txBody>
          <a:bodyPr vert="horz" lIns="91440" tIns="45720" rIns="91440" bIns="45720" rtlCol="0">
            <a:normAutofit fontScale="92500" lnSpcReduction="20000"/>
          </a:bodyPr>
          <a:lstStyle/>
          <a:p>
            <a:pPr defTabSz="914400">
              <a:spcAft>
                <a:spcPts val="600"/>
              </a:spcAft>
              <a:buSzPct val="90000"/>
              <a:buFont typeface="Wingdings" pitchFamily="2" charset="2"/>
              <a:buChar char=""/>
            </a:pPr>
            <a:r>
              <a:rPr lang="en-US" sz="2200" dirty="0">
                <a:solidFill>
                  <a:schemeClr val="tx1">
                    <a:lumMod val="85000"/>
                    <a:lumOff val="15000"/>
                  </a:schemeClr>
                </a:solidFill>
              </a:rPr>
              <a:t>Detect short DNA motifs: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Cis-regulatory elements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Start and stop translation sites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Splice sites</a:t>
            </a:r>
          </a:p>
          <a:p>
            <a:pPr defTabSz="914400">
              <a:spcAft>
                <a:spcPts val="600"/>
              </a:spcAft>
              <a:buSzPct val="90000"/>
              <a:buFont typeface="Wingdings" pitchFamily="2" charset="2"/>
              <a:buChar char=""/>
            </a:pPr>
            <a:r>
              <a:rPr lang="en-US" sz="2200" dirty="0">
                <a:solidFill>
                  <a:schemeClr val="tx1">
                    <a:lumMod val="85000"/>
                    <a:lumOff val="15000"/>
                  </a:schemeClr>
                </a:solidFill>
              </a:rPr>
              <a:t>How to detect these signals: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Consensus strings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Patter recognition</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Weight matrices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Hidden Markov models</a:t>
            </a:r>
          </a:p>
          <a:p>
            <a:pPr marL="742950" lvl="1" indent="-285750" defTabSz="914400">
              <a:spcAft>
                <a:spcPts val="600"/>
              </a:spcAft>
              <a:buSzPct val="90000"/>
              <a:buFont typeface="Wingdings" pitchFamily="2" charset="2"/>
              <a:buChar char=""/>
            </a:pPr>
            <a:r>
              <a:rPr lang="en-US" sz="2200" dirty="0">
                <a:solidFill>
                  <a:schemeClr val="tx1">
                    <a:lumMod val="85000"/>
                    <a:lumOff val="15000"/>
                  </a:schemeClr>
                </a:solidFill>
              </a:rPr>
              <a:t>Neural Networks</a:t>
            </a:r>
          </a:p>
        </p:txBody>
      </p:sp>
    </p:spTree>
    <p:extLst>
      <p:ext uri="{BB962C8B-B14F-4D97-AF65-F5344CB8AC3E}">
        <p14:creationId xmlns:p14="http://schemas.microsoft.com/office/powerpoint/2010/main" val="386001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7775-F36A-1342-8A86-9F78F9D39AB3}"/>
              </a:ext>
            </a:extLst>
          </p:cNvPr>
          <p:cNvSpPr>
            <a:spLocks noGrp="1"/>
          </p:cNvSpPr>
          <p:nvPr>
            <p:ph type="title"/>
          </p:nvPr>
        </p:nvSpPr>
        <p:spPr>
          <a:xfrm>
            <a:off x="284163" y="630382"/>
            <a:ext cx="8574087" cy="967840"/>
          </a:xfrm>
        </p:spPr>
        <p:txBody>
          <a:bodyPr vert="horz" lIns="91440" tIns="45720" rIns="91440" bIns="45720" rtlCol="0" anchor="ctr">
            <a:normAutofit/>
          </a:bodyPr>
          <a:lstStyle/>
          <a:p>
            <a:r>
              <a:rPr lang="en-US" sz="3900" i="1" dirty="0"/>
              <a:t>Ab initio</a:t>
            </a:r>
            <a:r>
              <a:rPr lang="en-US" sz="3900" dirty="0"/>
              <a:t> gene finding: Content statistics</a:t>
            </a:r>
          </a:p>
        </p:txBody>
      </p:sp>
      <p:sp>
        <p:nvSpPr>
          <p:cNvPr id="10" name="Rectangle 9">
            <a:extLst>
              <a:ext uri="{FF2B5EF4-FFF2-40B4-BE49-F238E27FC236}">
                <a16:creationId xmlns:a16="http://schemas.microsoft.com/office/drawing/2014/main" id="{59BE9C2B-30C1-B242-A11F-5A15299E2202}"/>
              </a:ext>
            </a:extLst>
          </p:cNvPr>
          <p:cNvSpPr/>
          <p:nvPr/>
        </p:nvSpPr>
        <p:spPr>
          <a:xfrm>
            <a:off x="-684584" y="6494476"/>
            <a:ext cx="8427252" cy="363524"/>
          </a:xfrm>
          <a:prstGeom prst="rect">
            <a:avLst/>
          </a:prstGeom>
        </p:spPr>
        <p:txBody>
          <a:bodyPr vert="horz" lIns="91440" tIns="45720" rIns="91440" bIns="45720" rtlCol="0" anchor="b">
            <a:normAutofit/>
          </a:bodyPr>
          <a:lstStyle/>
          <a:p>
            <a:pPr algn="ctr" defTabSz="914400">
              <a:lnSpc>
                <a:spcPct val="90000"/>
              </a:lnSpc>
              <a:spcBef>
                <a:spcPts val="600"/>
              </a:spcBef>
              <a:buClr>
                <a:schemeClr val="bg1">
                  <a:lumMod val="65000"/>
                </a:schemeClr>
              </a:buClr>
              <a:buSzPct val="90000"/>
            </a:pPr>
            <a:r>
              <a:rPr lang="es-ES_tradnl" sz="1200" b="0" kern="1200" dirty="0">
                <a:solidFill>
                  <a:schemeClr val="accent2"/>
                </a:solidFill>
                <a:latin typeface="+mn-lt"/>
                <a:ea typeface="+mn-ea"/>
                <a:cs typeface="+mn-cs"/>
                <a:hlinkClick r:id="rId2"/>
              </a:rPr>
              <a:t>https://embnet.vital-it.ch/CoursEMBnet/Pages02/slides/gene_finding.pdf</a:t>
            </a:r>
            <a:endParaRPr lang="es-ES_tradnl" sz="1200" b="0" kern="1200" dirty="0">
              <a:solidFill>
                <a:schemeClr val="accent2"/>
              </a:solidFill>
              <a:latin typeface="+mn-lt"/>
              <a:ea typeface="+mn-ea"/>
              <a:cs typeface="+mn-cs"/>
            </a:endParaRPr>
          </a:p>
        </p:txBody>
      </p:sp>
      <p:sp>
        <p:nvSpPr>
          <p:cNvPr id="4" name="Slide Number Placeholder 3">
            <a:extLst>
              <a:ext uri="{FF2B5EF4-FFF2-40B4-BE49-F238E27FC236}">
                <a16:creationId xmlns:a16="http://schemas.microsoft.com/office/drawing/2014/main" id="{0622E268-EB79-8A4F-8F05-7A452A0BD5CB}"/>
              </a:ext>
            </a:extLst>
          </p:cNvPr>
          <p:cNvSpPr>
            <a:spLocks noGrp="1"/>
          </p:cNvSpPr>
          <p:nvPr>
            <p:ph type="sldNum" sz="quarter" idx="12"/>
          </p:nvPr>
        </p:nvSpPr>
        <p:spPr>
          <a:xfrm>
            <a:off x="8306459" y="167347"/>
            <a:ext cx="630621" cy="359760"/>
          </a:xfrm>
        </p:spPr>
        <p:txBody>
          <a:bodyPr vert="horz" lIns="91440" tIns="45720" rIns="91440" bIns="45720" rtlCol="0" anchor="ctr">
            <a:normAutofit/>
          </a:bodyPr>
          <a:lstStyle/>
          <a:p>
            <a:pPr>
              <a:spcAft>
                <a:spcPts val="600"/>
              </a:spcAft>
            </a:pPr>
            <a:fld id="{F9B76065-02A8-2140-ABFF-467A450FC727}" type="slidenum">
              <a:rPr lang="en-US" smtClean="0"/>
              <a:pPr>
                <a:spcAft>
                  <a:spcPts val="600"/>
                </a:spcAft>
              </a:pPr>
              <a:t>11</a:t>
            </a:fld>
            <a:endParaRPr lang="en-US"/>
          </a:p>
        </p:txBody>
      </p:sp>
      <p:sp>
        <p:nvSpPr>
          <p:cNvPr id="3" name="TextBox 2">
            <a:extLst>
              <a:ext uri="{FF2B5EF4-FFF2-40B4-BE49-F238E27FC236}">
                <a16:creationId xmlns:a16="http://schemas.microsoft.com/office/drawing/2014/main" id="{4184A123-6CE4-9642-839F-1F0BF225E78E}"/>
              </a:ext>
            </a:extLst>
          </p:cNvPr>
          <p:cNvSpPr txBox="1"/>
          <p:nvPr/>
        </p:nvSpPr>
        <p:spPr>
          <a:xfrm>
            <a:off x="250676" y="2060848"/>
            <a:ext cx="8574087" cy="3535362"/>
          </a:xfrm>
          <a:prstGeom prst="rect">
            <a:avLst/>
          </a:prstGeom>
        </p:spPr>
        <p:txBody>
          <a:bodyPr vert="horz" lIns="91440" tIns="45720" rIns="91440" bIns="45720" rtlCol="0">
            <a:normAutofit lnSpcReduction="10000"/>
          </a:bodyPr>
          <a:lstStyle/>
          <a:p>
            <a:pPr defTabSz="914400">
              <a:spcAft>
                <a:spcPts val="600"/>
              </a:spcAft>
              <a:buSzPct val="90000"/>
              <a:buFont typeface="Wingdings" pitchFamily="2" charset="2"/>
              <a:buChar char=""/>
            </a:pPr>
            <a:r>
              <a:rPr lang="en-US" sz="2200" dirty="0">
                <a:solidFill>
                  <a:schemeClr val="tx1">
                    <a:lumMod val="85000"/>
                    <a:lumOff val="15000"/>
                  </a:schemeClr>
                </a:solidFill>
              </a:rPr>
              <a:t>Intergenic regions, introns and exons have different nucleotide contents</a:t>
            </a:r>
          </a:p>
          <a:p>
            <a:pPr defTabSz="914400">
              <a:spcAft>
                <a:spcPts val="600"/>
              </a:spcAft>
              <a:buSzPct val="90000"/>
              <a:buFont typeface="Wingdings" pitchFamily="2" charset="2"/>
              <a:buChar char=""/>
            </a:pPr>
            <a:r>
              <a:rPr lang="en-US" sz="2200" dirty="0">
                <a:solidFill>
                  <a:schemeClr val="tx1">
                    <a:lumMod val="85000"/>
                    <a:lumOff val="15000"/>
                  </a:schemeClr>
                </a:solidFill>
              </a:rPr>
              <a:t>We can exploit these compositional difference to infer gene structure</a:t>
            </a:r>
          </a:p>
          <a:p>
            <a:pPr defTabSz="914400">
              <a:spcAft>
                <a:spcPts val="600"/>
              </a:spcAft>
              <a:buSzPct val="90000"/>
              <a:buFont typeface="Wingdings" pitchFamily="2" charset="2"/>
              <a:buChar char=""/>
            </a:pPr>
            <a:r>
              <a:rPr lang="en-US" sz="2200" dirty="0">
                <a:solidFill>
                  <a:schemeClr val="tx1">
                    <a:lumMod val="85000"/>
                    <a:lumOff val="15000"/>
                  </a:schemeClr>
                </a:solidFill>
              </a:rPr>
              <a:t>For instance (very naïve example):</a:t>
            </a:r>
          </a:p>
          <a:p>
            <a:pPr lvl="1" defTabSz="914400">
              <a:spcAft>
                <a:spcPts val="600"/>
              </a:spcAft>
              <a:buSzPct val="90000"/>
              <a:buFont typeface="Wingdings" pitchFamily="2" charset="2"/>
              <a:buChar char=""/>
            </a:pPr>
            <a:r>
              <a:rPr lang="en-US" sz="2200" dirty="0">
                <a:solidFill>
                  <a:schemeClr val="tx1">
                    <a:lumMod val="85000"/>
                    <a:lumOff val="15000"/>
                  </a:schemeClr>
                </a:solidFill>
              </a:rPr>
              <a:t>Assuming a uniform random distribution, stops codons could be present every 64/3 codons (21 codons) in average. We can look for regions that are poor in stops codons but flanked by a start and a stop codon, this could be a putative protein-coding gene</a:t>
            </a:r>
          </a:p>
          <a:p>
            <a:pPr defTabSz="914400">
              <a:spcAft>
                <a:spcPts val="600"/>
              </a:spcAft>
              <a:buSzPct val="90000"/>
              <a:buFont typeface="Wingdings" pitchFamily="2" charset="2"/>
              <a:buChar char=""/>
            </a:pPr>
            <a:r>
              <a:rPr lang="en-US" sz="2200" dirty="0">
                <a:solidFill>
                  <a:schemeClr val="tx1">
                    <a:lumMod val="85000"/>
                    <a:lumOff val="15000"/>
                  </a:schemeClr>
                </a:solidFill>
              </a:rPr>
              <a:t>The frequency of hexamers is a good property to predict whether a DNA window in the genome is coding or non-coding, and has been included in many gene finders.</a:t>
            </a:r>
          </a:p>
        </p:txBody>
      </p:sp>
    </p:spTree>
    <p:extLst>
      <p:ext uri="{BB962C8B-B14F-4D97-AF65-F5344CB8AC3E}">
        <p14:creationId xmlns:p14="http://schemas.microsoft.com/office/powerpoint/2010/main" val="28853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dirty="0"/>
              <a:t>NCBI Prokaryotic Genome Annotation Process</a:t>
            </a:r>
            <a:br>
              <a:rPr lang="en-US" sz="3200" dirty="0"/>
            </a:br>
            <a:endParaRPr lang="en-US" sz="3200" dirty="0"/>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12</a:t>
            </a:fld>
            <a:endParaRPr lang="en-US" dirty="0"/>
          </a:p>
        </p:txBody>
      </p:sp>
      <p:sp>
        <p:nvSpPr>
          <p:cNvPr id="4" name="Rectangle 3"/>
          <p:cNvSpPr/>
          <p:nvPr/>
        </p:nvSpPr>
        <p:spPr>
          <a:xfrm>
            <a:off x="2286000" y="6093296"/>
            <a:ext cx="6858000" cy="307777"/>
          </a:xfrm>
          <a:prstGeom prst="rect">
            <a:avLst/>
          </a:prstGeom>
        </p:spPr>
        <p:txBody>
          <a:bodyPr wrap="square">
            <a:spAutoFit/>
          </a:bodyPr>
          <a:lstStyle/>
          <a:p>
            <a:pPr algn="r"/>
            <a:r>
              <a:rPr lang="en-US" sz="1400" dirty="0">
                <a:hlinkClick r:id="rId3"/>
              </a:rPr>
              <a:t>http://www.ncbi.nlm.nih.gov/genome/annotation_prok/process/</a:t>
            </a:r>
            <a:endParaRPr lang="en-US" sz="1400" dirty="0"/>
          </a:p>
        </p:txBody>
      </p:sp>
      <p:pic>
        <p:nvPicPr>
          <p:cNvPr id="5" name="Picture 4"/>
          <p:cNvPicPr>
            <a:picLocks noChangeAspect="1"/>
          </p:cNvPicPr>
          <p:nvPr/>
        </p:nvPicPr>
        <p:blipFill>
          <a:blip r:embed="rId4"/>
          <a:stretch>
            <a:fillRect/>
          </a:stretch>
        </p:blipFill>
        <p:spPr>
          <a:xfrm>
            <a:off x="2263350" y="2230772"/>
            <a:ext cx="4632176" cy="3474132"/>
          </a:xfrm>
          <a:prstGeom prst="rect">
            <a:avLst/>
          </a:prstGeom>
        </p:spPr>
      </p:pic>
    </p:spTree>
    <p:extLst>
      <p:ext uri="{BB962C8B-B14F-4D97-AF65-F5344CB8AC3E}">
        <p14:creationId xmlns:p14="http://schemas.microsoft.com/office/powerpoint/2010/main" val="180540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a:t>
            </a:r>
          </a:p>
        </p:txBody>
      </p:sp>
      <p:sp>
        <p:nvSpPr>
          <p:cNvPr id="4" name="Slide Number Placeholder 3"/>
          <p:cNvSpPr>
            <a:spLocks noGrp="1"/>
          </p:cNvSpPr>
          <p:nvPr>
            <p:ph type="sldNum" sz="quarter" idx="12"/>
          </p:nvPr>
        </p:nvSpPr>
        <p:spPr/>
        <p:txBody>
          <a:bodyPr/>
          <a:lstStyle/>
          <a:p>
            <a:fld id="{F9B76065-02A8-2140-ABFF-467A450FC727}" type="slidenum">
              <a:rPr lang="en-US" smtClean="0"/>
              <a:pPr/>
              <a:t>13</a:t>
            </a:fld>
            <a:endParaRPr lang="en-US" dirty="0"/>
          </a:p>
        </p:txBody>
      </p:sp>
      <p:sp>
        <p:nvSpPr>
          <p:cNvPr id="7" name="Rectangle 6"/>
          <p:cNvSpPr/>
          <p:nvPr/>
        </p:nvSpPr>
        <p:spPr>
          <a:xfrm>
            <a:off x="18793" y="6217567"/>
            <a:ext cx="8287665" cy="307777"/>
          </a:xfrm>
          <a:prstGeom prst="rect">
            <a:avLst/>
          </a:prstGeom>
        </p:spPr>
        <p:txBody>
          <a:bodyPr wrap="square">
            <a:spAutoFit/>
          </a:bodyPr>
          <a:lstStyle/>
          <a:p>
            <a:r>
              <a:rPr lang="en-US" sz="1400" dirty="0"/>
              <a:t>Stein, 2001. </a:t>
            </a:r>
            <a:r>
              <a:rPr lang="en-US" sz="1400" dirty="0">
                <a:hlinkClick r:id="rId2"/>
              </a:rPr>
              <a:t>http://img.jgi.doe.gov/edu/doc/genome-annotation-2001.pdf</a:t>
            </a:r>
            <a:endParaRPr lang="en-US" sz="1400" dirty="0"/>
          </a:p>
        </p:txBody>
      </p:sp>
      <p:grpSp>
        <p:nvGrpSpPr>
          <p:cNvPr id="10" name="Group 9"/>
          <p:cNvGrpSpPr/>
          <p:nvPr/>
        </p:nvGrpSpPr>
        <p:grpSpPr>
          <a:xfrm>
            <a:off x="3376688" y="1412776"/>
            <a:ext cx="2396929" cy="4804791"/>
            <a:chOff x="2843808" y="1412776"/>
            <a:chExt cx="2929810" cy="5872984"/>
          </a:xfrm>
        </p:grpSpPr>
        <p:pic>
          <p:nvPicPr>
            <p:cNvPr id="8" name="Picture 7" descr="Screen Shot 2015-09-12 at 10.0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412776"/>
              <a:ext cx="2929810" cy="3111624"/>
            </a:xfrm>
            <a:prstGeom prst="rect">
              <a:avLst/>
            </a:prstGeom>
          </p:spPr>
        </p:pic>
        <p:pic>
          <p:nvPicPr>
            <p:cNvPr id="9" name="Picture 8" descr="Screen Shot 2015-09-12 at 10.08.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738" y="4502800"/>
              <a:ext cx="2793726" cy="2782960"/>
            </a:xfrm>
            <a:prstGeom prst="rect">
              <a:avLst/>
            </a:prstGeom>
          </p:spPr>
        </p:pic>
      </p:grpSp>
    </p:spTree>
    <p:extLst>
      <p:ext uri="{BB962C8B-B14F-4D97-AF65-F5344CB8AC3E}">
        <p14:creationId xmlns:p14="http://schemas.microsoft.com/office/powerpoint/2010/main" val="215203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Prodigal </a:t>
            </a:r>
            <a:r>
              <a:rPr lang="en-US" dirty="0" err="1"/>
              <a:t>Pseudocode</a:t>
            </a:r>
            <a:endParaRPr lang="en-US" dirty="0"/>
          </a:p>
        </p:txBody>
      </p:sp>
      <p:sp>
        <p:nvSpPr>
          <p:cNvPr id="4" name="Slide Number Placeholder 3"/>
          <p:cNvSpPr>
            <a:spLocks noGrp="1"/>
          </p:cNvSpPr>
          <p:nvPr>
            <p:ph type="sldNum" sz="quarter" idx="12"/>
          </p:nvPr>
        </p:nvSpPr>
        <p:spPr/>
        <p:txBody>
          <a:bodyPr/>
          <a:lstStyle/>
          <a:p>
            <a:fld id="{F9B76065-02A8-2140-ABFF-467A450FC727}" type="slidenum">
              <a:rPr lang="en-US" smtClean="0"/>
              <a:pPr/>
              <a:t>14</a:t>
            </a:fld>
            <a:endParaRPr lang="en-US" dirty="0"/>
          </a:p>
        </p:txBody>
      </p:sp>
      <p:pic>
        <p:nvPicPr>
          <p:cNvPr id="5" name="Picture 4" descr="1471-2105-11-119-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 y="1772816"/>
            <a:ext cx="7130752" cy="4399583"/>
          </a:xfrm>
          <a:prstGeom prst="rect">
            <a:avLst/>
          </a:prstGeom>
        </p:spPr>
      </p:pic>
      <p:sp>
        <p:nvSpPr>
          <p:cNvPr id="6" name="Rectangle 5"/>
          <p:cNvSpPr/>
          <p:nvPr/>
        </p:nvSpPr>
        <p:spPr>
          <a:xfrm>
            <a:off x="2291156" y="6142252"/>
            <a:ext cx="6858000" cy="276999"/>
          </a:xfrm>
          <a:prstGeom prst="rect">
            <a:avLst/>
          </a:prstGeom>
        </p:spPr>
        <p:txBody>
          <a:bodyPr wrap="square">
            <a:spAutoFit/>
          </a:bodyPr>
          <a:lstStyle/>
          <a:p>
            <a:pPr algn="r"/>
            <a:r>
              <a:rPr lang="en-US" sz="1200" dirty="0"/>
              <a:t>Hyatt et al., 2010. </a:t>
            </a:r>
            <a:r>
              <a:rPr lang="en-US" sz="1200" dirty="0">
                <a:hlinkClick r:id="rId3"/>
              </a:rPr>
              <a:t>http://www.biomedcentral.com/1471-2105/11/119</a:t>
            </a:r>
            <a:endParaRPr lang="en-US" sz="1200" dirty="0"/>
          </a:p>
        </p:txBody>
      </p:sp>
    </p:spTree>
    <p:extLst>
      <p:ext uri="{BB962C8B-B14F-4D97-AF65-F5344CB8AC3E}">
        <p14:creationId xmlns:p14="http://schemas.microsoft.com/office/powerpoint/2010/main" val="294937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dirty="0"/>
              <a:t>What is Genome Annotation?</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2</a:t>
            </a:fld>
            <a:endParaRPr lang="en-US" dirty="0"/>
          </a:p>
        </p:txBody>
      </p:sp>
      <p:pic>
        <p:nvPicPr>
          <p:cNvPr id="4" name="Picture 5" descr="DNA_ORF.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5904656" cy="445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creen Shot 2015-09-07 at 11.30.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1" y="1844824"/>
            <a:ext cx="2486050" cy="4504138"/>
          </a:xfrm>
          <a:prstGeom prst="rect">
            <a:avLst/>
          </a:prstGeom>
        </p:spPr>
      </p:pic>
      <p:sp>
        <p:nvSpPr>
          <p:cNvPr id="5" name="Rectangle 4"/>
          <p:cNvSpPr/>
          <p:nvPr/>
        </p:nvSpPr>
        <p:spPr>
          <a:xfrm>
            <a:off x="0" y="6248345"/>
            <a:ext cx="9144000" cy="276999"/>
          </a:xfrm>
          <a:prstGeom prst="rect">
            <a:avLst/>
          </a:prstGeom>
        </p:spPr>
        <p:txBody>
          <a:bodyPr wrap="square">
            <a:spAutoFit/>
          </a:bodyPr>
          <a:lstStyle/>
          <a:p>
            <a:pPr algn="r"/>
            <a:r>
              <a:rPr lang="en-US" sz="1200" dirty="0"/>
              <a:t>Stein, 2001. </a:t>
            </a:r>
            <a:r>
              <a:rPr lang="en-US" sz="1200" dirty="0">
                <a:hlinkClick r:id="rId5"/>
              </a:rPr>
              <a:t>http://www.nature.com/nrg/journal/v2/n7/full/nrg0701_493a.html</a:t>
            </a:r>
            <a:endParaRPr lang="en-US" sz="1200" dirty="0"/>
          </a:p>
        </p:txBody>
      </p:sp>
    </p:spTree>
    <p:extLst>
      <p:ext uri="{BB962C8B-B14F-4D97-AF65-F5344CB8AC3E}">
        <p14:creationId xmlns:p14="http://schemas.microsoft.com/office/powerpoint/2010/main" val="334567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77C6-045C-FB45-910C-BF29117D834C}"/>
              </a:ext>
            </a:extLst>
          </p:cNvPr>
          <p:cNvSpPr>
            <a:spLocks noGrp="1"/>
          </p:cNvSpPr>
          <p:nvPr>
            <p:ph type="title"/>
          </p:nvPr>
        </p:nvSpPr>
        <p:spPr/>
        <p:txBody>
          <a:bodyPr/>
          <a:lstStyle/>
          <a:p>
            <a:r>
              <a:rPr lang="en-US" dirty="0"/>
              <a:t>Finding genes in the genome</a:t>
            </a:r>
          </a:p>
        </p:txBody>
      </p:sp>
      <p:sp>
        <p:nvSpPr>
          <p:cNvPr id="3" name="Content Placeholder 2">
            <a:extLst>
              <a:ext uri="{FF2B5EF4-FFF2-40B4-BE49-F238E27FC236}">
                <a16:creationId xmlns:a16="http://schemas.microsoft.com/office/drawing/2014/main" id="{06676E1E-476B-0840-9DC4-A4515E2D6D04}"/>
              </a:ext>
            </a:extLst>
          </p:cNvPr>
          <p:cNvSpPr>
            <a:spLocks noGrp="1"/>
          </p:cNvSpPr>
          <p:nvPr>
            <p:ph idx="1"/>
          </p:nvPr>
        </p:nvSpPr>
        <p:spPr>
          <a:xfrm>
            <a:off x="88962" y="1916832"/>
            <a:ext cx="8964487" cy="3992563"/>
          </a:xfrm>
        </p:spPr>
        <p:txBody>
          <a:bodyPr>
            <a:normAutofit fontScale="40000" lnSpcReduction="20000"/>
          </a:bodyPr>
          <a:lstStyle/>
          <a:p>
            <a:pPr marL="0" indent="0">
              <a:buNone/>
            </a:pPr>
            <a:r>
              <a:rPr lang="en-US" dirty="0"/>
              <a:t>GATTCGTAGTTCAGATAAAATTTATTAATTTTTTTACTTTTTAAATAAATAGAAAAGAATCGTTTTGAAATATTCTTCCAACAGGAGCAAGTATTTGTTTGGCTGTTGTAGATTAATAATAACTTTCACTAAGCACCTATTATCACGATCACAAATATATTATTATTAAAATAAAATGTCTAATCTCACGGGAAAGAGATTACCTTCATCTTTCCCGAAAAAAAAATCCTCCAAAAAAGGGTCCCGATGCAACGTACACAAACCGACTCACCCGCCCGCCACCAGATCAGCGTCTGATCCGACGGCCCGCATCACCACACGCTCTTTCTGTCTCCACCTTTGGATCCGGTCCGTCGTTTGTGGCTCTAACTCTGTCCACGCTGACCAGTTAATCGCCCTCCGATCTGTCCCTATCGGACGGTCCGTAGTGCTCCTCTAAACCCCCAAACGCGTCCAAACCTCCCCCTTTACGAACAGTGCGCATTACTATTAGCTGATCAGCTCCCCTTCCCCTGCTCTTACCTCCTACAACCGCAGCAGCAGCAGCAGCAGCAGCAGAATTAGAAGAAGAAGAAGAAGAAGAAGAAGAAGAGATTGGAGAGATTGGAGAGATTGTAGGAGA</a:t>
            </a:r>
            <a:r>
              <a:rPr lang="en-US" dirty="0">
                <a:solidFill>
                  <a:srgbClr val="FF0000"/>
                </a:solidFill>
                <a:highlight>
                  <a:srgbClr val="FFFF00"/>
                </a:highlight>
              </a:rPr>
              <a:t>ATGCAAGAGCAAGCTACGAGCTCTCTGCCTTCGAGCAGCGAGAGATCCTCGAGCTCCGCGCCCCCAATGGAAGTCAAAGAGG</a:t>
            </a:r>
            <a:r>
              <a:rPr lang="en-US" dirty="0"/>
              <a:t>GTAATTACGCTTTTGTAGGAAACTTGTGTTTTCCAACTTATTATTAGTCGACGTAGATTTTTGGCCGGAAAAATGCGATTTTTTTTTTTTTCCTCTGTTCGGTTCCGAAAAGATGGGATTTTTCCTTATTAATGCATGGGTTCGCTGAATTAAGTTAGCTTTGGGACTTGGGTCGACCAATGCGCCTCTCCCTCGTTTTTTGTTTCTCCCTCCGGAGAAAGAAAAAGAAGAAAAGAATTGGTTTTTTGGGTTCACAGCCAGGGCTTGCGTGTTCGGGTGGGTGGTAAATTCCTTAGTCGATCTCTGAATAAAATAAAATTAATTGTTGCGTTGCTGGTCAG</a:t>
            </a:r>
            <a:r>
              <a:rPr lang="en-US" dirty="0">
                <a:solidFill>
                  <a:srgbClr val="FF0000"/>
                </a:solidFill>
                <a:highlight>
                  <a:srgbClr val="FFFF00"/>
                </a:highlight>
              </a:rPr>
              <a:t>GCGTGGAGAGCGACGAGGAGATACGGAGAGTGCCGGAGTTCGGGGCGGGAGCGTCCACCTCGGGCCGGGAGGCCGGTTCGGCGGCCGGACCGGACCGGACCCAGTCGTCGGCTCAGACCGGCCAGCGCAGGAGGGGCCGGAGCCCCGCCGACAAAGAGCACAAGCGCCTCAAGAG</a:t>
            </a:r>
            <a:r>
              <a:rPr lang="en-US" dirty="0"/>
              <a:t>GTGGGTTGGGTTTGGTTTGGTTTGGTTTGGTTTGGTTGTTTTCGAAAGAAGAATTTACTGGTACTAGTACGACTCTTTATCTGCTCTCGAGCTCTCTGCGATTCATGATCTCTCTCTTCTTTTTCTCTCTTCTTTATTTTATTGTGTGTGTGTGTGTAATGGAAATGGAAATGGAAATGGAATGGAATAATATTTAG</a:t>
            </a:r>
            <a:r>
              <a:rPr lang="en-US" dirty="0">
                <a:solidFill>
                  <a:srgbClr val="FF0000"/>
                </a:solidFill>
                <a:highlight>
                  <a:srgbClr val="FFFF00"/>
                </a:highlight>
              </a:rPr>
              <a:t>GTTGCTGAGGAATCGGGTGTCGGCGCAGCAAGCGAGGGAGAGGAAGAAGGCGTATCTGAACGATCTGGAGGCGAAGGTGAAGGATTTGGAGAAGAAGAATTCGGAGCTCGAGGAGCGGCTCTCCACATTACAGAACGAGAACCAGATGCTCAGACAA</a:t>
            </a:r>
            <a:r>
              <a:rPr lang="en-US" dirty="0"/>
              <a:t>GTATGATTTTTTGCTCTTTTAACTTATCCTCTCCCCTCTCTCTCTGTCGCGTGTACTGCCGCTCTGTCTTTGATTGCTCTGGCTCCCCATTTCACCACTTTCTAATCATCCTGTTATTTACTGTACTATGACGCACTTTAAAATTATTGTGTCGTAATTTGGAACGCCGGGAAACTTTGATCCGTAAAATGCAGTTGTAGAAACTGCCATTTTACTAGGTTAGTTTCTCTTCCTTAATTTCGCTGTACGTAGTAGTGTGAAAAACAGAAATCACTACGGAAATACCAAGTAGTACTTCTAGGTTGGATATATCCCGCACAAATCCATTTGTAGTTGGTGCCTGTTTGGTCTGGCTTCTAGAATTGCTTCTCTACTCTAGAGGAGTAGGAGTAGGAGGAGTCGAGGCAGCGTCTCCCTTTTTGTTGATTAAAATTCTGAGCTTCTTTCTCGACCGAGAGTCTGAAATGAACTCTGAAAACTGAAAAAGCTAATCGCCATTTTGAACCTTTTGCTTCTAGCTTCAGCTTGAAGATGCCAGGGGATTTTATTAGAAAACTGTTAGAGAGATTCTCGGATAGCTCACTGGGACAACACTTTCTTAGAAATTCTAACCATGCCATAGAGCCCCTTGTCACATTACTGGGGATCTTTAAACGTGTTCTTTGGCACGCCCTGGAAGGGAAAGTCATTACCACAACTCAACTTTTACCAGTTGCCGTGTTGGCTATGTCATATTAGTGATGCACTACCAGATAGGCAGATACTTAGGCTGGCCTTATCCATTTCAAAACTTTATGCTTTAGAAAGGTAAAACCTTATGTCCTACGGAAAGCATTATTGATTCGTCGGGTTGATTGCTTAAATATCCATTGCCGCATTGATTGAATTGAGTAGGTCTTCTGCGTCAGTATGAGCTAGTAATGCCAGAAGGTGTGGTGGGAACCAACTAAACATTGGGTCAATAGATACTGACCACAACATGGAGTGGCATTTCCTTTCGATACGTCTAGTACTTGTAAATTAATTTGGGCCATTCGTTATTGAGATTAAAGCACGCGAGCATTAGTGAGTTAAACCTTCGAAAAGGTAGGGTCGTTATAAATCCGCTTCGATGACGGCATGAAGCTTTGATCATCTATCGATTCTATTGGTGGACCAGTTTAAGGCATTTACTGTGGTTCTGATCCAGTTCTTTGTATTCTATTCAATCAGAGCTCTTTTTGGTTCGGAGCTCCTTTATCACTTATTTTGGTACATATATGGGTTTATTTTATTTTTTCATCTGTAAAGCCATCTTCTAATGGCCGTTACTTCTTACAG</a:t>
            </a:r>
            <a:r>
              <a:rPr lang="en-US" dirty="0">
                <a:solidFill>
                  <a:srgbClr val="FF0000"/>
                </a:solidFill>
                <a:highlight>
                  <a:srgbClr val="FFFF00"/>
                </a:highlight>
              </a:rPr>
              <a:t>ATACTGAAGAATACTACTTTGAGTAGGCGTGGGGATCGGGCTGTAGCAGTGCCAACGGAGAAGGTCCAGCAGTAG</a:t>
            </a:r>
            <a:r>
              <a:rPr lang="en-US" dirty="0"/>
              <a:t>AACGGAAAATAATCATCGGAGTACGGGCTTATTCTTGTAAGAACTACGCTTCCTCTGATTTACCCAAACAGCATCTTTCATTTTTCGTGGTTGGCCTTGAGTTTGCTTAATCATGATCTGCAATCATTCTAACGCAGTTGTGAGCTGCTTTATGTTAATTTGAGAAATTGACCTGTATTACACTGCAGTGCAATTTGATTGCCCTGTATGAAGAGAGTCGGATTTCCGTTTTTGTTGTTTGTGCTTTTTGATCCTGTGATTGTTCAGTTTATGTTTTTTTTTTTGTGAGAATGATGTTCTGTTTCTGTTTAGTTTTAGACTGTAAAAGAGGAAAGATAAATAAAAAAGACGAAAGTGGAAATTACAAATTCGAAACCAATCTTGTAAGCATGAAGTTTTGGCGACTTTCTCTAATTGGGAAATTGTTTGAGCCGTTGCTACTCGGTTTAAGTATAAATTTCTCAAATATATATATATATATAGTATATATATATATATATTAATATATATATATAGGCTGGAATACTATAA</a:t>
            </a:r>
          </a:p>
        </p:txBody>
      </p:sp>
      <p:sp>
        <p:nvSpPr>
          <p:cNvPr id="4" name="Slide Number Placeholder 3">
            <a:extLst>
              <a:ext uri="{FF2B5EF4-FFF2-40B4-BE49-F238E27FC236}">
                <a16:creationId xmlns:a16="http://schemas.microsoft.com/office/drawing/2014/main" id="{62AC6927-94CA-5E45-8CD0-45F8E72FDDC6}"/>
              </a:ext>
            </a:extLst>
          </p:cNvPr>
          <p:cNvSpPr>
            <a:spLocks noGrp="1"/>
          </p:cNvSpPr>
          <p:nvPr>
            <p:ph type="sldNum" sz="quarter" idx="12"/>
          </p:nvPr>
        </p:nvSpPr>
        <p:spPr/>
        <p:txBody>
          <a:bodyPr/>
          <a:lstStyle/>
          <a:p>
            <a:fld id="{F9B76065-02A8-2140-ABFF-467A450FC727}" type="slidenum">
              <a:rPr lang="en-US" smtClean="0"/>
              <a:pPr/>
              <a:t>3</a:t>
            </a:fld>
            <a:endParaRPr lang="en-US" dirty="0"/>
          </a:p>
        </p:txBody>
      </p:sp>
      <p:sp>
        <p:nvSpPr>
          <p:cNvPr id="5" name="Content Placeholder 2">
            <a:extLst>
              <a:ext uri="{FF2B5EF4-FFF2-40B4-BE49-F238E27FC236}">
                <a16:creationId xmlns:a16="http://schemas.microsoft.com/office/drawing/2014/main" id="{E7B3064B-3EB0-4541-8FE4-82CC5337DDDB}"/>
              </a:ext>
            </a:extLst>
          </p:cNvPr>
          <p:cNvSpPr txBox="1">
            <a:spLocks/>
          </p:cNvSpPr>
          <p:nvPr/>
        </p:nvSpPr>
        <p:spPr>
          <a:xfrm>
            <a:off x="88962" y="1916832"/>
            <a:ext cx="8964487" cy="3992563"/>
          </a:xfrm>
          <a:prstGeom prst="rect">
            <a:avLst/>
          </a:prstGeom>
        </p:spPr>
        <p:txBody>
          <a:bodyPr vert="horz" lIns="91440" tIns="45720" rIns="91440" bIns="45720" rtlCol="0">
            <a:normAutofit fontScale="40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Font typeface="Wingdings" pitchFamily="2" charset="2"/>
              <a:buNone/>
            </a:pPr>
            <a:r>
              <a:rPr lang="en-US" dirty="0">
                <a:solidFill>
                  <a:schemeClr val="tx1"/>
                </a:solidFill>
              </a:rPr>
              <a:t>GATTCGTAGTTCAGATAAAATTTATTAATTTTTTTACTTTTTAAATAAATAGAAAAGAATCGTTTTGAAATATTCTTCCAACAGGAGCAAGTATTTGTTTGGCTGTTGTAGATTAATAATAACTTTCACTAAGCACCTATTATCACGATCACAAATATATTATTATTAAAATAAAATGTCTAATCTCACGGGAAAGAGATTACCTTCATCTTTCCCGAAAAAAAAATCCTCCAAAAAAGGGTCCCGATGCAACGTACACAAACCGACTCACCCGCCCGCCACCAGATCAGCGTCTGATCCGACGGCCCGCATCACCACACGCTCTTTCTGTCTCCACCTTTGGATCCGGTCCGTCGTTTGTGGCTCTAACTCTGTCCACGCTGACCAGTTAATCGCCCTCCGATCTGTCCCTATCGGACGGTCCGTAGTGCTCCTCTAAACCCCCAAACGCGTCCAAACCTCCCCCTTTACGAACAGTGCGCATTACTATTAGCTGATCAGCTCCCCTTCCCCTGCTCTTACCTCCTACAACCGCAGCAGCAGCAGCAGCAGCAGCAGAATTAGAAGAAGAAGAAGAAGAAGAAGAAGAAGAGATTGGAGAGATTGGAGAGATTGTAGGAGAATGCAAGAGCAAGCTACGAGCTCTCTGCCTTCGAGCAGCGAGAGATCCTCGAGCTCCGCGCCCCCAATGGAAGTCAAAGAGGGTAATTACGCTTTTGTAGGAAACTTGTGTTTTCCAACTTATTATTAGTCGACGTAGATTTTTGGCCGGAAAAATGCGATTTTTTTTTTTTTCCTCTGTTCGGTTCCGAAAAGATGGGATTTTTCCTTATTAATGCATGGGTTCGCTGAATTAAGTTAGCTTTGGGACTTGGGTCGACCAATGCGCCTCTCCCTCGTTTTTTGTTTCTCCCTCCGGAGAAAGAAAAAGAAGAAAAGAATTGGTTTTTTGGGTTCACAGCCAGGGCTTGCGTGTTCGGGTGGGTGGTAAATTCCTTAGTCGATCTCTGAATAAAATAAAATTAATTGTTGCGTTGCTGGTCAGGCGTGGAGAGCGACGAGGAGATACGGAGAGTGCCGGAGTTCGGGGCGGGAGCGTCCACCTCGGGCCGGGAGGCCGGTTCGGCGGCCGGACCGGACCGGACCCAGTCGTCGGCTCAGACCGGCCAGCGCAGGAGGGGCCGGAGCCCCGCCGACAAAGAGCACAAGCGCCTCAAGAGGTGGGTTGGGTTTGGTTTGGTTTGGTTTGGTTTGGTTGTTTTCGAAAGAAGAATTTACTGGTACTAGTACGACTCTTTATCTGCTCTCGAGCTCTCTGCGATTCATGATCTCTCTCTTCTTTTTCTCTCTTCTTTATTTTATTGTGTGTGTGTGTGTAATGGAAATGGAAATGGAAATGGAATGGAATAATATTTAGGTTGCTGAGGAATCGGGTGTCGGCGCAGCAAGCGAGGGAGAGGAAGAAGGCGTATCTGAACGATCTGGAGGCGAAGGTGAAGGATTTGGAGAAGAAGAATTCGGAGCTCGAGGAGCGGCTCTCCACATTACAGAACGAGAACCAGATGCTCAGACAAGTATGATTTTTTGCTCTTTTAACTTATCCTCTCCCCTCTCTCTCTGTCGCGTGTACTGCCGCTCTGTCTTTGATTGCTCTGGCTCCCCATTTCACCACTTTCTAATCATCCTGTTATTTACTGTACTATGACGCACTTTAAAATTATTGTGTCGTAATTTGGAACGCCGGGAAACTTTGATCCGTAAAATGCAGTTGTAGAAACTGCCATTTTACTAGGTTAGTTTCTCTTCCTTAATTTCGCTGTACGTAGTAGTGTGAAAAACAGAAATCACTACGGAAATACCAAGTAGTACTTCTAGGTTGGATATATCCCGCACAAATCCATTTGTAGTTGGTGCCTGTTTGGTCTGGCTTCTAGAATTGCTTCTCTACTCTAGAGGAGTAGGAGTAGGAGGAGTCGAGGCAGCGTCTCCCTTTTTGTTGATTAAAATTCTGAGCTTCTTTCTCGACCGAGAGTCTGAAATGAACTCTGAAAACTGAAAAAGCTAATCGCCATTTTGAACCTTTTGCTTCTAGCTTCAGCTTGAAGATGCCAGGGGATTTTATTAGAAAACTGTTAGAGAGATTCTCGGATAGCTCACTGGGACAACACTTTCTTAGAAATTCTAACCATGCCATAGAGCCCCTTGTCACATTACTGGGGATCTTTAAACGTGTTCTTTGGCACGCCCTGGAAGGGAAAGTCATTACCACAACTCAACTTTTACCAGTTGCCGTGTTGGCTATGTCATATTAGTGATGCACTACCAGATAGGCAGATACTTAGGCTGGCCTTATCCATTTCAAAACTTTATGCTTTAGAAAGGTAAAACCTTATGTCCTACGGAAAGCATTATTGATTCGTCGGGTTGATTGCTTAAATATCCATTGCCGCATTGATTGAATTGAGTAGGTCTTCTGCGTCAGTATGAGCTAGTAATGCCAGAAGGTGTGGTGGGAACCAACTAAACATTGGGTCAATAGATACTGACCACAACATGGAGTGGCATTTCCTTTCGATACGTCTAGTACTTGTAAATTAATTTGGGCCATTCGTTATTGAGATTAAAGCACGCGAGCATTAGTGAGTTAAACCTTCGAAAAGGTAGGGTCGTTATAAATCCGCTTCGATGACGGCATGAAGCTTTGATCATCTATCGATTCTATTGGTGGACCAGTTTAAGGCATTTACTGTGGTTCTGATCCAGTTCTTTGTATTCTATTCAATCAGAGCTCTTTTTGGTTCGGAGCTCCTTTATCACTTATTTTGGTACATATATGGGTTTATTTTATTTTTTCATCTGTAAAGCCATCTTCTAATGGCCGTTACTTCTTACAGATACTGAAGAATACTACTTTGAGTAGGCGTGGGGATCGGGCTGTAGCAGTGCCAACGGAGAAGGTCCAGCAGTAGAACGGAAAATAATCATCGGAGTACGGGCTTATTCTTGTAAGAACTACGCTTCCTCTGATTTACCCAAACAGCATCTTTCATTTTTCGTGGTTGGCCTTGAGTTTGCTTAATCATGATCTGCAATCATTCTAACGCAGTTGTGAGCTGCTTTATGTTAATTTGAGAAATTGACCTGTATTACACTGCAGTGCAATTTGATTGCCCTGTATGAAGAGAGTCGGATTTCCGTTTTTGTTGTTTGTGCTTTTTGATCCTGTGATTGTTCAGTTTATGTTTTTTTTTTTGTGAGAATGATGTTCTGTTTCTGTTTAGTTTTAGACTGTAAAAGAGGAAAGATAAATAAAAAAGACGAAAGTGGAAATTACAAATTCGAAACCAATCTTGTAAGCATGAAGTTTTGGCGACTTTCTCTAATTGGGAAATTGTTTGAGCCGTTGCTACTCGGTTTAAGTATAAATTTCTCAAATATATATATATATATAGTATATATATATATATATTAATATATATATATAGGCTGGAATACTATAA</a:t>
            </a:r>
          </a:p>
        </p:txBody>
      </p:sp>
      <p:sp>
        <p:nvSpPr>
          <p:cNvPr id="6" name="TextBox 5">
            <a:extLst>
              <a:ext uri="{FF2B5EF4-FFF2-40B4-BE49-F238E27FC236}">
                <a16:creationId xmlns:a16="http://schemas.microsoft.com/office/drawing/2014/main" id="{40E37E74-7ACE-D44A-B389-BF324286E5A6}"/>
              </a:ext>
            </a:extLst>
          </p:cNvPr>
          <p:cNvSpPr txBox="1"/>
          <p:nvPr/>
        </p:nvSpPr>
        <p:spPr>
          <a:xfrm>
            <a:off x="3563888" y="5373216"/>
            <a:ext cx="1454244" cy="707886"/>
          </a:xfrm>
          <a:prstGeom prst="rect">
            <a:avLst/>
          </a:prstGeom>
          <a:noFill/>
        </p:spPr>
        <p:txBody>
          <a:bodyPr wrap="none" rtlCol="0">
            <a:spAutoFit/>
          </a:bodyPr>
          <a:lstStyle/>
          <a:p>
            <a:r>
              <a:rPr lang="en-US" sz="4000" dirty="0">
                <a:solidFill>
                  <a:srgbClr val="FF0000"/>
                </a:solidFill>
                <a:highlight>
                  <a:srgbClr val="FFFF00"/>
                </a:highlight>
              </a:rPr>
              <a:t>Gene!</a:t>
            </a:r>
          </a:p>
        </p:txBody>
      </p:sp>
      <p:sp>
        <p:nvSpPr>
          <p:cNvPr id="7" name="TextBox 6">
            <a:extLst>
              <a:ext uri="{FF2B5EF4-FFF2-40B4-BE49-F238E27FC236}">
                <a16:creationId xmlns:a16="http://schemas.microsoft.com/office/drawing/2014/main" id="{B06B422F-7772-0349-9445-DAC2B306B993}"/>
              </a:ext>
            </a:extLst>
          </p:cNvPr>
          <p:cNvSpPr txBox="1"/>
          <p:nvPr/>
        </p:nvSpPr>
        <p:spPr>
          <a:xfrm>
            <a:off x="251520" y="6021288"/>
            <a:ext cx="8115170" cy="830997"/>
          </a:xfrm>
          <a:prstGeom prst="rect">
            <a:avLst/>
          </a:prstGeom>
          <a:noFill/>
        </p:spPr>
        <p:txBody>
          <a:bodyPr wrap="none" rtlCol="0">
            <a:spAutoFit/>
          </a:bodyPr>
          <a:lstStyle/>
          <a:p>
            <a:pPr algn="ctr"/>
            <a:r>
              <a:rPr lang="pt-BR" sz="2400" dirty="0"/>
              <a:t>Genes descontínuos </a:t>
            </a:r>
            <a:r>
              <a:rPr lang="pt-BR" sz="2400" dirty="0" err="1"/>
              <a:t>vs</a:t>
            </a:r>
            <a:r>
              <a:rPr lang="pt-BR" sz="2400" dirty="0"/>
              <a:t> contínuos</a:t>
            </a:r>
          </a:p>
          <a:p>
            <a:pPr algn="ctr"/>
            <a:r>
              <a:rPr lang="pt-BR" sz="2400" dirty="0"/>
              <a:t>Vou focar na predição de genes que geram produtos traduzíveis</a:t>
            </a:r>
          </a:p>
        </p:txBody>
      </p:sp>
    </p:spTree>
    <p:extLst>
      <p:ext uri="{BB962C8B-B14F-4D97-AF65-F5344CB8AC3E}">
        <p14:creationId xmlns:p14="http://schemas.microsoft.com/office/powerpoint/2010/main" val="31391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a:t>Evidencias para anotação de genomas</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4</a:t>
            </a:fld>
            <a:endParaRPr lang="en-US" dirty="0"/>
          </a:p>
        </p:txBody>
      </p:sp>
      <p:sp>
        <p:nvSpPr>
          <p:cNvPr id="5" name="Rectangle 4"/>
          <p:cNvSpPr/>
          <p:nvPr/>
        </p:nvSpPr>
        <p:spPr>
          <a:xfrm>
            <a:off x="0" y="6248345"/>
            <a:ext cx="9144000" cy="276999"/>
          </a:xfrm>
          <a:prstGeom prst="rect">
            <a:avLst/>
          </a:prstGeom>
        </p:spPr>
        <p:txBody>
          <a:bodyPr wrap="square">
            <a:spAutoFit/>
          </a:bodyPr>
          <a:lstStyle/>
          <a:p>
            <a:pPr algn="r"/>
            <a:r>
              <a:rPr lang="en-US" sz="1200" dirty="0" err="1"/>
              <a:t>Yandell</a:t>
            </a:r>
            <a:r>
              <a:rPr lang="en-US" sz="1200" dirty="0"/>
              <a:t> &amp; </a:t>
            </a:r>
            <a:r>
              <a:rPr lang="en-US" sz="1200" dirty="0" err="1"/>
              <a:t>Ence</a:t>
            </a:r>
            <a:r>
              <a:rPr lang="en-US" sz="1200" dirty="0"/>
              <a:t>, 2012. </a:t>
            </a:r>
            <a:r>
              <a:rPr lang="en-US" sz="1200" dirty="0">
                <a:hlinkClick r:id="rId3"/>
              </a:rPr>
              <a:t>http://www.nature.com/nrg/journal/v13/n5/full/nrg3174.html</a:t>
            </a:r>
            <a:endParaRPr lang="en-US" sz="1200" dirty="0"/>
          </a:p>
        </p:txBody>
      </p:sp>
      <p:pic>
        <p:nvPicPr>
          <p:cNvPr id="7" name="Picture 6" descr="Screen Shot 2015-09-07 at 11.41.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906074"/>
            <a:ext cx="7308304" cy="4049195"/>
          </a:xfrm>
          <a:prstGeom prst="rect">
            <a:avLst/>
          </a:prstGeom>
        </p:spPr>
      </p:pic>
    </p:spTree>
    <p:extLst>
      <p:ext uri="{BB962C8B-B14F-4D97-AF65-F5344CB8AC3E}">
        <p14:creationId xmlns:p14="http://schemas.microsoft.com/office/powerpoint/2010/main" val="357470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dirty="0"/>
              <a:t>What is Genome Annotation?</a:t>
            </a:r>
          </a:p>
        </p:txBody>
      </p:sp>
      <p:sp>
        <p:nvSpPr>
          <p:cNvPr id="6" name="Marcador de número de diapositiva 5"/>
          <p:cNvSpPr>
            <a:spLocks noGrp="1"/>
          </p:cNvSpPr>
          <p:nvPr>
            <p:ph type="sldNum" sz="quarter" idx="12"/>
          </p:nvPr>
        </p:nvSpPr>
        <p:spPr/>
        <p:txBody>
          <a:bodyPr/>
          <a:lstStyle/>
          <a:p>
            <a:fld id="{F9B76065-02A8-2140-ABFF-467A450FC727}" type="slidenum">
              <a:rPr lang="en-US" smtClean="0"/>
              <a:pPr/>
              <a:t>5</a:t>
            </a:fld>
            <a:endParaRPr lang="en-US" dirty="0"/>
          </a:p>
        </p:txBody>
      </p:sp>
      <p:sp>
        <p:nvSpPr>
          <p:cNvPr id="5" name="Rectangle 4"/>
          <p:cNvSpPr/>
          <p:nvPr/>
        </p:nvSpPr>
        <p:spPr>
          <a:xfrm>
            <a:off x="0" y="6248345"/>
            <a:ext cx="9144000" cy="276999"/>
          </a:xfrm>
          <a:prstGeom prst="rect">
            <a:avLst/>
          </a:prstGeom>
        </p:spPr>
        <p:txBody>
          <a:bodyPr wrap="square">
            <a:spAutoFit/>
          </a:bodyPr>
          <a:lstStyle/>
          <a:p>
            <a:pPr algn="r"/>
            <a:r>
              <a:rPr lang="en-US" sz="1200" dirty="0" err="1"/>
              <a:t>Yandell</a:t>
            </a:r>
            <a:r>
              <a:rPr lang="en-US" sz="1200" dirty="0"/>
              <a:t> &amp; </a:t>
            </a:r>
            <a:r>
              <a:rPr lang="en-US" sz="1200" dirty="0" err="1"/>
              <a:t>Ence</a:t>
            </a:r>
            <a:r>
              <a:rPr lang="en-US" sz="1200" dirty="0"/>
              <a:t>, 2012. </a:t>
            </a:r>
            <a:r>
              <a:rPr lang="en-US" sz="1200" dirty="0">
                <a:hlinkClick r:id="rId3"/>
              </a:rPr>
              <a:t>http://www.nature.com/nrg/journal/v13/n5/full/nrg3174.html</a:t>
            </a:r>
            <a:endParaRPr lang="en-US" sz="1200" dirty="0"/>
          </a:p>
        </p:txBody>
      </p:sp>
      <p:pic>
        <p:nvPicPr>
          <p:cNvPr id="3" name="Picture 2" descr="Screen Shot 2015-09-07 at 11.44.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737988"/>
            <a:ext cx="5814456" cy="4510357"/>
          </a:xfrm>
          <a:prstGeom prst="rect">
            <a:avLst/>
          </a:prstGeom>
        </p:spPr>
      </p:pic>
    </p:spTree>
    <p:extLst>
      <p:ext uri="{BB962C8B-B14F-4D97-AF65-F5344CB8AC3E}">
        <p14:creationId xmlns:p14="http://schemas.microsoft.com/office/powerpoint/2010/main" val="216716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D732-5E09-D74B-BFB4-0538BF1C6E8A}"/>
              </a:ext>
            </a:extLst>
          </p:cNvPr>
          <p:cNvSpPr>
            <a:spLocks noGrp="1"/>
          </p:cNvSpPr>
          <p:nvPr>
            <p:ph type="title"/>
          </p:nvPr>
        </p:nvSpPr>
        <p:spPr/>
        <p:txBody>
          <a:bodyPr>
            <a:normAutofit fontScale="90000"/>
          </a:bodyPr>
          <a:lstStyle/>
          <a:p>
            <a:r>
              <a:rPr lang="en-US" dirty="0"/>
              <a:t>Genome annotation = Finding the genes in the genome</a:t>
            </a:r>
          </a:p>
        </p:txBody>
      </p:sp>
      <p:sp>
        <p:nvSpPr>
          <p:cNvPr id="3" name="Content Placeholder 2">
            <a:extLst>
              <a:ext uri="{FF2B5EF4-FFF2-40B4-BE49-F238E27FC236}">
                <a16:creationId xmlns:a16="http://schemas.microsoft.com/office/drawing/2014/main" id="{1E2ABD9F-B1A8-8A4D-B7E2-D59B16C516DA}"/>
              </a:ext>
            </a:extLst>
          </p:cNvPr>
          <p:cNvSpPr>
            <a:spLocks noGrp="1"/>
          </p:cNvSpPr>
          <p:nvPr>
            <p:ph idx="1"/>
          </p:nvPr>
        </p:nvSpPr>
        <p:spPr>
          <a:xfrm>
            <a:off x="284163" y="2133600"/>
            <a:ext cx="8574087" cy="3992563"/>
          </a:xfrm>
        </p:spPr>
        <p:txBody>
          <a:bodyPr>
            <a:normAutofit fontScale="85000" lnSpcReduction="20000"/>
          </a:bodyPr>
          <a:lstStyle/>
          <a:p>
            <a:r>
              <a:rPr lang="en-US" dirty="0"/>
              <a:t>Detecting the genic regions and their structure (exons/introns)</a:t>
            </a:r>
          </a:p>
          <a:p>
            <a:r>
              <a:rPr lang="en-US" dirty="0"/>
              <a:t>It is difficult!</a:t>
            </a:r>
          </a:p>
          <a:p>
            <a:pPr lvl="1"/>
            <a:r>
              <a:rPr lang="en-US" dirty="0"/>
              <a:t>DNA sequencing signal have los information content: they are degenerated</a:t>
            </a:r>
          </a:p>
          <a:p>
            <a:pPr lvl="1"/>
            <a:r>
              <a:rPr lang="en-US" dirty="0"/>
              <a:t>We have sequencing errors, that can make the problem worse</a:t>
            </a:r>
          </a:p>
          <a:p>
            <a:r>
              <a:rPr lang="en-US" dirty="0"/>
              <a:t>Prokaryotes in general easier than eukaryotes:</a:t>
            </a:r>
          </a:p>
          <a:p>
            <a:pPr lvl="1"/>
            <a:r>
              <a:rPr lang="en-US" dirty="0"/>
              <a:t>Higher gene density, simpler gene structure</a:t>
            </a:r>
          </a:p>
          <a:p>
            <a:pPr lvl="1"/>
            <a:r>
              <a:rPr lang="en-US" dirty="0"/>
              <a:t>But: overlapping genes and shorted genes</a:t>
            </a:r>
          </a:p>
          <a:p>
            <a:r>
              <a:rPr lang="en-US" dirty="0"/>
              <a:t>Eukaryotes:</a:t>
            </a:r>
          </a:p>
          <a:p>
            <a:pPr lvl="1"/>
            <a:r>
              <a:rPr lang="en-US" dirty="0"/>
              <a:t>Low gene density, complex gene structure</a:t>
            </a:r>
          </a:p>
          <a:p>
            <a:pPr lvl="1"/>
            <a:r>
              <a:rPr lang="en-US" dirty="0"/>
              <a:t>Alternative splicing</a:t>
            </a:r>
          </a:p>
          <a:p>
            <a:pPr lvl="1"/>
            <a:r>
              <a:rPr lang="en-US" dirty="0"/>
              <a:t>Pseudo-genes</a:t>
            </a:r>
          </a:p>
        </p:txBody>
      </p:sp>
      <p:sp>
        <p:nvSpPr>
          <p:cNvPr id="4" name="Slide Number Placeholder 3">
            <a:extLst>
              <a:ext uri="{FF2B5EF4-FFF2-40B4-BE49-F238E27FC236}">
                <a16:creationId xmlns:a16="http://schemas.microsoft.com/office/drawing/2014/main" id="{BEB475CD-4261-884C-8C84-12485719783B}"/>
              </a:ext>
            </a:extLst>
          </p:cNvPr>
          <p:cNvSpPr>
            <a:spLocks noGrp="1"/>
          </p:cNvSpPr>
          <p:nvPr>
            <p:ph type="sldNum" sz="quarter" idx="12"/>
          </p:nvPr>
        </p:nvSpPr>
        <p:spPr/>
        <p:txBody>
          <a:bodyPr/>
          <a:lstStyle/>
          <a:p>
            <a:fld id="{F9B76065-02A8-2140-ABFF-467A450FC727}" type="slidenum">
              <a:rPr lang="en-US" smtClean="0"/>
              <a:pPr/>
              <a:t>6</a:t>
            </a:fld>
            <a:endParaRPr lang="en-US" dirty="0"/>
          </a:p>
        </p:txBody>
      </p:sp>
    </p:spTree>
    <p:extLst>
      <p:ext uri="{BB962C8B-B14F-4D97-AF65-F5344CB8AC3E}">
        <p14:creationId xmlns:p14="http://schemas.microsoft.com/office/powerpoint/2010/main" val="253009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619B-F2BE-0044-8F10-10ED00F09A31}"/>
              </a:ext>
            </a:extLst>
          </p:cNvPr>
          <p:cNvSpPr>
            <a:spLocks noGrp="1"/>
          </p:cNvSpPr>
          <p:nvPr>
            <p:ph type="title"/>
          </p:nvPr>
        </p:nvSpPr>
        <p:spPr/>
        <p:txBody>
          <a:bodyPr>
            <a:normAutofit fontScale="90000"/>
          </a:bodyPr>
          <a:lstStyle/>
          <a:p>
            <a:br>
              <a:rPr lang="en-US" dirty="0"/>
            </a:br>
            <a:r>
              <a:rPr lang="en-US" i="1" dirty="0"/>
              <a:t>Ab initio </a:t>
            </a:r>
            <a:r>
              <a:rPr lang="en-US" dirty="0"/>
              <a:t>and homology-based methods</a:t>
            </a:r>
          </a:p>
        </p:txBody>
      </p:sp>
      <p:sp>
        <p:nvSpPr>
          <p:cNvPr id="3" name="Content Placeholder 2">
            <a:extLst>
              <a:ext uri="{FF2B5EF4-FFF2-40B4-BE49-F238E27FC236}">
                <a16:creationId xmlns:a16="http://schemas.microsoft.com/office/drawing/2014/main" id="{33E22FD1-DC2B-AC4D-B130-99E212BBDDDD}"/>
              </a:ext>
            </a:extLst>
          </p:cNvPr>
          <p:cNvSpPr>
            <a:spLocks noGrp="1"/>
          </p:cNvSpPr>
          <p:nvPr>
            <p:ph idx="1"/>
          </p:nvPr>
        </p:nvSpPr>
        <p:spPr>
          <a:xfrm>
            <a:off x="467545" y="2133600"/>
            <a:ext cx="8390706" cy="3992563"/>
          </a:xfrm>
        </p:spPr>
        <p:txBody>
          <a:bodyPr/>
          <a:lstStyle/>
          <a:p>
            <a:r>
              <a:rPr lang="en-US" dirty="0"/>
              <a:t>Ab initio: Exploit signal in the genome: gene signals, intron splice sites, transcription start site, ribosomal biding site, polyadenylation sites, triplet codon structure and gene content. This approach is organism specific, and requires training the predictor for the kind of genes that must be searched for in the target genome.</a:t>
            </a:r>
          </a:p>
          <a:p>
            <a:r>
              <a:rPr lang="en-US" dirty="0"/>
              <a:t>Homology-based: Exploits alignments of query sequences against the genomes. Query sequences could be transcript or proteins from the same or related organisms.</a:t>
            </a:r>
          </a:p>
        </p:txBody>
      </p:sp>
      <p:sp>
        <p:nvSpPr>
          <p:cNvPr id="4" name="Slide Number Placeholder 3">
            <a:extLst>
              <a:ext uri="{FF2B5EF4-FFF2-40B4-BE49-F238E27FC236}">
                <a16:creationId xmlns:a16="http://schemas.microsoft.com/office/drawing/2014/main" id="{CB5069DE-AD4B-D94D-A0C0-64BC6092836E}"/>
              </a:ext>
            </a:extLst>
          </p:cNvPr>
          <p:cNvSpPr>
            <a:spLocks noGrp="1"/>
          </p:cNvSpPr>
          <p:nvPr>
            <p:ph type="sldNum" sz="quarter" idx="12"/>
          </p:nvPr>
        </p:nvSpPr>
        <p:spPr/>
        <p:txBody>
          <a:bodyPr/>
          <a:lstStyle/>
          <a:p>
            <a:fld id="{F9B76065-02A8-2140-ABFF-467A450FC727}" type="slidenum">
              <a:rPr lang="en-US" smtClean="0"/>
              <a:pPr/>
              <a:t>7</a:t>
            </a:fld>
            <a:endParaRPr lang="en-US" dirty="0"/>
          </a:p>
        </p:txBody>
      </p:sp>
    </p:spTree>
    <p:extLst>
      <p:ext uri="{BB962C8B-B14F-4D97-AF65-F5344CB8AC3E}">
        <p14:creationId xmlns:p14="http://schemas.microsoft.com/office/powerpoint/2010/main" val="190125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7775-F36A-1342-8A86-9F78F9D39AB3}"/>
              </a:ext>
            </a:extLst>
          </p:cNvPr>
          <p:cNvSpPr>
            <a:spLocks noGrp="1"/>
          </p:cNvSpPr>
          <p:nvPr>
            <p:ph type="title"/>
          </p:nvPr>
        </p:nvSpPr>
        <p:spPr>
          <a:xfrm>
            <a:off x="284163" y="630382"/>
            <a:ext cx="8574087" cy="967840"/>
          </a:xfrm>
        </p:spPr>
        <p:txBody>
          <a:bodyPr anchor="ctr">
            <a:normAutofit/>
          </a:bodyPr>
          <a:lstStyle/>
          <a:p>
            <a:r>
              <a:rPr lang="en-US" sz="3900" dirty="0"/>
              <a:t>Homology-based gene finding</a:t>
            </a:r>
          </a:p>
        </p:txBody>
      </p:sp>
      <p:sp>
        <p:nvSpPr>
          <p:cNvPr id="11" name="Content Placeholder 3">
            <a:extLst>
              <a:ext uri="{FF2B5EF4-FFF2-40B4-BE49-F238E27FC236}">
                <a16:creationId xmlns:a16="http://schemas.microsoft.com/office/drawing/2014/main" id="{F3974C62-150D-426E-B2A9-50772C3C493E}"/>
              </a:ext>
            </a:extLst>
          </p:cNvPr>
          <p:cNvSpPr>
            <a:spLocks noGrp="1"/>
          </p:cNvSpPr>
          <p:nvPr>
            <p:ph sz="half" idx="2"/>
          </p:nvPr>
        </p:nvSpPr>
        <p:spPr>
          <a:xfrm>
            <a:off x="4778188" y="2151063"/>
            <a:ext cx="3931920" cy="3975100"/>
          </a:xfrm>
        </p:spPr>
        <p:txBody>
          <a:bodyPr>
            <a:normAutofit fontScale="92500" lnSpcReduction="10000"/>
          </a:bodyPr>
          <a:lstStyle/>
          <a:p>
            <a:r>
              <a:rPr lang="en-US" dirty="0"/>
              <a:t>Good for:</a:t>
            </a:r>
          </a:p>
          <a:p>
            <a:pPr lvl="1"/>
            <a:r>
              <a:rPr lang="en-US" dirty="0"/>
              <a:t>Short exons</a:t>
            </a:r>
          </a:p>
          <a:p>
            <a:pPr lvl="1"/>
            <a:r>
              <a:rPr lang="en-US" dirty="0"/>
              <a:t>Exons with unusual codon usage</a:t>
            </a:r>
          </a:p>
          <a:p>
            <a:pPr lvl="1"/>
            <a:r>
              <a:rPr lang="en-US" dirty="0"/>
              <a:t>Complex genes (&gt; 10 exons)</a:t>
            </a:r>
          </a:p>
          <a:p>
            <a:r>
              <a:rPr lang="en-US" dirty="0"/>
              <a:t>Problems:</a:t>
            </a:r>
          </a:p>
          <a:p>
            <a:pPr lvl="1"/>
            <a:r>
              <a:rPr lang="en-US" dirty="0"/>
              <a:t>Gene without homologues in the database will be missed</a:t>
            </a:r>
          </a:p>
          <a:p>
            <a:pPr lvl="1"/>
            <a:r>
              <a:rPr lang="en-US" dirty="0"/>
              <a:t>Require close homologues</a:t>
            </a:r>
          </a:p>
          <a:p>
            <a:pPr lvl="1"/>
            <a:r>
              <a:rPr lang="en-US" dirty="0"/>
              <a:t>Sensitive to frame shift errors</a:t>
            </a:r>
          </a:p>
        </p:txBody>
      </p:sp>
      <p:sp>
        <p:nvSpPr>
          <p:cNvPr id="4" name="Slide Number Placeholder 3">
            <a:extLst>
              <a:ext uri="{FF2B5EF4-FFF2-40B4-BE49-F238E27FC236}">
                <a16:creationId xmlns:a16="http://schemas.microsoft.com/office/drawing/2014/main" id="{0622E268-EB79-8A4F-8F05-7A452A0BD5CB}"/>
              </a:ext>
            </a:extLst>
          </p:cNvPr>
          <p:cNvSpPr>
            <a:spLocks noGrp="1"/>
          </p:cNvSpPr>
          <p:nvPr>
            <p:ph type="sldNum" sz="quarter" idx="12"/>
          </p:nvPr>
        </p:nvSpPr>
        <p:spPr>
          <a:xfrm>
            <a:off x="8306459" y="167347"/>
            <a:ext cx="630621" cy="359760"/>
          </a:xfrm>
        </p:spPr>
        <p:txBody>
          <a:bodyPr anchor="ctr">
            <a:normAutofit/>
          </a:bodyPr>
          <a:lstStyle/>
          <a:p>
            <a:pPr>
              <a:spcAft>
                <a:spcPts val="600"/>
              </a:spcAft>
            </a:pPr>
            <a:fld id="{F9B76065-02A8-2140-ABFF-467A450FC727}" type="slidenum">
              <a:rPr lang="en-US" smtClean="0"/>
              <a:pPr>
                <a:spcAft>
                  <a:spcPts val="600"/>
                </a:spcAft>
              </a:pPr>
              <a:t>8</a:t>
            </a:fld>
            <a:endParaRPr lang="en-US"/>
          </a:p>
        </p:txBody>
      </p:sp>
      <p:sp>
        <p:nvSpPr>
          <p:cNvPr id="7" name="Rectangle 6">
            <a:extLst>
              <a:ext uri="{FF2B5EF4-FFF2-40B4-BE49-F238E27FC236}">
                <a16:creationId xmlns:a16="http://schemas.microsoft.com/office/drawing/2014/main" id="{E6015ACC-8291-AB40-9199-13C2DFDC2963}"/>
              </a:ext>
            </a:extLst>
          </p:cNvPr>
          <p:cNvSpPr/>
          <p:nvPr/>
        </p:nvSpPr>
        <p:spPr>
          <a:xfrm>
            <a:off x="284163" y="1966397"/>
            <a:ext cx="1992853" cy="707886"/>
          </a:xfrm>
          <a:prstGeom prst="rect">
            <a:avLst/>
          </a:prstGeom>
        </p:spPr>
        <p:txBody>
          <a:bodyPr wrap="none">
            <a:spAutoFit/>
          </a:bodyPr>
          <a:lstStyle/>
          <a:p>
            <a:r>
              <a:rPr lang="en-US" sz="4000" b="1" dirty="0"/>
              <a:t>Example</a:t>
            </a:r>
          </a:p>
        </p:txBody>
      </p:sp>
      <p:grpSp>
        <p:nvGrpSpPr>
          <p:cNvPr id="9" name="Group 8">
            <a:extLst>
              <a:ext uri="{FF2B5EF4-FFF2-40B4-BE49-F238E27FC236}">
                <a16:creationId xmlns:a16="http://schemas.microsoft.com/office/drawing/2014/main" id="{0E1F3F93-B613-6B43-A7C2-D9EC05A1D866}"/>
              </a:ext>
            </a:extLst>
          </p:cNvPr>
          <p:cNvGrpSpPr/>
          <p:nvPr/>
        </p:nvGrpSpPr>
        <p:grpSpPr>
          <a:xfrm>
            <a:off x="0" y="2852936"/>
            <a:ext cx="4666601" cy="2764960"/>
            <a:chOff x="0" y="2852936"/>
            <a:chExt cx="4666601" cy="2764960"/>
          </a:xfrm>
        </p:grpSpPr>
        <p:pic>
          <p:nvPicPr>
            <p:cNvPr id="6" name="Picture 5">
              <a:extLst>
                <a:ext uri="{FF2B5EF4-FFF2-40B4-BE49-F238E27FC236}">
                  <a16:creationId xmlns:a16="http://schemas.microsoft.com/office/drawing/2014/main" id="{61864EE7-C1AC-704A-85E6-9F8DA10B1BA9}"/>
                </a:ext>
              </a:extLst>
            </p:cNvPr>
            <p:cNvPicPr>
              <a:picLocks noChangeAspect="1"/>
            </p:cNvPicPr>
            <p:nvPr/>
          </p:nvPicPr>
          <p:blipFill>
            <a:blip r:embed="rId2"/>
            <a:stretch>
              <a:fillRect/>
            </a:stretch>
          </p:blipFill>
          <p:spPr>
            <a:xfrm>
              <a:off x="0" y="2852936"/>
              <a:ext cx="4666601" cy="2764960"/>
            </a:xfrm>
            <a:prstGeom prst="rect">
              <a:avLst/>
            </a:prstGeom>
            <a:noFill/>
          </p:spPr>
        </p:pic>
        <p:sp>
          <p:nvSpPr>
            <p:cNvPr id="8" name="TextBox 7">
              <a:extLst>
                <a:ext uri="{FF2B5EF4-FFF2-40B4-BE49-F238E27FC236}">
                  <a16:creationId xmlns:a16="http://schemas.microsoft.com/office/drawing/2014/main" id="{B996EA04-3E62-0345-9514-0A7205FA2B26}"/>
                </a:ext>
              </a:extLst>
            </p:cNvPr>
            <p:cNvSpPr txBox="1"/>
            <p:nvPr/>
          </p:nvSpPr>
          <p:spPr>
            <a:xfrm>
              <a:off x="2935982" y="3645024"/>
              <a:ext cx="1656184" cy="430887"/>
            </a:xfrm>
            <a:prstGeom prst="rect">
              <a:avLst/>
            </a:prstGeom>
            <a:solidFill>
              <a:schemeClr val="bg1"/>
            </a:solidFill>
            <a:effectLst/>
          </p:spPr>
          <p:txBody>
            <a:bodyPr wrap="square" rtlCol="0">
              <a:spAutoFit/>
            </a:bodyPr>
            <a:lstStyle/>
            <a:p>
              <a:r>
                <a:rPr lang="en-US" sz="1100" dirty="0"/>
                <a:t>Similarity with a gene of know structure</a:t>
              </a:r>
            </a:p>
          </p:txBody>
        </p:sp>
      </p:grpSp>
      <p:sp>
        <p:nvSpPr>
          <p:cNvPr id="10" name="Rectangle 9">
            <a:extLst>
              <a:ext uri="{FF2B5EF4-FFF2-40B4-BE49-F238E27FC236}">
                <a16:creationId xmlns:a16="http://schemas.microsoft.com/office/drawing/2014/main" id="{59BE9C2B-30C1-B242-A11F-5A15299E2202}"/>
              </a:ext>
            </a:extLst>
          </p:cNvPr>
          <p:cNvSpPr/>
          <p:nvPr/>
        </p:nvSpPr>
        <p:spPr>
          <a:xfrm>
            <a:off x="-8984" y="6126163"/>
            <a:ext cx="4572000" cy="246221"/>
          </a:xfrm>
          <a:prstGeom prst="rect">
            <a:avLst/>
          </a:prstGeom>
        </p:spPr>
        <p:txBody>
          <a:bodyPr>
            <a:spAutoFit/>
          </a:bodyPr>
          <a:lstStyle/>
          <a:p>
            <a:r>
              <a:rPr lang="en-US" sz="1000" dirty="0">
                <a:hlinkClick r:id="rId3"/>
              </a:rPr>
              <a:t>https://embnet.vital-it.ch/CoursEMBnet/Pages02/slides/gene_finding.pdf</a:t>
            </a:r>
            <a:endParaRPr lang="en-US" sz="1000" dirty="0"/>
          </a:p>
        </p:txBody>
      </p:sp>
    </p:spTree>
    <p:extLst>
      <p:ext uri="{BB962C8B-B14F-4D97-AF65-F5344CB8AC3E}">
        <p14:creationId xmlns:p14="http://schemas.microsoft.com/office/powerpoint/2010/main" val="428709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7775-F36A-1342-8A86-9F78F9D39AB3}"/>
              </a:ext>
            </a:extLst>
          </p:cNvPr>
          <p:cNvSpPr>
            <a:spLocks noGrp="1"/>
          </p:cNvSpPr>
          <p:nvPr>
            <p:ph type="title"/>
          </p:nvPr>
        </p:nvSpPr>
        <p:spPr>
          <a:xfrm>
            <a:off x="284163" y="630382"/>
            <a:ext cx="8574087" cy="967840"/>
          </a:xfrm>
        </p:spPr>
        <p:txBody>
          <a:bodyPr anchor="ctr">
            <a:normAutofit/>
          </a:bodyPr>
          <a:lstStyle/>
          <a:p>
            <a:r>
              <a:rPr lang="en-US" sz="3900" i="1" dirty="0"/>
              <a:t>Ab initio</a:t>
            </a:r>
            <a:r>
              <a:rPr lang="en-US" sz="3900" dirty="0"/>
              <a:t> gene finding</a:t>
            </a:r>
          </a:p>
        </p:txBody>
      </p:sp>
      <p:sp>
        <p:nvSpPr>
          <p:cNvPr id="4" name="Slide Number Placeholder 3">
            <a:extLst>
              <a:ext uri="{FF2B5EF4-FFF2-40B4-BE49-F238E27FC236}">
                <a16:creationId xmlns:a16="http://schemas.microsoft.com/office/drawing/2014/main" id="{0622E268-EB79-8A4F-8F05-7A452A0BD5CB}"/>
              </a:ext>
            </a:extLst>
          </p:cNvPr>
          <p:cNvSpPr>
            <a:spLocks noGrp="1"/>
          </p:cNvSpPr>
          <p:nvPr>
            <p:ph type="sldNum" sz="quarter" idx="12"/>
          </p:nvPr>
        </p:nvSpPr>
        <p:spPr>
          <a:xfrm>
            <a:off x="8306459" y="167347"/>
            <a:ext cx="630621" cy="359760"/>
          </a:xfrm>
        </p:spPr>
        <p:txBody>
          <a:bodyPr anchor="ctr">
            <a:normAutofit/>
          </a:bodyPr>
          <a:lstStyle/>
          <a:p>
            <a:pPr>
              <a:spcAft>
                <a:spcPts val="600"/>
              </a:spcAft>
            </a:pPr>
            <a:fld id="{F9B76065-02A8-2140-ABFF-467A450FC727}" type="slidenum">
              <a:rPr lang="en-US" smtClean="0"/>
              <a:pPr>
                <a:spcAft>
                  <a:spcPts val="600"/>
                </a:spcAft>
              </a:pPr>
              <a:t>9</a:t>
            </a:fld>
            <a:endParaRPr lang="en-US"/>
          </a:p>
        </p:txBody>
      </p:sp>
      <p:pic>
        <p:nvPicPr>
          <p:cNvPr id="6" name="Picture 5">
            <a:extLst>
              <a:ext uri="{FF2B5EF4-FFF2-40B4-BE49-F238E27FC236}">
                <a16:creationId xmlns:a16="http://schemas.microsoft.com/office/drawing/2014/main" id="{61864EE7-C1AC-704A-85E6-9F8DA10B1BA9}"/>
              </a:ext>
            </a:extLst>
          </p:cNvPr>
          <p:cNvPicPr>
            <a:picLocks noChangeAspect="1"/>
          </p:cNvPicPr>
          <p:nvPr/>
        </p:nvPicPr>
        <p:blipFill>
          <a:blip r:embed="rId2"/>
          <a:srcRect/>
          <a:stretch/>
        </p:blipFill>
        <p:spPr>
          <a:xfrm>
            <a:off x="1529197" y="1790046"/>
            <a:ext cx="6742188" cy="5067954"/>
          </a:xfrm>
          <a:prstGeom prst="rect">
            <a:avLst/>
          </a:prstGeom>
          <a:noFill/>
        </p:spPr>
      </p:pic>
      <p:sp>
        <p:nvSpPr>
          <p:cNvPr id="10" name="Rectangle 9">
            <a:extLst>
              <a:ext uri="{FF2B5EF4-FFF2-40B4-BE49-F238E27FC236}">
                <a16:creationId xmlns:a16="http://schemas.microsoft.com/office/drawing/2014/main" id="{59BE9C2B-30C1-B242-A11F-5A15299E2202}"/>
              </a:ext>
            </a:extLst>
          </p:cNvPr>
          <p:cNvSpPr/>
          <p:nvPr/>
        </p:nvSpPr>
        <p:spPr>
          <a:xfrm>
            <a:off x="343199" y="1324803"/>
            <a:ext cx="4572000" cy="246221"/>
          </a:xfrm>
          <a:prstGeom prst="rect">
            <a:avLst/>
          </a:prstGeom>
        </p:spPr>
        <p:txBody>
          <a:bodyPr>
            <a:spAutoFit/>
          </a:bodyPr>
          <a:lstStyle/>
          <a:p>
            <a:r>
              <a:rPr lang="en-US" sz="1000" dirty="0">
                <a:hlinkClick r:id="rId3"/>
              </a:rPr>
              <a:t>https://embnet.vital-it.ch/CoursEMBnet/Pages02/slides/gene_finding.pdf</a:t>
            </a:r>
            <a:endParaRPr lang="en-US" sz="1000" dirty="0"/>
          </a:p>
        </p:txBody>
      </p:sp>
    </p:spTree>
    <p:extLst>
      <p:ext uri="{BB962C8B-B14F-4D97-AF65-F5344CB8AC3E}">
        <p14:creationId xmlns:p14="http://schemas.microsoft.com/office/powerpoint/2010/main" val="2020525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al">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Metal">
      <a:majorFont>
        <a:latin typeface="Eurostile"/>
        <a:ea typeface=""/>
        <a:cs typeface=""/>
        <a:font script="Jpan" typeface="ＭＳ Ｐゴシック"/>
      </a:majorFont>
      <a:minorFont>
        <a:latin typeface="Eurostile"/>
        <a:ea typeface=""/>
        <a:cs typeface=""/>
        <a:font script="Jpan" typeface="ＭＳ Ｐゴシック"/>
      </a:minorFont>
    </a:fontScheme>
    <a:fmtScheme name="Metal">
      <a:fillStyleLst>
        <a:solidFill>
          <a:schemeClr val="phClr"/>
        </a:solidFill>
        <a:gradFill rotWithShape="1">
          <a:gsLst>
            <a:gs pos="0">
              <a:schemeClr val="phClr">
                <a:tint val="100000"/>
                <a:shade val="60000"/>
                <a:satMod val="130000"/>
              </a:schemeClr>
            </a:gs>
            <a:gs pos="100000">
              <a:schemeClr val="phClr">
                <a:tint val="70000"/>
                <a:shade val="94000"/>
                <a:satMod val="135000"/>
              </a:schemeClr>
            </a:gs>
          </a:gsLst>
          <a:lin ang="16200000" scaled="1"/>
        </a:gradFill>
        <a:gradFill rotWithShape="1">
          <a:gsLst>
            <a:gs pos="0">
              <a:schemeClr val="phClr">
                <a:shade val="60000"/>
                <a:satMod val="130000"/>
              </a:schemeClr>
            </a:gs>
            <a:gs pos="100000">
              <a:schemeClr val="phClr">
                <a:tint val="70000"/>
                <a:shade val="94000"/>
                <a:satMod val="135000"/>
              </a:schemeClr>
            </a:gs>
          </a:gsLst>
          <a:lin ang="16200000" scaled="1"/>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50800" dist="25400" dir="13500000">
              <a:srgbClr val="808080">
                <a:alpha val="75000"/>
              </a:srgbClr>
            </a:innerShdw>
            <a:outerShdw blurRad="38100" dist="12700" dir="5400000" rotWithShape="0">
              <a:srgbClr val="FFFFFF">
                <a:alpha val="35000"/>
              </a:srgbClr>
            </a:outerShdw>
          </a:effectLst>
        </a:effectStyle>
        <a:effectStyle>
          <a:effectLst>
            <a:outerShdw blurRad="50800" dist="25400" dir="5400000" rotWithShape="0">
              <a:srgbClr val="000000">
                <a:alpha val="35000"/>
              </a:srgbClr>
            </a:outerShdw>
          </a:effectLst>
          <a:scene3d>
            <a:camera prst="orthographicFront">
              <a:rot lat="0" lon="0" rev="0"/>
            </a:camera>
            <a:lightRig rig="twoPt" dir="t">
              <a:rot lat="0" lon="0" rev="3000000"/>
            </a:lightRig>
          </a:scene3d>
          <a:sp3d contourW="15875" prstMaterial="matte">
            <a:bevelT w="63500" h="50800" prst="angle"/>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pec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pectro">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spectro">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TotalTime>
  <Words>838</Words>
  <Application>Microsoft Office PowerPoint</Application>
  <PresentationFormat>Apresentação na tela (4:3)</PresentationFormat>
  <Paragraphs>93</Paragraphs>
  <Slides>14</Slides>
  <Notes>5</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14</vt:i4>
      </vt:variant>
    </vt:vector>
  </HeadingPairs>
  <TitlesOfParts>
    <vt:vector size="22" baseType="lpstr">
      <vt:lpstr>Arial</vt:lpstr>
      <vt:lpstr>Calibri</vt:lpstr>
      <vt:lpstr>Corbel</vt:lpstr>
      <vt:lpstr>Eurostile</vt:lpstr>
      <vt:lpstr>Wingdings</vt:lpstr>
      <vt:lpstr>Wingdings 2</vt:lpstr>
      <vt:lpstr>Metal</vt:lpstr>
      <vt:lpstr>Espectro</vt:lpstr>
      <vt:lpstr>CEN0485 – Introdução à Bioinformática</vt:lpstr>
      <vt:lpstr>What is Genome Annotation?</vt:lpstr>
      <vt:lpstr>Finding genes in the genome</vt:lpstr>
      <vt:lpstr>Evidencias para anotação de genomas</vt:lpstr>
      <vt:lpstr>What is Genome Annotation?</vt:lpstr>
      <vt:lpstr>Genome annotation = Finding the genes in the genome</vt:lpstr>
      <vt:lpstr> Ab initio and homology-based methods</vt:lpstr>
      <vt:lpstr>Homology-based gene finding</vt:lpstr>
      <vt:lpstr>Ab initio gene finding</vt:lpstr>
      <vt:lpstr>Ab initio gene finding: Signal detection</vt:lpstr>
      <vt:lpstr>Ab initio gene finding: Content statistics</vt:lpstr>
      <vt:lpstr>NCBI Prokaryotic Genome Annotation Process </vt:lpstr>
      <vt:lpstr>Models</vt:lpstr>
      <vt:lpstr>Prodigal Pseudocode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ACH5555 – Bioinformática Semana 10</dc:title>
  <dc:creator>Diego Mauricio Riaño Pachón</dc:creator>
  <cp:lastModifiedBy>Diego Mauricio Riaño Pachón</cp:lastModifiedBy>
  <cp:revision>14</cp:revision>
  <dcterms:created xsi:type="dcterms:W3CDTF">2020-05-11T04:48:08Z</dcterms:created>
  <dcterms:modified xsi:type="dcterms:W3CDTF">2024-05-16T15:05:13Z</dcterms:modified>
</cp:coreProperties>
</file>