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427" r:id="rId3"/>
    <p:sldId id="428" r:id="rId4"/>
    <p:sldId id="429" r:id="rId5"/>
    <p:sldId id="430" r:id="rId6"/>
    <p:sldId id="431" r:id="rId7"/>
    <p:sldId id="408" r:id="rId8"/>
    <p:sldId id="410" r:id="rId9"/>
    <p:sldId id="411" r:id="rId10"/>
    <p:sldId id="423" r:id="rId11"/>
    <p:sldId id="432" r:id="rId12"/>
    <p:sldId id="433" r:id="rId13"/>
    <p:sldId id="434" r:id="rId14"/>
    <p:sldId id="412" r:id="rId15"/>
    <p:sldId id="414" r:id="rId16"/>
    <p:sldId id="424" r:id="rId17"/>
    <p:sldId id="435" r:id="rId18"/>
    <p:sldId id="426" r:id="rId19"/>
    <p:sldId id="425" r:id="rId20"/>
    <p:sldId id="415" r:id="rId21"/>
    <p:sldId id="422" r:id="rId22"/>
    <p:sldId id="374" r:id="rId2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FCFF"/>
    <a:srgbClr val="FF5C28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6" d="100"/>
          <a:sy n="76" d="100"/>
        </p:scale>
        <p:origin x="5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AAD92B-A331-4D8E-A082-DF62D6E32B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7395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pt-BR" dirty="0"/>
              <a:t>Clique para editar o estilo do título mestre</a:t>
            </a:r>
            <a:endParaRPr lang="en-US" dirty="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22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D79BE-57C3-4481-B5A4-65BD28B535D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421BC-8CD3-41AE-A86D-61853444D5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6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67B2011-00CC-4F1E-8C8D-0FA942E2983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2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tângulo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e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e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e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20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1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21A46-73A3-4C82-86D1-C2FFF506C88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A643A-CDA6-44F1-979E-6AAED9E8C2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7" name="Espaço Reservado para Data 13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2"/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22"/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0C440-BB85-4189-B1C7-FE71C3C932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5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6"/>
          <p:cNvSpPr>
            <a:spLocks noGrp="1"/>
          </p:cNvSpPr>
          <p:nvPr>
            <p:ph type="sldNum" sz="quarter" idx="11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71CB33-549B-4E77-817F-39E9EC5A19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Rodapé 7"/>
          <p:cNvSpPr>
            <a:spLocks noGrp="1"/>
          </p:cNvSpPr>
          <p:nvPr>
            <p:ph type="ftr" sz="quarter" idx="12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7EA91-1472-4D5F-A727-CB76A574EC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Conector reto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tângulo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Elipse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2" name="Espaço Reservado para Data 20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1"/>
          <p:cNvSpPr>
            <a:spLocks noGrp="1"/>
          </p:cNvSpPr>
          <p:nvPr>
            <p:ph type="sldNum" sz="quarter" idx="11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8D3D98A-EF4B-4E5A-97FB-996F0260C6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2"/>
          <p:cNvSpPr>
            <a:spLocks noGrp="1"/>
          </p:cNvSpPr>
          <p:nvPr>
            <p:ph type="ftr" sz="quarter" idx="12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12" name="Espaço Reservado para Data 16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17"/>
          <p:cNvSpPr>
            <a:spLocks noGrp="1"/>
          </p:cNvSpPr>
          <p:nvPr>
            <p:ph type="sldNum" sz="quarter" idx="11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A4AADD2-ED42-4AEF-91EC-1FCB9C3A98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0"/>
          <p:cNvSpPr>
            <a:spLocks noGrp="1"/>
          </p:cNvSpPr>
          <p:nvPr>
            <p:ph type="ftr" sz="quarter" idx="12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71596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pt-BR" dirty="0"/>
              <a:t>Clique </a:t>
            </a:r>
            <a:endParaRPr lang="en-US" dirty="0"/>
          </a:p>
        </p:txBody>
      </p:sp>
      <p:sp>
        <p:nvSpPr>
          <p:cNvPr id="1028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058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57200" y="1143000"/>
            <a:ext cx="8305800" cy="1588"/>
          </a:xfrm>
          <a:prstGeom prst="line">
            <a:avLst/>
          </a:prstGeom>
          <a:ln w="1524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1" r:id="rId4"/>
    <p:sldLayoutId id="2147483742" r:id="rId5"/>
    <p:sldLayoutId id="2147483749" r:id="rId6"/>
    <p:sldLayoutId id="2147483743" r:id="rId7"/>
    <p:sldLayoutId id="2147483750" r:id="rId8"/>
    <p:sldLayoutId id="2147483751" r:id="rId9"/>
    <p:sldLayoutId id="2147483744" r:id="rId10"/>
    <p:sldLayoutId id="214748374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none">
          <a:solidFill>
            <a:schemeClr val="tx2"/>
          </a:solidFill>
          <a:latin typeface="Arial"/>
          <a:ea typeface="+mj-ea"/>
          <a:cs typeface="Arial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Arial"/>
          <a:ea typeface="+mn-ea"/>
          <a:cs typeface="Arial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pt.wikipedia.org/wiki/Bojo_(astronomia" TargetMode="External"/><Relationship Id="rId3" Type="http://schemas.openxmlformats.org/officeDocument/2006/relationships/hyperlink" Target="http://pt.wikipedia.org/wiki/Estrela" TargetMode="External"/><Relationship Id="rId7" Type="http://schemas.openxmlformats.org/officeDocument/2006/relationships/hyperlink" Target="http://pt.wikipedia.org/wiki/Gal%C3%A1xia_el%C3%ADptica" TargetMode="External"/><Relationship Id="rId2" Type="http://schemas.openxmlformats.org/officeDocument/2006/relationships/hyperlink" Target="http://pt.wikipedia.org/wiki/Astronom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Disco_gal%C3%A1ctico" TargetMode="External"/><Relationship Id="rId5" Type="http://schemas.openxmlformats.org/officeDocument/2006/relationships/hyperlink" Target="http://pt.wikipedia.org/wiki/Elipsoide" TargetMode="External"/><Relationship Id="rId4" Type="http://schemas.openxmlformats.org/officeDocument/2006/relationships/hyperlink" Target="http://pt.wikipedia.org/wiki/Gal%C3%A1xia_espiral" TargetMode="External"/><Relationship Id="rId9" Type="http://schemas.openxmlformats.org/officeDocument/2006/relationships/hyperlink" Target="http://astronomia.blog.br/bojo-galactico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revistapesquisa.fapesp.br/2012/10/11/o-coracao-da-via-lactea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revistapesquisa.fapesp.br/2012/10/11/o-coracao-da-via-lactea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43042" y="1928802"/>
            <a:ext cx="6172200" cy="876304"/>
          </a:xfrm>
        </p:spPr>
        <p:txBody>
          <a:bodyPr/>
          <a:lstStyle/>
          <a:p>
            <a:r>
              <a:rPr lang="pt-BR" dirty="0"/>
              <a:t>Palavra e Termo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00232" y="4000504"/>
            <a:ext cx="6172200" cy="1371600"/>
          </a:xfrm>
        </p:spPr>
        <p:txBody>
          <a:bodyPr/>
          <a:lstStyle/>
          <a:p>
            <a:r>
              <a:rPr lang="en-GB" dirty="0" err="1"/>
              <a:t>Disciplina</a:t>
            </a:r>
            <a:r>
              <a:rPr lang="en-GB" dirty="0"/>
              <a:t>: </a:t>
            </a:r>
            <a:r>
              <a:rPr lang="en-GB" dirty="0" err="1"/>
              <a:t>Linguística</a:t>
            </a:r>
            <a:r>
              <a:rPr lang="en-GB" dirty="0"/>
              <a:t> </a:t>
            </a:r>
            <a:r>
              <a:rPr lang="en-GB" dirty="0" err="1"/>
              <a:t>documentária</a:t>
            </a:r>
            <a:endParaRPr lang="en-GB" dirty="0"/>
          </a:p>
          <a:p>
            <a:r>
              <a:rPr lang="en-GB" dirty="0" err="1"/>
              <a:t>Vânia</a:t>
            </a:r>
            <a:r>
              <a:rPr lang="en-GB" dirty="0"/>
              <a:t> Lima</a:t>
            </a:r>
          </a:p>
          <a:p>
            <a:r>
              <a:rPr lang="en-GB" dirty="0" err="1"/>
              <a:t>Cibele</a:t>
            </a:r>
            <a:r>
              <a:rPr lang="en-GB" dirty="0"/>
              <a:t> dos Santos</a:t>
            </a:r>
          </a:p>
          <a:p>
            <a:r>
              <a:rPr lang="en-GB" dirty="0" err="1"/>
              <a:t>Marilda</a:t>
            </a:r>
            <a:r>
              <a:rPr lang="en-GB" dirty="0"/>
              <a:t> Lara</a:t>
            </a:r>
          </a:p>
          <a:p>
            <a:endParaRPr lang="en-GB" dirty="0"/>
          </a:p>
          <a:p>
            <a:pPr lvl="1"/>
            <a:r>
              <a:rPr lang="en-GB" dirty="0"/>
              <a:t>CBD/ECA/USP</a:t>
            </a:r>
          </a:p>
          <a:p>
            <a:pPr lvl="1"/>
            <a:r>
              <a:rPr lang="en-GB" dirty="0"/>
              <a:t>2017</a:t>
            </a:r>
            <a:endParaRPr lang="pt-BR" dirty="0"/>
          </a:p>
        </p:txBody>
      </p:sp>
      <p:sp>
        <p:nvSpPr>
          <p:cNvPr id="8196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0" y="4929188"/>
            <a:ext cx="609600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5C5D305-1535-4E06-86EE-9422B13603CC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525E-8AC6-4193-A0AA-497783EF589C}" type="slidenum">
              <a:rPr lang="pt-BR"/>
              <a:pPr/>
              <a:t>10</a:t>
            </a:fld>
            <a:endParaRPr lang="pt-BR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/>
              <a:t>Descrição do termo (análise conceitual)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86766" cy="4873752"/>
          </a:xfrm>
        </p:spPr>
        <p:txBody>
          <a:bodyPr/>
          <a:lstStyle/>
          <a:p>
            <a:pPr lvl="1">
              <a:buNone/>
            </a:pPr>
            <a:r>
              <a:rPr lang="pt-BR" sz="2800" dirty="0"/>
              <a:t>. </a:t>
            </a:r>
            <a:r>
              <a:rPr lang="pt-BR" sz="2800" b="1" dirty="0"/>
              <a:t>Contextos </a:t>
            </a:r>
            <a:r>
              <a:rPr lang="pt-BR" sz="2800" b="1" dirty="0" err="1"/>
              <a:t>definicionais</a:t>
            </a:r>
            <a:r>
              <a:rPr lang="pt-BR" sz="2800" b="1" dirty="0"/>
              <a:t> </a:t>
            </a:r>
            <a:r>
              <a:rPr lang="pt-BR" sz="2800" dirty="0"/>
              <a:t>– </a:t>
            </a:r>
            <a:r>
              <a:rPr lang="pt-BR" sz="2800" i="1" dirty="0"/>
              <a:t>fornecem informações precisas sobre o termo.</a:t>
            </a:r>
            <a:endParaRPr lang="pt-BR" sz="2800" dirty="0"/>
          </a:p>
          <a:p>
            <a:pPr>
              <a:buNone/>
            </a:pPr>
            <a:endParaRPr lang="pt-BR" sz="2800" dirty="0"/>
          </a:p>
          <a:p>
            <a:pPr>
              <a:buNone/>
            </a:pPr>
            <a:r>
              <a:rPr lang="pt-BR" sz="2800" dirty="0"/>
              <a:t>	. </a:t>
            </a:r>
            <a:r>
              <a:rPr lang="pt-BR" sz="2800" b="1" dirty="0"/>
              <a:t>Contextos explicativos </a:t>
            </a:r>
            <a:r>
              <a:rPr lang="pt-BR" sz="2800" dirty="0"/>
              <a:t>– </a:t>
            </a:r>
            <a:r>
              <a:rPr lang="pt-BR" sz="2800" i="1" dirty="0"/>
              <a:t>fornecem dados sobre a natureza e aspectos do termo.</a:t>
            </a:r>
            <a:endParaRPr lang="pt-BR" sz="2800" dirty="0"/>
          </a:p>
          <a:p>
            <a:pPr>
              <a:buNone/>
            </a:pPr>
            <a:r>
              <a:rPr lang="pt-BR" sz="2800" i="1" dirty="0"/>
              <a:t> </a:t>
            </a:r>
            <a:endParaRPr lang="pt-BR" sz="2800" dirty="0"/>
          </a:p>
          <a:p>
            <a:pPr>
              <a:buNone/>
            </a:pPr>
            <a:r>
              <a:rPr lang="pt-BR" sz="2800" dirty="0"/>
              <a:t>	. </a:t>
            </a:r>
            <a:r>
              <a:rPr lang="pt-BR" sz="2800" b="1" dirty="0"/>
              <a:t>Contextos associativos </a:t>
            </a:r>
            <a:r>
              <a:rPr lang="pt-BR" sz="2800" dirty="0"/>
              <a:t>– </a:t>
            </a:r>
            <a:r>
              <a:rPr lang="pt-BR" sz="2800" i="1" dirty="0"/>
              <a:t>fornecem dados apenas para determinar se o termo pertence a um domínio ou a um grupo de termos que designam conceitos próximos.</a:t>
            </a:r>
            <a:endParaRPr lang="pt-BR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525E-8AC6-4193-A0AA-497783EF589C}" type="slidenum">
              <a:rPr lang="pt-BR"/>
              <a:pPr/>
              <a:t>11</a:t>
            </a:fld>
            <a:endParaRPr lang="pt-BR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/>
              <a:t>Exemplo – Contextos </a:t>
            </a:r>
            <a:r>
              <a:rPr lang="pt-BR" sz="3200" b="1" dirty="0" err="1"/>
              <a:t>definicionais</a:t>
            </a:r>
            <a:endParaRPr lang="pt-BR" sz="3200" b="1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58138" cy="4873752"/>
          </a:xfrm>
        </p:spPr>
        <p:txBody>
          <a:bodyPr/>
          <a:lstStyle/>
          <a:p>
            <a:pPr>
              <a:buNone/>
            </a:pPr>
            <a:r>
              <a:rPr lang="en-US" sz="1800" dirty="0" err="1"/>
              <a:t>Bojo</a:t>
            </a:r>
            <a:endParaRPr lang="pt-BR" sz="1800" dirty="0"/>
          </a:p>
          <a:p>
            <a:pPr algn="just"/>
            <a:r>
              <a:rPr lang="en-US" sz="1800" dirty="0" err="1"/>
              <a:t>Em</a:t>
            </a:r>
            <a:r>
              <a:rPr lang="en-US" sz="1800" dirty="0"/>
              <a:t> </a:t>
            </a:r>
            <a:r>
              <a:rPr lang="en-US" sz="1800" dirty="0" err="1">
                <a:hlinkClick r:id="rId2"/>
              </a:rPr>
              <a:t>astronomia</a:t>
            </a:r>
            <a:r>
              <a:rPr lang="en-US" sz="1800" dirty="0"/>
              <a:t>, se </a:t>
            </a:r>
            <a:r>
              <a:rPr lang="en-US" sz="1800" dirty="0" err="1"/>
              <a:t>chama</a:t>
            </a:r>
            <a:r>
              <a:rPr lang="en-US" sz="1800" dirty="0"/>
              <a:t> </a:t>
            </a:r>
            <a:r>
              <a:rPr lang="en-US" sz="1800" b="1" dirty="0" err="1"/>
              <a:t>bojo</a:t>
            </a:r>
            <a:r>
              <a:rPr lang="en-US" sz="1800" b="1" dirty="0"/>
              <a:t> </a:t>
            </a:r>
            <a:r>
              <a:rPr lang="en-US" sz="1800" dirty="0"/>
              <a:t>o </a:t>
            </a:r>
            <a:r>
              <a:rPr lang="en-US" sz="1800" dirty="0" err="1"/>
              <a:t>grupo</a:t>
            </a:r>
            <a:r>
              <a:rPr lang="en-US" sz="1800" dirty="0"/>
              <a:t> </a:t>
            </a:r>
            <a:r>
              <a:rPr lang="en-US" sz="1800" dirty="0" err="1"/>
              <a:t>esferóide</a:t>
            </a:r>
            <a:r>
              <a:rPr lang="en-US" sz="1800" dirty="0"/>
              <a:t> de </a:t>
            </a:r>
            <a:r>
              <a:rPr lang="en-US" sz="1800" dirty="0" err="1">
                <a:hlinkClick r:id="rId3"/>
              </a:rPr>
              <a:t>estrelas</a:t>
            </a:r>
            <a:r>
              <a:rPr lang="en-US" sz="1800" dirty="0"/>
              <a:t> </a:t>
            </a:r>
            <a:r>
              <a:rPr lang="en-US" sz="1800" dirty="0" err="1"/>
              <a:t>encontrado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região</a:t>
            </a:r>
            <a:r>
              <a:rPr lang="en-US" sz="1800" dirty="0"/>
              <a:t> central </a:t>
            </a:r>
            <a:r>
              <a:rPr lang="en-US" sz="1800" dirty="0" err="1"/>
              <a:t>da</a:t>
            </a:r>
            <a:r>
              <a:rPr lang="en-US" sz="1800" dirty="0"/>
              <a:t> </a:t>
            </a:r>
            <a:r>
              <a:rPr lang="en-US" sz="1800" dirty="0" err="1"/>
              <a:t>maioria</a:t>
            </a:r>
            <a:r>
              <a:rPr lang="en-US" sz="1800" dirty="0"/>
              <a:t> das </a:t>
            </a:r>
            <a:r>
              <a:rPr lang="en-US" sz="1800" dirty="0">
                <a:hlinkClick r:id="rId4"/>
              </a:rPr>
              <a:t>galáxias espirais</a:t>
            </a:r>
            <a:r>
              <a:rPr lang="en-US" sz="1800" dirty="0"/>
              <a:t>. </a:t>
            </a:r>
            <a:r>
              <a:rPr lang="en-US" sz="1800" dirty="0" err="1"/>
              <a:t>Sua</a:t>
            </a:r>
            <a:r>
              <a:rPr lang="en-US" sz="1800" dirty="0"/>
              <a:t> </a:t>
            </a:r>
            <a:r>
              <a:rPr lang="en-US" sz="1800" dirty="0" err="1"/>
              <a:t>distribuição</a:t>
            </a:r>
            <a:r>
              <a:rPr lang="en-US" sz="1800" dirty="0"/>
              <a:t> </a:t>
            </a:r>
            <a:r>
              <a:rPr lang="en-US" sz="1800" dirty="0" err="1"/>
              <a:t>espacial</a:t>
            </a:r>
            <a:r>
              <a:rPr lang="en-US" sz="1800" dirty="0"/>
              <a:t> é </a:t>
            </a:r>
            <a:r>
              <a:rPr lang="en-US" sz="1800" dirty="0" err="1"/>
              <a:t>mais</a:t>
            </a:r>
            <a:r>
              <a:rPr lang="en-US" sz="1800" dirty="0"/>
              <a:t> </a:t>
            </a:r>
            <a:r>
              <a:rPr lang="en-US" sz="1800" dirty="0" err="1"/>
              <a:t>ou</a:t>
            </a:r>
            <a:r>
              <a:rPr lang="en-US" sz="1800" dirty="0"/>
              <a:t> </a:t>
            </a:r>
            <a:r>
              <a:rPr lang="en-US" sz="1800" dirty="0" err="1"/>
              <a:t>menos</a:t>
            </a:r>
            <a:r>
              <a:rPr lang="en-US" sz="1800" dirty="0"/>
              <a:t> </a:t>
            </a:r>
            <a:r>
              <a:rPr lang="en-US" sz="1800" dirty="0" err="1">
                <a:hlinkClick r:id="rId5"/>
              </a:rPr>
              <a:t>elipsoidal</a:t>
            </a:r>
            <a:r>
              <a:rPr lang="en-US" sz="1800" dirty="0"/>
              <a:t> </a:t>
            </a:r>
            <a:r>
              <a:rPr lang="en-US" sz="1800" dirty="0" err="1"/>
              <a:t>em</a:t>
            </a:r>
            <a:r>
              <a:rPr lang="en-US" sz="1800" dirty="0"/>
              <a:t> </a:t>
            </a:r>
            <a:r>
              <a:rPr lang="en-US" sz="1800" dirty="0" err="1"/>
              <a:t>contraposição</a:t>
            </a:r>
            <a:r>
              <a:rPr lang="en-US" sz="1800" dirty="0"/>
              <a:t> à </a:t>
            </a:r>
            <a:r>
              <a:rPr lang="en-US" sz="1800" dirty="0" err="1"/>
              <a:t>distribuição</a:t>
            </a:r>
            <a:r>
              <a:rPr lang="en-US" sz="1800" dirty="0"/>
              <a:t> </a:t>
            </a:r>
            <a:r>
              <a:rPr lang="en-US" sz="1800" dirty="0" err="1"/>
              <a:t>plana</a:t>
            </a:r>
            <a:r>
              <a:rPr lang="en-US" sz="1800" dirty="0"/>
              <a:t> do </a:t>
            </a:r>
            <a:r>
              <a:rPr lang="en-US" sz="1800" dirty="0">
                <a:hlinkClick r:id="rId6"/>
              </a:rPr>
              <a:t>disco</a:t>
            </a:r>
            <a:r>
              <a:rPr lang="en-US" sz="1800" dirty="0"/>
              <a:t>, </a:t>
            </a:r>
            <a:r>
              <a:rPr lang="en-US" sz="1800" dirty="0" err="1"/>
              <a:t>ainda</a:t>
            </a:r>
            <a:r>
              <a:rPr lang="en-US" sz="1800" dirty="0"/>
              <a:t> </a:t>
            </a:r>
            <a:r>
              <a:rPr lang="en-US" sz="1800" dirty="0" err="1"/>
              <a:t>que</a:t>
            </a:r>
            <a:r>
              <a:rPr lang="en-US" sz="1800" dirty="0"/>
              <a:t> </a:t>
            </a:r>
            <a:r>
              <a:rPr lang="en-US" sz="1800" dirty="0" err="1"/>
              <a:t>em</a:t>
            </a:r>
            <a:r>
              <a:rPr lang="en-US" sz="1800" dirty="0"/>
              <a:t> </a:t>
            </a:r>
            <a:r>
              <a:rPr lang="en-US" sz="1800" dirty="0" err="1"/>
              <a:t>princípio</a:t>
            </a:r>
            <a:r>
              <a:rPr lang="en-US" sz="1800" dirty="0"/>
              <a:t> se </a:t>
            </a:r>
            <a:r>
              <a:rPr lang="en-US" sz="1800" dirty="0" err="1"/>
              <a:t>considerava</a:t>
            </a:r>
            <a:r>
              <a:rPr lang="en-US" sz="1800" dirty="0"/>
              <a:t> </a:t>
            </a:r>
            <a:r>
              <a:rPr lang="en-US" sz="1800" dirty="0" err="1"/>
              <a:t>que</a:t>
            </a:r>
            <a:r>
              <a:rPr lang="en-US" sz="1800" dirty="0"/>
              <a:t> </a:t>
            </a:r>
            <a:r>
              <a:rPr lang="en-US" sz="1800" dirty="0" err="1"/>
              <a:t>eram</a:t>
            </a:r>
            <a:r>
              <a:rPr lang="en-US" sz="1800" dirty="0"/>
              <a:t> </a:t>
            </a:r>
            <a:r>
              <a:rPr lang="en-US" sz="1800" dirty="0" err="1"/>
              <a:t>estruturas</a:t>
            </a:r>
            <a:r>
              <a:rPr lang="en-US" sz="1800" dirty="0"/>
              <a:t> </a:t>
            </a:r>
            <a:r>
              <a:rPr lang="en-US" sz="1800" dirty="0" err="1"/>
              <a:t>velhas</a:t>
            </a:r>
            <a:r>
              <a:rPr lang="en-US" sz="1800" dirty="0"/>
              <a:t> </a:t>
            </a:r>
            <a:r>
              <a:rPr lang="en-US" sz="1800" dirty="0" err="1"/>
              <a:t>que</a:t>
            </a:r>
            <a:r>
              <a:rPr lang="en-US" sz="1800" dirty="0"/>
              <a:t> </a:t>
            </a:r>
            <a:r>
              <a:rPr lang="en-US" sz="1800" dirty="0" err="1"/>
              <a:t>lembravam</a:t>
            </a:r>
            <a:r>
              <a:rPr lang="en-US" sz="1800" dirty="0"/>
              <a:t> </a:t>
            </a:r>
            <a:r>
              <a:rPr lang="en-US" sz="1800" dirty="0" err="1"/>
              <a:t>uma</a:t>
            </a:r>
            <a:r>
              <a:rPr lang="en-US" sz="1800" dirty="0"/>
              <a:t> </a:t>
            </a:r>
            <a:r>
              <a:rPr lang="en-US" sz="1800" dirty="0" err="1">
                <a:hlinkClick r:id="rId7"/>
              </a:rPr>
              <a:t>galáxia</a:t>
            </a:r>
            <a:r>
              <a:rPr lang="en-US" sz="1800" dirty="0">
                <a:hlinkClick r:id="rId7"/>
              </a:rPr>
              <a:t> </a:t>
            </a:r>
            <a:r>
              <a:rPr lang="en-US" sz="1800" dirty="0" err="1">
                <a:hlinkClick r:id="rId7"/>
              </a:rPr>
              <a:t>elíptica</a:t>
            </a:r>
            <a:r>
              <a:rPr lang="en-US" sz="1800" dirty="0"/>
              <a:t> </a:t>
            </a:r>
            <a:r>
              <a:rPr lang="en-US" sz="1800" dirty="0" err="1"/>
              <a:t>em</a:t>
            </a:r>
            <a:r>
              <a:rPr lang="en-US" sz="1800" dirty="0"/>
              <a:t> </a:t>
            </a:r>
            <a:r>
              <a:rPr lang="en-US" sz="1800" dirty="0" err="1"/>
              <a:t>metade</a:t>
            </a:r>
            <a:r>
              <a:rPr lang="en-US" sz="1800" dirty="0"/>
              <a:t> de um disco </a:t>
            </a:r>
            <a:r>
              <a:rPr lang="en-US" sz="1800" dirty="0" err="1"/>
              <a:t>galáctico</a:t>
            </a:r>
            <a:r>
              <a:rPr lang="en-US" sz="1800" dirty="0"/>
              <a:t> </a:t>
            </a:r>
            <a:r>
              <a:rPr lang="en-US" sz="1800" dirty="0" err="1"/>
              <a:t>hoje</a:t>
            </a:r>
            <a:r>
              <a:rPr lang="en-US" sz="1800" dirty="0"/>
              <a:t> se </a:t>
            </a:r>
            <a:r>
              <a:rPr lang="en-US" sz="1800" dirty="0" err="1"/>
              <a:t>considera</a:t>
            </a:r>
            <a:r>
              <a:rPr lang="en-US" sz="1800" dirty="0"/>
              <a:t> </a:t>
            </a:r>
            <a:r>
              <a:rPr lang="en-US" sz="1800" dirty="0" err="1"/>
              <a:t>que</a:t>
            </a:r>
            <a:r>
              <a:rPr lang="en-US" sz="1800" dirty="0"/>
              <a:t> </a:t>
            </a:r>
            <a:r>
              <a:rPr lang="en-US" sz="1800" dirty="0" err="1"/>
              <a:t>existem</a:t>
            </a:r>
            <a:r>
              <a:rPr lang="en-US" sz="1800" dirty="0"/>
              <a:t> </a:t>
            </a:r>
            <a:r>
              <a:rPr lang="en-US" sz="1800" dirty="0" err="1"/>
              <a:t>vários</a:t>
            </a:r>
            <a:r>
              <a:rPr lang="en-US" sz="1800" dirty="0"/>
              <a:t> </a:t>
            </a:r>
            <a:r>
              <a:rPr lang="en-US" sz="1800" dirty="0" err="1"/>
              <a:t>tipos</a:t>
            </a:r>
            <a:r>
              <a:rPr lang="en-US" sz="1800" dirty="0"/>
              <a:t> de </a:t>
            </a:r>
            <a:r>
              <a:rPr lang="en-US" sz="1800" dirty="0" err="1"/>
              <a:t>bojo</a:t>
            </a:r>
            <a:r>
              <a:rPr lang="en-US" sz="1800" dirty="0"/>
              <a:t>.</a:t>
            </a:r>
            <a:endParaRPr lang="pt-BR" sz="1800" dirty="0"/>
          </a:p>
          <a:p>
            <a:r>
              <a:rPr lang="en-US" sz="1800" dirty="0" err="1"/>
              <a:t>Fonte</a:t>
            </a:r>
            <a:r>
              <a:rPr lang="en-US" sz="1800" dirty="0"/>
              <a:t>: </a:t>
            </a:r>
            <a:r>
              <a:rPr lang="en-US" sz="1800" u="sng" dirty="0">
                <a:hlinkClick r:id="rId8"/>
              </a:rPr>
              <a:t>http://pt.wikipedia.org/wiki/Bojo_(astronomia</a:t>
            </a:r>
            <a:r>
              <a:rPr lang="en-US" sz="1800" dirty="0"/>
              <a:t>)</a:t>
            </a:r>
            <a:endParaRPr lang="pt-BR" sz="1800" dirty="0"/>
          </a:p>
          <a:p>
            <a:pPr>
              <a:buNone/>
            </a:pPr>
            <a:r>
              <a:rPr lang="en-US" sz="1800" dirty="0"/>
              <a:t> </a:t>
            </a:r>
            <a:endParaRPr lang="pt-BR" sz="1800" dirty="0"/>
          </a:p>
          <a:p>
            <a:pPr>
              <a:buNone/>
            </a:pPr>
            <a:r>
              <a:rPr lang="en-US" sz="1800" dirty="0" err="1"/>
              <a:t>Bojo</a:t>
            </a:r>
            <a:r>
              <a:rPr lang="en-US" sz="1800" dirty="0"/>
              <a:t> </a:t>
            </a:r>
            <a:r>
              <a:rPr lang="en-US" sz="1800" dirty="0" err="1"/>
              <a:t>galáctico</a:t>
            </a:r>
            <a:endParaRPr lang="pt-BR" sz="1800" dirty="0"/>
          </a:p>
          <a:p>
            <a:r>
              <a:rPr lang="en-US" sz="1800" dirty="0" err="1"/>
              <a:t>Região</a:t>
            </a:r>
            <a:r>
              <a:rPr lang="en-US" sz="1800" dirty="0"/>
              <a:t> central de </a:t>
            </a:r>
            <a:r>
              <a:rPr lang="en-US" sz="1800" dirty="0" err="1"/>
              <a:t>uma</a:t>
            </a:r>
            <a:r>
              <a:rPr lang="en-US" sz="1800" dirty="0"/>
              <a:t> </a:t>
            </a:r>
            <a:r>
              <a:rPr lang="en-US" sz="1800" dirty="0" err="1"/>
              <a:t>galáxia</a:t>
            </a:r>
            <a:r>
              <a:rPr lang="en-US" sz="1800" dirty="0"/>
              <a:t>, </a:t>
            </a:r>
            <a:r>
              <a:rPr lang="en-US" sz="1800" dirty="0" err="1"/>
              <a:t>que</a:t>
            </a:r>
            <a:r>
              <a:rPr lang="en-US" sz="1800" dirty="0"/>
              <a:t> se distingue de </a:t>
            </a:r>
            <a:r>
              <a:rPr lang="en-US" sz="1800" dirty="0" err="1"/>
              <a:t>outras</a:t>
            </a:r>
            <a:r>
              <a:rPr lang="en-US" sz="1800" dirty="0"/>
              <a:t> </a:t>
            </a:r>
            <a:r>
              <a:rPr lang="en-US" sz="1800" dirty="0" err="1"/>
              <a:t>estruturas</a:t>
            </a:r>
            <a:r>
              <a:rPr lang="en-US" sz="1800" dirty="0"/>
              <a:t> </a:t>
            </a:r>
            <a:r>
              <a:rPr lang="en-US" sz="1800" dirty="0" err="1"/>
              <a:t>galácticas</a:t>
            </a:r>
            <a:r>
              <a:rPr lang="en-US" sz="1800" dirty="0"/>
              <a:t>. O </a:t>
            </a:r>
            <a:r>
              <a:rPr lang="en-US" sz="1800" dirty="0" err="1"/>
              <a:t>termo</a:t>
            </a:r>
            <a:r>
              <a:rPr lang="en-US" sz="1800" dirty="0"/>
              <a:t> é </a:t>
            </a:r>
            <a:r>
              <a:rPr lang="en-US" sz="1800" dirty="0" err="1"/>
              <a:t>mais</a:t>
            </a:r>
            <a:r>
              <a:rPr lang="en-US" sz="1800" dirty="0"/>
              <a:t> </a:t>
            </a:r>
            <a:r>
              <a:rPr lang="en-US" sz="1800" dirty="0" err="1"/>
              <a:t>comumente</a:t>
            </a:r>
            <a:r>
              <a:rPr lang="en-US" sz="1800" dirty="0"/>
              <a:t> </a:t>
            </a:r>
            <a:r>
              <a:rPr lang="en-US" sz="1800" dirty="0" err="1"/>
              <a:t>utilizado</a:t>
            </a:r>
            <a:r>
              <a:rPr lang="en-US" sz="1800" dirty="0"/>
              <a:t> </a:t>
            </a:r>
            <a:r>
              <a:rPr lang="en-US" sz="1800" dirty="0" err="1"/>
              <a:t>para</a:t>
            </a:r>
            <a:r>
              <a:rPr lang="en-US" sz="1800" dirty="0"/>
              <a:t> </a:t>
            </a:r>
            <a:r>
              <a:rPr lang="en-US" sz="1800" dirty="0" err="1"/>
              <a:t>galáxias</a:t>
            </a:r>
            <a:r>
              <a:rPr lang="en-US" sz="1800" dirty="0"/>
              <a:t> </a:t>
            </a:r>
            <a:r>
              <a:rPr lang="en-US" sz="1800" dirty="0" err="1"/>
              <a:t>espirais</a:t>
            </a:r>
            <a:r>
              <a:rPr lang="en-US" sz="1800" dirty="0"/>
              <a:t>, </a:t>
            </a:r>
            <a:r>
              <a:rPr lang="en-US" sz="1800" dirty="0" err="1"/>
              <a:t>mas</a:t>
            </a:r>
            <a:r>
              <a:rPr lang="en-US" sz="1800" dirty="0"/>
              <a:t> </a:t>
            </a:r>
            <a:r>
              <a:rPr lang="en-US" sz="1800" dirty="0" err="1"/>
              <a:t>também</a:t>
            </a:r>
            <a:r>
              <a:rPr lang="en-US" sz="1800" dirty="0"/>
              <a:t> </a:t>
            </a:r>
            <a:r>
              <a:rPr lang="en-US" sz="1800" dirty="0" err="1"/>
              <a:t>aplica</a:t>
            </a:r>
            <a:r>
              <a:rPr lang="en-US" sz="1800" dirty="0"/>
              <a:t>-se </a:t>
            </a:r>
            <a:r>
              <a:rPr lang="en-US" sz="1800" dirty="0" err="1"/>
              <a:t>às</a:t>
            </a:r>
            <a:r>
              <a:rPr lang="en-US" sz="1800" dirty="0"/>
              <a:t> </a:t>
            </a:r>
            <a:r>
              <a:rPr lang="en-US" sz="1800" dirty="0" err="1"/>
              <a:t>elípticas</a:t>
            </a:r>
            <a:r>
              <a:rPr lang="en-US" sz="1800" dirty="0"/>
              <a:t>.</a:t>
            </a:r>
            <a:endParaRPr lang="pt-BR" sz="1800" dirty="0"/>
          </a:p>
          <a:p>
            <a:r>
              <a:rPr lang="en-US" sz="1800" dirty="0" err="1"/>
              <a:t>Fonte</a:t>
            </a:r>
            <a:r>
              <a:rPr lang="en-US" sz="1800" dirty="0"/>
              <a:t>: </a:t>
            </a:r>
            <a:r>
              <a:rPr lang="en-US" sz="1800" u="sng" dirty="0">
                <a:hlinkClick r:id="rId9"/>
              </a:rPr>
              <a:t>http://astronomia.blog.br/bojo-galactico/</a:t>
            </a:r>
            <a:endParaRPr lang="pt-BR" sz="1800" dirty="0"/>
          </a:p>
          <a:p>
            <a:pPr lvl="1">
              <a:buNone/>
            </a:pPr>
            <a:endParaRPr lang="pt-BR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525E-8AC6-4193-A0AA-497783EF589C}" type="slidenum">
              <a:rPr lang="pt-BR"/>
              <a:pPr/>
              <a:t>12</a:t>
            </a:fld>
            <a:endParaRPr lang="pt-BR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/>
              <a:t>Exemplo – Contextos explicativos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972452" cy="4873752"/>
          </a:xfrm>
        </p:spPr>
        <p:txBody>
          <a:bodyPr/>
          <a:lstStyle/>
          <a:p>
            <a:pPr lvl="1" algn="just">
              <a:buFontTx/>
              <a:buChar char="•"/>
            </a:pPr>
            <a:r>
              <a:rPr lang="en-US" sz="2000" dirty="0"/>
              <a:t>O </a:t>
            </a:r>
            <a:r>
              <a:rPr lang="en-US" sz="2000" dirty="0" err="1"/>
              <a:t>retrato</a:t>
            </a:r>
            <a:r>
              <a:rPr lang="en-US" sz="2000" dirty="0"/>
              <a:t> do </a:t>
            </a:r>
            <a:r>
              <a:rPr lang="en-US" sz="2000" dirty="0" err="1"/>
              <a:t>coração</a:t>
            </a:r>
            <a:r>
              <a:rPr lang="en-US" sz="2000" dirty="0"/>
              <a:t> </a:t>
            </a:r>
            <a:r>
              <a:rPr lang="en-US" sz="2000" dirty="0" err="1"/>
              <a:t>da</a:t>
            </a:r>
            <a:r>
              <a:rPr lang="en-US" sz="2000" dirty="0"/>
              <a:t> Via </a:t>
            </a:r>
            <a:r>
              <a:rPr lang="en-US" sz="2000" dirty="0" err="1"/>
              <a:t>Láctea</a:t>
            </a:r>
            <a:r>
              <a:rPr lang="en-US" sz="2000" dirty="0"/>
              <a:t> </a:t>
            </a:r>
            <a:r>
              <a:rPr lang="en-US" sz="2000" dirty="0" err="1"/>
              <a:t>revela</a:t>
            </a:r>
            <a:r>
              <a:rPr lang="en-US" sz="2000" dirty="0"/>
              <a:t> </a:t>
            </a:r>
            <a:r>
              <a:rPr lang="en-US" sz="2000" dirty="0" err="1"/>
              <a:t>uma</a:t>
            </a:r>
            <a:r>
              <a:rPr lang="en-US" sz="2000" dirty="0"/>
              <a:t> </a:t>
            </a:r>
            <a:r>
              <a:rPr lang="en-US" sz="2000" dirty="0" err="1"/>
              <a:t>população</a:t>
            </a:r>
            <a:r>
              <a:rPr lang="en-US" sz="2000" dirty="0"/>
              <a:t> de </a:t>
            </a:r>
            <a:r>
              <a:rPr lang="en-US" sz="2000" dirty="0" err="1"/>
              <a:t>estrelas</a:t>
            </a:r>
            <a:r>
              <a:rPr lang="en-US" sz="2000" dirty="0"/>
              <a:t> </a:t>
            </a:r>
            <a:r>
              <a:rPr lang="en-US" sz="2000" dirty="0" err="1"/>
              <a:t>onde</a:t>
            </a:r>
            <a:r>
              <a:rPr lang="en-US" sz="2000" dirty="0"/>
              <a:t> se </a:t>
            </a:r>
            <a:r>
              <a:rPr lang="en-US" sz="2000" dirty="0" err="1"/>
              <a:t>poderiam</a:t>
            </a:r>
            <a:r>
              <a:rPr lang="en-US" sz="2000" dirty="0"/>
              <a:t> </a:t>
            </a:r>
            <a:r>
              <a:rPr lang="en-US" sz="2000" dirty="0" err="1"/>
              <a:t>encontrar</a:t>
            </a:r>
            <a:r>
              <a:rPr lang="en-US" sz="2000" dirty="0"/>
              <a:t> </a:t>
            </a:r>
            <a:r>
              <a:rPr lang="en-US" sz="2000" dirty="0" err="1"/>
              <a:t>planetas</a:t>
            </a:r>
            <a:r>
              <a:rPr lang="en-US" sz="2000" dirty="0"/>
              <a:t> </a:t>
            </a:r>
            <a:r>
              <a:rPr lang="en-US" sz="2000" dirty="0" err="1"/>
              <a:t>parecidos</a:t>
            </a:r>
            <a:r>
              <a:rPr lang="en-US" sz="2000" dirty="0"/>
              <a:t> com a Terra e </a:t>
            </a:r>
            <a:r>
              <a:rPr lang="en-US" sz="2000" dirty="0" err="1"/>
              <a:t>promete</a:t>
            </a:r>
            <a:r>
              <a:rPr lang="en-US" sz="2000" dirty="0"/>
              <a:t> </a:t>
            </a:r>
            <a:r>
              <a:rPr lang="en-US" sz="2000" dirty="0" err="1"/>
              <a:t>ajudar</a:t>
            </a:r>
            <a:r>
              <a:rPr lang="en-US" sz="2000" dirty="0"/>
              <a:t> a </a:t>
            </a:r>
            <a:r>
              <a:rPr lang="en-US" sz="2000" dirty="0" err="1"/>
              <a:t>entender</a:t>
            </a:r>
            <a:r>
              <a:rPr lang="en-US" sz="2000" dirty="0"/>
              <a:t> </a:t>
            </a:r>
            <a:r>
              <a:rPr lang="en-US" sz="2000" dirty="0" err="1"/>
              <a:t>como</a:t>
            </a:r>
            <a:r>
              <a:rPr lang="en-US" sz="2000" dirty="0"/>
              <a:t> </a:t>
            </a:r>
            <a:r>
              <a:rPr lang="en-US" sz="2000" dirty="0" err="1"/>
              <a:t>nasceu</a:t>
            </a:r>
            <a:r>
              <a:rPr lang="en-US" sz="2000" dirty="0"/>
              <a:t> a </a:t>
            </a:r>
            <a:r>
              <a:rPr lang="en-US" sz="2000" dirty="0" err="1"/>
              <a:t>galáxia</a:t>
            </a:r>
            <a:r>
              <a:rPr lang="en-US" sz="2000" dirty="0"/>
              <a:t>. </a:t>
            </a:r>
            <a:r>
              <a:rPr lang="en-US" sz="2000" dirty="0" err="1"/>
              <a:t>Também</a:t>
            </a:r>
            <a:r>
              <a:rPr lang="en-US" sz="2000" dirty="0"/>
              <a:t> </a:t>
            </a:r>
            <a:r>
              <a:rPr lang="en-US" sz="2000" dirty="0" err="1"/>
              <a:t>fortalece</a:t>
            </a:r>
            <a:r>
              <a:rPr lang="en-US" sz="2000" dirty="0"/>
              <a:t> a </a:t>
            </a:r>
            <a:r>
              <a:rPr lang="en-US" sz="2000" dirty="0" err="1"/>
              <a:t>hipótese</a:t>
            </a:r>
            <a:r>
              <a:rPr lang="en-US" sz="2000" dirty="0"/>
              <a:t> de </a:t>
            </a:r>
            <a:r>
              <a:rPr lang="en-US" sz="2000" dirty="0" err="1"/>
              <a:t>que</a:t>
            </a:r>
            <a:r>
              <a:rPr lang="en-US" sz="2000" dirty="0"/>
              <a:t> no </a:t>
            </a:r>
            <a:r>
              <a:rPr lang="en-US" sz="2000" b="1" dirty="0" err="1"/>
              <a:t>bojo</a:t>
            </a:r>
            <a:r>
              <a:rPr lang="en-US" sz="2000" b="1" dirty="0"/>
              <a:t> </a:t>
            </a:r>
            <a:r>
              <a:rPr lang="en-US" sz="2000" b="1" dirty="0" err="1"/>
              <a:t>galáctico</a:t>
            </a:r>
            <a:r>
              <a:rPr lang="en-US" sz="2000" dirty="0"/>
              <a:t>, a </a:t>
            </a:r>
            <a:r>
              <a:rPr lang="en-US" sz="2000" dirty="0" err="1"/>
              <a:t>região</a:t>
            </a:r>
            <a:r>
              <a:rPr lang="en-US" sz="2000" dirty="0"/>
              <a:t> central, </a:t>
            </a:r>
            <a:r>
              <a:rPr lang="en-US" sz="2000" dirty="0" err="1"/>
              <a:t>parecida</a:t>
            </a:r>
            <a:r>
              <a:rPr lang="en-US" sz="2000" dirty="0"/>
              <a:t> com </a:t>
            </a:r>
            <a:r>
              <a:rPr lang="en-US" sz="2000" dirty="0" err="1"/>
              <a:t>uma</a:t>
            </a:r>
            <a:r>
              <a:rPr lang="en-US" sz="2000" dirty="0"/>
              <a:t> bola de </a:t>
            </a:r>
            <a:r>
              <a:rPr lang="en-US" sz="2000" dirty="0" err="1"/>
              <a:t>futebol</a:t>
            </a:r>
            <a:r>
              <a:rPr lang="en-US" sz="2000" dirty="0"/>
              <a:t> </a:t>
            </a:r>
            <a:r>
              <a:rPr lang="en-US" sz="2000" dirty="0" err="1"/>
              <a:t>americano</a:t>
            </a:r>
            <a:r>
              <a:rPr lang="en-US" sz="2000" dirty="0"/>
              <a:t>, </a:t>
            </a:r>
            <a:r>
              <a:rPr lang="en-US" sz="2000" dirty="0" err="1"/>
              <a:t>há</a:t>
            </a:r>
            <a:r>
              <a:rPr lang="en-US" sz="2000" dirty="0"/>
              <a:t> </a:t>
            </a:r>
            <a:r>
              <a:rPr lang="en-US" sz="2000" dirty="0" err="1"/>
              <a:t>dois</a:t>
            </a:r>
            <a:r>
              <a:rPr lang="en-US" sz="2000" dirty="0"/>
              <a:t> </a:t>
            </a:r>
            <a:r>
              <a:rPr lang="en-US" sz="2000" dirty="0" err="1"/>
              <a:t>grandes</a:t>
            </a:r>
            <a:r>
              <a:rPr lang="en-US" sz="2000" dirty="0"/>
              <a:t> </a:t>
            </a:r>
            <a:r>
              <a:rPr lang="en-US" sz="2000" dirty="0" err="1"/>
              <a:t>adensamentos</a:t>
            </a:r>
            <a:r>
              <a:rPr lang="en-US" sz="2000" dirty="0"/>
              <a:t> de </a:t>
            </a:r>
            <a:r>
              <a:rPr lang="en-US" sz="2000" dirty="0" err="1"/>
              <a:t>estrelas</a:t>
            </a:r>
            <a:r>
              <a:rPr lang="en-US" sz="2000" dirty="0"/>
              <a:t> </a:t>
            </a:r>
            <a:r>
              <a:rPr lang="en-US" sz="2000" dirty="0" err="1"/>
              <a:t>que</a:t>
            </a:r>
            <a:r>
              <a:rPr lang="en-US" sz="2000" dirty="0"/>
              <a:t> </a:t>
            </a:r>
            <a:r>
              <a:rPr lang="en-US" sz="2000" dirty="0" err="1"/>
              <a:t>assumem</a:t>
            </a:r>
            <a:r>
              <a:rPr lang="en-US" sz="2000" dirty="0"/>
              <a:t> a forma de um </a:t>
            </a:r>
            <a:r>
              <a:rPr lang="en-US" sz="2000" dirty="0" err="1"/>
              <a:t>imenso</a:t>
            </a:r>
            <a:r>
              <a:rPr lang="en-US" sz="2000" dirty="0"/>
              <a:t> X. A </a:t>
            </a:r>
            <a:r>
              <a:rPr lang="en-US" sz="2000" dirty="0" err="1"/>
              <a:t>análise</a:t>
            </a:r>
            <a:r>
              <a:rPr lang="en-US" sz="2000" dirty="0"/>
              <a:t> </a:t>
            </a:r>
            <a:r>
              <a:rPr lang="en-US" sz="2000" dirty="0" err="1"/>
              <a:t>da</a:t>
            </a:r>
            <a:r>
              <a:rPr lang="en-US" sz="2000" dirty="0"/>
              <a:t> nova </a:t>
            </a:r>
            <a:r>
              <a:rPr lang="en-US" sz="2000" dirty="0" err="1"/>
              <a:t>imagem</a:t>
            </a:r>
            <a:r>
              <a:rPr lang="en-US" sz="2000" dirty="0"/>
              <a:t> </a:t>
            </a:r>
            <a:r>
              <a:rPr lang="en-US" sz="2000" dirty="0" err="1"/>
              <a:t>gerou</a:t>
            </a:r>
            <a:r>
              <a:rPr lang="en-US" sz="2000" dirty="0"/>
              <a:t> um </a:t>
            </a:r>
            <a:r>
              <a:rPr lang="en-US" sz="2000" dirty="0" err="1"/>
              <a:t>catálogo</a:t>
            </a:r>
            <a:r>
              <a:rPr lang="en-US" sz="2000" dirty="0"/>
              <a:t> com </a:t>
            </a:r>
            <a:r>
              <a:rPr lang="en-US" sz="2000" dirty="0" err="1"/>
              <a:t>informações</a:t>
            </a:r>
            <a:r>
              <a:rPr lang="en-US" sz="2000" dirty="0"/>
              <a:t> </a:t>
            </a:r>
            <a:r>
              <a:rPr lang="en-US" sz="2000" dirty="0" err="1"/>
              <a:t>sobre</a:t>
            </a:r>
            <a:r>
              <a:rPr lang="en-US" sz="2000" dirty="0"/>
              <a:t> a </a:t>
            </a:r>
            <a:r>
              <a:rPr lang="en-US" sz="2000" dirty="0" err="1"/>
              <a:t>posição</a:t>
            </a:r>
            <a:r>
              <a:rPr lang="en-US" sz="2000" dirty="0"/>
              <a:t> e o </a:t>
            </a:r>
            <a:r>
              <a:rPr lang="en-US" sz="2000" dirty="0" err="1"/>
              <a:t>brilho</a:t>
            </a:r>
            <a:r>
              <a:rPr lang="en-US" sz="2000" dirty="0"/>
              <a:t> de 84 </a:t>
            </a:r>
            <a:r>
              <a:rPr lang="en-US" sz="2000" dirty="0" err="1"/>
              <a:t>milhões</a:t>
            </a:r>
            <a:r>
              <a:rPr lang="en-US" sz="2000" dirty="0"/>
              <a:t> de </a:t>
            </a:r>
            <a:r>
              <a:rPr lang="en-US" sz="2000" dirty="0" err="1"/>
              <a:t>estrelas</a:t>
            </a:r>
            <a:r>
              <a:rPr lang="en-US" sz="2000" dirty="0"/>
              <a:t>. </a:t>
            </a:r>
            <a:r>
              <a:rPr lang="en-US" sz="2000" dirty="0" err="1"/>
              <a:t>Já</a:t>
            </a:r>
            <a:r>
              <a:rPr lang="en-US" sz="2000" dirty="0"/>
              <a:t> </a:t>
            </a:r>
            <a:r>
              <a:rPr lang="en-US" sz="2000" dirty="0" err="1"/>
              <a:t>houve</a:t>
            </a:r>
            <a:r>
              <a:rPr lang="en-US" sz="2000" dirty="0"/>
              <a:t> </a:t>
            </a:r>
            <a:r>
              <a:rPr lang="en-US" sz="2000" dirty="0" err="1"/>
              <a:t>levantamentos</a:t>
            </a:r>
            <a:r>
              <a:rPr lang="en-US" sz="2000" dirty="0"/>
              <a:t>  </a:t>
            </a:r>
            <a:r>
              <a:rPr lang="en-US" sz="2000" dirty="0" err="1"/>
              <a:t>maiores</a:t>
            </a:r>
            <a:r>
              <a:rPr lang="en-US" sz="2000" dirty="0"/>
              <a:t>, </a:t>
            </a:r>
            <a:r>
              <a:rPr lang="en-US" sz="2000" dirty="0" err="1"/>
              <a:t>mas</a:t>
            </a:r>
            <a:r>
              <a:rPr lang="en-US" sz="2000" dirty="0"/>
              <a:t>, </a:t>
            </a:r>
            <a:r>
              <a:rPr lang="en-US" sz="2000" dirty="0" err="1"/>
              <a:t>segundo</a:t>
            </a:r>
            <a:r>
              <a:rPr lang="en-US" sz="2000" dirty="0"/>
              <a:t> Saito, </a:t>
            </a:r>
            <a:r>
              <a:rPr lang="en-US" sz="2000" dirty="0" err="1"/>
              <a:t>ainda</a:t>
            </a:r>
            <a:r>
              <a:rPr lang="en-US" sz="2000" dirty="0"/>
              <a:t> </a:t>
            </a:r>
            <a:r>
              <a:rPr lang="en-US" sz="2000" dirty="0" err="1"/>
              <a:t>não</a:t>
            </a:r>
            <a:r>
              <a:rPr lang="en-US" sz="2000" dirty="0"/>
              <a:t> se </a:t>
            </a:r>
            <a:r>
              <a:rPr lang="en-US" sz="2000" dirty="0" err="1"/>
              <a:t>tinha</a:t>
            </a:r>
            <a:r>
              <a:rPr lang="en-US" sz="2000" dirty="0"/>
              <a:t> </a:t>
            </a:r>
            <a:r>
              <a:rPr lang="en-US" sz="2000" dirty="0" err="1"/>
              <a:t>analisado</a:t>
            </a:r>
            <a:r>
              <a:rPr lang="en-US" sz="2000" dirty="0"/>
              <a:t> um </a:t>
            </a:r>
            <a:r>
              <a:rPr lang="en-US" sz="2000" dirty="0" err="1"/>
              <a:t>conjunto</a:t>
            </a:r>
            <a:r>
              <a:rPr lang="en-US" sz="2000" dirty="0"/>
              <a:t> </a:t>
            </a:r>
            <a:r>
              <a:rPr lang="en-US" sz="2000" dirty="0" err="1"/>
              <a:t>tão</a:t>
            </a:r>
            <a:r>
              <a:rPr lang="en-US" sz="2000" dirty="0"/>
              <a:t> </a:t>
            </a:r>
            <a:r>
              <a:rPr lang="en-US" sz="2000" dirty="0" err="1"/>
              <a:t>grande</a:t>
            </a:r>
            <a:r>
              <a:rPr lang="en-US" sz="2000" dirty="0"/>
              <a:t> de </a:t>
            </a:r>
            <a:r>
              <a:rPr lang="en-US" sz="2000" dirty="0" err="1"/>
              <a:t>estrelas</a:t>
            </a:r>
            <a:r>
              <a:rPr lang="en-US" sz="2000" dirty="0"/>
              <a:t> de </a:t>
            </a:r>
            <a:r>
              <a:rPr lang="en-US" sz="2000" dirty="0" err="1"/>
              <a:t>uma</a:t>
            </a:r>
            <a:r>
              <a:rPr lang="en-US" sz="2000" dirty="0"/>
              <a:t> </a:t>
            </a:r>
            <a:r>
              <a:rPr lang="en-US" sz="2000" dirty="0" err="1"/>
              <a:t>só</a:t>
            </a:r>
            <a:r>
              <a:rPr lang="en-US" sz="2000" dirty="0"/>
              <a:t> </a:t>
            </a:r>
            <a:r>
              <a:rPr lang="en-US" sz="2000" dirty="0" err="1"/>
              <a:t>vez</a:t>
            </a:r>
            <a:r>
              <a:rPr lang="en-US" sz="2000" dirty="0"/>
              <a:t>.</a:t>
            </a:r>
          </a:p>
          <a:p>
            <a:pPr lvl="1">
              <a:buFontTx/>
              <a:buChar char="•"/>
            </a:pPr>
            <a:r>
              <a:rPr lang="en-US" sz="2000" dirty="0" err="1"/>
              <a:t>Fonte</a:t>
            </a:r>
            <a:r>
              <a:rPr lang="en-US" sz="2000" dirty="0"/>
              <a:t>: </a:t>
            </a:r>
            <a:r>
              <a:rPr lang="en-US" sz="2000" dirty="0">
                <a:hlinkClick r:id="rId2"/>
              </a:rPr>
              <a:t>http://revistapesquisa.fapesp.br/2012/10/11/o-coracao-da-via-lactea/</a:t>
            </a:r>
            <a:endParaRPr lang="en-US" sz="2000" dirty="0"/>
          </a:p>
          <a:p>
            <a:pPr lvl="1">
              <a:buFontTx/>
              <a:buChar char="•"/>
            </a:pPr>
            <a:endParaRPr lang="pt-BR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525E-8AC6-4193-A0AA-497783EF589C}" type="slidenum">
              <a:rPr lang="pt-BR"/>
              <a:pPr/>
              <a:t>13</a:t>
            </a:fld>
            <a:endParaRPr lang="pt-BR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/>
              <a:t>Exemplo – Contextos associativos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76400"/>
            <a:ext cx="7025208" cy="4272880"/>
          </a:xfrm>
        </p:spPr>
        <p:txBody>
          <a:bodyPr/>
          <a:lstStyle/>
          <a:p>
            <a:pPr lvl="1" algn="just">
              <a:buFontTx/>
              <a:buChar char="•"/>
            </a:pPr>
            <a:r>
              <a:rPr lang="en-US" sz="2000" dirty="0"/>
              <a:t>Os 84 </a:t>
            </a:r>
            <a:r>
              <a:rPr lang="en-US" sz="2000" dirty="0" err="1"/>
              <a:t>milhões</a:t>
            </a:r>
            <a:r>
              <a:rPr lang="en-US" sz="2000" dirty="0"/>
              <a:t> de </a:t>
            </a:r>
            <a:r>
              <a:rPr lang="en-US" sz="2000" dirty="0" err="1"/>
              <a:t>estrelas</a:t>
            </a:r>
            <a:r>
              <a:rPr lang="en-US" sz="2000" dirty="0"/>
              <a:t> </a:t>
            </a:r>
            <a:r>
              <a:rPr lang="en-US" sz="2000" dirty="0" err="1"/>
              <a:t>são</a:t>
            </a:r>
            <a:r>
              <a:rPr lang="en-US" sz="2000" dirty="0"/>
              <a:t> </a:t>
            </a:r>
            <a:r>
              <a:rPr lang="en-US" sz="2000" dirty="0" err="1"/>
              <a:t>uma</a:t>
            </a:r>
            <a:r>
              <a:rPr lang="en-US" sz="2000" dirty="0"/>
              <a:t> </a:t>
            </a:r>
            <a:r>
              <a:rPr lang="en-US" sz="2000" dirty="0" err="1"/>
              <a:t>fração</a:t>
            </a:r>
            <a:r>
              <a:rPr lang="en-US" sz="2000" dirty="0"/>
              <a:t> </a:t>
            </a:r>
            <a:r>
              <a:rPr lang="en-US" sz="2000" dirty="0" err="1"/>
              <a:t>ínfima</a:t>
            </a:r>
            <a:r>
              <a:rPr lang="en-US" sz="2000" dirty="0"/>
              <a:t> das </a:t>
            </a:r>
            <a:r>
              <a:rPr lang="en-US" sz="2000" dirty="0" err="1"/>
              <a:t>centenas</a:t>
            </a:r>
            <a:r>
              <a:rPr lang="en-US" sz="2000" dirty="0"/>
              <a:t> de </a:t>
            </a:r>
            <a:r>
              <a:rPr lang="en-US" sz="2000" dirty="0" err="1"/>
              <a:t>bilhões</a:t>
            </a:r>
            <a:r>
              <a:rPr lang="en-US" sz="2000" dirty="0"/>
              <a:t> </a:t>
            </a:r>
            <a:r>
              <a:rPr lang="en-US" sz="2000" dirty="0" err="1"/>
              <a:t>que</a:t>
            </a:r>
            <a:r>
              <a:rPr lang="en-US" sz="2000" dirty="0"/>
              <a:t> </a:t>
            </a:r>
            <a:r>
              <a:rPr lang="en-US" sz="2000" dirty="0" err="1"/>
              <a:t>constituem</a:t>
            </a:r>
            <a:r>
              <a:rPr lang="en-US" sz="2000" dirty="0"/>
              <a:t> a Via </a:t>
            </a:r>
            <a:r>
              <a:rPr lang="en-US" sz="2000" dirty="0" err="1"/>
              <a:t>Láctea</a:t>
            </a:r>
            <a:r>
              <a:rPr lang="en-US" sz="2000" dirty="0"/>
              <a:t>. </a:t>
            </a:r>
            <a:r>
              <a:rPr lang="en-US" sz="2000" dirty="0" err="1"/>
              <a:t>Mais</a:t>
            </a:r>
            <a:r>
              <a:rPr lang="en-US" sz="2000" dirty="0"/>
              <a:t> de um </a:t>
            </a:r>
            <a:r>
              <a:rPr lang="en-US" sz="2000" dirty="0" err="1"/>
              <a:t>terço</a:t>
            </a:r>
            <a:r>
              <a:rPr lang="en-US" sz="2000" dirty="0"/>
              <a:t> </a:t>
            </a:r>
            <a:r>
              <a:rPr lang="en-US" sz="2000" dirty="0" err="1"/>
              <a:t>delas</a:t>
            </a:r>
            <a:r>
              <a:rPr lang="en-US" sz="2000" dirty="0"/>
              <a:t> </a:t>
            </a:r>
            <a:r>
              <a:rPr lang="en-US" sz="2000" dirty="0" err="1"/>
              <a:t>está</a:t>
            </a:r>
            <a:r>
              <a:rPr lang="en-US" sz="2000" dirty="0"/>
              <a:t> </a:t>
            </a:r>
            <a:r>
              <a:rPr lang="en-US" sz="2000" dirty="0" err="1"/>
              <a:t>apinhado</a:t>
            </a:r>
            <a:r>
              <a:rPr lang="en-US" sz="2000" dirty="0"/>
              <a:t> no </a:t>
            </a:r>
            <a:r>
              <a:rPr lang="en-US" sz="2000" dirty="0" err="1"/>
              <a:t>bojo</a:t>
            </a:r>
            <a:r>
              <a:rPr lang="en-US" sz="2000" dirty="0"/>
              <a:t>, </a:t>
            </a:r>
            <a:r>
              <a:rPr lang="en-US" sz="2000" dirty="0" err="1"/>
              <a:t>enquanto</a:t>
            </a:r>
            <a:r>
              <a:rPr lang="en-US" sz="2000" dirty="0"/>
              <a:t> o </a:t>
            </a:r>
            <a:r>
              <a:rPr lang="en-US" sz="2000" dirty="0" err="1"/>
              <a:t>restante</a:t>
            </a:r>
            <a:r>
              <a:rPr lang="en-US" sz="2000" dirty="0"/>
              <a:t>, </a:t>
            </a:r>
            <a:r>
              <a:rPr lang="en-US" sz="2000" dirty="0" err="1"/>
              <a:t>incluindo</a:t>
            </a:r>
            <a:r>
              <a:rPr lang="en-US" sz="2000" dirty="0"/>
              <a:t> o Sol, se </a:t>
            </a:r>
            <a:r>
              <a:rPr lang="en-US" sz="2000" dirty="0" err="1"/>
              <a:t>distribui</a:t>
            </a:r>
            <a:r>
              <a:rPr lang="en-US" sz="2000" dirty="0"/>
              <a:t> </a:t>
            </a:r>
            <a:r>
              <a:rPr lang="en-US" sz="2000" dirty="0" err="1"/>
              <a:t>nos</a:t>
            </a:r>
            <a:r>
              <a:rPr lang="en-US" sz="2000" dirty="0"/>
              <a:t> </a:t>
            </a:r>
            <a:r>
              <a:rPr lang="en-US" sz="2000" dirty="0" err="1"/>
              <a:t>braços</a:t>
            </a:r>
            <a:r>
              <a:rPr lang="en-US" sz="2000" dirty="0"/>
              <a:t> </a:t>
            </a:r>
            <a:r>
              <a:rPr lang="en-US" sz="2000" dirty="0" err="1"/>
              <a:t>espirais</a:t>
            </a:r>
            <a:r>
              <a:rPr lang="en-US" sz="2000" dirty="0"/>
              <a:t> </a:t>
            </a:r>
            <a:r>
              <a:rPr lang="en-US" sz="2000" dirty="0" err="1"/>
              <a:t>que</a:t>
            </a:r>
            <a:r>
              <a:rPr lang="en-US" sz="2000" dirty="0"/>
              <a:t> </a:t>
            </a:r>
            <a:r>
              <a:rPr lang="en-US" sz="2000" dirty="0" err="1"/>
              <a:t>formam</a:t>
            </a:r>
            <a:r>
              <a:rPr lang="en-US" sz="2000" dirty="0"/>
              <a:t> a parte </a:t>
            </a:r>
            <a:r>
              <a:rPr lang="en-US" sz="2000" dirty="0" err="1"/>
              <a:t>externa</a:t>
            </a:r>
            <a:r>
              <a:rPr lang="en-US" sz="2000" dirty="0"/>
              <a:t> do disco </a:t>
            </a:r>
            <a:r>
              <a:rPr lang="en-US" sz="2000" dirty="0" err="1"/>
              <a:t>da</a:t>
            </a:r>
            <a:r>
              <a:rPr lang="en-US" sz="2000" dirty="0"/>
              <a:t> </a:t>
            </a:r>
            <a:r>
              <a:rPr lang="en-US" sz="2000" dirty="0" err="1"/>
              <a:t>galáxia</a:t>
            </a:r>
            <a:r>
              <a:rPr lang="en-US" sz="2000" dirty="0"/>
              <a:t>.</a:t>
            </a:r>
          </a:p>
          <a:p>
            <a:pPr lvl="1">
              <a:buFontTx/>
              <a:buChar char="•"/>
            </a:pPr>
            <a:endParaRPr lang="en-US" sz="2000" dirty="0"/>
          </a:p>
          <a:p>
            <a:pPr lvl="1">
              <a:buFontTx/>
              <a:buChar char="•"/>
            </a:pPr>
            <a:r>
              <a:rPr lang="en-US" sz="2000" dirty="0" err="1"/>
              <a:t>Fonte</a:t>
            </a:r>
            <a:r>
              <a:rPr lang="en-US" sz="2000" dirty="0"/>
              <a:t>: </a:t>
            </a:r>
            <a:r>
              <a:rPr lang="en-US" sz="2000" dirty="0">
                <a:hlinkClick r:id="rId2"/>
              </a:rPr>
              <a:t>http://revistapesquisa.fapesp.br/2012/10/11/o-coracao-da-via-lactea/</a:t>
            </a:r>
            <a:endParaRPr lang="en-US" sz="2000" dirty="0"/>
          </a:p>
          <a:p>
            <a:pPr lvl="1">
              <a:buFontTx/>
              <a:buChar char="•"/>
            </a:pPr>
            <a:endParaRPr lang="pt-BR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6B511-0D42-4869-88E7-37DD18D42B78}" type="slidenum">
              <a:rPr lang="pt-BR"/>
              <a:pPr/>
              <a:t>14</a:t>
            </a:fld>
            <a:endParaRPr lang="pt-BR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pt-BR" sz="3200" b="1" dirty="0"/>
              <a:t>Criação de um termo (criação </a:t>
            </a:r>
            <a:r>
              <a:rPr lang="pt-BR" sz="3200" b="1" dirty="0" err="1"/>
              <a:t>neológica</a:t>
            </a:r>
            <a:r>
              <a:rPr lang="pt-BR" sz="3200" dirty="0"/>
              <a:t>)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72452" cy="4873752"/>
          </a:xfrm>
        </p:spPr>
        <p:txBody>
          <a:bodyPr/>
          <a:lstStyle/>
          <a:p>
            <a:pPr lvl="1"/>
            <a:endParaRPr lang="pt-BR" dirty="0">
              <a:cs typeface="Times New Roman" pitchFamily="18" charset="0"/>
            </a:endParaRPr>
          </a:p>
          <a:p>
            <a:pPr lvl="1"/>
            <a:r>
              <a:rPr lang="pt-BR" sz="2800" dirty="0">
                <a:cs typeface="Times New Roman" pitchFamily="18" charset="0"/>
              </a:rPr>
              <a:t>Criação de nome para conceito novo ainda não denominado</a:t>
            </a:r>
          </a:p>
          <a:p>
            <a:pPr lvl="1"/>
            <a:endParaRPr lang="pt-BR" sz="2800" dirty="0"/>
          </a:p>
          <a:p>
            <a:pPr lvl="1"/>
            <a:r>
              <a:rPr lang="pt-BR" sz="2800" dirty="0"/>
              <a:t>Obs.: A atividade documentária não realiza essa operação, que é restrita aos cientistas ou aos </a:t>
            </a:r>
            <a:r>
              <a:rPr lang="pt-BR" sz="2800" dirty="0" err="1"/>
              <a:t>terminólogos</a:t>
            </a:r>
            <a:r>
              <a:rPr lang="pt-BR" sz="2800" dirty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0A83-66C3-41DD-B91A-9435ADE702E4}" type="slidenum">
              <a:rPr lang="pt-BR"/>
              <a:pPr/>
              <a:t>15</a:t>
            </a:fld>
            <a:endParaRPr lang="pt-BR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Autofit/>
          </a:bodyPr>
          <a:lstStyle/>
          <a:p>
            <a:r>
              <a:rPr lang="pt-BR" sz="3200" b="1" dirty="0">
                <a:cs typeface="Times New Roman" pitchFamily="18" charset="0"/>
              </a:rPr>
              <a:t>Registro do termo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r>
              <a:rPr lang="pt-BR" sz="2800" dirty="0">
                <a:cs typeface="Times New Roman" pitchFamily="18" charset="0"/>
              </a:rPr>
              <a:t>Ficha terminológica</a:t>
            </a:r>
            <a:r>
              <a:rPr lang="pt-BR" sz="2800" dirty="0"/>
              <a:t>:</a:t>
            </a:r>
          </a:p>
          <a:p>
            <a:pPr lvl="1"/>
            <a:r>
              <a:rPr lang="pt-BR" sz="2800" dirty="0"/>
              <a:t>E</a:t>
            </a:r>
            <a:r>
              <a:rPr lang="pt-BR" sz="2800" dirty="0">
                <a:cs typeface="Times New Roman" pitchFamily="18" charset="0"/>
              </a:rPr>
              <a:t>lementos que validam a informação: fonte, data, contexto</a:t>
            </a:r>
            <a:endParaRPr lang="pt-BR" sz="2800" dirty="0"/>
          </a:p>
          <a:p>
            <a:pPr lvl="1"/>
            <a:r>
              <a:rPr lang="pt-BR" sz="2800" dirty="0">
                <a:cs typeface="Times New Roman" pitchFamily="18" charset="0"/>
              </a:rPr>
              <a:t>Permite mostrar a correspondência entre conceitos</a:t>
            </a:r>
            <a:endParaRPr lang="pt-BR" sz="2800" dirty="0"/>
          </a:p>
          <a:p>
            <a:pPr lvl="1"/>
            <a:r>
              <a:rPr lang="pt-BR" sz="2800" dirty="0">
                <a:cs typeface="Times New Roman" pitchFamily="18" charset="0"/>
              </a:rPr>
              <a:t>Serve para registrar e confirmar o uso do termo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0A83-66C3-41DD-B91A-9435ADE702E4}" type="slidenum">
              <a:rPr lang="pt-BR"/>
              <a:pPr/>
              <a:t>16</a:t>
            </a:fld>
            <a:endParaRPr lang="pt-BR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Autofit/>
          </a:bodyPr>
          <a:lstStyle/>
          <a:p>
            <a:r>
              <a:rPr lang="pt-BR" sz="3200" b="1" dirty="0">
                <a:cs typeface="Times New Roman" pitchFamily="18" charset="0"/>
              </a:rPr>
              <a:t>Ficha terminológica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/>
              <a:t>Termo:</a:t>
            </a:r>
          </a:p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/>
              <a:t>Sinônimos:</a:t>
            </a:r>
          </a:p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/>
              <a:t>Termo em outra língua:</a:t>
            </a:r>
          </a:p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/>
              <a:t>Área temática/domínio de aplicação:</a:t>
            </a:r>
          </a:p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/>
              <a:t>Definição:</a:t>
            </a:r>
          </a:p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/>
              <a:t>Contexto:</a:t>
            </a:r>
          </a:p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/>
              <a:t>Fonte bibliográfica:</a:t>
            </a:r>
          </a:p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/>
              <a:t>Responsável pelo registro:</a:t>
            </a:r>
          </a:p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/>
              <a:t>Data: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fichas </a:t>
            </a:r>
            <a:r>
              <a:rPr lang="pt-BR" dirty="0" err="1"/>
              <a:t>terminológias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81988" cy="4873752"/>
          </a:xfrm>
        </p:spPr>
        <p:txBody>
          <a:bodyPr>
            <a:normAutofit lnSpcReduction="10000"/>
          </a:bodyPr>
          <a:lstStyle/>
          <a:p>
            <a:r>
              <a:rPr lang="pt-BR" sz="2400" dirty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Ficha de coleta</a:t>
            </a:r>
          </a:p>
          <a:p>
            <a:pPr lvl="1"/>
            <a:r>
              <a:rPr lang="pt-BR" sz="2400" dirty="0"/>
              <a:t>Registram-se os dados a partir da extração literal de trechos do </a:t>
            </a:r>
            <a:r>
              <a:rPr lang="pt-BR" sz="2400" i="1" dirty="0"/>
              <a:t>corpus.</a:t>
            </a:r>
          </a:p>
          <a:p>
            <a:r>
              <a:rPr lang="pt-BR" sz="2400" dirty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Ficha de síntese</a:t>
            </a:r>
          </a:p>
          <a:p>
            <a:pPr lvl="1"/>
            <a:r>
              <a:rPr lang="pt-BR" sz="2400" dirty="0"/>
              <a:t>Faz-se análise do conteúdo conceptual da unidade terminológica em estudo dividindo o texto por características ou atributos</a:t>
            </a:r>
          </a:p>
          <a:p>
            <a:pPr lvl="1"/>
            <a:r>
              <a:rPr lang="pt-BR" sz="2400" dirty="0"/>
              <a:t>Comparam-se os dados</a:t>
            </a:r>
          </a:p>
          <a:p>
            <a:pPr lvl="1"/>
            <a:r>
              <a:rPr lang="pt-BR" sz="2400" dirty="0"/>
              <a:t>Redige-se definição final do termo ou uma síntese explicativa.</a:t>
            </a:r>
          </a:p>
          <a:p>
            <a:r>
              <a:rPr lang="pt-BR" sz="2400" dirty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Ficha de remissivas</a:t>
            </a:r>
          </a:p>
          <a:p>
            <a:pPr lvl="1"/>
            <a:r>
              <a:rPr lang="pt-BR" sz="2400" dirty="0"/>
              <a:t>Inscrevem-se os dados sobre a remissão dos termos</a:t>
            </a:r>
            <a:r>
              <a:rPr lang="pt-BR" sz="2000" dirty="0"/>
              <a:t>.</a:t>
            </a:r>
          </a:p>
          <a:p>
            <a:pPr lvl="1">
              <a:buNone/>
            </a:pPr>
            <a:endParaRPr lang="pt-BR" sz="2000" dirty="0"/>
          </a:p>
          <a:p>
            <a:pPr lvl="1">
              <a:buNone/>
            </a:pPr>
            <a:endParaRPr lang="pt-BR" sz="2000" i="1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7B2011-00CC-4F1E-8C8D-0FA942E2983B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357158" y="142852"/>
          <a:ext cx="8369300" cy="656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5" name="Document" r:id="rId3" imgW="17109288" imgH="14670548" progId="">
                  <p:embed/>
                </p:oleObj>
              </mc:Choice>
              <mc:Fallback>
                <p:oleObj name="Document" r:id="rId3" imgW="17109288" imgH="14670548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142852"/>
                        <a:ext cx="8369300" cy="6564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7B2011-00CC-4F1E-8C8D-0FA942E2983B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Content Placeholder 3"/>
          <p:cNvGraphicFramePr>
            <a:graphicFrameLocks noGrp="1" noChangeAspect="1"/>
          </p:cNvGraphicFramePr>
          <p:nvPr>
            <p:ph idx="4294967295"/>
          </p:nvPr>
        </p:nvGraphicFramePr>
        <p:xfrm>
          <a:off x="685800" y="0"/>
          <a:ext cx="7620000" cy="683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1" name="Document" r:id="rId3" imgW="17261709" imgH="20043398" progId="Word.Document.8">
                  <p:embed/>
                </p:oleObj>
              </mc:Choice>
              <mc:Fallback>
                <p:oleObj name="Document" r:id="rId3" imgW="17261709" imgH="20043398" progId="Word.Document.8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0"/>
                        <a:ext cx="7620000" cy="683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97EA91-1472-4D5F-A727-CB76A574ECAD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Termo e palavra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-1" charset="2"/>
              <a:buNone/>
            </a:pPr>
            <a:r>
              <a:rPr lang="pt-BR" dirty="0"/>
              <a:t>	Palavra  – unidade do léxico</a:t>
            </a:r>
          </a:p>
          <a:p>
            <a:pPr>
              <a:buFont typeface="Wingdings" pitchFamily="-1" charset="2"/>
              <a:buNone/>
            </a:pPr>
            <a:r>
              <a:rPr lang="pt-BR" dirty="0">
                <a:sym typeface="Wingdings" pitchFamily="-1" charset="2"/>
              </a:rPr>
              <a:t> </a:t>
            </a:r>
            <a:r>
              <a:rPr lang="pt-BR" dirty="0"/>
              <a:t>vários significados</a:t>
            </a:r>
          </a:p>
          <a:p>
            <a:pPr>
              <a:buFont typeface="Wingdings" pitchFamily="-1" charset="2"/>
              <a:buNone/>
            </a:pPr>
            <a:endParaRPr lang="pt-BR" dirty="0"/>
          </a:p>
          <a:p>
            <a:pPr>
              <a:buFont typeface="Wingdings" pitchFamily="-1" charset="2"/>
              <a:buNone/>
            </a:pPr>
            <a:r>
              <a:rPr lang="pt-BR" dirty="0"/>
              <a:t>	Termo – unidade do discurso (palavra usada numa área de especialidade/atividade)</a:t>
            </a:r>
          </a:p>
          <a:p>
            <a:pPr>
              <a:buFont typeface="Wingdings" pitchFamily="-1" charset="2"/>
              <a:buNone/>
            </a:pPr>
            <a:r>
              <a:rPr lang="pt-BR" dirty="0">
                <a:sym typeface="Wingdings" pitchFamily="-1" charset="2"/>
              </a:rPr>
              <a:t> um significado</a:t>
            </a:r>
            <a:endParaRPr lang="pt-BR" dirty="0"/>
          </a:p>
          <a:p>
            <a:pPr>
              <a:buFont typeface="Wingdings" pitchFamily="-1" charset="2"/>
              <a:buNone/>
            </a:pPr>
            <a:endParaRPr lang="pt-BR" dirty="0"/>
          </a:p>
          <a:p>
            <a:pPr>
              <a:buFont typeface="Wingdings" pitchFamily="-1" charset="2"/>
              <a:buNone/>
            </a:pPr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7B2011-00CC-4F1E-8C8D-0FA942E2983B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9BED-F3E0-4766-95ED-4DAA5D1D54F0}" type="slidenum">
              <a:rPr lang="pt-BR"/>
              <a:pPr/>
              <a:t>20</a:t>
            </a:fld>
            <a:endParaRPr lang="pt-BR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76200"/>
            <a:ext cx="8892480" cy="914400"/>
          </a:xfrm>
        </p:spPr>
        <p:txBody>
          <a:bodyPr>
            <a:normAutofit/>
          </a:bodyPr>
          <a:lstStyle/>
          <a:p>
            <a:r>
              <a:rPr lang="pt-BR" b="1" dirty="0">
                <a:cs typeface="Times New Roman" pitchFamily="18" charset="0"/>
              </a:rPr>
              <a:t>Disponibilização de informação terminológica</a:t>
            </a:r>
            <a:endParaRPr lang="pt-BR" b="1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7704856" cy="501776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pt-BR" sz="2400" dirty="0"/>
          </a:p>
          <a:p>
            <a:pPr>
              <a:lnSpc>
                <a:spcPct val="90000"/>
              </a:lnSpc>
            </a:pPr>
            <a:r>
              <a:rPr lang="pt-BR" sz="2800" b="1" dirty="0"/>
              <a:t>Vocabulários, dicionários terminológicos, bancos terminológicos</a:t>
            </a:r>
          </a:p>
          <a:p>
            <a:pPr lvl="2">
              <a:lnSpc>
                <a:spcPct val="90000"/>
              </a:lnSpc>
            </a:pPr>
            <a:r>
              <a:rPr lang="pt-BR" sz="2800" dirty="0"/>
              <a:t>Termo</a:t>
            </a:r>
          </a:p>
          <a:p>
            <a:pPr lvl="2"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Definição </a:t>
            </a:r>
          </a:p>
          <a:p>
            <a:pPr lvl="2"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Área e subárea temática pertinente</a:t>
            </a:r>
          </a:p>
          <a:p>
            <a:pPr lvl="2"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Equivalentes em outras línguas</a:t>
            </a:r>
          </a:p>
          <a:p>
            <a:pPr lvl="2"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Bibliografia de fontes consultadas</a:t>
            </a:r>
          </a:p>
          <a:p>
            <a:pPr>
              <a:lnSpc>
                <a:spcPct val="90000"/>
              </a:lnSpc>
            </a:pPr>
            <a:r>
              <a:rPr lang="pt-BR" sz="2800" b="1" dirty="0"/>
              <a:t>Léxicos</a:t>
            </a:r>
          </a:p>
          <a:p>
            <a:pPr lvl="2"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listas bilíngües sem definição</a:t>
            </a:r>
            <a:endParaRPr lang="pt-BR" sz="2800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85775"/>
            <a:ext cx="8748712" cy="504825"/>
          </a:xfrm>
        </p:spPr>
        <p:txBody>
          <a:bodyPr>
            <a:noAutofit/>
          </a:bodyPr>
          <a:lstStyle/>
          <a:p>
            <a:pPr algn="l"/>
            <a:r>
              <a:rPr lang="pt-BR" sz="2800" b="1" dirty="0">
                <a:ea typeface="ＭＳ Ｐゴシック" pitchFamily="-106" charset="-128"/>
              </a:rPr>
              <a:t>Utilidade da Terminologia para a Documentação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8062913" cy="46116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800" dirty="0">
                <a:ea typeface="ＭＳ Ｐゴシック" pitchFamily="-106" charset="-128"/>
              </a:rPr>
              <a:t>Permite substituir as práticas empíricas de escolha de termos para compor um Vocabulário Controlado pela consulta a terminologias das áreas do saber ou de atividade</a:t>
            </a:r>
          </a:p>
          <a:p>
            <a:pPr>
              <a:lnSpc>
                <a:spcPct val="90000"/>
              </a:lnSpc>
            </a:pPr>
            <a:r>
              <a:rPr lang="pt-BR" sz="2800" dirty="0">
                <a:ea typeface="ＭＳ Ｐゴシック" pitchFamily="-106" charset="-128"/>
              </a:rPr>
              <a:t>Fornece metodologias para identificação dos domínios de conhecimento e de atividade</a:t>
            </a:r>
          </a:p>
          <a:p>
            <a:pPr>
              <a:lnSpc>
                <a:spcPct val="90000"/>
              </a:lnSpc>
            </a:pPr>
            <a:r>
              <a:rPr lang="pt-BR" sz="2800" dirty="0">
                <a:ea typeface="ＭＳ Ｐゴシック" pitchFamily="-106" charset="-128"/>
              </a:rPr>
              <a:t>Fornece metodologias para a identificação de termos e conceitos</a:t>
            </a:r>
          </a:p>
          <a:p>
            <a:pPr>
              <a:lnSpc>
                <a:spcPct val="90000"/>
              </a:lnSpc>
            </a:pPr>
            <a:r>
              <a:rPr lang="pt-BR" sz="2800" dirty="0">
                <a:ea typeface="ＭＳ Ｐゴシック" pitchFamily="-106" charset="-128"/>
              </a:rPr>
              <a:t>Permite identificar as relações entre os conceitos a partir de definições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7B2011-00CC-4F1E-8C8D-0FA942E2983B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457200"/>
            <a:ext cx="7772400" cy="4510088"/>
          </a:xfrm>
        </p:spPr>
        <p:txBody>
          <a:bodyPr/>
          <a:lstStyle/>
          <a:p>
            <a:pPr eaLnBrk="1" hangingPunct="1">
              <a:buNone/>
            </a:pPr>
            <a:r>
              <a:rPr lang="pt-BR" sz="3200" b="1" dirty="0"/>
              <a:t>Referências</a:t>
            </a:r>
          </a:p>
          <a:p>
            <a:pPr eaLnBrk="1" hangingPunct="1"/>
            <a:endParaRPr lang="pt-BR" sz="1800" dirty="0"/>
          </a:p>
          <a:p>
            <a:pPr eaLnBrk="1" hangingPunct="1"/>
            <a:r>
              <a:rPr lang="pt-BR" sz="1800" dirty="0"/>
              <a:t>BARROS, </a:t>
            </a:r>
            <a:r>
              <a:rPr lang="pt-BR" sz="1800" dirty="0" err="1"/>
              <a:t>L.A.</a:t>
            </a:r>
            <a:r>
              <a:rPr lang="pt-BR" sz="1800" i="1" dirty="0"/>
              <a:t>Curso básico de terminologia</a:t>
            </a:r>
            <a:r>
              <a:rPr lang="pt-BR" sz="1800" dirty="0"/>
              <a:t>. São Paulo: Edusp, 2004. p.25-96.</a:t>
            </a:r>
          </a:p>
          <a:p>
            <a:pPr eaLnBrk="1" hangingPunct="1"/>
            <a:r>
              <a:rPr lang="pt-BR" sz="1800" dirty="0">
                <a:ea typeface="Times New Roman" pitchFamily="-84" charset="0"/>
                <a:cs typeface="Times New Roman" pitchFamily="-84" charset="0"/>
              </a:rPr>
              <a:t>DUBUC, R. </a:t>
            </a:r>
            <a:r>
              <a:rPr lang="pt-BR" sz="1800" i="1" dirty="0">
                <a:ea typeface="Times New Roman" pitchFamily="-84" charset="0"/>
                <a:cs typeface="Times New Roman" pitchFamily="-84" charset="0"/>
              </a:rPr>
              <a:t>Manual </a:t>
            </a:r>
            <a:r>
              <a:rPr lang="pt-BR" sz="1800" i="1" dirty="0" err="1">
                <a:ea typeface="Times New Roman" pitchFamily="-84" charset="0"/>
                <a:cs typeface="Times New Roman" pitchFamily="-84" charset="0"/>
              </a:rPr>
              <a:t>práctico</a:t>
            </a:r>
            <a:r>
              <a:rPr lang="pt-BR" sz="1800" i="1" dirty="0">
                <a:ea typeface="Times New Roman" pitchFamily="-84" charset="0"/>
                <a:cs typeface="Times New Roman" pitchFamily="-84" charset="0"/>
              </a:rPr>
              <a:t> de </a:t>
            </a:r>
            <a:r>
              <a:rPr lang="pt-BR" sz="1800" i="1" dirty="0" err="1">
                <a:ea typeface="Times New Roman" pitchFamily="-84" charset="0"/>
                <a:cs typeface="Times New Roman" pitchFamily="-84" charset="0"/>
              </a:rPr>
              <a:t>terminología</a:t>
            </a:r>
            <a:r>
              <a:rPr lang="pt-BR" sz="1800" i="1" dirty="0">
                <a:ea typeface="Times New Roman" pitchFamily="-84" charset="0"/>
                <a:cs typeface="Times New Roman" pitchFamily="-84" charset="0"/>
              </a:rPr>
              <a:t>.</a:t>
            </a:r>
            <a:r>
              <a:rPr lang="pt-BR" sz="1800" dirty="0">
                <a:ea typeface="Times New Roman" pitchFamily="-84" charset="0"/>
                <a:cs typeface="Times New Roman" pitchFamily="-84" charset="0"/>
              </a:rPr>
              <a:t> 3.ed. corr. </a:t>
            </a:r>
            <a:r>
              <a:rPr lang="pt-BR" sz="1800" dirty="0" err="1">
                <a:ea typeface="Times New Roman" pitchFamily="-84" charset="0"/>
                <a:cs typeface="Times New Roman" pitchFamily="-84" charset="0"/>
              </a:rPr>
              <a:t>atualiz</a:t>
            </a:r>
            <a:r>
              <a:rPr lang="pt-BR" sz="1800" dirty="0">
                <a:ea typeface="Times New Roman" pitchFamily="-84" charset="0"/>
                <a:cs typeface="Times New Roman" pitchFamily="-84" charset="0"/>
              </a:rPr>
              <a:t>.;trad. de </a:t>
            </a:r>
            <a:r>
              <a:rPr lang="pt-BR" sz="1800" dirty="0" err="1">
                <a:ea typeface="Times New Roman" pitchFamily="-84" charset="0"/>
                <a:cs typeface="Times New Roman" pitchFamily="-84" charset="0"/>
              </a:rPr>
              <a:t>Ileana</a:t>
            </a:r>
            <a:r>
              <a:rPr lang="pt-BR" sz="1800" dirty="0">
                <a:ea typeface="Times New Roman" pitchFamily="-84" charset="0"/>
                <a:cs typeface="Times New Roman" pitchFamily="-84" charset="0"/>
              </a:rPr>
              <a:t> Cabrera. Santiago de Chile : </a:t>
            </a:r>
            <a:r>
              <a:rPr lang="pt-BR" sz="1800" dirty="0" err="1">
                <a:ea typeface="Times New Roman" pitchFamily="-84" charset="0"/>
                <a:cs typeface="Times New Roman" pitchFamily="-84" charset="0"/>
              </a:rPr>
              <a:t>Unión</a:t>
            </a:r>
            <a:r>
              <a:rPr lang="pt-BR" sz="1800" dirty="0">
                <a:ea typeface="Times New Roman" pitchFamily="-84" charset="0"/>
                <a:cs typeface="Times New Roman" pitchFamily="-84" charset="0"/>
              </a:rPr>
              <a:t> Latina ; </a:t>
            </a:r>
            <a:r>
              <a:rPr lang="pt-BR" sz="1800" dirty="0" err="1">
                <a:ea typeface="Times New Roman" pitchFamily="-84" charset="0"/>
                <a:cs typeface="Times New Roman" pitchFamily="-84" charset="0"/>
              </a:rPr>
              <a:t>Ril</a:t>
            </a:r>
            <a:r>
              <a:rPr lang="pt-BR" sz="1800" dirty="0">
                <a:ea typeface="Times New Roman" pitchFamily="-84" charset="0"/>
                <a:cs typeface="Times New Roman" pitchFamily="-84" charset="0"/>
              </a:rPr>
              <a:t> Ed. 1999.</a:t>
            </a:r>
            <a:endParaRPr lang="pt-BR" sz="1800" dirty="0"/>
          </a:p>
          <a:p>
            <a:pPr eaLnBrk="1" hangingPunct="1"/>
            <a:r>
              <a:rPr lang="pt-BR" sz="1800" dirty="0"/>
              <a:t>KRIEGER, </a:t>
            </a:r>
            <a:r>
              <a:rPr lang="pt-BR" sz="1800" dirty="0" err="1"/>
              <a:t>M.G.</a:t>
            </a:r>
            <a:r>
              <a:rPr lang="pt-BR" sz="1800" dirty="0"/>
              <a:t>; FINATTO, </a:t>
            </a:r>
            <a:r>
              <a:rPr lang="pt-BR" sz="1800" dirty="0" err="1"/>
              <a:t>M.J.B</a:t>
            </a:r>
            <a:r>
              <a:rPr lang="pt-BR" sz="1800" i="1" dirty="0" err="1"/>
              <a:t>.</a:t>
            </a:r>
            <a:r>
              <a:rPr lang="pt-BR" sz="1800" i="1" dirty="0"/>
              <a:t> Introdução à Terminologia</a:t>
            </a:r>
            <a:r>
              <a:rPr lang="pt-BR" sz="1800" dirty="0"/>
              <a:t>: teoria e prática. São Paulo : Contexto, 2004. p.13-120.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sz="1800" dirty="0">
              <a:latin typeface="Arial" charset="0"/>
              <a:cs typeface="Times New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sz="1800" dirty="0"/>
          </a:p>
        </p:txBody>
      </p:sp>
      <p:sp>
        <p:nvSpPr>
          <p:cNvPr id="78851" name="Espaço Reservado para Número de Slide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4C6855E-49FB-4AD0-9777-430E833197D5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Palavra no léxico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73076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-1" charset="2"/>
              <a:buNone/>
            </a:pPr>
            <a:r>
              <a:rPr lang="pt-BR" sz="2400" b="1" i="1" dirty="0"/>
              <a:t>capa</a:t>
            </a:r>
            <a:br>
              <a:rPr lang="pt-BR" sz="2400" i="1" dirty="0"/>
            </a:br>
            <a:endParaRPr lang="pt-BR" sz="2400" i="1" dirty="0"/>
          </a:p>
          <a:p>
            <a:pPr>
              <a:lnSpc>
                <a:spcPct val="80000"/>
              </a:lnSpc>
              <a:buFont typeface="Wingdings" pitchFamily="-1" charset="2"/>
              <a:buNone/>
            </a:pPr>
            <a:r>
              <a:rPr lang="pt-BR" sz="1800" dirty="0"/>
              <a:t>■ substantivo feminino </a:t>
            </a:r>
            <a:br>
              <a:rPr lang="pt-BR" sz="1800" dirty="0"/>
            </a:br>
            <a:r>
              <a:rPr lang="pt-BR" sz="1800" b="1" dirty="0"/>
              <a:t>1</a:t>
            </a:r>
            <a:r>
              <a:rPr lang="pt-BR" sz="1800" dirty="0"/>
              <a:t>    Rubrica: vestuário. </a:t>
            </a:r>
            <a:br>
              <a:rPr lang="pt-BR" sz="1800" dirty="0"/>
            </a:br>
            <a:r>
              <a:rPr lang="pt-BR" sz="1800" dirty="0"/>
              <a:t>     veste sem mangas e ger. longa que se sobrepõe à roupa; manto</a:t>
            </a:r>
            <a:br>
              <a:rPr lang="pt-BR" sz="1800" dirty="0"/>
            </a:br>
            <a:endParaRPr lang="pt-BR" sz="1800" dirty="0"/>
          </a:p>
          <a:p>
            <a:pPr>
              <a:lnSpc>
                <a:spcPct val="80000"/>
              </a:lnSpc>
            </a:pPr>
            <a:r>
              <a:rPr lang="pt-BR" sz="1800" b="1" dirty="0"/>
              <a:t>2</a:t>
            </a:r>
            <a:r>
              <a:rPr lang="pt-BR" sz="1800" dirty="0"/>
              <a:t>    Derivação: por analogia. </a:t>
            </a:r>
            <a:br>
              <a:rPr lang="pt-BR" sz="1800" dirty="0"/>
            </a:br>
            <a:r>
              <a:rPr lang="pt-BR" sz="1800" dirty="0"/>
              <a:t>     tudo que envolve ou cobre alguma coisa, com a finalidade de proteger; cobertura </a:t>
            </a:r>
            <a:br>
              <a:rPr lang="pt-BR" sz="1800" dirty="0"/>
            </a:br>
            <a:r>
              <a:rPr lang="pt-BR" sz="1800" dirty="0"/>
              <a:t>Ex.: capa de caderno, capa de sofá etc. </a:t>
            </a:r>
            <a:br>
              <a:rPr lang="pt-BR" sz="1800" dirty="0"/>
            </a:br>
            <a:br>
              <a:rPr lang="pt-BR" sz="1800" dirty="0"/>
            </a:br>
            <a:r>
              <a:rPr lang="pt-BR" sz="1800" b="1" dirty="0"/>
              <a:t>3</a:t>
            </a:r>
            <a:r>
              <a:rPr lang="pt-BR" sz="1800" dirty="0"/>
              <a:t>    demão de tinta, betume ou similar para proteger superfície </a:t>
            </a:r>
            <a:br>
              <a:rPr lang="pt-BR" sz="1800" dirty="0"/>
            </a:br>
            <a:endParaRPr lang="pt-BR" sz="1800" dirty="0"/>
          </a:p>
          <a:p>
            <a:pPr>
              <a:lnSpc>
                <a:spcPct val="80000"/>
              </a:lnSpc>
            </a:pPr>
            <a:r>
              <a:rPr lang="pt-BR" sz="1800" b="1" dirty="0"/>
              <a:t>4</a:t>
            </a:r>
            <a:r>
              <a:rPr lang="pt-BR" sz="1800" dirty="0"/>
              <a:t>    Derivação: por metáfora. </a:t>
            </a:r>
            <a:br>
              <a:rPr lang="pt-BR" sz="1800" dirty="0"/>
            </a:br>
            <a:r>
              <a:rPr lang="pt-BR" sz="1800" dirty="0"/>
              <a:t>     pretexto usado para encobrir ou disfarçar situação </a:t>
            </a:r>
            <a:br>
              <a:rPr lang="pt-BR" sz="1800" dirty="0"/>
            </a:br>
            <a:r>
              <a:rPr lang="pt-BR" sz="1800" dirty="0"/>
              <a:t>Ex.: impossível saber o que se esconde sob aquela </a:t>
            </a:r>
            <a:r>
              <a:rPr lang="pt-BR" sz="1800" b="1" i="1" dirty="0"/>
              <a:t>capa</a:t>
            </a:r>
            <a:r>
              <a:rPr lang="pt-BR" sz="1800" dirty="0"/>
              <a:t> de falsidade </a:t>
            </a:r>
            <a:br>
              <a:rPr lang="pt-BR" sz="1800" dirty="0"/>
            </a:br>
            <a:endParaRPr lang="pt-BR" sz="1800" dirty="0"/>
          </a:p>
          <a:p>
            <a:pPr>
              <a:lnSpc>
                <a:spcPct val="80000"/>
              </a:lnSpc>
            </a:pPr>
            <a:r>
              <a:rPr lang="pt-BR" sz="1800" b="1" dirty="0"/>
              <a:t>5</a:t>
            </a:r>
            <a:r>
              <a:rPr lang="pt-BR" sz="1800" dirty="0"/>
              <a:t>    Rubrica: eletricidade. </a:t>
            </a:r>
            <a:br>
              <a:rPr lang="pt-BR" sz="1800" dirty="0"/>
            </a:br>
            <a:r>
              <a:rPr lang="pt-BR" sz="1800" dirty="0"/>
              <a:t>     invólucro de proteção</a:t>
            </a:r>
            <a:br>
              <a:rPr lang="pt-BR" sz="1200" dirty="0"/>
            </a:br>
            <a:endParaRPr lang="pt-BR" sz="1200" dirty="0"/>
          </a:p>
          <a:p>
            <a:pPr>
              <a:lnSpc>
                <a:spcPct val="80000"/>
              </a:lnSpc>
            </a:pPr>
            <a:r>
              <a:rPr lang="pt-BR" sz="1200" dirty="0"/>
              <a:t>Etc.  (Dicionário Houaiss da língua portuguesa)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7B2011-00CC-4F1E-8C8D-0FA942E2983B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05800" cy="990600"/>
          </a:xfrm>
        </p:spPr>
        <p:txBody>
          <a:bodyPr>
            <a:noAutofit/>
          </a:bodyPr>
          <a:lstStyle/>
          <a:p>
            <a:r>
              <a:rPr lang="pt-BR" sz="3200" dirty="0"/>
              <a:t>Termo – palavra no discurso de especialidade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b="1" dirty="0"/>
          </a:p>
          <a:p>
            <a:r>
              <a:rPr lang="pt-BR" b="1" dirty="0"/>
              <a:t>Capa </a:t>
            </a:r>
          </a:p>
          <a:p>
            <a:pPr>
              <a:buFont typeface="Wingdings" pitchFamily="-1" charset="2"/>
              <a:buNone/>
            </a:pPr>
            <a:endParaRPr lang="pt-BR" b="1" dirty="0"/>
          </a:p>
          <a:p>
            <a:pPr>
              <a:buFont typeface="Wingdings" pitchFamily="-1" charset="2"/>
              <a:buNone/>
            </a:pPr>
            <a:r>
              <a:rPr lang="pt-BR" sz="2000" b="1" i="1" dirty="0"/>
              <a:t>Demão de tinta. Camada de concreto aplicada sobre a pedra que impermeabiliza a superfície</a:t>
            </a:r>
            <a:r>
              <a:rPr lang="pt-BR" sz="2000" b="1" dirty="0"/>
              <a:t>.</a:t>
            </a:r>
          </a:p>
          <a:p>
            <a:pPr>
              <a:buFont typeface="Wingdings" pitchFamily="-1" charset="2"/>
              <a:buNone/>
            </a:pPr>
            <a:endParaRPr lang="pt-BR" sz="2000" b="1" dirty="0"/>
          </a:p>
          <a:p>
            <a:pPr>
              <a:buFont typeface="Wingdings" pitchFamily="-1" charset="2"/>
              <a:buNone/>
            </a:pPr>
            <a:r>
              <a:rPr lang="pt-BR" sz="2000" dirty="0"/>
              <a:t>			(Dicionário de engenharia civil)</a:t>
            </a:r>
          </a:p>
          <a:p>
            <a:pPr>
              <a:buFont typeface="Wingdings" pitchFamily="-1" charset="2"/>
              <a:buNone/>
            </a:pPr>
            <a:r>
              <a:rPr lang="pt-BR" sz="2000" dirty="0"/>
              <a:t>			http://www.ecivilnet.com/dicionario/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7B2011-00CC-4F1E-8C8D-0FA942E2983B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pt-BR" sz="3600" dirty="0"/>
              <a:t>Linguagem de especialidade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075240" cy="513318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sz="2000" dirty="0"/>
              <a:t>Língua de especialidade / língua especial / linguagem de especialidade / LSP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/>
              <a:t>. subsistema </a:t>
            </a:r>
            <a:r>
              <a:rPr lang="pt-BR" sz="2000" dirty="0" err="1"/>
              <a:t>linguístico</a:t>
            </a:r>
            <a:r>
              <a:rPr lang="pt-BR" sz="2000" dirty="0"/>
              <a:t> que compreende a terminologia e demais meios </a:t>
            </a:r>
            <a:r>
              <a:rPr lang="pt-BR" sz="2000" dirty="0" err="1"/>
              <a:t>linguísticos</a:t>
            </a:r>
            <a:r>
              <a:rPr lang="pt-BR" sz="2000" dirty="0"/>
              <a:t> específicos de um campo de experiência (disciplina, ciência, técnica, profissão etc.) (</a:t>
            </a:r>
            <a:r>
              <a:rPr lang="pt-BR" sz="2000" dirty="0" err="1"/>
              <a:t>Boutin-Quesnel</a:t>
            </a:r>
            <a:r>
              <a:rPr lang="pt-BR" sz="2000" dirty="0"/>
              <a:t>, 1985)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pt-BR" sz="2000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/>
              <a:t>. subconjunto da língua geral (Barros, 2004)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pt-BR" sz="2000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/>
              <a:t>. sistema de comunicação oral ou escrita usado por uma comunidade  de especialistas de uma área particular do conhecimento (Pavel &amp;</a:t>
            </a:r>
            <a:r>
              <a:rPr lang="pt-BR" sz="2000" dirty="0" err="1"/>
              <a:t>Nolet</a:t>
            </a:r>
            <a:r>
              <a:rPr lang="pt-BR" sz="2000" dirty="0"/>
              <a:t>, 2002)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/>
              <a:t>Ex.: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pt-BR" sz="2000" dirty="0"/>
              <a:t>a linguagem de especialidade da medicina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pt-BR" sz="2000" dirty="0"/>
              <a:t>a linguagem dos  técnicos em eletricidade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7B2011-00CC-4F1E-8C8D-0FA942E2983B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pt-BR" sz="3600" dirty="0"/>
              <a:t>Língua geral</a:t>
            </a:r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971600" y="1484784"/>
            <a:ext cx="4249092" cy="324035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dirty="0"/>
              <a:t>Língua comum</a:t>
            </a:r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4286953" y="2132856"/>
            <a:ext cx="2425081" cy="17281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400" dirty="0"/>
              <a:t>Linguagem </a:t>
            </a:r>
          </a:p>
          <a:p>
            <a:pPr algn="ctr"/>
            <a:r>
              <a:rPr lang="pt-BR" sz="2400" dirty="0"/>
              <a:t>de especialidade</a:t>
            </a:r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3096146" y="3501553"/>
            <a:ext cx="2280157" cy="18716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400" dirty="0"/>
              <a:t>Linguagem </a:t>
            </a:r>
          </a:p>
          <a:p>
            <a:pPr algn="ctr"/>
            <a:r>
              <a:rPr lang="pt-BR" sz="2400" dirty="0"/>
              <a:t>de especialidade</a:t>
            </a: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939180" y="3789312"/>
            <a:ext cx="2280157" cy="1871662"/>
          </a:xfrm>
          <a:prstGeom prst="ellipse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400" dirty="0"/>
              <a:t>Linguagem </a:t>
            </a:r>
          </a:p>
          <a:p>
            <a:pPr algn="ctr"/>
            <a:r>
              <a:rPr lang="pt-BR" sz="2400" dirty="0"/>
              <a:t>de especialidade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7B2011-00CC-4F1E-8C8D-0FA942E2983B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B304-A999-4348-B3AB-55A7AC7AB5A5}" type="slidenum">
              <a:rPr lang="pt-BR"/>
              <a:pPr/>
              <a:t>7</a:t>
            </a:fld>
            <a:endParaRPr lang="pt-B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839200" cy="914400"/>
          </a:xfrm>
        </p:spPr>
        <p:txBody>
          <a:bodyPr>
            <a:normAutofit fontScale="90000"/>
          </a:bodyPr>
          <a:lstStyle/>
          <a:p>
            <a:r>
              <a:rPr lang="pt-BR" sz="3600" b="1" dirty="0"/>
              <a:t>Terminologia prática/método de trabalho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4744"/>
            <a:ext cx="8424614" cy="5112568"/>
          </a:xfrm>
        </p:spPr>
        <p:txBody>
          <a:bodyPr/>
          <a:lstStyle/>
          <a:p>
            <a:pPr algn="just">
              <a:lnSpc>
                <a:spcPct val="70000"/>
              </a:lnSpc>
              <a:buFont typeface="Wingdings" pitchFamily="2" charset="2"/>
              <a:buNone/>
            </a:pPr>
            <a:endParaRPr lang="pt-BR" dirty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400" dirty="0">
                <a:cs typeface="Times New Roman" pitchFamily="18" charset="0"/>
              </a:rPr>
              <a:t>Identificação de termos próprios de uma área</a:t>
            </a:r>
          </a:p>
          <a:p>
            <a:pPr lvl="1" algn="just">
              <a:lnSpc>
                <a:spcPct val="70000"/>
              </a:lnSpc>
            </a:pPr>
            <a:endParaRPr lang="pt-BR" sz="2400" dirty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400" dirty="0">
                <a:cs typeface="Times New Roman" pitchFamily="18" charset="0"/>
              </a:rPr>
              <a:t>Reunião de conceitos e termos importantes de um área de conhecimento ou de atividade</a:t>
            </a:r>
          </a:p>
          <a:p>
            <a:pPr lvl="1" algn="just">
              <a:lnSpc>
                <a:spcPct val="70000"/>
              </a:lnSpc>
            </a:pPr>
            <a:endParaRPr lang="pt-BR" sz="2400" dirty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400" dirty="0">
                <a:cs typeface="Times New Roman" pitchFamily="18" charset="0"/>
              </a:rPr>
              <a:t>Descrição, análise e definição dos conceitos</a:t>
            </a:r>
          </a:p>
          <a:p>
            <a:pPr lvl="1" algn="just">
              <a:lnSpc>
                <a:spcPct val="70000"/>
              </a:lnSpc>
            </a:pPr>
            <a:endParaRPr lang="pt-BR" sz="2400" dirty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400" dirty="0">
                <a:cs typeface="Times New Roman" pitchFamily="18" charset="0"/>
              </a:rPr>
              <a:t>Criação </a:t>
            </a:r>
            <a:r>
              <a:rPr lang="pt-BR" sz="2400" dirty="0" err="1">
                <a:cs typeface="Times New Roman" pitchFamily="18" charset="0"/>
              </a:rPr>
              <a:t>neológica</a:t>
            </a:r>
            <a:endParaRPr lang="pt-BR" sz="2400" dirty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endParaRPr lang="pt-BR" sz="2400" dirty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400" dirty="0">
                <a:cs typeface="Times New Roman" pitchFamily="18" charset="0"/>
              </a:rPr>
              <a:t>Classificação e organização dos sistemas de conceitos</a:t>
            </a:r>
          </a:p>
          <a:p>
            <a:pPr lvl="1" algn="just">
              <a:lnSpc>
                <a:spcPct val="70000"/>
              </a:lnSpc>
            </a:pPr>
            <a:endParaRPr lang="pt-BR" sz="2400" dirty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400" dirty="0">
                <a:cs typeface="Times New Roman" pitchFamily="18" charset="0"/>
              </a:rPr>
              <a:t>Normalização, se necessário</a:t>
            </a:r>
          </a:p>
          <a:p>
            <a:pPr lvl="1" algn="just">
              <a:lnSpc>
                <a:spcPct val="70000"/>
              </a:lnSpc>
            </a:pPr>
            <a:endParaRPr lang="pt-BR" sz="2400" dirty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400" dirty="0">
                <a:cs typeface="Times New Roman" pitchFamily="18" charset="0"/>
              </a:rPr>
              <a:t>Apresentação (arranjo) dos termos</a:t>
            </a:r>
          </a:p>
          <a:p>
            <a:pPr lvl="1" algn="just">
              <a:lnSpc>
                <a:spcPct val="70000"/>
              </a:lnSpc>
            </a:pPr>
            <a:endParaRPr lang="pt-BR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pt-BR" sz="2800" dirty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endParaRPr lang="pt-BR" sz="2000" dirty="0"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6989763" y="3736975"/>
            <a:ext cx="3200400" cy="365125"/>
          </a:xfrm>
        </p:spPr>
        <p:txBody>
          <a:bodyPr/>
          <a:lstStyle/>
          <a:p>
            <a:fld id="{D2611CA4-F581-4797-8FA8-9C8C36DFE883}" type="slidenum">
              <a:rPr lang="pt-BR"/>
              <a:pPr/>
              <a:t>8</a:t>
            </a:fld>
            <a:endParaRPr lang="pt-BR" dirty="0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/>
              <a:t>Identificação dos termos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pPr lvl="1"/>
            <a:r>
              <a:rPr lang="pt-BR" sz="2800" dirty="0">
                <a:cs typeface="Times New Roman" pitchFamily="18" charset="0"/>
              </a:rPr>
              <a:t>Vocabulário conceitual</a:t>
            </a:r>
          </a:p>
          <a:p>
            <a:pPr lvl="2"/>
            <a:r>
              <a:rPr lang="pt-BR" sz="2800" dirty="0">
                <a:cs typeface="Times New Roman" pitchFamily="18" charset="0"/>
              </a:rPr>
              <a:t> termos que por sua forma ou significado denominam as realidades específicas da especialidade</a:t>
            </a:r>
          </a:p>
          <a:p>
            <a:pPr lvl="2">
              <a:buFont typeface="Wingdings" pitchFamily="2" charset="2"/>
              <a:buNone/>
            </a:pPr>
            <a:endParaRPr lang="pt-BR" sz="2800" dirty="0">
              <a:cs typeface="Times New Roman" pitchFamily="18" charset="0"/>
            </a:endParaRPr>
          </a:p>
          <a:p>
            <a:pPr lvl="1"/>
            <a:r>
              <a:rPr lang="pt-BR" sz="2800" dirty="0">
                <a:cs typeface="Times New Roman" pitchFamily="18" charset="0"/>
              </a:rPr>
              <a:t>Vocabulário funcional</a:t>
            </a:r>
          </a:p>
          <a:p>
            <a:pPr lvl="2"/>
            <a:r>
              <a:rPr lang="pt-BR" sz="2800" dirty="0">
                <a:cs typeface="Times New Roman" pitchFamily="18" charset="0"/>
              </a:rPr>
              <a:t> expressões da LN que fazem parte do vocabulário dos especialistas </a:t>
            </a:r>
          </a:p>
          <a:p>
            <a:pPr lvl="2">
              <a:buFont typeface="Wingdings" pitchFamily="2" charset="2"/>
              <a:buNone/>
            </a:pPr>
            <a:r>
              <a:rPr lang="pt-BR" sz="2800" dirty="0">
                <a:cs typeface="Times New Roman" pitchFamily="18" charset="0"/>
              </a:rPr>
              <a:t>						(</a:t>
            </a:r>
            <a:r>
              <a:rPr lang="pt-BR" sz="2800" dirty="0" err="1">
                <a:cs typeface="Times New Roman" pitchFamily="18" charset="0"/>
              </a:rPr>
              <a:t>Dubuc</a:t>
            </a:r>
            <a:r>
              <a:rPr lang="pt-BR" dirty="0">
                <a:cs typeface="Times New Roman" pitchFamily="18" charset="0"/>
              </a:rPr>
              <a:t>)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525E-8AC6-4193-A0AA-497783EF589C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/>
              <a:t>Descrição do termo (análise conceitual)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pt-BR" dirty="0"/>
          </a:p>
          <a:p>
            <a:pPr lvl="1"/>
            <a:endParaRPr lang="pt-BR" sz="2800" dirty="0"/>
          </a:p>
          <a:p>
            <a:pPr lvl="1"/>
            <a:r>
              <a:rPr lang="pt-BR" sz="2800" dirty="0"/>
              <a:t>Identificação de conteúdo conceitual do termo</a:t>
            </a:r>
          </a:p>
          <a:p>
            <a:pPr lvl="1">
              <a:buFontTx/>
              <a:buNone/>
            </a:pPr>
            <a:endParaRPr lang="pt-BR" sz="2800" dirty="0"/>
          </a:p>
          <a:p>
            <a:pPr lvl="1"/>
            <a:r>
              <a:rPr lang="pt-BR" sz="2800" dirty="0"/>
              <a:t>Contexto: explicativo, associativo ou de definição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alcão Envidraçado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1629</TotalTime>
  <Words>948</Words>
  <Application>Microsoft Office PowerPoint</Application>
  <PresentationFormat>Apresentação na tela (4:3)</PresentationFormat>
  <Paragraphs>171</Paragraphs>
  <Slides>22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30" baseType="lpstr">
      <vt:lpstr>ＭＳ Ｐゴシック</vt:lpstr>
      <vt:lpstr>Arial</vt:lpstr>
      <vt:lpstr>Century Schoolbook</vt:lpstr>
      <vt:lpstr>Times New Roman</vt:lpstr>
      <vt:lpstr>Wingdings</vt:lpstr>
      <vt:lpstr>Wingdings 2</vt:lpstr>
      <vt:lpstr>Balcão Envidraçado</vt:lpstr>
      <vt:lpstr>Document</vt:lpstr>
      <vt:lpstr>Palavra e Termo</vt:lpstr>
      <vt:lpstr>Termo e palavra</vt:lpstr>
      <vt:lpstr>Palavra no léxico</vt:lpstr>
      <vt:lpstr>Termo – palavra no discurso de especialidade</vt:lpstr>
      <vt:lpstr>Linguagem de especialidade</vt:lpstr>
      <vt:lpstr>Língua geral</vt:lpstr>
      <vt:lpstr>Terminologia prática/método de trabalho</vt:lpstr>
      <vt:lpstr>Identificação dos termos</vt:lpstr>
      <vt:lpstr>Descrição do termo (análise conceitual)</vt:lpstr>
      <vt:lpstr>Descrição do termo (análise conceitual)</vt:lpstr>
      <vt:lpstr>Exemplo – Contextos definicionais</vt:lpstr>
      <vt:lpstr>Exemplo – Contextos explicativos</vt:lpstr>
      <vt:lpstr>Exemplo – Contextos associativos</vt:lpstr>
      <vt:lpstr>Criação de um termo (criação neológica)</vt:lpstr>
      <vt:lpstr>Registro do termo</vt:lpstr>
      <vt:lpstr>Ficha terminológica</vt:lpstr>
      <vt:lpstr>Tipos de fichas terminológias</vt:lpstr>
      <vt:lpstr>Apresentação do PowerPoint</vt:lpstr>
      <vt:lpstr>Apresentação do PowerPoint</vt:lpstr>
      <vt:lpstr>Disponibilização de informação terminológica</vt:lpstr>
      <vt:lpstr>Utilidade da Terminologia para a Documentação</vt:lpstr>
      <vt:lpstr>Apresentação do PowerPoint</vt:lpstr>
    </vt:vector>
  </TitlesOfParts>
  <Company>residencia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Terminologia</dc:title>
  <dc:creator>teste</dc:creator>
  <cp:lastModifiedBy>BIBLIOTECA</cp:lastModifiedBy>
  <cp:revision>227</cp:revision>
  <dcterms:created xsi:type="dcterms:W3CDTF">2014-04-28T11:59:46Z</dcterms:created>
  <dcterms:modified xsi:type="dcterms:W3CDTF">2017-05-02T02:30:29Z</dcterms:modified>
</cp:coreProperties>
</file>