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4" r:id="rId9"/>
    <p:sldId id="265" r:id="rId10"/>
    <p:sldId id="266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710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12/21/2020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12/21/2020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12/21/2020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12/21/2020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12/21/2020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12/21/2020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12/21/2020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12/21/2020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12/21/2020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12/21/2020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12/21/2020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12/21/2020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7m-yuzFljpc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2.png"/><Relationship Id="rId7" Type="http://schemas.openxmlformats.org/officeDocument/2006/relationships/hyperlink" Target="https://catracalivre.com.br/cidadania/estudante-desabafa-sobre-preconceito-racial-na-aula-e-video-viraliza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atracalivre.com.br/cidadania/menina-de-9-anos-faz-discurso-emocionante-sobre-violencia-racial/" TargetMode="External"/><Relationship Id="rId5" Type="http://schemas.openxmlformats.org/officeDocument/2006/relationships/hyperlink" Target="https://www.apa.org/pubs/journals/releases/emo-emo0000756.pdf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DC0D34-8278-4DEF-8EF7-28A7ADDB70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sz="36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 REPRESENTAÇÃO  MÚTUA  </a:t>
            </a:r>
            <a:r>
              <a:rPr lang="pt-BR" sz="4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PROFESSOR / ALUNO  E  SUAS REPERCUSSÕES  SOBRE  O  ENSINO  E  A  APRENDIZAGEM</a:t>
            </a:r>
            <a:br>
              <a:rPr lang="pt-BR" sz="6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B5CA27B-02D5-4860-8981-B22F3D0B7B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sz="18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(C. Coll e M. Miras, 1996)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0102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8155DACD-2C21-45E7-A07F-2DD6F7FDA5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1822" y="2489322"/>
            <a:ext cx="1727200" cy="522288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pt-BR" sz="1400" b="1">
                <a:solidFill>
                  <a:srgbClr val="000000"/>
                </a:solidFill>
                <a:latin typeface="Arial" charset="0"/>
              </a:rPr>
              <a:t>EXPECTATIVAS </a:t>
            </a:r>
          </a:p>
          <a:p>
            <a:r>
              <a:rPr lang="pt-BR" sz="1400" b="1">
                <a:solidFill>
                  <a:srgbClr val="000000"/>
                </a:solidFill>
                <a:latin typeface="Arial" charset="0"/>
              </a:rPr>
              <a:t>DO PROFESSOR</a:t>
            </a:r>
          </a:p>
        </p:txBody>
      </p:sp>
      <p:sp>
        <p:nvSpPr>
          <p:cNvPr id="4" name="AutoShape 7">
            <a:extLst>
              <a:ext uri="{FF2B5EF4-FFF2-40B4-BE49-F238E27FC236}">
                <a16:creationId xmlns:a16="http://schemas.microsoft.com/office/drawing/2014/main" id="{2B1B85E1-5840-43AA-9D8F-3521AF101A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2513" y="2564847"/>
            <a:ext cx="366713" cy="182562"/>
          </a:xfrm>
          <a:prstGeom prst="rightArrow">
            <a:avLst>
              <a:gd name="adj1" fmla="val 50000"/>
              <a:gd name="adj2" fmla="val 5021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E965C9E0-96EC-4606-9D91-C57FE5166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3531" y="2393634"/>
            <a:ext cx="1944687" cy="547687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Arial" charset="0"/>
              </a:rPr>
              <a:t>  INTERAÇÃO</a:t>
            </a:r>
          </a:p>
          <a:p>
            <a:pPr algn="ctr"/>
            <a:r>
              <a:rPr lang="en-US" sz="1400" b="1" dirty="0">
                <a:solidFill>
                  <a:srgbClr val="000000"/>
                </a:solidFill>
                <a:latin typeface="Arial" charset="0"/>
              </a:rPr>
              <a:t>PROF X ALUNO</a:t>
            </a:r>
            <a:endParaRPr lang="en-US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AutoShape 9">
            <a:extLst>
              <a:ext uri="{FF2B5EF4-FFF2-40B4-BE49-F238E27FC236}">
                <a16:creationId xmlns:a16="http://schemas.microsoft.com/office/drawing/2014/main" id="{9DF913D0-C521-4A9D-893E-710AD11B5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3126" y="2545272"/>
            <a:ext cx="366712" cy="182562"/>
          </a:xfrm>
          <a:prstGeom prst="rightArrow">
            <a:avLst>
              <a:gd name="adj1" fmla="val 50000"/>
              <a:gd name="adj2" fmla="val 5021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46FD2CE4-9E29-4CBD-8BD6-C35DA75221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1285" y="2329727"/>
            <a:ext cx="1439863" cy="549275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RENDIMENTO</a:t>
            </a:r>
            <a:r>
              <a:rPr lang="en-US" sz="1400" b="1">
                <a:latin typeface="Arial" charset="0"/>
              </a:rPr>
              <a:t> </a:t>
            </a:r>
            <a:r>
              <a:rPr lang="en-US" sz="1400" b="1">
                <a:solidFill>
                  <a:srgbClr val="000000"/>
                </a:solidFill>
                <a:latin typeface="Arial" charset="0"/>
              </a:rPr>
              <a:t>DO</a:t>
            </a:r>
            <a:r>
              <a:rPr lang="en-US" sz="1400" b="1">
                <a:latin typeface="Arial" charset="0"/>
              </a:rPr>
              <a:t> </a:t>
            </a:r>
            <a:r>
              <a:rPr lang="en-US" sz="1400" b="1">
                <a:solidFill>
                  <a:srgbClr val="000000"/>
                </a:solidFill>
                <a:latin typeface="Arial" charset="0"/>
              </a:rPr>
              <a:t>ALUNO</a:t>
            </a:r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38FB298-4D1A-4A1E-8345-ED4A7B1F9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1324" y="3524572"/>
            <a:ext cx="2928938" cy="2808287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TRATAMENTO EDUCATIVO</a:t>
            </a:r>
          </a:p>
          <a:p>
            <a:pPr>
              <a:buFont typeface="Wingdings" pitchFamily="2" charset="2"/>
              <a:buChar char="§"/>
            </a:pPr>
            <a:endParaRPr lang="en-US" sz="800" b="1" dirty="0">
              <a:solidFill>
                <a:srgbClr val="FF0000"/>
              </a:solidFill>
              <a:latin typeface="Arial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1200" b="1" dirty="0">
                <a:solidFill>
                  <a:schemeClr val="bg2"/>
                </a:solidFill>
                <a:latin typeface="Arial" charset="0"/>
              </a:rPr>
              <a:t>COMPORTAMENTO VERBAL E NÃO VERBAL (“</a:t>
            </a:r>
            <a:r>
              <a:rPr lang="en-US" sz="1200" b="1" dirty="0" err="1">
                <a:solidFill>
                  <a:schemeClr val="bg2"/>
                </a:solidFill>
                <a:latin typeface="Arial" charset="0"/>
              </a:rPr>
              <a:t>clima</a:t>
            </a:r>
            <a:r>
              <a:rPr lang="en-US" sz="1200" b="1" dirty="0">
                <a:solidFill>
                  <a:schemeClr val="bg2"/>
                </a:solidFill>
                <a:latin typeface="Arial" charset="0"/>
              </a:rPr>
              <a:t>”)</a:t>
            </a:r>
          </a:p>
          <a:p>
            <a:r>
              <a:rPr lang="pt-BR" sz="1400" dirty="0">
                <a:solidFill>
                  <a:srgbClr val="000000"/>
                </a:solidFill>
                <a:latin typeface="Arial" charset="0"/>
              </a:rPr>
              <a:t>(gestos, expressão facial, postura, tom de voz)</a:t>
            </a:r>
          </a:p>
          <a:p>
            <a:endParaRPr lang="en-US" sz="800" dirty="0">
              <a:solidFill>
                <a:srgbClr val="000000"/>
              </a:solidFill>
              <a:latin typeface="Arial" charset="0"/>
            </a:endParaRPr>
          </a:p>
          <a:p>
            <a:pPr>
              <a:buFont typeface="Wingdings" pitchFamily="2" charset="2"/>
              <a:buChar char="§"/>
            </a:pPr>
            <a:r>
              <a:rPr lang="pt-BR" sz="1200" b="1" dirty="0">
                <a:solidFill>
                  <a:srgbClr val="000000"/>
                </a:solidFill>
                <a:latin typeface="Arial" charset="0"/>
              </a:rPr>
              <a:t>QUANTIDADE </a:t>
            </a:r>
            <a:r>
              <a:rPr lang="pt-BR" sz="1200" b="1">
                <a:solidFill>
                  <a:srgbClr val="000000"/>
                </a:solidFill>
                <a:latin typeface="Arial" charset="0"/>
              </a:rPr>
              <a:t>E QUALIDADE DAS </a:t>
            </a:r>
            <a:r>
              <a:rPr lang="pt-BR" sz="1200" b="1" dirty="0">
                <a:solidFill>
                  <a:srgbClr val="000000"/>
                </a:solidFill>
                <a:latin typeface="Arial" charset="0"/>
              </a:rPr>
              <a:t>INFORMAÇÕES (INPUT) </a:t>
            </a:r>
          </a:p>
          <a:p>
            <a:pPr>
              <a:buFont typeface="Wingdings" pitchFamily="2" charset="2"/>
              <a:buChar char="§"/>
            </a:pPr>
            <a:endParaRPr lang="pt-BR" sz="800" b="1" dirty="0">
              <a:solidFill>
                <a:srgbClr val="000000"/>
              </a:solidFill>
              <a:latin typeface="Arial" charset="0"/>
            </a:endParaRPr>
          </a:p>
          <a:p>
            <a:pPr>
              <a:buFont typeface="Arial" charset="0"/>
              <a:buChar char="•"/>
            </a:pPr>
            <a:r>
              <a:rPr lang="pt-BR" sz="1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pt-BR" sz="1200" b="1" dirty="0">
                <a:solidFill>
                  <a:srgbClr val="000000"/>
                </a:solidFill>
                <a:latin typeface="Arial" charset="0"/>
              </a:rPr>
              <a:t>OPORTUNIDADES  P/  RESPONDER</a:t>
            </a:r>
          </a:p>
          <a:p>
            <a:endParaRPr lang="pt-BR" sz="1200" b="1" dirty="0">
              <a:solidFill>
                <a:srgbClr val="000000"/>
              </a:solidFill>
              <a:latin typeface="Arial" charset="0"/>
            </a:endParaRPr>
          </a:p>
          <a:p>
            <a:pPr>
              <a:buFont typeface="Arial" charset="0"/>
              <a:buChar char="•"/>
            </a:pPr>
            <a:r>
              <a:rPr lang="pt-BR" sz="1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pt-BR" sz="1200" b="1" dirty="0">
                <a:solidFill>
                  <a:srgbClr val="000000"/>
                </a:solidFill>
                <a:latin typeface="Arial" charset="0"/>
              </a:rPr>
              <a:t>ELOGIOS, CORREÇÃO E INTERPRETAÇÃO DOS ERROS (FEEDBACK</a:t>
            </a:r>
            <a:r>
              <a:rPr lang="pt-BR" sz="1400" dirty="0">
                <a:solidFill>
                  <a:srgbClr val="000000"/>
                </a:solidFill>
                <a:latin typeface="Arial" charset="0"/>
              </a:rPr>
              <a:t>)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C301CD99-B4D0-4A3D-8436-3AE60C0E5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2827" y="3744144"/>
            <a:ext cx="2376488" cy="2857323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1400" b="1" dirty="0">
                <a:solidFill>
                  <a:srgbClr val="FF0000"/>
                </a:solidFill>
                <a:latin typeface="Arial" charset="0"/>
              </a:rPr>
              <a:t>REAÇÃO DOS ALUNOS</a:t>
            </a:r>
          </a:p>
          <a:p>
            <a:pPr>
              <a:buFont typeface="Wingdings" pitchFamily="2" charset="2"/>
              <a:buChar char="§"/>
            </a:pPr>
            <a:r>
              <a:rPr lang="en-US" sz="1400" b="1" dirty="0" err="1">
                <a:solidFill>
                  <a:srgbClr val="000000"/>
                </a:solidFill>
                <a:latin typeface="Arial" charset="0"/>
              </a:rPr>
              <a:t>importância</a:t>
            </a:r>
            <a:r>
              <a:rPr lang="en-US" sz="1400" b="1" dirty="0">
                <a:latin typeface="Arial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Arial" charset="0"/>
              </a:rPr>
              <a:t>dada à </a:t>
            </a:r>
            <a:r>
              <a:rPr lang="en-US" sz="1400" b="1" dirty="0" err="1">
                <a:solidFill>
                  <a:srgbClr val="000000"/>
                </a:solidFill>
                <a:latin typeface="Arial" charset="0"/>
              </a:rPr>
              <a:t>opinião</a:t>
            </a:r>
            <a:r>
              <a:rPr lang="en-US" sz="1400" b="1" dirty="0">
                <a:solidFill>
                  <a:srgbClr val="000000"/>
                </a:solidFill>
                <a:latin typeface="Arial" charset="0"/>
              </a:rPr>
              <a:t> do prof.</a:t>
            </a:r>
          </a:p>
          <a:p>
            <a:endParaRPr lang="en-US" sz="800" b="1" dirty="0">
              <a:solidFill>
                <a:srgbClr val="000000"/>
              </a:solidFill>
              <a:latin typeface="Arial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1400" b="1" dirty="0">
                <a:solidFill>
                  <a:srgbClr val="000000"/>
                </a:solidFill>
                <a:latin typeface="Arial" charset="0"/>
              </a:rPr>
              <a:t>auto-</a:t>
            </a:r>
            <a:r>
              <a:rPr lang="en-US" sz="1400" b="1" dirty="0" err="1">
                <a:solidFill>
                  <a:srgbClr val="000000"/>
                </a:solidFill>
                <a:latin typeface="Arial" charset="0"/>
              </a:rPr>
              <a:t>conceito</a:t>
            </a:r>
            <a:r>
              <a:rPr lang="en-US" sz="1400" b="1" dirty="0">
                <a:solidFill>
                  <a:srgbClr val="000000"/>
                </a:solidFill>
                <a:latin typeface="Arial" charset="0"/>
              </a:rPr>
              <a:t> do </a:t>
            </a:r>
            <a:r>
              <a:rPr lang="en-US" sz="1400" b="1" dirty="0" err="1">
                <a:solidFill>
                  <a:srgbClr val="000000"/>
                </a:solidFill>
                <a:latin typeface="Arial" charset="0"/>
              </a:rPr>
              <a:t>aluno</a:t>
            </a:r>
            <a:endParaRPr lang="en-US" sz="1400" b="1" dirty="0">
              <a:solidFill>
                <a:srgbClr val="000000"/>
              </a:solidFill>
              <a:latin typeface="Arial" charset="0"/>
            </a:endParaRPr>
          </a:p>
          <a:p>
            <a:pPr>
              <a:buFont typeface="Wingdings" pitchFamily="2" charset="2"/>
              <a:buNone/>
            </a:pPr>
            <a:endParaRPr lang="en-US" sz="400" dirty="0">
              <a:solidFill>
                <a:srgbClr val="000000"/>
              </a:solidFill>
              <a:latin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Arial" charset="0"/>
              </a:rPr>
              <a:t>Conhecimentos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 e </a:t>
            </a:r>
            <a:r>
              <a:rPr lang="en-US" sz="1400" dirty="0" err="1">
                <a:solidFill>
                  <a:srgbClr val="000000"/>
                </a:solidFill>
                <a:latin typeface="Arial" charset="0"/>
              </a:rPr>
              <a:t>habilidades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en-US" sz="400" b="1" dirty="0">
              <a:solidFill>
                <a:srgbClr val="000000"/>
              </a:solidFill>
              <a:latin typeface="Arial" charset="0"/>
            </a:endParaRPr>
          </a:p>
          <a:p>
            <a:pPr>
              <a:buFont typeface="Wingdings" pitchFamily="2" charset="2"/>
              <a:buNone/>
            </a:pPr>
            <a:endParaRPr lang="en-US" sz="400" b="1" dirty="0">
              <a:solidFill>
                <a:srgbClr val="000000"/>
              </a:solidFill>
              <a:latin typeface="Arial" charset="0"/>
            </a:endParaRPr>
          </a:p>
          <a:p>
            <a:pPr>
              <a:buFont typeface="Arial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Valor </a:t>
            </a:r>
            <a:r>
              <a:rPr lang="en-US" sz="1400" dirty="0" err="1">
                <a:solidFill>
                  <a:srgbClr val="000000"/>
                </a:solidFill>
                <a:latin typeface="Arial" charset="0"/>
              </a:rPr>
              <a:t>atribuído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 à </a:t>
            </a:r>
            <a:r>
              <a:rPr lang="en-US" sz="1400" dirty="0" err="1">
                <a:solidFill>
                  <a:srgbClr val="000000"/>
                </a:solidFill>
                <a:latin typeface="Arial" charset="0"/>
              </a:rPr>
              <a:t>escolaridade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>
              <a:buFont typeface="Wingdings" pitchFamily="2" charset="2"/>
              <a:buNone/>
            </a:pPr>
            <a:endParaRPr lang="en-US" sz="400" b="1" dirty="0">
              <a:solidFill>
                <a:srgbClr val="000000"/>
              </a:solidFill>
              <a:latin typeface="Arial" charset="0"/>
            </a:endParaRPr>
          </a:p>
          <a:p>
            <a:pPr>
              <a:buFont typeface="Wingdings" pitchFamily="2" charset="2"/>
              <a:buNone/>
            </a:pPr>
            <a:endParaRPr lang="en-US" sz="400" b="1" dirty="0">
              <a:solidFill>
                <a:srgbClr val="000000"/>
              </a:solidFill>
              <a:latin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en-US" sz="1400" dirty="0" err="1">
                <a:solidFill>
                  <a:srgbClr val="000000"/>
                </a:solidFill>
                <a:latin typeface="Arial" charset="0"/>
              </a:rPr>
              <a:t>Percepção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 de </a:t>
            </a:r>
            <a:r>
              <a:rPr lang="en-US" sz="1400" dirty="0" err="1">
                <a:solidFill>
                  <a:srgbClr val="000000"/>
                </a:solidFill>
                <a:latin typeface="Arial" charset="0"/>
              </a:rPr>
              <a:t>controle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 e </a:t>
            </a:r>
            <a:r>
              <a:rPr lang="en-US" sz="1400" dirty="0" err="1">
                <a:solidFill>
                  <a:srgbClr val="000000"/>
                </a:solidFill>
                <a:latin typeface="Arial" charset="0"/>
              </a:rPr>
              <a:t>eficácia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>
              <a:buFont typeface="Wingdings" pitchFamily="2" charset="2"/>
              <a:buNone/>
            </a:pPr>
            <a:endParaRPr lang="en-US" sz="800" b="1" dirty="0">
              <a:solidFill>
                <a:srgbClr val="000000"/>
              </a:solidFill>
              <a:latin typeface="Arial" charset="0"/>
            </a:endParaRPr>
          </a:p>
          <a:p>
            <a:pPr>
              <a:buFont typeface="Wingdings" pitchFamily="2" charset="2"/>
              <a:buNone/>
            </a:pPr>
            <a:endParaRPr lang="en-US" sz="1200" b="1" dirty="0">
              <a:solidFill>
                <a:srgbClr val="000000"/>
              </a:solidFill>
              <a:latin typeface="Arial" charset="0"/>
            </a:endParaRPr>
          </a:p>
          <a:p>
            <a:pPr>
              <a:buFont typeface="Wingdings" pitchFamily="2" charset="2"/>
              <a:buNone/>
            </a:pPr>
            <a:endParaRPr lang="en-US" sz="1200" b="1" dirty="0">
              <a:solidFill>
                <a:srgbClr val="000000"/>
              </a:solidFill>
              <a:latin typeface="Arial" charset="0"/>
            </a:endParaRPr>
          </a:p>
          <a:p>
            <a:pPr>
              <a:buFont typeface="Wingdings" pitchFamily="2" charset="2"/>
              <a:buNone/>
            </a:pPr>
            <a:endParaRPr lang="en-US" sz="1200" b="1" dirty="0">
              <a:solidFill>
                <a:srgbClr val="000000"/>
              </a:solidFill>
              <a:latin typeface="Arial" charset="0"/>
            </a:endParaRPr>
          </a:p>
          <a:p>
            <a:pPr>
              <a:buFont typeface="Wingdings" pitchFamily="2" charset="2"/>
              <a:buNone/>
            </a:pPr>
            <a:endParaRPr lang="en-US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7A9F0419-F607-40EF-B228-B50DC3BB2675}"/>
              </a:ext>
            </a:extLst>
          </p:cNvPr>
          <p:cNvSpPr/>
          <p:nvPr/>
        </p:nvSpPr>
        <p:spPr>
          <a:xfrm>
            <a:off x="1930897" y="270653"/>
            <a:ext cx="2051720" cy="102606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400" dirty="0">
                <a:solidFill>
                  <a:srgbClr val="000000"/>
                </a:solidFill>
              </a:rPr>
              <a:t>Informações anteriores Estereótipos</a:t>
            </a:r>
          </a:p>
          <a:p>
            <a:pPr algn="ctr">
              <a:defRPr/>
            </a:pPr>
            <a:r>
              <a:rPr lang="pt-BR" sz="1400" dirty="0">
                <a:solidFill>
                  <a:srgbClr val="000000"/>
                </a:solidFill>
              </a:rPr>
              <a:t>Reputação</a:t>
            </a:r>
          </a:p>
          <a:p>
            <a:pPr algn="ctr">
              <a:defRPr/>
            </a:pPr>
            <a:r>
              <a:rPr lang="pt-BR" sz="1400" dirty="0">
                <a:solidFill>
                  <a:srgbClr val="000000"/>
                </a:solidFill>
              </a:rPr>
              <a:t>Obs. Inicial</a:t>
            </a:r>
          </a:p>
        </p:txBody>
      </p:sp>
      <p:sp>
        <p:nvSpPr>
          <p:cNvPr id="11" name="Texto explicativo em seta para cima 19">
            <a:extLst>
              <a:ext uri="{FF2B5EF4-FFF2-40B4-BE49-F238E27FC236}">
                <a16:creationId xmlns:a16="http://schemas.microsoft.com/office/drawing/2014/main" id="{5C147928-13A9-4F31-83F0-A8C097435494}"/>
              </a:ext>
            </a:extLst>
          </p:cNvPr>
          <p:cNvSpPr/>
          <p:nvPr/>
        </p:nvSpPr>
        <p:spPr>
          <a:xfrm>
            <a:off x="8676018" y="3086152"/>
            <a:ext cx="1439864" cy="1622717"/>
          </a:xfrm>
          <a:prstGeom prst="upArrow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400" dirty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pt-BR" sz="1400" dirty="0">
                <a:solidFill>
                  <a:srgbClr val="000000"/>
                </a:solidFill>
              </a:rPr>
              <a:t>Esforço</a:t>
            </a:r>
          </a:p>
          <a:p>
            <a:pPr algn="ctr">
              <a:defRPr/>
            </a:pPr>
            <a:r>
              <a:rPr lang="pt-BR" sz="1400" dirty="0">
                <a:solidFill>
                  <a:srgbClr val="000000"/>
                </a:solidFill>
              </a:rPr>
              <a:t>Persistência</a:t>
            </a:r>
          </a:p>
          <a:p>
            <a:pPr algn="ctr">
              <a:defRPr/>
            </a:pPr>
            <a:r>
              <a:rPr lang="pt-BR" sz="1400" dirty="0">
                <a:solidFill>
                  <a:srgbClr val="000000"/>
                </a:solidFill>
              </a:rPr>
              <a:t>Atenção</a:t>
            </a:r>
          </a:p>
          <a:p>
            <a:pPr algn="ctr">
              <a:defRPr/>
            </a:pPr>
            <a:r>
              <a:rPr lang="pt-BR" sz="1400" dirty="0">
                <a:solidFill>
                  <a:srgbClr val="000000"/>
                </a:solidFill>
              </a:rPr>
              <a:t>Participação</a:t>
            </a:r>
          </a:p>
          <a:p>
            <a:pPr algn="ctr">
              <a:defRPr/>
            </a:pPr>
            <a:endParaRPr lang="pt-BR" dirty="0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0F677201-65B3-4C8E-8277-BE1DC117824F}"/>
              </a:ext>
            </a:extLst>
          </p:cNvPr>
          <p:cNvSpPr/>
          <p:nvPr/>
        </p:nvSpPr>
        <p:spPr>
          <a:xfrm>
            <a:off x="8117947" y="256533"/>
            <a:ext cx="1944688" cy="102606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400" dirty="0">
                <a:solidFill>
                  <a:srgbClr val="000000"/>
                </a:solidFill>
              </a:rPr>
              <a:t>Obs. continuada</a:t>
            </a:r>
          </a:p>
          <a:p>
            <a:pPr algn="ctr">
              <a:defRPr/>
            </a:pPr>
            <a:r>
              <a:rPr lang="pt-BR" sz="1400" dirty="0">
                <a:solidFill>
                  <a:srgbClr val="000000"/>
                </a:solidFill>
              </a:rPr>
              <a:t>(Manutenção ou mudança das expectativas iniciais)</a:t>
            </a:r>
          </a:p>
        </p:txBody>
      </p:sp>
      <p:cxnSp>
        <p:nvCxnSpPr>
          <p:cNvPr id="13" name="Conector de seta reta 28">
            <a:extLst>
              <a:ext uri="{FF2B5EF4-FFF2-40B4-BE49-F238E27FC236}">
                <a16:creationId xmlns:a16="http://schemas.microsoft.com/office/drawing/2014/main" id="{D80286EE-6D61-4007-86AB-37C937ABBB0F}"/>
              </a:ext>
            </a:extLst>
          </p:cNvPr>
          <p:cNvCxnSpPr/>
          <p:nvPr/>
        </p:nvCxnSpPr>
        <p:spPr>
          <a:xfrm>
            <a:off x="4210994" y="729793"/>
            <a:ext cx="6477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angulado 38">
            <a:extLst>
              <a:ext uri="{FF2B5EF4-FFF2-40B4-BE49-F238E27FC236}">
                <a16:creationId xmlns:a16="http://schemas.microsoft.com/office/drawing/2014/main" id="{BD7C0756-D6E7-424A-A21F-63298FF69E2C}"/>
              </a:ext>
            </a:extLst>
          </p:cNvPr>
          <p:cNvCxnSpPr/>
          <p:nvPr/>
        </p:nvCxnSpPr>
        <p:spPr>
          <a:xfrm rot="10800000">
            <a:off x="-1404664" y="4437112"/>
            <a:ext cx="1223961" cy="144465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angulado 53">
            <a:extLst>
              <a:ext uri="{FF2B5EF4-FFF2-40B4-BE49-F238E27FC236}">
                <a16:creationId xmlns:a16="http://schemas.microsoft.com/office/drawing/2014/main" id="{491E128E-D4F9-4B42-AAEF-C2656F7002F4}"/>
              </a:ext>
            </a:extLst>
          </p:cNvPr>
          <p:cNvCxnSpPr/>
          <p:nvPr/>
        </p:nvCxnSpPr>
        <p:spPr>
          <a:xfrm rot="16200000" flipH="1">
            <a:off x="7027221" y="3050092"/>
            <a:ext cx="647700" cy="574675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eta em curva para cima 57">
            <a:extLst>
              <a:ext uri="{FF2B5EF4-FFF2-40B4-BE49-F238E27FC236}">
                <a16:creationId xmlns:a16="http://schemas.microsoft.com/office/drawing/2014/main" id="{E14CC71B-94F7-41FE-8DD9-D41E4B7CE5C8}"/>
              </a:ext>
            </a:extLst>
          </p:cNvPr>
          <p:cNvSpPr/>
          <p:nvPr/>
        </p:nvSpPr>
        <p:spPr>
          <a:xfrm>
            <a:off x="3444189" y="5738270"/>
            <a:ext cx="6662280" cy="118641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18" name="Seta em curva para cima 58">
            <a:extLst>
              <a:ext uri="{FF2B5EF4-FFF2-40B4-BE49-F238E27FC236}">
                <a16:creationId xmlns:a16="http://schemas.microsoft.com/office/drawing/2014/main" id="{838B7EB6-E353-4DF8-904E-4AD7F52F8288}"/>
              </a:ext>
            </a:extLst>
          </p:cNvPr>
          <p:cNvSpPr/>
          <p:nvPr/>
        </p:nvSpPr>
        <p:spPr>
          <a:xfrm>
            <a:off x="8216763" y="5379155"/>
            <a:ext cx="1845428" cy="549275"/>
          </a:xfrm>
          <a:prstGeom prst="curvedUpArrow">
            <a:avLst>
              <a:gd name="adj1" fmla="val 25000"/>
              <a:gd name="adj2" fmla="val 62058"/>
              <a:gd name="adj3" fmla="val 25000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FF9057D7-4675-4823-96F8-96A5F32D2EB8}"/>
              </a:ext>
            </a:extLst>
          </p:cNvPr>
          <p:cNvSpPr/>
          <p:nvPr/>
        </p:nvSpPr>
        <p:spPr>
          <a:xfrm>
            <a:off x="5085869" y="495760"/>
            <a:ext cx="2159967" cy="4680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000000"/>
                </a:solidFill>
              </a:rPr>
              <a:t>Representações</a:t>
            </a:r>
            <a:endParaRPr lang="pt-BR" dirty="0">
              <a:solidFill>
                <a:srgbClr val="000000"/>
              </a:solidFill>
            </a:endParaRPr>
          </a:p>
        </p:txBody>
      </p:sp>
      <p:cxnSp>
        <p:nvCxnSpPr>
          <p:cNvPr id="20" name="Conector de seta reta 4">
            <a:extLst>
              <a:ext uri="{FF2B5EF4-FFF2-40B4-BE49-F238E27FC236}">
                <a16:creationId xmlns:a16="http://schemas.microsoft.com/office/drawing/2014/main" id="{4CF258E4-0921-4877-8B28-3C7E6109A876}"/>
              </a:ext>
            </a:extLst>
          </p:cNvPr>
          <p:cNvCxnSpPr>
            <a:cxnSpLocks/>
          </p:cNvCxnSpPr>
          <p:nvPr/>
        </p:nvCxnSpPr>
        <p:spPr>
          <a:xfrm flipH="1">
            <a:off x="4360262" y="1096622"/>
            <a:ext cx="1013269" cy="10055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Elipse 21">
            <a:extLst>
              <a:ext uri="{FF2B5EF4-FFF2-40B4-BE49-F238E27FC236}">
                <a16:creationId xmlns:a16="http://schemas.microsoft.com/office/drawing/2014/main" id="{CB953D41-BB82-490A-9A7F-6EEA6A844251}"/>
              </a:ext>
            </a:extLst>
          </p:cNvPr>
          <p:cNvSpPr/>
          <p:nvPr/>
        </p:nvSpPr>
        <p:spPr>
          <a:xfrm>
            <a:off x="4346491" y="4226685"/>
            <a:ext cx="1878805" cy="1511585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A553B9F5-0433-4F64-BE35-CAB47466C7B2}"/>
              </a:ext>
            </a:extLst>
          </p:cNvPr>
          <p:cNvSpPr txBox="1"/>
          <p:nvPr/>
        </p:nvSpPr>
        <p:spPr>
          <a:xfrm>
            <a:off x="4333109" y="4453463"/>
            <a:ext cx="17628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rgbClr val="000000"/>
                </a:solidFill>
              </a:rPr>
              <a:t>Mediadores situacionais</a:t>
            </a:r>
          </a:p>
          <a:p>
            <a:pPr algn="ctr"/>
            <a:r>
              <a:rPr lang="pt-BR" sz="1200" dirty="0" err="1">
                <a:solidFill>
                  <a:srgbClr val="000000"/>
                </a:solidFill>
              </a:rPr>
              <a:t>Ex</a:t>
            </a:r>
            <a:r>
              <a:rPr lang="pt-BR" sz="1200" dirty="0">
                <a:solidFill>
                  <a:srgbClr val="000000"/>
                </a:solidFill>
              </a:rPr>
              <a:t>: nível de escolaridade; turmas  homogêneas.</a:t>
            </a:r>
          </a:p>
        </p:txBody>
      </p:sp>
      <p:cxnSp>
        <p:nvCxnSpPr>
          <p:cNvPr id="28" name="Conector angulado 53">
            <a:extLst>
              <a:ext uri="{FF2B5EF4-FFF2-40B4-BE49-F238E27FC236}">
                <a16:creationId xmlns:a16="http://schemas.microsoft.com/office/drawing/2014/main" id="{24CC9D42-FD00-472B-B533-4928BA137E91}"/>
              </a:ext>
            </a:extLst>
          </p:cNvPr>
          <p:cNvCxnSpPr>
            <a:cxnSpLocks/>
          </p:cNvCxnSpPr>
          <p:nvPr/>
        </p:nvCxnSpPr>
        <p:spPr>
          <a:xfrm rot="10800000" flipV="1">
            <a:off x="4449023" y="3011609"/>
            <a:ext cx="1037611" cy="807081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de seta reta 28">
            <a:extLst>
              <a:ext uri="{FF2B5EF4-FFF2-40B4-BE49-F238E27FC236}">
                <a16:creationId xmlns:a16="http://schemas.microsoft.com/office/drawing/2014/main" id="{543B41E1-BB1E-487D-B8E3-5336A8802D69}"/>
              </a:ext>
            </a:extLst>
          </p:cNvPr>
          <p:cNvCxnSpPr>
            <a:cxnSpLocks/>
          </p:cNvCxnSpPr>
          <p:nvPr/>
        </p:nvCxnSpPr>
        <p:spPr>
          <a:xfrm flipH="1">
            <a:off x="7351071" y="729792"/>
            <a:ext cx="58086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69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A3CCBE-1684-4BF7-8D21-AD88D53A1D2E}"/>
              </a:ext>
            </a:extLst>
          </p:cNvPr>
          <p:cNvSpPr txBox="1">
            <a:spLocks/>
          </p:cNvSpPr>
          <p:nvPr/>
        </p:nvSpPr>
        <p:spPr>
          <a:xfrm>
            <a:off x="1240971" y="202149"/>
            <a:ext cx="8229600" cy="1139825"/>
          </a:xfrm>
          <a:prstGeom prst="rect">
            <a:avLst/>
          </a:prstGeom>
        </p:spPr>
        <p:txBody>
          <a:bodyPr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br>
              <a:rPr lang="pt-BR" sz="2800"/>
            </a:br>
            <a:endParaRPr lang="pt-BR" sz="2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3DE8BE8-4E2E-49B8-BD59-1FE86312B5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347" y="1052736"/>
            <a:ext cx="7407796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D1E17898-22D7-4D12-8F89-53D29FAFE9B0}"/>
              </a:ext>
            </a:extLst>
          </p:cNvPr>
          <p:cNvSpPr txBox="1"/>
          <p:nvPr/>
        </p:nvSpPr>
        <p:spPr>
          <a:xfrm>
            <a:off x="2403443" y="6449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0CBE301-F3E4-4DAC-B9FB-5BD016D637EA}"/>
              </a:ext>
            </a:extLst>
          </p:cNvPr>
          <p:cNvSpPr txBox="1"/>
          <p:nvPr/>
        </p:nvSpPr>
        <p:spPr>
          <a:xfrm>
            <a:off x="2408053" y="6001468"/>
            <a:ext cx="64041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dirty="0">
                <a:hlinkClick r:id="rId3"/>
              </a:rPr>
              <a:t>https://www.youtube.com/watch?v=7m-yuzFljpc</a:t>
            </a:r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03393C4-7EF5-4A87-8BB5-24A78CE0A750}"/>
              </a:ext>
            </a:extLst>
          </p:cNvPr>
          <p:cNvSpPr txBox="1"/>
          <p:nvPr/>
        </p:nvSpPr>
        <p:spPr>
          <a:xfrm>
            <a:off x="2115411" y="308626"/>
            <a:ext cx="4133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ESTEREÓTIPOS E PRECONCEITOS</a:t>
            </a:r>
          </a:p>
        </p:txBody>
      </p:sp>
    </p:spTree>
    <p:extLst>
      <p:ext uri="{BB962C8B-B14F-4D97-AF65-F5344CB8AC3E}">
        <p14:creationId xmlns:p14="http://schemas.microsoft.com/office/powerpoint/2010/main" val="506478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0C8693A-B687-4F5E-B86B-B4F11D5234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51084F9-D042-49BE-9E1A-43E583B98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E65CA45-264D-4FD3-9249-3CB04EC97E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E7B58214-716F-43B8-8272-85CE2B9AB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A5C070E-7DB1-4147-B6A8-D14B9C40E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31070C9-36CD-4B65-8159-324995821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D38C460-3D44-4F83-A953-8AE5E43D5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803" y="808056"/>
            <a:ext cx="8608037" cy="1077229"/>
          </a:xfrm>
        </p:spPr>
        <p:txBody>
          <a:bodyPr>
            <a:normAutofit/>
          </a:bodyPr>
          <a:lstStyle/>
          <a:p>
            <a:pPr algn="l"/>
            <a:r>
              <a:rPr lang="pt-BR" sz="2100" b="1" kern="18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Professores tratam estudantes negros e brancos de forma diferente</a:t>
            </a:r>
            <a:br>
              <a:rPr lang="pt-B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sz="21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4A77AC6-140E-4760-8FFD-B51C50E05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8253" y="2052116"/>
            <a:ext cx="3629608" cy="3997828"/>
          </a:xfrm>
        </p:spPr>
        <p:txBody>
          <a:bodyPr>
            <a:normAutofit fontScale="85000" lnSpcReduction="10000"/>
          </a:bodyPr>
          <a:lstStyle/>
          <a:p>
            <a:r>
              <a:rPr lang="pt-BR" sz="18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 </a:t>
            </a:r>
            <a:r>
              <a:rPr lang="pt-BR" sz="1800" u="sng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estudo</a:t>
            </a:r>
            <a:r>
              <a:rPr lang="pt-BR" sz="18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realizado pela Universidade da </a:t>
            </a:r>
            <a:r>
              <a:rPr lang="pt-BR" sz="1800" u="sng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Carolina do Norte</a:t>
            </a:r>
            <a:r>
              <a:rPr lang="pt-BR" sz="18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(UNC) mostrou que boa parte dos </a:t>
            </a:r>
            <a:r>
              <a:rPr lang="pt-BR" sz="18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professores</a:t>
            </a:r>
            <a:r>
              <a:rPr lang="pt-BR" sz="18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apresentam predisposição em julgar erroneamente emoções dos alunos fundamentados na cor da pele –popularmente conhecido como </a:t>
            </a:r>
            <a:r>
              <a:rPr lang="pt-BR" sz="1800" u="sng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preconceito</a:t>
            </a:r>
            <a:r>
              <a:rPr lang="pt-BR" sz="18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Segundo a pesquisa, os docentes tendem a identificar raiva ou agressividade com mais frequência em crianças </a:t>
            </a:r>
            <a:r>
              <a:rPr lang="pt-BR" sz="18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negras</a:t>
            </a:r>
            <a:r>
              <a:rPr lang="pt-BR" sz="18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do que em </a:t>
            </a:r>
            <a:r>
              <a:rPr lang="pt-BR" sz="18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brancas</a:t>
            </a:r>
            <a:r>
              <a:rPr lang="pt-BR" sz="18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600" dirty="0"/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A6DE79A2-B02D-41BC-85C1-B227B63AE444}"/>
              </a:ext>
            </a:extLst>
          </p:cNvPr>
          <p:cNvPicPr>
            <a:picLocks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56" r="-4" b="2421"/>
          <a:stretch/>
        </p:blipFill>
        <p:spPr bwMode="auto">
          <a:xfrm>
            <a:off x="5432992" y="2348779"/>
            <a:ext cx="4818974" cy="3373468"/>
          </a:xfrm>
          <a:prstGeom prst="rect">
            <a:avLst/>
          </a:prstGeom>
          <a:noFill/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89C35FB2-5194-4BE0-92D0-464E2B7116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11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184324-1638-4057-B392-AEC09B0A3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kern="18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Professores tratam estudantes negros e brancos de forma diferente  (Cont.)</a:t>
            </a:r>
            <a:endParaRPr lang="pt-BR" sz="24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D53C100-50DD-4A96-82F4-0D462056E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pesquisa, 178 professores avaliaram expressões faciais de crianças. Um aluno negro, principalmente em relação a emoções negativas, era julgado equivocadamente 36% das vezes em relação a um branco. A impressão a respeito de garotas negras estava errada em 74% das tentativas.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 docentes que se mostravam mais simpáticos às emoções dos garotos brancos foram os que mais erraram nas avaliações.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resultado, publicado no início deste ano, assinalou uma predisposição em supor que o  negro é mais agressivo ou reativo a tarefas.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800" dirty="0" err="1">
                <a:solidFill>
                  <a:srgbClr val="FFFF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Sherick</a:t>
            </a:r>
            <a:r>
              <a:rPr lang="pt-BR" sz="1800" dirty="0">
                <a:solidFill>
                  <a:srgbClr val="FFFF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 err="1">
                <a:solidFill>
                  <a:srgbClr val="FFFF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Andre</a:t>
            </a:r>
            <a:r>
              <a:rPr lang="pt-BR" sz="1800" dirty="0">
                <a:solidFill>
                  <a:srgbClr val="FFFF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Hughes, professor na UNC e um dos responsáveis pelo projeto, já havia apontado diferenças entre crianças negras e brancas em conflito professor-aluno e que essa relação trazia sérias consequências para o baixo desempenho dos negros ao longo do vida escolar.</a:t>
            </a:r>
            <a:endParaRPr lang="pt-BR" sz="18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Hughes dedicou mais de duas décadas a investigação de questões referentes a equidade. Ele é um dos acadêmicos mais reconhecidos por estudos críticos de raça, da educação negra e do contexto social da escolarização em ambientes urbanos e rurais.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643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5">
            <a:extLst>
              <a:ext uri="{FF2B5EF4-FFF2-40B4-BE49-F238E27FC236}">
                <a16:creationId xmlns:a16="http://schemas.microsoft.com/office/drawing/2014/main" id="{B4D3A4BE-F6A5-45B5-AAEA-0EE39ADF1529}"/>
              </a:ext>
            </a:extLst>
          </p:cNvPr>
          <p:cNvSpPr txBox="1">
            <a:spLocks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>
              <a:defRPr/>
            </a:pPr>
            <a:endParaRPr lang="pt-BR" sz="2800" b="1" kern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7F99952A-31F5-4DF9-BCA6-F9FA5E3AAAE6}"/>
              </a:ext>
            </a:extLst>
          </p:cNvPr>
          <p:cNvSpPr txBox="1">
            <a:spLocks/>
          </p:cNvSpPr>
          <p:nvPr/>
        </p:nvSpPr>
        <p:spPr bwMode="auto">
          <a:xfrm>
            <a:off x="448465" y="1163637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60000"/>
              <a:defRPr/>
            </a:pPr>
            <a:r>
              <a:rPr lang="pt-BR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	</a:t>
            </a:r>
          </a:p>
        </p:txBody>
      </p:sp>
      <p:sp>
        <p:nvSpPr>
          <p:cNvPr id="6" name="Seta em curva para a direita 9">
            <a:extLst>
              <a:ext uri="{FF2B5EF4-FFF2-40B4-BE49-F238E27FC236}">
                <a16:creationId xmlns:a16="http://schemas.microsoft.com/office/drawing/2014/main" id="{533370C4-A231-436B-A462-27CF0B954BC4}"/>
              </a:ext>
            </a:extLst>
          </p:cNvPr>
          <p:cNvSpPr/>
          <p:nvPr/>
        </p:nvSpPr>
        <p:spPr>
          <a:xfrm flipH="1" flipV="1">
            <a:off x="6652178" y="597803"/>
            <a:ext cx="857250" cy="214312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7" name="Texto explicativo em seta para baixo 10">
            <a:extLst>
              <a:ext uri="{FF2B5EF4-FFF2-40B4-BE49-F238E27FC236}">
                <a16:creationId xmlns:a16="http://schemas.microsoft.com/office/drawing/2014/main" id="{4967847F-3C74-4995-BBEF-FDE93EE26A4E}"/>
              </a:ext>
            </a:extLst>
          </p:cNvPr>
          <p:cNvSpPr/>
          <p:nvPr/>
        </p:nvSpPr>
        <p:spPr>
          <a:xfrm>
            <a:off x="3228735" y="661988"/>
            <a:ext cx="3240087" cy="15113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rgbClr val="FF0000"/>
                </a:solidFill>
              </a:rPr>
              <a:t>Ensino/aprendizagem</a:t>
            </a:r>
          </a:p>
          <a:p>
            <a:pPr algn="ctr">
              <a:defRPr/>
            </a:pPr>
            <a:endParaRPr lang="pt-BR" dirty="0"/>
          </a:p>
        </p:txBody>
      </p:sp>
      <p:pic>
        <p:nvPicPr>
          <p:cNvPr id="8" name="Picture 6" descr="C:\Users\sylvia\AppData\Local\Microsoft\Windows\Temporary Internet Files\Content.IE5\IP8GDQ6F\MC900436129[1].wmf">
            <a:extLst>
              <a:ext uri="{FF2B5EF4-FFF2-40B4-BE49-F238E27FC236}">
                <a16:creationId xmlns:a16="http://schemas.microsoft.com/office/drawing/2014/main" id="{C1C766E6-3380-4975-B8E4-52DE2A67B5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04490" y="4720606"/>
            <a:ext cx="1882775" cy="169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tângulo de cantos arredondados 17">
            <a:extLst>
              <a:ext uri="{FF2B5EF4-FFF2-40B4-BE49-F238E27FC236}">
                <a16:creationId xmlns:a16="http://schemas.microsoft.com/office/drawing/2014/main" id="{164591A2-4986-431D-BEDE-90D8DC1BBAB2}"/>
              </a:ext>
            </a:extLst>
          </p:cNvPr>
          <p:cNvSpPr/>
          <p:nvPr/>
        </p:nvSpPr>
        <p:spPr>
          <a:xfrm>
            <a:off x="3446614" y="2438142"/>
            <a:ext cx="3095625" cy="792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  <a:p>
            <a:pPr algn="ctr">
              <a:defRPr/>
            </a:pPr>
            <a:endParaRPr lang="pt-BR" b="1" dirty="0">
              <a:solidFill>
                <a:schemeClr val="bg1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pt-BR" b="1" dirty="0">
                <a:solidFill>
                  <a:schemeClr val="bg1">
                    <a:lumMod val="75000"/>
                  </a:schemeClr>
                </a:solidFill>
              </a:rPr>
              <a:t>Interação Social</a:t>
            </a:r>
          </a:p>
          <a:p>
            <a:pPr algn="ctr">
              <a:defRPr/>
            </a:pPr>
            <a:r>
              <a:rPr lang="pt-BR" dirty="0">
                <a:solidFill>
                  <a:srgbClr val="000000"/>
                </a:solidFill>
              </a:rPr>
              <a:t>(Prof. x aluno )</a:t>
            </a:r>
          </a:p>
          <a:p>
            <a:pPr algn="ctr">
              <a:defRPr/>
            </a:pPr>
            <a:endParaRPr lang="pt-BR" dirty="0"/>
          </a:p>
          <a:p>
            <a:pPr algn="ctr">
              <a:defRPr/>
            </a:pPr>
            <a:endParaRPr lang="pt-BR" dirty="0"/>
          </a:p>
        </p:txBody>
      </p:sp>
      <p:sp>
        <p:nvSpPr>
          <p:cNvPr id="10" name="Texto explicativo em forma de nuvem 18">
            <a:extLst>
              <a:ext uri="{FF2B5EF4-FFF2-40B4-BE49-F238E27FC236}">
                <a16:creationId xmlns:a16="http://schemas.microsoft.com/office/drawing/2014/main" id="{092B2502-181A-477F-9471-A858F1CF46BE}"/>
              </a:ext>
            </a:extLst>
          </p:cNvPr>
          <p:cNvSpPr/>
          <p:nvPr/>
        </p:nvSpPr>
        <p:spPr>
          <a:xfrm flipH="1">
            <a:off x="1467870" y="3211868"/>
            <a:ext cx="3095625" cy="1584325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sz="1600" b="1" dirty="0">
                <a:solidFill>
                  <a:srgbClr val="FF0000"/>
                </a:solidFill>
              </a:rPr>
              <a:t>representações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843B92FE-A019-4DB8-A22A-BCD40122997F}"/>
              </a:ext>
            </a:extLst>
          </p:cNvPr>
          <p:cNvSpPr>
            <a:spLocks noChangeArrowheads="1"/>
          </p:cNvSpPr>
          <p:nvPr/>
        </p:nvSpPr>
        <p:spPr bwMode="auto">
          <a:xfrm rot="-156316">
            <a:off x="1277466" y="4113514"/>
            <a:ext cx="36734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400" dirty="0">
                <a:solidFill>
                  <a:srgbClr val="000000"/>
                </a:solidFill>
              </a:rPr>
              <a:t>(percepções, crenças </a:t>
            </a:r>
          </a:p>
          <a:p>
            <a:pPr algn="ctr"/>
            <a:r>
              <a:rPr lang="pt-BR" sz="1400" dirty="0">
                <a:solidFill>
                  <a:srgbClr val="000000"/>
                </a:solidFill>
              </a:rPr>
              <a:t>opiniões)</a:t>
            </a:r>
            <a:endParaRPr lang="pt-BR" sz="1400" dirty="0"/>
          </a:p>
        </p:txBody>
      </p:sp>
      <p:sp>
        <p:nvSpPr>
          <p:cNvPr id="12" name="Texto explicativo em forma de nuvem 11">
            <a:extLst>
              <a:ext uri="{FF2B5EF4-FFF2-40B4-BE49-F238E27FC236}">
                <a16:creationId xmlns:a16="http://schemas.microsoft.com/office/drawing/2014/main" id="{31D45693-BCE3-4AE8-8FF3-3EE8CEA547EE}"/>
              </a:ext>
            </a:extLst>
          </p:cNvPr>
          <p:cNvSpPr/>
          <p:nvPr/>
        </p:nvSpPr>
        <p:spPr>
          <a:xfrm>
            <a:off x="5395009" y="3179265"/>
            <a:ext cx="3095625" cy="1689025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sz="1600" b="1" dirty="0">
                <a:solidFill>
                  <a:srgbClr val="FF0000"/>
                </a:solidFill>
              </a:rPr>
              <a:t>representações</a:t>
            </a:r>
          </a:p>
        </p:txBody>
      </p:sp>
      <p:cxnSp>
        <p:nvCxnSpPr>
          <p:cNvPr id="13" name="Conector de seta reta 2">
            <a:extLst>
              <a:ext uri="{FF2B5EF4-FFF2-40B4-BE49-F238E27FC236}">
                <a16:creationId xmlns:a16="http://schemas.microsoft.com/office/drawing/2014/main" id="{7A4F78D7-CF0D-48F9-80E6-5F91664AFA2D}"/>
              </a:ext>
            </a:extLst>
          </p:cNvPr>
          <p:cNvCxnSpPr/>
          <p:nvPr/>
        </p:nvCxnSpPr>
        <p:spPr>
          <a:xfrm flipH="1" flipV="1">
            <a:off x="6561878" y="2841568"/>
            <a:ext cx="457220" cy="592083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4">
            <a:extLst>
              <a:ext uri="{FF2B5EF4-FFF2-40B4-BE49-F238E27FC236}">
                <a16:creationId xmlns:a16="http://schemas.microsoft.com/office/drawing/2014/main" id="{294FDE1C-1A0C-45F3-8C48-8F8A4EBFAA34}"/>
              </a:ext>
            </a:extLst>
          </p:cNvPr>
          <p:cNvCxnSpPr/>
          <p:nvPr/>
        </p:nvCxnSpPr>
        <p:spPr>
          <a:xfrm flipV="1">
            <a:off x="2834633" y="2851144"/>
            <a:ext cx="611981" cy="450903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6D868689-D4F3-4697-94C1-E511ACB17A4A}"/>
              </a:ext>
            </a:extLst>
          </p:cNvPr>
          <p:cNvSpPr txBox="1"/>
          <p:nvPr/>
        </p:nvSpPr>
        <p:spPr>
          <a:xfrm>
            <a:off x="4994426" y="1988968"/>
            <a:ext cx="1372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pressupõe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81F7F1D6-CA22-47BB-A689-2017C9564525}"/>
              </a:ext>
            </a:extLst>
          </p:cNvPr>
          <p:cNvSpPr txBox="1"/>
          <p:nvPr/>
        </p:nvSpPr>
        <p:spPr>
          <a:xfrm>
            <a:off x="7725045" y="1198971"/>
            <a:ext cx="1292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influência</a:t>
            </a:r>
          </a:p>
        </p:txBody>
      </p:sp>
    </p:spTree>
    <p:extLst>
      <p:ext uri="{BB962C8B-B14F-4D97-AF65-F5344CB8AC3E}">
        <p14:creationId xmlns:p14="http://schemas.microsoft.com/office/powerpoint/2010/main" val="2276121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5934D53-1B40-4E9C-ABEC-2F7C81D0B714}"/>
              </a:ext>
            </a:extLst>
          </p:cNvPr>
          <p:cNvSpPr txBox="1">
            <a:spLocks noChangeArrowheads="1"/>
          </p:cNvSpPr>
          <p:nvPr/>
        </p:nvSpPr>
        <p:spPr>
          <a:xfrm>
            <a:off x="1156995" y="1374743"/>
            <a:ext cx="8893175" cy="7005637"/>
          </a:xfrm>
          <a:prstGeom prst="rect">
            <a:avLst/>
          </a:prstGeom>
        </p:spPr>
        <p:txBody>
          <a:bodyPr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br>
              <a:rPr lang="pt-BR" sz="1800"/>
            </a:br>
            <a:br>
              <a:rPr lang="en-US" sz="1800"/>
            </a:br>
            <a:endParaRPr lang="en-US" sz="1800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C4765C3-AFC5-4699-8061-87E433C33B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1814" y="5734908"/>
            <a:ext cx="3154363" cy="660400"/>
          </a:xfrm>
          <a:prstGeom prst="rect">
            <a:avLst/>
          </a:prstGeom>
          <a:solidFill>
            <a:srgbClr val="CC9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2000" b="1" dirty="0">
                <a:solidFill>
                  <a:srgbClr val="000000"/>
                </a:solidFill>
                <a:latin typeface="Arial" charset="0"/>
              </a:rPr>
              <a:t>REPRESENTAÇÕES</a:t>
            </a:r>
          </a:p>
          <a:p>
            <a:pPr algn="ctr"/>
            <a:r>
              <a:rPr lang="pt-BR" sz="2000" b="1" dirty="0">
                <a:solidFill>
                  <a:srgbClr val="000000"/>
                </a:solidFill>
                <a:latin typeface="Arial" charset="0"/>
              </a:rPr>
              <a:t>(da classe e dos alunos) </a:t>
            </a:r>
            <a:endParaRPr lang="en-US" sz="2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C46F80A0-641F-475B-ADC6-E727C7A3D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3210" y="2220737"/>
            <a:ext cx="2448272" cy="6477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600" b="1" dirty="0">
                <a:solidFill>
                  <a:srgbClr val="000000"/>
                </a:solidFill>
                <a:latin typeface="Arial" charset="0"/>
              </a:rPr>
              <a:t>INFORM. OBSERVAÇÃO.</a:t>
            </a:r>
          </a:p>
          <a:p>
            <a:pPr algn="ctr"/>
            <a:r>
              <a:rPr lang="pt-BR" sz="1600" b="1" dirty="0">
                <a:solidFill>
                  <a:srgbClr val="000000"/>
                </a:solidFill>
                <a:latin typeface="Arial" charset="0"/>
              </a:rPr>
              <a:t>INICIAL</a:t>
            </a:r>
            <a:endParaRPr lang="en-US" sz="16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7E449F6A-AEDC-4484-8C8D-50C7241D79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2568" y="3387705"/>
            <a:ext cx="2418474" cy="6477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600" b="1" dirty="0">
                <a:solidFill>
                  <a:srgbClr val="000000"/>
                </a:solidFill>
                <a:latin typeface="Arial" charset="0"/>
              </a:rPr>
              <a:t>INFORM.  OBSERV.</a:t>
            </a:r>
          </a:p>
          <a:p>
            <a:pPr algn="ctr"/>
            <a:r>
              <a:rPr lang="pt-BR" sz="1600" b="1" dirty="0">
                <a:solidFill>
                  <a:srgbClr val="000000"/>
                </a:solidFill>
                <a:latin typeface="Arial" charset="0"/>
              </a:rPr>
              <a:t>CONTINUADA</a:t>
            </a:r>
            <a:endParaRPr lang="en-US" sz="16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C8B86320-804A-4AC5-9CA3-072585406B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1494" y="1796522"/>
            <a:ext cx="2808287" cy="2951708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FontTx/>
              <a:buChar char="•"/>
            </a:pPr>
            <a:r>
              <a:rPr lang="pt-BR" sz="1600" b="1" dirty="0">
                <a:solidFill>
                  <a:srgbClr val="000000"/>
                </a:solidFill>
                <a:latin typeface="Arial" charset="0"/>
              </a:rPr>
              <a:t>HISTÓRIA PESSOAL</a:t>
            </a:r>
          </a:p>
          <a:p>
            <a:pPr algn="ctr"/>
            <a:r>
              <a:rPr lang="pt-BR" sz="800" b="1" dirty="0">
                <a:solidFill>
                  <a:srgbClr val="000000"/>
                </a:solidFill>
                <a:latin typeface="Arial" charset="0"/>
              </a:rPr>
              <a:t> </a:t>
            </a:r>
            <a:endParaRPr lang="en-US" sz="1400" b="1" dirty="0">
              <a:solidFill>
                <a:srgbClr val="000000"/>
              </a:solidFill>
              <a:latin typeface="Arial" charset="0"/>
            </a:endParaRPr>
          </a:p>
          <a:p>
            <a:pPr algn="ctr">
              <a:buFont typeface="Arial" charset="0"/>
              <a:buChar char="•"/>
            </a:pPr>
            <a:r>
              <a:rPr lang="en-US" sz="1600" b="1" dirty="0">
                <a:solidFill>
                  <a:srgbClr val="000000"/>
                </a:solidFill>
                <a:latin typeface="Arial" charset="0"/>
              </a:rPr>
              <a:t>PAPEL SOCIAL</a:t>
            </a:r>
          </a:p>
          <a:p>
            <a:pPr algn="ctr"/>
            <a:r>
              <a:rPr lang="en-US" sz="1400" b="1" dirty="0" err="1">
                <a:solidFill>
                  <a:srgbClr val="000000"/>
                </a:solidFill>
                <a:latin typeface="Arial" charset="0"/>
              </a:rPr>
              <a:t>Expectativas</a:t>
            </a:r>
            <a:r>
              <a:rPr lang="en-US" sz="1400" b="1" dirty="0">
                <a:solidFill>
                  <a:srgbClr val="000000"/>
                </a:solidFill>
                <a:latin typeface="Arial" charset="0"/>
              </a:rPr>
              <a:t> de </a:t>
            </a:r>
            <a:r>
              <a:rPr lang="en-US" sz="1400" b="1" dirty="0" err="1">
                <a:solidFill>
                  <a:srgbClr val="000000"/>
                </a:solidFill>
                <a:latin typeface="Arial" charset="0"/>
              </a:rPr>
              <a:t>comportamento</a:t>
            </a:r>
            <a:r>
              <a:rPr lang="en-US" sz="1400" b="1" dirty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algn="ctr"/>
            <a:r>
              <a:rPr lang="en-US" sz="1400" b="1" dirty="0" err="1">
                <a:solidFill>
                  <a:srgbClr val="000000"/>
                </a:solidFill>
                <a:latin typeface="Arial" charset="0"/>
              </a:rPr>
              <a:t>associadadas</a:t>
            </a:r>
            <a:r>
              <a:rPr lang="en-US" sz="1400" b="1" dirty="0">
                <a:solidFill>
                  <a:srgbClr val="000000"/>
                </a:solidFill>
                <a:latin typeface="Arial" charset="0"/>
              </a:rPr>
              <a:t> à </a:t>
            </a:r>
            <a:r>
              <a:rPr lang="en-US" sz="1400" b="1" dirty="0" err="1">
                <a:solidFill>
                  <a:srgbClr val="000000"/>
                </a:solidFill>
                <a:latin typeface="Arial" charset="0"/>
              </a:rPr>
              <a:t>função</a:t>
            </a:r>
            <a:r>
              <a:rPr lang="en-US" sz="1400" b="1" dirty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algn="ctr"/>
            <a:r>
              <a:rPr lang="en-US" sz="1400" b="1" dirty="0">
                <a:solidFill>
                  <a:srgbClr val="000000"/>
                </a:solidFill>
                <a:latin typeface="Arial" charset="0"/>
              </a:rPr>
              <a:t>e/</a:t>
            </a:r>
            <a:r>
              <a:rPr lang="en-US" sz="1400" b="1" dirty="0" err="1">
                <a:solidFill>
                  <a:srgbClr val="000000"/>
                </a:solidFill>
                <a:latin typeface="Arial" charset="0"/>
              </a:rPr>
              <a:t>ou</a:t>
            </a:r>
            <a:r>
              <a:rPr lang="en-US" sz="14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charset="0"/>
              </a:rPr>
              <a:t>posição</a:t>
            </a:r>
            <a:r>
              <a:rPr lang="en-US" sz="1400" b="1" dirty="0">
                <a:solidFill>
                  <a:srgbClr val="000000"/>
                </a:solidFill>
                <a:latin typeface="Arial" charset="0"/>
              </a:rPr>
              <a:t> social</a:t>
            </a:r>
          </a:p>
          <a:p>
            <a:pPr algn="ctr"/>
            <a:endParaRPr lang="en-US" sz="1400" b="1" dirty="0">
              <a:solidFill>
                <a:srgbClr val="000000"/>
              </a:solidFill>
              <a:latin typeface="Arial" charset="0"/>
            </a:endParaRPr>
          </a:p>
          <a:p>
            <a:pPr algn="ctr">
              <a:buFont typeface="Arial" charset="0"/>
              <a:buChar char="•"/>
            </a:pPr>
            <a:r>
              <a:rPr lang="pt-BR" sz="1600" b="1" dirty="0">
                <a:solidFill>
                  <a:srgbClr val="000000"/>
                </a:solidFill>
                <a:latin typeface="Arial" charset="0"/>
              </a:rPr>
              <a:t>ESTEREÓTIPOS  </a:t>
            </a:r>
          </a:p>
          <a:p>
            <a:pPr algn="ctr"/>
            <a:endParaRPr lang="pt-BR" sz="800" b="1" dirty="0">
              <a:solidFill>
                <a:srgbClr val="000000"/>
              </a:solidFill>
              <a:latin typeface="Arial" charset="0"/>
            </a:endParaRPr>
          </a:p>
          <a:p>
            <a:pPr algn="ctr"/>
            <a:r>
              <a:rPr lang="pt-BR" sz="1400" b="1" dirty="0">
                <a:solidFill>
                  <a:srgbClr val="FF0000"/>
                </a:solidFill>
                <a:latin typeface="Arial" charset="0"/>
              </a:rPr>
              <a:t>“ALUNO IDEAL”</a:t>
            </a:r>
          </a:p>
          <a:p>
            <a:pPr algn="ctr"/>
            <a:r>
              <a:rPr lang="pt-BR" sz="1400" b="1" dirty="0">
                <a:solidFill>
                  <a:srgbClr val="FF0000"/>
                </a:solidFill>
                <a:latin typeface="Arial" charset="0"/>
              </a:rPr>
              <a:t>“PROF. IDEAL”</a:t>
            </a:r>
            <a:endParaRPr lang="en-US" sz="1400" b="1" dirty="0">
              <a:solidFill>
                <a:srgbClr val="000000"/>
              </a:solidFill>
              <a:latin typeface="Arial" charset="0"/>
            </a:endParaRPr>
          </a:p>
          <a:p>
            <a:pPr algn="ctr"/>
            <a:endParaRPr lang="en-US" sz="1400" b="1" dirty="0">
              <a:solidFill>
                <a:srgbClr val="000000"/>
              </a:solidFill>
              <a:latin typeface="Arial" charset="0"/>
            </a:endParaRPr>
          </a:p>
          <a:p>
            <a:pPr algn="ctr"/>
            <a:r>
              <a:rPr lang="en-US" sz="1600" b="1" dirty="0">
                <a:solidFill>
                  <a:srgbClr val="000000"/>
                </a:solidFill>
                <a:latin typeface="Arial" charset="0"/>
              </a:rPr>
              <a:t>PRECONCEITOS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A4AF52D3-4280-4D04-BCAD-C91A5BFFBF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4170" y="1048966"/>
            <a:ext cx="1943100" cy="59055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600" b="1">
                <a:solidFill>
                  <a:srgbClr val="000000"/>
                </a:solidFill>
                <a:latin typeface="Arial" charset="0"/>
              </a:rPr>
              <a:t>INFORMAÇÕES</a:t>
            </a:r>
          </a:p>
          <a:p>
            <a:pPr algn="ctr"/>
            <a:r>
              <a:rPr lang="pt-BR" sz="1600" b="1">
                <a:solidFill>
                  <a:srgbClr val="000000"/>
                </a:solidFill>
                <a:latin typeface="Arial" charset="0"/>
              </a:rPr>
              <a:t>PRÉVIAS</a:t>
            </a:r>
            <a:endParaRPr lang="en-US" sz="16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Text Box 24">
            <a:extLst>
              <a:ext uri="{FF2B5EF4-FFF2-40B4-BE49-F238E27FC236}">
                <a16:creationId xmlns:a16="http://schemas.microsoft.com/office/drawing/2014/main" id="{9F30D7D5-D8F1-402B-BDA9-CC14C973EC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8676" y="233330"/>
            <a:ext cx="61560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000" b="1" dirty="0">
                <a:latin typeface="Arial" charset="0"/>
              </a:rPr>
              <a:t>ORIGEM  DAS  REPRESENTAÇÕES  DOCENTES 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9" name="Oval 28">
            <a:extLst>
              <a:ext uri="{FF2B5EF4-FFF2-40B4-BE49-F238E27FC236}">
                <a16:creationId xmlns:a16="http://schemas.microsoft.com/office/drawing/2014/main" id="{A69F7387-EAC3-409A-AFDD-833824FE67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6108" y="2508111"/>
            <a:ext cx="2016125" cy="1368425"/>
          </a:xfrm>
          <a:prstGeom prst="ellipse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err="1">
                <a:solidFill>
                  <a:srgbClr val="000000"/>
                </a:solidFill>
                <a:latin typeface="Tahoma" pitchFamily="34" charset="0"/>
              </a:rPr>
              <a:t>Seleção</a:t>
            </a:r>
            <a:r>
              <a:rPr lang="en-US" dirty="0">
                <a:solidFill>
                  <a:srgbClr val="000000"/>
                </a:solidFill>
                <a:latin typeface="Tahoma" pitchFamily="34" charset="0"/>
              </a:rPr>
              <a:t>  e </a:t>
            </a:r>
          </a:p>
          <a:p>
            <a:pPr algn="ctr"/>
            <a:r>
              <a:rPr lang="en-US" dirty="0" err="1">
                <a:solidFill>
                  <a:srgbClr val="000000"/>
                </a:solidFill>
                <a:latin typeface="Tahoma" pitchFamily="34" charset="0"/>
              </a:rPr>
              <a:t>organização</a:t>
            </a:r>
            <a:endParaRPr lang="en-US" dirty="0">
              <a:solidFill>
                <a:srgbClr val="000000"/>
              </a:solidFill>
              <a:latin typeface="Tahoma" pitchFamily="34" charset="0"/>
            </a:endParaRPr>
          </a:p>
          <a:p>
            <a:pPr algn="ctr"/>
            <a:r>
              <a:rPr lang="en-US" dirty="0">
                <a:solidFill>
                  <a:srgbClr val="000000"/>
                </a:solidFill>
                <a:latin typeface="Tahoma" pitchFamily="34" charset="0"/>
              </a:rPr>
              <a:t> das </a:t>
            </a:r>
            <a:r>
              <a:rPr lang="en-US" dirty="0" err="1">
                <a:solidFill>
                  <a:srgbClr val="000000"/>
                </a:solidFill>
                <a:latin typeface="Tahoma" pitchFamily="34" charset="0"/>
              </a:rPr>
              <a:t>informações</a:t>
            </a:r>
            <a:endParaRPr lang="en-US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" name="Line 32">
            <a:extLst>
              <a:ext uri="{FF2B5EF4-FFF2-40B4-BE49-F238E27FC236}">
                <a16:creationId xmlns:a16="http://schemas.microsoft.com/office/drawing/2014/main" id="{36217C76-E837-4377-AFEF-E270B7E9053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632363" y="3339019"/>
            <a:ext cx="557296" cy="505887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1" name="Line 35">
            <a:extLst>
              <a:ext uri="{FF2B5EF4-FFF2-40B4-BE49-F238E27FC236}">
                <a16:creationId xmlns:a16="http://schemas.microsoft.com/office/drawing/2014/main" id="{6FCD2430-B791-4A6C-B342-D63616A004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5023" y="1698594"/>
            <a:ext cx="460699" cy="719268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2" name="Line 37">
            <a:extLst>
              <a:ext uri="{FF2B5EF4-FFF2-40B4-BE49-F238E27FC236}">
                <a16:creationId xmlns:a16="http://schemas.microsoft.com/office/drawing/2014/main" id="{B82FC742-3B84-43FD-80EB-62097B5E018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38623" y="2380818"/>
            <a:ext cx="798066" cy="35589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3" name="AutoShape 38">
            <a:extLst>
              <a:ext uri="{FF2B5EF4-FFF2-40B4-BE49-F238E27FC236}">
                <a16:creationId xmlns:a16="http://schemas.microsoft.com/office/drawing/2014/main" id="{E082A443-5A5B-4BA9-B540-31A30EF367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8425" y="4606531"/>
            <a:ext cx="270314" cy="727496"/>
          </a:xfrm>
          <a:prstGeom prst="downArrow">
            <a:avLst>
              <a:gd name="adj1" fmla="val 50000"/>
              <a:gd name="adj2" fmla="val 3135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pt-BR"/>
          </a:p>
        </p:txBody>
      </p:sp>
      <p:sp>
        <p:nvSpPr>
          <p:cNvPr id="14" name="Seta para a esquerda 18">
            <a:extLst>
              <a:ext uri="{FF2B5EF4-FFF2-40B4-BE49-F238E27FC236}">
                <a16:creationId xmlns:a16="http://schemas.microsoft.com/office/drawing/2014/main" id="{BDEB3BB4-ACCB-4178-8602-43656E615208}"/>
              </a:ext>
            </a:extLst>
          </p:cNvPr>
          <p:cNvSpPr/>
          <p:nvPr/>
        </p:nvSpPr>
        <p:spPr>
          <a:xfrm rot="7133200">
            <a:off x="4092303" y="3396495"/>
            <a:ext cx="604084" cy="527315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5A35CF31-36EC-4AC5-83D1-D89ED41A8D17}"/>
              </a:ext>
            </a:extLst>
          </p:cNvPr>
          <p:cNvSpPr txBox="1"/>
          <p:nvPr/>
        </p:nvSpPr>
        <p:spPr>
          <a:xfrm>
            <a:off x="6014065" y="4809849"/>
            <a:ext cx="1582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construção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54852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F206BD23-15F2-438C-83F5-DE9ED05DF044}"/>
              </a:ext>
            </a:extLst>
          </p:cNvPr>
          <p:cNvSpPr txBox="1">
            <a:spLocks noChangeArrowheads="1"/>
          </p:cNvSpPr>
          <p:nvPr/>
        </p:nvSpPr>
        <p:spPr>
          <a:xfrm>
            <a:off x="1426029" y="-119742"/>
            <a:ext cx="83820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endParaRPr lang="pt-BR" sz="2400" b="1" kern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defRPr/>
            </a:pPr>
            <a:r>
              <a:rPr lang="pt-BR" sz="24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PAPÉIS SOCIAIS </a:t>
            </a:r>
            <a:endParaRPr lang="pt-BR" sz="2400" kern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5DF34159-D255-4469-9AA7-0BBA5F4AF1EE}"/>
              </a:ext>
            </a:extLst>
          </p:cNvPr>
          <p:cNvSpPr txBox="1">
            <a:spLocks noChangeArrowheads="1"/>
          </p:cNvSpPr>
          <p:nvPr/>
        </p:nvSpPr>
        <p:spPr>
          <a:xfrm>
            <a:off x="1502229" y="1480458"/>
            <a:ext cx="8229600" cy="4530725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endParaRPr lang="pt-BR" sz="3200" kern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endParaRPr lang="pt-BR" sz="32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25E438-AF3B-4CF3-8299-606D84FF77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0829" y="908958"/>
            <a:ext cx="3429000" cy="1143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sz="2400" dirty="0">
                <a:solidFill>
                  <a:srgbClr val="000000"/>
                </a:solidFill>
                <a:latin typeface="Times New Roman" pitchFamily="18" charset="0"/>
              </a:rPr>
              <a:t>PROFESSOR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63981E-E8F6-4559-AF64-F0FE9E36E6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3292" y="908958"/>
            <a:ext cx="3024187" cy="10795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sz="2400" dirty="0">
                <a:solidFill>
                  <a:srgbClr val="000000"/>
                </a:solidFill>
                <a:latin typeface="Times New Roman" pitchFamily="18" charset="0"/>
              </a:rPr>
              <a:t>ALUNO</a:t>
            </a:r>
          </a:p>
          <a:p>
            <a:pPr algn="ctr" eaLnBrk="0" hangingPunct="0"/>
            <a:endParaRPr lang="pt-BR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4C64BA71-4C32-4A98-96CB-36B84092F0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228" y="2442127"/>
            <a:ext cx="7331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pt-BR" sz="2800">
                <a:latin typeface="Times New Roman" pitchFamily="18" charset="0"/>
              </a:rPr>
              <a:t>   Papéis sociais complementares e assimétricos</a:t>
            </a:r>
            <a:endParaRPr lang="pt-BR" sz="2400">
              <a:latin typeface="Times New Roman" pitchFamily="18" charset="0"/>
            </a:endParaRPr>
          </a:p>
        </p:txBody>
      </p:sp>
      <p:sp>
        <p:nvSpPr>
          <p:cNvPr id="7" name="Line 7">
            <a:extLst>
              <a:ext uri="{FF2B5EF4-FFF2-40B4-BE49-F238E27FC236}">
                <a16:creationId xmlns:a16="http://schemas.microsoft.com/office/drawing/2014/main" id="{14C1D672-964F-489C-8EDD-BE5FCDE67CB8}"/>
              </a:ext>
            </a:extLst>
          </p:cNvPr>
          <p:cNvSpPr>
            <a:spLocks noChangeShapeType="1"/>
          </p:cNvSpPr>
          <p:nvPr/>
        </p:nvSpPr>
        <p:spPr bwMode="auto">
          <a:xfrm>
            <a:off x="3529467" y="2062714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8" name="Line 8">
            <a:extLst>
              <a:ext uri="{FF2B5EF4-FFF2-40B4-BE49-F238E27FC236}">
                <a16:creationId xmlns:a16="http://schemas.microsoft.com/office/drawing/2014/main" id="{56BC90D5-F9CE-4546-A2E2-BC2FA128304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26216" y="2400852"/>
            <a:ext cx="4144962" cy="41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" name="Line 9">
            <a:extLst>
              <a:ext uri="{FF2B5EF4-FFF2-40B4-BE49-F238E27FC236}">
                <a16:creationId xmlns:a16="http://schemas.microsoft.com/office/drawing/2014/main" id="{0C83FCF6-FCE4-43B3-A1F0-7E5D77CAD2C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74429" y="197575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DCCD8EC0-A38F-4E98-BB2D-9142A0227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8629" y="3842658"/>
            <a:ext cx="472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pt-BR" sz="2800">
                <a:latin typeface="Times New Roman" pitchFamily="18" charset="0"/>
              </a:rPr>
              <a:t> </a:t>
            </a:r>
            <a:endParaRPr lang="pt-BR" sz="2400">
              <a:latin typeface="Times New Roman" pitchFamily="18" charset="0"/>
            </a:endParaRPr>
          </a:p>
        </p:txBody>
      </p:sp>
      <p:sp>
        <p:nvSpPr>
          <p:cNvPr id="11" name="Text Box 11">
            <a:extLst>
              <a:ext uri="{FF2B5EF4-FFF2-40B4-BE49-F238E27FC236}">
                <a16:creationId xmlns:a16="http://schemas.microsoft.com/office/drawing/2014/main" id="{2F35C36B-150B-41C9-825A-1CF751049A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8429" y="4985658"/>
            <a:ext cx="81534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pt-BR" sz="2800" b="1" dirty="0">
                <a:solidFill>
                  <a:srgbClr val="FFC000"/>
                </a:solidFill>
                <a:latin typeface="Times New Roman" pitchFamily="18" charset="0"/>
              </a:rPr>
              <a:t>Representações dos professores sobre os alunos </a:t>
            </a:r>
            <a:endParaRPr lang="pt-BR" sz="2800" dirty="0">
              <a:solidFill>
                <a:srgbClr val="FFC000"/>
              </a:solidFill>
              <a:latin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pt-BR" sz="2800" dirty="0">
                <a:latin typeface="Times New Roman" pitchFamily="18" charset="0"/>
              </a:rPr>
              <a:t> </a:t>
            </a:r>
            <a:r>
              <a:rPr lang="pt-BR" sz="2400" dirty="0">
                <a:latin typeface="Times New Roman" pitchFamily="18" charset="0"/>
              </a:rPr>
              <a:t>conformidade aos objetivos escolares  (respeito às normas, atenção, participação, realização das atividades, interesse, assiduidade)</a:t>
            </a: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7F7810D0-7562-4E84-BEFD-D528D776E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3342" y="2988749"/>
            <a:ext cx="838200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pt-BR" sz="2800" b="1" dirty="0">
                <a:solidFill>
                  <a:srgbClr val="FFC000"/>
                </a:solidFill>
                <a:latin typeface="Times New Roman" pitchFamily="18" charset="0"/>
              </a:rPr>
              <a:t>Representações dos alunos sobre o professor </a:t>
            </a:r>
            <a:r>
              <a:rPr lang="pt-BR" sz="2000" b="1" dirty="0">
                <a:solidFill>
                  <a:srgbClr val="FFC000"/>
                </a:solidFill>
                <a:latin typeface="Times New Roman" pitchFamily="18" charset="0"/>
              </a:rPr>
              <a:t>(“critérios” para a sua construção)</a:t>
            </a:r>
            <a:endParaRPr lang="pt-BR" sz="2000" dirty="0">
              <a:solidFill>
                <a:srgbClr val="FFC000"/>
              </a:solidFill>
              <a:latin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pt-BR" sz="2800" dirty="0">
                <a:latin typeface="Times New Roman" pitchFamily="18" charset="0"/>
              </a:rPr>
              <a:t> </a:t>
            </a:r>
            <a:r>
              <a:rPr lang="pt-BR" sz="2400" dirty="0">
                <a:latin typeface="Times New Roman" pitchFamily="18" charset="0"/>
              </a:rPr>
              <a:t>aspectos afetivos e relacionais</a:t>
            </a:r>
          </a:p>
          <a:p>
            <a:pPr eaLnBrk="0" hangingPunct="0">
              <a:buFontTx/>
              <a:buChar char="•"/>
            </a:pPr>
            <a:r>
              <a:rPr lang="pt-BR" sz="2400" dirty="0">
                <a:latin typeface="Times New Roman" pitchFamily="18" charset="0"/>
              </a:rPr>
              <a:t> aspectos instrucionais </a:t>
            </a:r>
          </a:p>
          <a:p>
            <a:pPr eaLnBrk="0" hangingPunct="0">
              <a:buFontTx/>
              <a:buChar char="•"/>
            </a:pPr>
            <a:r>
              <a:rPr lang="pt-BR" sz="2400" dirty="0">
                <a:latin typeface="Times New Roman" pitchFamily="18" charset="0"/>
              </a:rPr>
              <a:t> aspectos disciplinares</a:t>
            </a:r>
          </a:p>
        </p:txBody>
      </p:sp>
    </p:spTree>
    <p:extLst>
      <p:ext uri="{BB962C8B-B14F-4D97-AF65-F5344CB8AC3E}">
        <p14:creationId xmlns:p14="http://schemas.microsoft.com/office/powerpoint/2010/main" val="4057187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36338229-4F1B-4434-A686-42786E043C73}"/>
              </a:ext>
            </a:extLst>
          </p:cNvPr>
          <p:cNvSpPr txBox="1">
            <a:spLocks noChangeArrowheads="1"/>
          </p:cNvSpPr>
          <p:nvPr/>
        </p:nvSpPr>
        <p:spPr>
          <a:xfrm>
            <a:off x="1404290" y="426068"/>
            <a:ext cx="7561262" cy="3816350"/>
          </a:xfrm>
          <a:prstGeom prst="rect">
            <a:avLst/>
          </a:prstGeom>
        </p:spPr>
        <p:txBody>
          <a:bodyPr/>
          <a:lstStyle>
            <a:lvl1pPr marL="344488" indent="-344488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95338" indent="-33813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58888" indent="-34448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709738" indent="-33813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173288" indent="-34448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642616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3108960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575304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4041648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i="1" dirty="0"/>
              <a:t>“ </a:t>
            </a:r>
            <a:r>
              <a:rPr lang="pt-BR" sz="1400" i="1" dirty="0"/>
              <a:t>... </a:t>
            </a:r>
            <a:r>
              <a:rPr lang="pt-BR" i="1" dirty="0"/>
              <a:t>a </a:t>
            </a:r>
            <a:r>
              <a:rPr lang="pt-BR" i="1" dirty="0">
                <a:solidFill>
                  <a:srgbClr val="FFFF00"/>
                </a:solidFill>
              </a:rPr>
              <a:t>representação</a:t>
            </a:r>
            <a:r>
              <a:rPr lang="pt-BR" i="1" dirty="0"/>
              <a:t> que o professor possui de seus alunos, o que pensa e espera deles, as intenções e capacidades que lhes atribui, não somente  é um </a:t>
            </a:r>
            <a:r>
              <a:rPr lang="pt-BR" i="1" dirty="0">
                <a:solidFill>
                  <a:srgbClr val="FFFF00"/>
                </a:solidFill>
              </a:rPr>
              <a:t>filtro</a:t>
            </a:r>
            <a:r>
              <a:rPr lang="pt-BR" i="1" dirty="0"/>
              <a:t> que o leva a </a:t>
            </a:r>
            <a:r>
              <a:rPr lang="pt-BR" i="1" dirty="0">
                <a:solidFill>
                  <a:srgbClr val="FFFF00"/>
                </a:solidFill>
              </a:rPr>
              <a:t>interpretar </a:t>
            </a:r>
            <a:r>
              <a:rPr lang="pt-BR" i="1" dirty="0"/>
              <a:t>de uma ou de outra maneira o que fazem, a valorizar de um ou de outro modo as aprendizagens que realizam, a </a:t>
            </a:r>
            <a:r>
              <a:rPr lang="pt-BR" i="1" dirty="0">
                <a:solidFill>
                  <a:srgbClr val="FFFF00"/>
                </a:solidFill>
              </a:rPr>
              <a:t>reagir</a:t>
            </a:r>
            <a:r>
              <a:rPr lang="pt-BR" i="1" dirty="0"/>
              <a:t> de forma diferente ante seus progressos e dificuldades, mas que pode chegar, inclusive, em certas ocasiões, a </a:t>
            </a:r>
            <a:r>
              <a:rPr lang="pt-BR" i="1" dirty="0">
                <a:solidFill>
                  <a:srgbClr val="FFFF00"/>
                </a:solidFill>
              </a:rPr>
              <a:t>modificar o comportamento real dos alunos na direção das expectativas associadas a tal representação</a:t>
            </a:r>
            <a:r>
              <a:rPr lang="pt-BR" i="1" dirty="0"/>
              <a:t>.”</a:t>
            </a:r>
          </a:p>
          <a:p>
            <a:pPr>
              <a:lnSpc>
                <a:spcPct val="80000"/>
              </a:lnSpc>
              <a:defRPr/>
            </a:pPr>
            <a:endParaRPr lang="en-US" sz="800" i="1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(Coll &amp; </a:t>
            </a:r>
            <a:r>
              <a:rPr lang="en-US" sz="1800" dirty="0" err="1"/>
              <a:t>Miras</a:t>
            </a:r>
            <a:r>
              <a:rPr lang="en-US" sz="1800" dirty="0"/>
              <a:t>, 1996, p.</a:t>
            </a:r>
            <a:r>
              <a:rPr lang="pt-BR" sz="1800" dirty="0"/>
              <a:t> 266-267)</a:t>
            </a:r>
            <a:endParaRPr lang="en-US" sz="1800" dirty="0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37AE468-9457-4E41-8858-06D92BAEF2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2492" y="5344437"/>
            <a:ext cx="2145928" cy="683716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1200" b="1" dirty="0">
              <a:solidFill>
                <a:srgbClr val="000000"/>
              </a:solidFill>
              <a:latin typeface="Arial" charset="0"/>
            </a:endParaRPr>
          </a:p>
          <a:p>
            <a:pPr algn="ctr"/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REPRESENTAÇÕES</a:t>
            </a: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" charset="0"/>
              </a:rPr>
              <a:t>DO PROFESSOR</a:t>
            </a:r>
          </a:p>
          <a:p>
            <a:pPr algn="ctr"/>
            <a:endParaRPr lang="en-US" sz="1200" dirty="0">
              <a:solidFill>
                <a:srgbClr val="000000"/>
              </a:solidFill>
              <a:latin typeface="Arial" charset="0"/>
            </a:endParaRPr>
          </a:p>
          <a:p>
            <a:pPr algn="ctr"/>
            <a:endParaRPr lang="en-US" sz="1200" dirty="0">
              <a:solidFill>
                <a:srgbClr val="000000"/>
              </a:solidFill>
              <a:latin typeface="Arial" charset="0"/>
            </a:endParaRPr>
          </a:p>
          <a:p>
            <a:endParaRPr lang="en-US" sz="1200" dirty="0">
              <a:solidFill>
                <a:srgbClr val="000000"/>
              </a:solidFill>
              <a:latin typeface="Arial" charset="0"/>
            </a:endParaRPr>
          </a:p>
          <a:p>
            <a:endParaRPr lang="en-US" sz="1200" dirty="0">
              <a:solidFill>
                <a:srgbClr val="000000"/>
              </a:solidFill>
              <a:latin typeface="Arial" charset="0"/>
            </a:endParaRPr>
          </a:p>
          <a:p>
            <a:endParaRPr lang="en-US" dirty="0">
              <a:latin typeface="Arial" charset="0"/>
            </a:endParaRPr>
          </a:p>
        </p:txBody>
      </p:sp>
      <p:sp>
        <p:nvSpPr>
          <p:cNvPr id="4" name="AutoShape 6">
            <a:extLst>
              <a:ext uri="{FF2B5EF4-FFF2-40B4-BE49-F238E27FC236}">
                <a16:creationId xmlns:a16="http://schemas.microsoft.com/office/drawing/2014/main" id="{E1BC499E-F449-48A9-AB37-19BFD5BD7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5846" y="5530316"/>
            <a:ext cx="512762" cy="342900"/>
          </a:xfrm>
          <a:prstGeom prst="rightArrow">
            <a:avLst>
              <a:gd name="adj1" fmla="val 50000"/>
              <a:gd name="adj2" fmla="val 37384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B8A6A208-345E-487C-A263-85B3602DA8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0812" y="5418551"/>
            <a:ext cx="1485900" cy="5715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>
                <a:solidFill>
                  <a:srgbClr val="000000"/>
                </a:solidFill>
                <a:latin typeface="Arial" charset="0"/>
              </a:rPr>
              <a:t>EXPECTATIVAS</a:t>
            </a:r>
          </a:p>
          <a:p>
            <a:pPr algn="ctr"/>
            <a:r>
              <a:rPr lang="en-US" sz="1200">
                <a:solidFill>
                  <a:srgbClr val="000000"/>
                </a:solidFill>
                <a:latin typeface="Arial" charset="0"/>
              </a:rPr>
              <a:t>DO PROFESSOR</a:t>
            </a:r>
          </a:p>
        </p:txBody>
      </p:sp>
      <p:sp>
        <p:nvSpPr>
          <p:cNvPr id="6" name="AutoShape 8">
            <a:extLst>
              <a:ext uri="{FF2B5EF4-FFF2-40B4-BE49-F238E27FC236}">
                <a16:creationId xmlns:a16="http://schemas.microsoft.com/office/drawing/2014/main" id="{87A271D8-D0A6-4AD3-85F5-0DB3EB03C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1564" y="5532851"/>
            <a:ext cx="457200" cy="3429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03A57EA5-7086-4343-B978-0A5BB44636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3616" y="5425302"/>
            <a:ext cx="1371600" cy="5715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DESEMPENHO</a:t>
            </a: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" charset="0"/>
              </a:rPr>
              <a:t>DO ALUNO</a:t>
            </a:r>
          </a:p>
        </p:txBody>
      </p:sp>
      <p:sp>
        <p:nvSpPr>
          <p:cNvPr id="8" name="Text Box 15">
            <a:extLst>
              <a:ext uri="{FF2B5EF4-FFF2-40B4-BE49-F238E27FC236}">
                <a16:creationId xmlns:a16="http://schemas.microsoft.com/office/drawing/2014/main" id="{2F0AD838-BA71-478E-BB1C-77BB4C31B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3762" y="4439871"/>
            <a:ext cx="3003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200" b="1" dirty="0">
                <a:solidFill>
                  <a:schemeClr val="folHlink"/>
                </a:solidFill>
                <a:latin typeface="Arial" charset="0"/>
              </a:rPr>
              <a:t>“</a:t>
            </a:r>
            <a:r>
              <a:rPr lang="pt-BR" sz="1200" b="1" dirty="0">
                <a:solidFill>
                  <a:srgbClr val="FFC000"/>
                </a:solidFill>
                <a:latin typeface="Arial" charset="0"/>
              </a:rPr>
              <a:t>PROFECIAS  AUTO-REALIZADORAS</a:t>
            </a:r>
            <a:r>
              <a:rPr lang="pt-BR" sz="1200" b="1" dirty="0">
                <a:solidFill>
                  <a:schemeClr val="folHlink"/>
                </a:solidFill>
                <a:latin typeface="Arial" charset="0"/>
              </a:rPr>
              <a:t>”</a:t>
            </a:r>
            <a:endParaRPr lang="en-US" sz="1200" b="1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10" name="Seta em curva para baixo 1">
            <a:extLst>
              <a:ext uri="{FF2B5EF4-FFF2-40B4-BE49-F238E27FC236}">
                <a16:creationId xmlns:a16="http://schemas.microsoft.com/office/drawing/2014/main" id="{FBDFACEC-3481-46B5-9609-498B43767CEB}"/>
              </a:ext>
            </a:extLst>
          </p:cNvPr>
          <p:cNvSpPr/>
          <p:nvPr/>
        </p:nvSpPr>
        <p:spPr>
          <a:xfrm>
            <a:off x="6465396" y="4848133"/>
            <a:ext cx="2366736" cy="49630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1" name="Texto Explicativo: Seta para Cima 10">
            <a:extLst>
              <a:ext uri="{FF2B5EF4-FFF2-40B4-BE49-F238E27FC236}">
                <a16:creationId xmlns:a16="http://schemas.microsoft.com/office/drawing/2014/main" id="{48AFAF42-B204-44F4-8D72-553AAED94FE6}"/>
              </a:ext>
            </a:extLst>
          </p:cNvPr>
          <p:cNvSpPr/>
          <p:nvPr/>
        </p:nvSpPr>
        <p:spPr>
          <a:xfrm>
            <a:off x="6848669" y="5888503"/>
            <a:ext cx="1297663" cy="9144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bg2"/>
                </a:solidFill>
              </a:rPr>
              <a:t>interação</a:t>
            </a:r>
          </a:p>
        </p:txBody>
      </p:sp>
    </p:spTree>
    <p:extLst>
      <p:ext uri="{BB962C8B-B14F-4D97-AF65-F5344CB8AC3E}">
        <p14:creationId xmlns:p14="http://schemas.microsoft.com/office/powerpoint/2010/main" val="784476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>
            <a:extLst>
              <a:ext uri="{FF2B5EF4-FFF2-40B4-BE49-F238E27FC236}">
                <a16:creationId xmlns:a16="http://schemas.microsoft.com/office/drawing/2014/main" id="{CB71991C-BD48-431F-A409-186F565304D7}"/>
              </a:ext>
            </a:extLst>
          </p:cNvPr>
          <p:cNvSpPr txBox="1">
            <a:spLocks noChangeArrowheads="1"/>
          </p:cNvSpPr>
          <p:nvPr/>
        </p:nvSpPr>
        <p:spPr>
          <a:xfrm>
            <a:off x="1709738" y="776288"/>
            <a:ext cx="8247062" cy="1714500"/>
          </a:xfrm>
          <a:prstGeom prst="rect">
            <a:avLst/>
          </a:prstGeom>
        </p:spPr>
        <p:txBody>
          <a:bodyPr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  <a:defRPr/>
            </a:pPr>
            <a:r>
              <a:rPr lang="pt-BR" sz="2200"/>
              <a:t>Quando alguém “profetiza” um acontecimento, sua </a:t>
            </a:r>
            <a:r>
              <a:rPr lang="pt-BR" sz="2200" b="1">
                <a:solidFill>
                  <a:srgbClr val="FFFF00"/>
                </a:solidFill>
              </a:rPr>
              <a:t>expectativa</a:t>
            </a:r>
            <a:r>
              <a:rPr lang="pt-BR" sz="2200"/>
              <a:t> </a:t>
            </a:r>
            <a:r>
              <a:rPr lang="pt-BR" sz="2200">
                <a:solidFill>
                  <a:srgbClr val="FFFF00"/>
                </a:solidFill>
              </a:rPr>
              <a:t>pode modificar sua </a:t>
            </a:r>
            <a:r>
              <a:rPr lang="pt-BR" sz="2200" b="1">
                <a:solidFill>
                  <a:srgbClr val="FFFF00"/>
                </a:solidFill>
              </a:rPr>
              <a:t>conduta</a:t>
            </a:r>
            <a:r>
              <a:rPr lang="pt-BR" sz="2200" b="1"/>
              <a:t>, </a:t>
            </a:r>
            <a:r>
              <a:rPr lang="pt-BR" sz="2200"/>
              <a:t>aumentando a probabilidade de que a profecia se  concretize (Merton, 1948)</a:t>
            </a:r>
            <a:endParaRPr lang="en-US" sz="2200" b="1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ADEECD-033E-4302-93B5-713BD1AB7C71}"/>
              </a:ext>
            </a:extLst>
          </p:cNvPr>
          <p:cNvSpPr txBox="1">
            <a:spLocks noChangeArrowheads="1"/>
          </p:cNvSpPr>
          <p:nvPr/>
        </p:nvSpPr>
        <p:spPr>
          <a:xfrm>
            <a:off x="1677988" y="2919413"/>
            <a:ext cx="8353425" cy="3525837"/>
          </a:xfrm>
          <a:prstGeom prst="rect">
            <a:avLst/>
          </a:prstGeom>
        </p:spPr>
        <p:txBody>
          <a:bodyPr/>
          <a:lstStyle>
            <a:lvl1pPr marL="344488" indent="-344488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95338" indent="-33813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58888" indent="-34448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709738" indent="-33813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173288" indent="-34448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642616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3108960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575304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4041648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pt-BR" b="1" dirty="0">
                <a:solidFill>
                  <a:srgbClr val="FFC000"/>
                </a:solidFill>
              </a:rPr>
              <a:t>Exemplos de estudos </a:t>
            </a:r>
            <a:r>
              <a:rPr lang="pt-BR" b="1" dirty="0" err="1">
                <a:solidFill>
                  <a:srgbClr val="FFC000"/>
                </a:solidFill>
              </a:rPr>
              <a:t>cientificos</a:t>
            </a:r>
            <a:r>
              <a:rPr lang="pt-BR" b="1" dirty="0">
                <a:solidFill>
                  <a:srgbClr val="FFC000"/>
                </a:solidFill>
              </a:rPr>
              <a:t> que ilustram o fenômeno</a:t>
            </a:r>
          </a:p>
          <a:p>
            <a:pPr>
              <a:lnSpc>
                <a:spcPct val="80000"/>
              </a:lnSpc>
              <a:defRPr/>
            </a:pPr>
            <a:endParaRPr lang="pt-BR" b="1" dirty="0"/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r>
              <a:rPr lang="pt-BR" dirty="0"/>
              <a:t> MERTON (1948)  - preconceitos e conflitos raciais e religiosos</a:t>
            </a:r>
          </a:p>
          <a:p>
            <a:pPr>
              <a:lnSpc>
                <a:spcPct val="80000"/>
              </a:lnSpc>
              <a:defRPr/>
            </a:pPr>
            <a:endParaRPr lang="pt-BR" sz="1200" dirty="0"/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r>
              <a:rPr lang="pt-BR" dirty="0"/>
              <a:t> ALLPORT (1950) - conflitos bélicos</a:t>
            </a:r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endParaRPr lang="pt-BR" sz="1200" dirty="0"/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r>
              <a:rPr lang="pt-BR" dirty="0"/>
              <a:t> PFUNGST (1911) - cavalo Hans</a:t>
            </a:r>
          </a:p>
          <a:p>
            <a:pPr>
              <a:lnSpc>
                <a:spcPct val="80000"/>
              </a:lnSpc>
              <a:defRPr/>
            </a:pPr>
            <a:endParaRPr lang="pt-BR" sz="1200" dirty="0"/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r>
              <a:rPr lang="pt-BR" dirty="0"/>
              <a:t> ROSENTHAL (</a:t>
            </a:r>
            <a:r>
              <a:rPr lang="pt-BR" dirty="0" err="1"/>
              <a:t>déc</a:t>
            </a:r>
            <a:r>
              <a:rPr lang="pt-BR" dirty="0"/>
              <a:t>. 60) - experimentos com ratos</a:t>
            </a:r>
          </a:p>
          <a:p>
            <a:pPr>
              <a:lnSpc>
                <a:spcPct val="80000"/>
              </a:lnSpc>
              <a:defRPr/>
            </a:pPr>
            <a:endParaRPr lang="pt-BR" dirty="0"/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r>
              <a:rPr lang="pt-BR" dirty="0"/>
              <a:t> ROSENTHAL E JACOBSON (1968) – </a:t>
            </a:r>
            <a:r>
              <a:rPr lang="pt-BR" b="1" dirty="0"/>
              <a:t>“Pigmaleão na escola”</a:t>
            </a:r>
            <a:endParaRPr lang="en-US" b="1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97B78F3E-36DB-47F0-B405-B9425ED0E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4113" y="276225"/>
            <a:ext cx="54688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b="1" dirty="0">
                <a:solidFill>
                  <a:srgbClr val="FFC000"/>
                </a:solidFill>
              </a:rPr>
              <a:t>PROFECIAS AUTO-REALIZADORAS</a:t>
            </a:r>
            <a:endParaRPr lang="pt-BR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932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A1B3C194-BAD5-499F-9459-B109BB0D2DEE}"/>
              </a:ext>
            </a:extLst>
          </p:cNvPr>
          <p:cNvSpPr txBox="1"/>
          <p:nvPr/>
        </p:nvSpPr>
        <p:spPr>
          <a:xfrm>
            <a:off x="2457450" y="1788072"/>
            <a:ext cx="8160543" cy="46905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buClr>
                <a:schemeClr val="folHlink"/>
              </a:buClr>
              <a:defRPr/>
            </a:pPr>
            <a:r>
              <a:rPr lang="pt-BR" sz="2000" b="1" dirty="0">
                <a:solidFill>
                  <a:srgbClr val="FFC000"/>
                </a:solidFill>
              </a:rPr>
              <a:t>Fase inicial da pesquisa (pré-teste)=&gt; avaliação do QI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500" b="1" dirty="0"/>
              <a:t>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pt-BR" sz="1800" dirty="0"/>
              <a:t>20% dos alunos, </a:t>
            </a:r>
            <a:r>
              <a:rPr lang="pt-BR" sz="1800" b="1" i="1" dirty="0"/>
              <a:t>escolhidos </a:t>
            </a:r>
            <a:r>
              <a:rPr lang="pt-BR" sz="1800" b="1" i="1" dirty="0" err="1"/>
              <a:t>aleatoriamente</a:t>
            </a:r>
            <a:r>
              <a:rPr lang="pt-BR" sz="1800" dirty="0" err="1"/>
              <a:t>,foram</a:t>
            </a:r>
            <a:r>
              <a:rPr lang="pt-BR" sz="1800" dirty="0"/>
              <a:t> indicados como tendo elevado potencial intelectual (Grupo Experimental)</a:t>
            </a:r>
          </a:p>
          <a:p>
            <a:pPr eaLnBrk="1" hangingPunct="1">
              <a:lnSpc>
                <a:spcPct val="80000"/>
              </a:lnSpc>
              <a:defRPr/>
            </a:pPr>
            <a:endParaRPr lang="pt-BR" sz="800" dirty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pt-BR" sz="1800" dirty="0"/>
              <a:t>80% dos alunos (Grupo Controle)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t-BR" sz="1800" dirty="0"/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  <a:defRPr/>
            </a:pPr>
            <a:r>
              <a:rPr lang="pt-BR" sz="2000" b="1" dirty="0">
                <a:solidFill>
                  <a:srgbClr val="FFC000"/>
                </a:solidFill>
              </a:rPr>
              <a:t>Pós-teste =&gt; reavaliação do QI (12 meses depois)</a:t>
            </a:r>
          </a:p>
          <a:p>
            <a:pPr eaLnBrk="1" hangingPunct="1">
              <a:lnSpc>
                <a:spcPct val="80000"/>
              </a:lnSpc>
              <a:defRPr/>
            </a:pPr>
            <a:endParaRPr lang="pt-BR" sz="800" b="1" dirty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pt-BR" sz="1800" dirty="0"/>
              <a:t>A melhora no QI obtida pelo Grupo Experimental foi significativamente superior à melhora obtida pelo Grupo Controle</a:t>
            </a:r>
          </a:p>
          <a:p>
            <a:pPr eaLnBrk="1" hangingPunct="1">
              <a:lnSpc>
                <a:spcPct val="80000"/>
              </a:lnSpc>
              <a:defRPr/>
            </a:pPr>
            <a:endParaRPr lang="pt-BR" sz="1100" dirty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pt-BR" dirty="0"/>
              <a:t>Esse resultado foi mais intenso no caso dos alunos das </a:t>
            </a:r>
            <a:r>
              <a:rPr lang="pt-BR" b="1" i="1" dirty="0"/>
              <a:t>séries iniciais</a:t>
            </a:r>
            <a:r>
              <a:rPr lang="pt-BR" dirty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endParaRPr lang="pt-BR" sz="1800" dirty="0"/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  <a:defRPr/>
            </a:pPr>
            <a:r>
              <a:rPr lang="pt-BR" sz="2000" b="1" dirty="0">
                <a:solidFill>
                  <a:srgbClr val="FFC000"/>
                </a:solidFill>
              </a:rPr>
              <a:t>Conclusões</a:t>
            </a:r>
          </a:p>
          <a:p>
            <a:pPr eaLnBrk="1" hangingPunct="1">
              <a:lnSpc>
                <a:spcPct val="80000"/>
              </a:lnSpc>
              <a:defRPr/>
            </a:pPr>
            <a:endParaRPr lang="pt-BR" sz="800" b="1" dirty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pt-BR" sz="1800" dirty="0"/>
              <a:t>Os alunos conseguem melhores resultados quando seus professores </a:t>
            </a:r>
            <a:r>
              <a:rPr lang="pt-BR" sz="1800" u="sng" dirty="0"/>
              <a:t>esperam </a:t>
            </a:r>
            <a:r>
              <a:rPr lang="pt-BR" sz="1800" dirty="0"/>
              <a:t>mais deles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endParaRPr lang="pt-BR" sz="1800" dirty="0"/>
          </a:p>
          <a:p>
            <a:pPr eaLnBrk="1" hangingPunct="1">
              <a:lnSpc>
                <a:spcPct val="80000"/>
              </a:lnSpc>
              <a:defRPr/>
            </a:pPr>
            <a:endParaRPr lang="pt-BR" sz="800" dirty="0"/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pt-BR" sz="1800" dirty="0"/>
              <a:t>A </a:t>
            </a:r>
            <a:r>
              <a:rPr lang="pt-BR" sz="1800" b="1" i="1" u="sng" dirty="0"/>
              <a:t>expectativa</a:t>
            </a:r>
            <a:r>
              <a:rPr lang="pt-BR" sz="1800" dirty="0"/>
              <a:t> dos professores é </a:t>
            </a:r>
            <a:r>
              <a:rPr lang="pt-BR" sz="1800" b="1" i="1" u="sng" dirty="0"/>
              <a:t>comunicada</a:t>
            </a:r>
            <a:r>
              <a:rPr lang="pt-BR" sz="1800" dirty="0"/>
              <a:t> aos alunos de formas sutis, não intencionais e muitas vezes não verbais, acabando por influenciar o comportamento/desempenho dos alunos</a:t>
            </a:r>
            <a:endParaRPr lang="en-US" sz="180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BCB7077-56CD-4215-B29D-A757F78F4F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4525" y="379413"/>
            <a:ext cx="7958137" cy="10779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pt-BR" sz="1800" dirty="0"/>
            </a:br>
            <a:r>
              <a:rPr lang="pt-BR" sz="2200" dirty="0">
                <a:solidFill>
                  <a:srgbClr val="FFC000"/>
                </a:solidFill>
              </a:rPr>
              <a:t>ROSENTHAL E JACOBSON (1968)  =&gt; </a:t>
            </a:r>
            <a:r>
              <a:rPr lang="pt-BR" sz="2200" b="1" dirty="0">
                <a:solidFill>
                  <a:srgbClr val="FFC000"/>
                </a:solidFill>
              </a:rPr>
              <a:t>Pigmaleão na escola</a:t>
            </a:r>
            <a:br>
              <a:rPr lang="pt-BR" sz="2200" b="1" dirty="0">
                <a:solidFill>
                  <a:srgbClr val="FFC000"/>
                </a:solidFill>
              </a:rPr>
            </a:br>
            <a:r>
              <a:rPr lang="pt-BR" sz="2200" dirty="0">
                <a:solidFill>
                  <a:srgbClr val="FFC000"/>
                </a:solidFill>
              </a:rPr>
              <a:t>(manipulação experimental das expectativas de professores)</a:t>
            </a:r>
            <a:br>
              <a:rPr lang="pt-BR" sz="2200" dirty="0">
                <a:solidFill>
                  <a:srgbClr val="FFC000"/>
                </a:solidFill>
              </a:rPr>
            </a:br>
            <a:br>
              <a:rPr lang="pt-BR" sz="1600" dirty="0">
                <a:solidFill>
                  <a:srgbClr val="FFC000"/>
                </a:solidFill>
              </a:rPr>
            </a:br>
            <a:r>
              <a:rPr lang="pt-BR" sz="1600" dirty="0"/>
              <a:t>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4240432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926</Words>
  <Application>Microsoft Office PowerPoint</Application>
  <PresentationFormat>Widescreen</PresentationFormat>
  <Paragraphs>154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20" baseType="lpstr">
      <vt:lpstr>Arial</vt:lpstr>
      <vt:lpstr>Calibri</vt:lpstr>
      <vt:lpstr>MS Shell Dlg 2</vt:lpstr>
      <vt:lpstr>Segoe UI</vt:lpstr>
      <vt:lpstr>Tahoma</vt:lpstr>
      <vt:lpstr>Times New Roman</vt:lpstr>
      <vt:lpstr>Wingdings</vt:lpstr>
      <vt:lpstr>Wingdings 3</vt:lpstr>
      <vt:lpstr>Madison</vt:lpstr>
      <vt:lpstr>A  REPRESENTAÇÃO  MÚTUA  PROFESSOR / ALUNO  E  SUAS REPERCUSSÕES  SOBRE  O  ENSINO  E  A  APRENDIZAGEM </vt:lpstr>
      <vt:lpstr>Professores tratam estudantes negros e brancos de forma diferente </vt:lpstr>
      <vt:lpstr>Professores tratam estudantes negros e brancos de forma diferente  (Cont.)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ROSENTHAL E JACOBSON (1968)  =&gt; Pigmaleão na escola (manipulação experimental das expectativas de professores)   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 REPRESENTAÇÃO  MÚTUA  PROFESSOR / ALUNO  E  SUAS REPERCUSSÕES  SOBRE  O  ENSINO  E  A  APRENDIZAGEM </dc:title>
  <dc:creator>Sylvia Barrera</dc:creator>
  <cp:lastModifiedBy>Sylvia Barrera</cp:lastModifiedBy>
  <cp:revision>7</cp:revision>
  <dcterms:created xsi:type="dcterms:W3CDTF">2020-12-21T12:52:18Z</dcterms:created>
  <dcterms:modified xsi:type="dcterms:W3CDTF">2020-12-21T13:43:59Z</dcterms:modified>
</cp:coreProperties>
</file>