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59" r:id="rId10"/>
    <p:sldId id="267" r:id="rId11"/>
    <p:sldId id="268" r:id="rId12"/>
    <p:sldId id="269" r:id="rId13"/>
    <p:sldId id="261" r:id="rId14"/>
    <p:sldId id="262" r:id="rId15"/>
    <p:sldId id="265" r:id="rId16"/>
    <p:sldId id="266" r:id="rId17"/>
    <p:sldId id="260" r:id="rId18"/>
    <p:sldId id="264" r:id="rId19"/>
    <p:sldId id="263" r:id="rId20"/>
    <p:sldId id="257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C8E0-8399-4D6C-B1B7-FED664149B1E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F9BD-F264-43DE-92B8-F75B72DCC9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AA36B-1C58-4947-B327-4A66B276C829}" type="slidenum">
              <a:rPr lang="pt-BR"/>
              <a:pPr/>
              <a:t>11</a:t>
            </a:fld>
            <a:endParaRPr lang="pt-B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 geral, alfa = 5%.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5F36F-C7A6-4B98-9DB5-ECC07EDE4848}" type="slidenum">
              <a:rPr lang="pt-BR"/>
              <a:pPr/>
              <a:t>15</a:t>
            </a:fld>
            <a:endParaRPr lang="pt-B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v. gráfico nas anotações de 2004 (p71v Cad3EN)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94BB-0DF7-4A30-A016-DDA7DC05DE5C}" type="slidenum">
              <a:rPr lang="pt-BR"/>
              <a:pPr/>
              <a:t>23</a:t>
            </a:fld>
            <a:endParaRPr lang="pt-B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Mostrar fluxograma.</a:t>
            </a:r>
          </a:p>
          <a:p>
            <a:r>
              <a:rPr lang="pt-BR"/>
              <a:t>t de Student (William Gossett). William Gossett trabalhava na Guiness e publicava com o pseudônimo de Student.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8774-6C93-43C9-A75D-F829829C147D}" type="slidenum">
              <a:rPr lang="pt-BR"/>
              <a:pPr/>
              <a:t>25</a:t>
            </a:fld>
            <a:endParaRPr lang="pt-BR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curso, utilizaremos o teste t nos casos em que o teste Z seja adequado, pois os resultados são idênticos.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9DE6-4629-4241-9BC1-EED22DE7F4EE}" type="slidenum">
              <a:rPr lang="pt-BR"/>
              <a:pPr/>
              <a:t>27</a:t>
            </a:fld>
            <a:endParaRPr lang="pt-B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Petrie e Watson (cap. 7)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69E41-B467-4F7F-9DB6-27D3F84F2028}" type="slidenum">
              <a:rPr lang="pt-BR"/>
              <a:pPr/>
              <a:t>32</a:t>
            </a:fld>
            <a:endParaRPr lang="pt-B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valores de t se aproximam dos valores de Z quando d.f. (N) tende para infinito.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6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02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554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6578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70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557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635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091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116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816C004-83E5-4A7F-87AB-72D433E3340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18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94CF4A96-1BA7-4A44-92A6-8E20610C32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1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965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66A8915-E3B6-4126-8F69-249507AFFF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87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344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812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22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49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90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85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012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1ADD9F8-E1AA-4684-9966-049814FF732F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D98B820-0696-4792-94CA-474F97376C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0534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Testes de Hipóteses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Valor de </a:t>
            </a:r>
            <a:r>
              <a:rPr lang="pt-BR" i="1"/>
              <a:t>p   </a:t>
            </a:r>
            <a:r>
              <a:rPr lang="pt-BR"/>
              <a:t>ou   </a:t>
            </a:r>
            <a:r>
              <a:rPr lang="pt-BR" i="1"/>
              <a:t>P</a:t>
            </a:r>
            <a:r>
              <a:rPr lang="pt-BR"/>
              <a:t>-valor</a:t>
            </a: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66925"/>
            <a:ext cx="8640763" cy="4530725"/>
          </a:xfrm>
          <a:noFill/>
        </p:spPr>
        <p:txBody>
          <a:bodyPr/>
          <a:lstStyle/>
          <a:p>
            <a:r>
              <a:rPr lang="pt-BR" sz="2800" dirty="0"/>
              <a:t>Dos dados pode-se calcular o valor </a:t>
            </a:r>
            <a:r>
              <a:rPr lang="pt-BR" sz="2800" b="1" dirty="0"/>
              <a:t>da estatística do teste</a:t>
            </a:r>
            <a:r>
              <a:rPr lang="pt-BR" sz="2800" dirty="0"/>
              <a:t> (expressão algébrica para a hipótese que está sendo testada).</a:t>
            </a:r>
          </a:p>
          <a:p>
            <a:pPr>
              <a:buFont typeface="Wingdings" pitchFamily="2" charset="2"/>
              <a:buNone/>
            </a:pPr>
            <a:r>
              <a:rPr lang="pt-BR" sz="2800" dirty="0"/>
              <a:t>	Há uma probabilidade relacionada a este valor da estatística do teste que se chama </a:t>
            </a:r>
            <a:r>
              <a:rPr lang="pt-BR" sz="2800" b="1" dirty="0"/>
              <a:t>valor de p</a:t>
            </a:r>
            <a:r>
              <a:rPr lang="pt-BR" sz="2800" dirty="0"/>
              <a:t>.</a:t>
            </a:r>
          </a:p>
          <a:p>
            <a:pPr>
              <a:buFont typeface="Wingdings" pitchFamily="2" charset="2"/>
              <a:buNone/>
            </a:pPr>
            <a:endParaRPr lang="pt-BR" sz="2800" dirty="0"/>
          </a:p>
          <a:p>
            <a:r>
              <a:rPr lang="pt-BR" sz="2800" dirty="0"/>
              <a:t>O </a:t>
            </a:r>
            <a:r>
              <a:rPr lang="pt-BR" sz="2800" b="1" dirty="0"/>
              <a:t>valor de p </a:t>
            </a:r>
            <a:r>
              <a:rPr lang="pt-BR" sz="2800" dirty="0"/>
              <a:t>(nível descritivo) descreve a chance de obter o resultado observado (ou um mais extremo) </a:t>
            </a:r>
            <a:r>
              <a:rPr lang="pt-BR" sz="2800" b="1" dirty="0"/>
              <a:t>se a hipótese nula for verdadeira</a:t>
            </a:r>
            <a:r>
              <a:rPr lang="pt-BR" sz="2800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Valor de </a:t>
            </a:r>
            <a:r>
              <a:rPr lang="pt-BR" i="1"/>
              <a:t>p</a:t>
            </a:r>
            <a:endParaRPr lang="en-US" i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  <a:noFill/>
        </p:spPr>
        <p:txBody>
          <a:bodyPr>
            <a:normAutofit/>
          </a:bodyPr>
          <a:lstStyle/>
          <a:p>
            <a:r>
              <a:rPr lang="pt-BR" dirty="0"/>
              <a:t>Se o </a:t>
            </a:r>
            <a:r>
              <a:rPr lang="pt-BR" b="1" dirty="0"/>
              <a:t>valor de p </a:t>
            </a:r>
            <a:r>
              <a:rPr lang="pt-BR" dirty="0"/>
              <a:t>for </a:t>
            </a:r>
            <a:r>
              <a:rPr lang="pt-BR" b="1" dirty="0"/>
              <a:t>muito pequeno</a:t>
            </a:r>
            <a:r>
              <a:rPr lang="pt-BR" dirty="0"/>
              <a:t>, então é pouco provável que tenhamos obtido os resultados observados sendo H0 verdadeira, então rejeitamos H0.</a:t>
            </a:r>
          </a:p>
          <a:p>
            <a:r>
              <a:rPr lang="pt-BR" dirty="0"/>
              <a:t>Se o </a:t>
            </a:r>
            <a:r>
              <a:rPr lang="pt-BR" b="1" dirty="0"/>
              <a:t>valor de p </a:t>
            </a:r>
            <a:r>
              <a:rPr lang="pt-BR" dirty="0"/>
              <a:t>for </a:t>
            </a:r>
            <a:r>
              <a:rPr lang="pt-BR" b="1" dirty="0"/>
              <a:t>muito grande</a:t>
            </a:r>
            <a:r>
              <a:rPr lang="pt-BR" dirty="0"/>
              <a:t>, então há uma grande chance de termos obtido os dados observados sendo H</a:t>
            </a:r>
            <a:r>
              <a:rPr lang="pt-BR" baseline="-25000" dirty="0"/>
              <a:t>0</a:t>
            </a:r>
            <a:r>
              <a:rPr lang="pt-BR" dirty="0"/>
              <a:t> verdadeira, então não rejeitamos H</a:t>
            </a:r>
            <a:r>
              <a:rPr lang="pt-BR" baseline="-25000" dirty="0"/>
              <a:t>0</a:t>
            </a:r>
            <a:r>
              <a:rPr lang="pt-BR" dirty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/>
              <a:t>Significância em alguns programas estatísticos</a:t>
            </a:r>
            <a:endParaRPr lang="en-US" sz="29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93900"/>
            <a:ext cx="8351837" cy="4098925"/>
          </a:xfrm>
          <a:noFill/>
        </p:spPr>
        <p:txBody>
          <a:bodyPr/>
          <a:lstStyle/>
          <a:p>
            <a:r>
              <a:rPr lang="pt-BR" sz="2600" dirty="0"/>
              <a:t>muito altamente significante (*** representa p&lt;0,001)</a:t>
            </a:r>
          </a:p>
          <a:p>
            <a:r>
              <a:rPr lang="pt-BR" sz="2600" dirty="0"/>
              <a:t>altamente significante (** representa 0,001&lt;p&lt;0,01)</a:t>
            </a:r>
          </a:p>
          <a:p>
            <a:r>
              <a:rPr lang="pt-BR" sz="2600" dirty="0"/>
              <a:t>significante (* representa 0,01&lt;p&lt;0,05)</a:t>
            </a:r>
          </a:p>
          <a:p>
            <a:r>
              <a:rPr lang="pt-BR" sz="2600" dirty="0" err="1"/>
              <a:t>não-significante</a:t>
            </a:r>
            <a:r>
              <a:rPr lang="pt-BR" sz="2600" dirty="0"/>
              <a:t> (NS representa p&gt;0,05)</a:t>
            </a:r>
          </a:p>
          <a:p>
            <a:pPr>
              <a:buFont typeface="Wingdings" pitchFamily="2" charset="2"/>
              <a:buNone/>
            </a:pPr>
            <a:endParaRPr lang="pt-BR" sz="2600" dirty="0"/>
          </a:p>
          <a:p>
            <a:pPr>
              <a:buFont typeface="Wingdings" pitchFamily="2" charset="2"/>
              <a:buNone/>
            </a:pPr>
            <a:r>
              <a:rPr lang="pt-BR" sz="2600" dirty="0">
                <a:solidFill>
                  <a:srgbClr val="0000FF"/>
                </a:solidFill>
              </a:rPr>
              <a:t>Cuidado! Esse critério é arbitrário e deve considerado com precaução. A decisão com base no valor de </a:t>
            </a:r>
            <a:r>
              <a:rPr lang="pt-BR" sz="2600" i="1" dirty="0">
                <a:solidFill>
                  <a:srgbClr val="0000FF"/>
                </a:solidFill>
              </a:rPr>
              <a:t>p</a:t>
            </a:r>
            <a:r>
              <a:rPr lang="pt-BR" sz="2600" dirty="0">
                <a:solidFill>
                  <a:srgbClr val="0000FF"/>
                </a:solidFill>
              </a:rPr>
              <a:t> deve ser tomada em função do problema analisado.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Erros Tipo I e Tipo II</a:t>
            </a: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05000"/>
            <a:ext cx="8424862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/>
              <a:t>A decisão de </a:t>
            </a:r>
            <a:r>
              <a:rPr lang="pt-BR" b="1" dirty="0"/>
              <a:t>rejeitar</a:t>
            </a:r>
            <a:r>
              <a:rPr lang="pt-BR" dirty="0"/>
              <a:t> ou </a:t>
            </a:r>
            <a:r>
              <a:rPr lang="pt-BR" b="1" dirty="0"/>
              <a:t>não rejeitar</a:t>
            </a:r>
            <a:r>
              <a:rPr lang="pt-BR" dirty="0"/>
              <a:t> H</a:t>
            </a:r>
            <a:r>
              <a:rPr lang="pt-BR" baseline="-25000" dirty="0"/>
              <a:t>0</a:t>
            </a:r>
            <a:r>
              <a:rPr lang="pt-BR" dirty="0"/>
              <a:t> pode estar incorreta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Erro tipo I: rejeitar H0 quando H0 é verdadeira.</a:t>
            </a:r>
          </a:p>
          <a:p>
            <a:pPr>
              <a:spcAft>
                <a:spcPct val="50000"/>
              </a:spcAft>
              <a:buNone/>
            </a:pPr>
            <a:r>
              <a:rPr lang="pt-BR" sz="2400" dirty="0"/>
              <a:t>[ probabilidade de rejeitar H0 de forma incorreta </a:t>
            </a:r>
            <a:r>
              <a:rPr lang="pt-BR" sz="2400" dirty="0">
                <a:sym typeface="Symbol" pitchFamily="18" charset="2"/>
              </a:rPr>
              <a:t> </a:t>
            </a:r>
            <a:r>
              <a:rPr lang="pt-BR" sz="2800" dirty="0">
                <a:latin typeface="Symbol" pitchFamily="18" charset="2"/>
              </a:rPr>
              <a:t>a</a:t>
            </a:r>
            <a:r>
              <a:rPr lang="pt-BR" sz="2800" dirty="0">
                <a:solidFill>
                  <a:srgbClr val="006600"/>
                </a:solidFill>
                <a:latin typeface="Symbol" pitchFamily="18" charset="2"/>
              </a:rPr>
              <a:t> </a:t>
            </a:r>
            <a:r>
              <a:rPr lang="pt-BR" sz="2400" dirty="0"/>
              <a:t>]</a:t>
            </a:r>
          </a:p>
          <a:p>
            <a:pPr>
              <a:buNone/>
            </a:pPr>
            <a:r>
              <a:rPr lang="pt-BR" dirty="0"/>
              <a:t>Erro tipo II: não rejeitar H0 quando H0 é falsa.</a:t>
            </a:r>
          </a:p>
          <a:p>
            <a:pPr>
              <a:buNone/>
            </a:pPr>
            <a:r>
              <a:rPr lang="pt-BR" sz="2400" dirty="0"/>
              <a:t>[probabilidade de cometer um erro tipo II </a:t>
            </a:r>
            <a:r>
              <a:rPr lang="pt-BR" sz="2400" dirty="0">
                <a:sym typeface="Symbol" pitchFamily="18" charset="2"/>
              </a:rPr>
              <a:t></a:t>
            </a:r>
            <a:r>
              <a:rPr lang="pt-BR" sz="2800" dirty="0">
                <a:solidFill>
                  <a:srgbClr val="0066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pt-BR" sz="2800" dirty="0">
                <a:latin typeface="Symbol" pitchFamily="18" charset="2"/>
              </a:rPr>
              <a:t>b</a:t>
            </a:r>
            <a:r>
              <a:rPr lang="pt-BR" sz="2800" dirty="0">
                <a:solidFill>
                  <a:srgbClr val="006600"/>
                </a:solidFill>
                <a:latin typeface="Symbol" pitchFamily="18" charset="2"/>
              </a:rPr>
              <a:t> </a:t>
            </a:r>
            <a:r>
              <a:rPr lang="pt-BR" sz="2400" dirty="0"/>
              <a:t>]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696200" cy="1143000"/>
          </a:xfrm>
        </p:spPr>
        <p:txBody>
          <a:bodyPr/>
          <a:lstStyle/>
          <a:p>
            <a:r>
              <a:rPr lang="pt-BR"/>
              <a:t>Erros Tipo I e Tipo II</a:t>
            </a:r>
            <a:endParaRPr lang="en-US"/>
          </a:p>
        </p:txBody>
      </p:sp>
      <p:graphicFrame>
        <p:nvGraphicFramePr>
          <p:cNvPr id="144388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1773238"/>
          <a:ext cx="8229600" cy="45787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3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Conclusão do teste (baseada na amostra)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“Realidade” 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H0 verdadeira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H0 falsa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Rejeitar H0 </a:t>
                      </a:r>
                      <a:endParaRPr kumimoji="0" lang="en-US" sz="27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erro tipo I (a)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decisão correta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Não rejeitar H0 </a:t>
                      </a:r>
                      <a:endParaRPr kumimoji="0" lang="en-US" sz="27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decisão correta</a:t>
                      </a:r>
                      <a:endParaRPr kumimoji="0" lang="en-US" sz="27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erro tipo II (b)</a:t>
                      </a:r>
                      <a:endParaRPr kumimoji="0" lang="en-US" sz="2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Symbol" pitchFamily="18" charset="2"/>
                <a:ea typeface="+mn-ea"/>
                <a:cs typeface="+mn-cs"/>
              </a:rPr>
              <a:t>a</a:t>
            </a:r>
            <a:r>
              <a:rPr lang="pt-BR" sz="3600" dirty="0">
                <a:latin typeface="+mn-lt"/>
                <a:ea typeface="+mn-ea"/>
                <a:cs typeface="+mn-cs"/>
              </a:rPr>
              <a:t> e </a:t>
            </a:r>
            <a:r>
              <a:rPr lang="pt-BR" sz="3600" dirty="0">
                <a:latin typeface="Symbol" pitchFamily="18" charset="2"/>
                <a:ea typeface="+mn-ea"/>
                <a:cs typeface="+mn-cs"/>
              </a:rPr>
              <a:t>b </a:t>
            </a:r>
            <a:endParaRPr lang="en-US" sz="3600" dirty="0"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07375" cy="5400675"/>
          </a:xfrm>
        </p:spPr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None/>
            </a:pPr>
            <a:r>
              <a:rPr lang="pt-BR" dirty="0"/>
              <a:t>Probabilidade de cometer um erro tipo I : nível de significância do teste </a:t>
            </a:r>
            <a:r>
              <a:rPr lang="pt-BR" dirty="0" smtClean="0"/>
              <a:t>(</a:t>
            </a:r>
            <a:r>
              <a:rPr lang="pt-BR" dirty="0" smtClean="0">
                <a:latin typeface="Symbol" pitchFamily="18" charset="2"/>
              </a:rPr>
              <a:t>a</a:t>
            </a:r>
            <a:r>
              <a:rPr lang="pt-BR" dirty="0" smtClean="0"/>
              <a:t>) </a:t>
            </a:r>
            <a:endParaRPr lang="pt-BR" dirty="0"/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dirty="0"/>
              <a:t>Ex. Se </a:t>
            </a:r>
            <a:r>
              <a:rPr lang="pt-BR" dirty="0" smtClean="0">
                <a:latin typeface="Symbol" pitchFamily="18" charset="2"/>
              </a:rPr>
              <a:t>a </a:t>
            </a:r>
            <a:r>
              <a:rPr lang="pt-BR" dirty="0" smtClean="0"/>
              <a:t>= 0,05 </a:t>
            </a:r>
            <a:r>
              <a:rPr lang="pt-BR" dirty="0"/>
              <a:t>, há uma chance de 1 em 20 de rejeitar H0 quando H0 é verdadeira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Escolha de a:  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	H0 será rejeitada se p≤</a:t>
            </a:r>
            <a:r>
              <a:rPr lang="pt-BR" dirty="0">
                <a:latin typeface="Symbol" pitchFamily="18" charset="2"/>
              </a:rPr>
              <a:t>a 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	H0 não será rejeitada se p</a:t>
            </a:r>
            <a:r>
              <a:rPr lang="pt-BR" dirty="0" smtClean="0"/>
              <a:t>&gt;</a:t>
            </a:r>
            <a:r>
              <a:rPr lang="pt-BR" dirty="0" smtClean="0">
                <a:latin typeface="Symbol" pitchFamily="18" charset="2"/>
              </a:rPr>
              <a:t> a </a:t>
            </a: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	p: Valor de p ou P-valor é o nível descriti</a:t>
            </a:r>
            <a:r>
              <a:rPr lang="pt-BR" sz="2000" dirty="0"/>
              <a:t>vo (veja adiante)</a:t>
            </a:r>
            <a:r>
              <a:rPr lang="pt-BR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latin typeface="Symbol" pitchFamily="18" charset="2"/>
                <a:ea typeface="+mn-ea"/>
                <a:cs typeface="+mn-cs"/>
              </a:rPr>
              <a:t>a </a:t>
            </a:r>
            <a:r>
              <a:rPr lang="pt-BR" dirty="0">
                <a:ea typeface="+mn-ea"/>
                <a:cs typeface="+mn-cs"/>
              </a:rPr>
              <a:t>e</a:t>
            </a:r>
            <a:r>
              <a:rPr lang="pt-BR" dirty="0">
                <a:latin typeface="Symbol" pitchFamily="18" charset="2"/>
                <a:ea typeface="+mn-ea"/>
                <a:cs typeface="+mn-cs"/>
              </a:rPr>
              <a:t> b </a:t>
            </a:r>
            <a:endParaRPr lang="en-US" dirty="0"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/>
              <a:t>Probabilidade de cometer um erro tipo II (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) 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(probabilidade de não rejeitar H0 quando H0 é falsa)</a:t>
            </a:r>
          </a:p>
          <a:p>
            <a:pPr>
              <a:buFont typeface="Wingdings" pitchFamily="2" charset="2"/>
              <a:buNone/>
            </a:pPr>
            <a:endParaRPr lang="pt-BR" dirty="0">
              <a:solidFill>
                <a:srgbClr val="0033CC"/>
              </a:solidFill>
            </a:endParaRPr>
          </a:p>
          <a:p>
            <a:r>
              <a:rPr lang="pt-BR" dirty="0"/>
              <a:t>Normalmente se pensa em 1- 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 (poder do teste): probabilidade de rejeitar H</a:t>
            </a:r>
            <a:r>
              <a:rPr lang="pt-BR" baseline="-25000" dirty="0"/>
              <a:t>0</a:t>
            </a:r>
            <a:r>
              <a:rPr lang="pt-BR" dirty="0"/>
              <a:t> quando H</a:t>
            </a:r>
            <a:r>
              <a:rPr lang="pt-BR" baseline="-25000" dirty="0"/>
              <a:t>0</a:t>
            </a:r>
            <a:r>
              <a:rPr lang="pt-BR" dirty="0"/>
              <a:t> é falsa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do teste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escolher o teste de hipótese mais adequado para a pergunta a ser respondida?</a:t>
            </a:r>
          </a:p>
          <a:p>
            <a:r>
              <a:rPr lang="pt-BR" dirty="0" smtClean="0"/>
              <a:t>Diferentes testes de hipóteses foram desenvolvidos para lidar com diferentes situações.</a:t>
            </a:r>
          </a:p>
          <a:p>
            <a:r>
              <a:rPr lang="pt-BR" dirty="0" smtClean="0"/>
              <a:t>É necessário checar em quais situações cada teste é aplicável, e verificar se os dados atendem às premissas do teste escolhido.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Lembre-se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Sempre </a:t>
            </a:r>
            <a:r>
              <a:rPr lang="pt-BR" dirty="0"/>
              <a:t>dê preferências aos testes Paramétricos: Quando as premissas desses são satisfeitas, eles possuem maior poder (menor erro Tipo II) do que os </a:t>
            </a:r>
            <a:r>
              <a:rPr lang="pt-BR" dirty="0" err="1"/>
              <a:t>Não-paramétricos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Lembre-se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Variável </a:t>
            </a:r>
            <a:r>
              <a:rPr lang="pt-BR" dirty="0"/>
              <a:t>nominal pode ser utilizada para dividir o conjunto de dados em grupos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Ferramenta estatística para auxiliar no acúmulo de evidências sobre uma questão</a:t>
            </a:r>
          </a:p>
          <a:p>
            <a:endParaRPr lang="pt-BR" dirty="0"/>
          </a:p>
          <a:p>
            <a:r>
              <a:rPr lang="pt-BR" dirty="0" smtClean="0"/>
              <a:t>“Média de glicemia de um grupo de animais é diferente do esperado?”</a:t>
            </a:r>
          </a:p>
          <a:p>
            <a:r>
              <a:rPr lang="pt-BR" dirty="0" smtClean="0"/>
              <a:t>“Qual o melhor tipo de dieta para cães diabéticos?”</a:t>
            </a:r>
          </a:p>
          <a:p>
            <a:r>
              <a:rPr lang="pt-BR" dirty="0" smtClean="0"/>
              <a:t>“Proporção de crianças daltônicas em uma cidade é a esperada?”</a:t>
            </a:r>
          </a:p>
          <a:p>
            <a:r>
              <a:rPr lang="pt-BR" dirty="0" smtClean="0"/>
              <a:t>“Qual o melhor método para inseminação artificial?”</a:t>
            </a:r>
          </a:p>
          <a:p>
            <a:r>
              <a:rPr lang="pt-BR" dirty="0" smtClean="0"/>
              <a:t>“Qual a relação entre peso de ovelhas e sua circunferência abdominal?”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Transformação de variáveis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971600" y="2852936"/>
          <a:ext cx="2457450" cy="1097280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Liberation Sans"/>
                        </a:rPr>
                        <a:t>Quantitativa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Liberation Sans"/>
                        </a:rPr>
                        <a:t>Qualitativa Ordinal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Liberation Sans"/>
                        </a:rPr>
                        <a:t>Qualitativa Nominal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3851920" y="2852936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4716016" y="2852936"/>
            <a:ext cx="72008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ímbolo de 'Não' 6"/>
          <p:cNvSpPr/>
          <p:nvPr/>
        </p:nvSpPr>
        <p:spPr>
          <a:xfrm>
            <a:off x="4716016" y="3068960"/>
            <a:ext cx="720080" cy="648072"/>
          </a:xfrm>
          <a:prstGeom prst="noSmoking">
            <a:avLst/>
          </a:prstGeom>
          <a:solidFill>
            <a:schemeClr val="accent2">
              <a:alpha val="4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Atenção!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pt-BR" sz="2500" dirty="0"/>
              <a:t>O que é </a:t>
            </a:r>
            <a:r>
              <a:rPr lang="pt-BR" sz="2500" b="1" dirty="0"/>
              <a:t>estatisticamente significante </a:t>
            </a:r>
            <a:r>
              <a:rPr lang="pt-BR" sz="2500" dirty="0"/>
              <a:t>pode não ser </a:t>
            </a:r>
            <a:r>
              <a:rPr lang="pt-BR" sz="2500" b="1" dirty="0"/>
              <a:t>biológica ou clinicamente significante </a:t>
            </a:r>
            <a:r>
              <a:rPr lang="pt-BR" sz="2500" dirty="0"/>
              <a:t>e vice-versa.</a:t>
            </a:r>
          </a:p>
          <a:p>
            <a:r>
              <a:rPr lang="pt-BR" sz="2500" i="1" dirty="0"/>
              <a:t>Ex</a:t>
            </a:r>
            <a:r>
              <a:rPr lang="pt-BR" sz="2500" dirty="0"/>
              <a:t>. Métodos de inseminação artificial (uma economia de 1 ou 2% pode ser uma diferença econômica grande, mas estatisticamente difícil de se obter)</a:t>
            </a:r>
          </a:p>
          <a:p>
            <a:r>
              <a:rPr lang="pt-BR" sz="2500" i="1" dirty="0"/>
              <a:t>Ex</a:t>
            </a:r>
            <a:r>
              <a:rPr lang="pt-BR" sz="2500" dirty="0"/>
              <a:t>. Dois diferentes anestésicos (pequenas variações na pressão </a:t>
            </a:r>
            <a:r>
              <a:rPr lang="pt-BR" sz="2500" dirty="0" err="1"/>
              <a:t>sangüínea</a:t>
            </a:r>
            <a:r>
              <a:rPr lang="pt-BR" sz="2500" dirty="0"/>
              <a:t>; a diferença pode ser estatisticamente significante, mas de pequena importância biológica)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Dois modos de se testar H</a:t>
            </a:r>
            <a:r>
              <a:rPr lang="pt-BR" baseline="-25000"/>
              <a:t>0</a:t>
            </a:r>
            <a:endParaRPr lang="en-US" baseline="-250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pt-BR"/>
              <a:t>Calcula-se a estatística (fórmula) do teste e o valor de </a:t>
            </a:r>
            <a:r>
              <a:rPr lang="pt-BR" i="1"/>
              <a:t>p</a:t>
            </a:r>
          </a:p>
          <a:p>
            <a:pPr>
              <a:buFont typeface="Wingdings" pitchFamily="2" charset="2"/>
              <a:buNone/>
            </a:pPr>
            <a:r>
              <a:rPr lang="pt-BR"/>
              <a:t>	</a:t>
            </a:r>
            <a:r>
              <a:rPr lang="pt-BR">
                <a:sym typeface="Symbol" pitchFamily="18" charset="2"/>
              </a:rPr>
              <a:t> </a:t>
            </a:r>
            <a:r>
              <a:rPr lang="pt-BR"/>
              <a:t>rejeita-se H</a:t>
            </a:r>
            <a:r>
              <a:rPr lang="pt-BR" baseline="-25000"/>
              <a:t>0</a:t>
            </a:r>
            <a:r>
              <a:rPr lang="pt-BR"/>
              <a:t> se </a:t>
            </a:r>
            <a:r>
              <a:rPr lang="pt-BR" i="1"/>
              <a:t>p</a:t>
            </a:r>
            <a:r>
              <a:rPr lang="pt-BR"/>
              <a:t> for pequeno</a:t>
            </a:r>
          </a:p>
          <a:p>
            <a:r>
              <a:rPr lang="pt-BR"/>
              <a:t>Calcula-se IC 95% </a:t>
            </a:r>
          </a:p>
          <a:p>
            <a:pPr>
              <a:buFont typeface="Wingdings" pitchFamily="2" charset="2"/>
              <a:buNone/>
            </a:pPr>
            <a:r>
              <a:rPr lang="pt-BR"/>
              <a:t>	</a:t>
            </a:r>
            <a:r>
              <a:rPr lang="pt-BR">
                <a:sym typeface="Symbol" pitchFamily="18" charset="2"/>
              </a:rPr>
              <a:t> rejeita-se H</a:t>
            </a:r>
            <a:r>
              <a:rPr lang="pt-BR" baseline="-25000">
                <a:sym typeface="Symbol" pitchFamily="18" charset="2"/>
              </a:rPr>
              <a:t>0</a:t>
            </a:r>
            <a:r>
              <a:rPr lang="pt-BR">
                <a:sym typeface="Symbol" pitchFamily="18" charset="2"/>
              </a:rPr>
              <a:t> se o valor do parâmetro ficar fora dos limites de confiança (para um nível de 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696200" cy="1143000"/>
          </a:xfrm>
        </p:spPr>
        <p:txBody>
          <a:bodyPr/>
          <a:lstStyle/>
          <a:p>
            <a:r>
              <a:rPr lang="pt-BR" sz="2100" dirty="0"/>
              <a:t>Inferência sobre média de uma amostra de dados com distribuição Normal</a:t>
            </a:r>
            <a:endParaRPr lang="en-US" sz="2100" dirty="0"/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3276600" y="1628775"/>
            <a:ext cx="2735263" cy="7921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CC"/>
                </a:solidFill>
              </a:rPr>
              <a:t>Uma</a:t>
            </a:r>
            <a:r>
              <a:rPr lang="pt-BR" b="1"/>
              <a:t> </a:t>
            </a:r>
            <a:r>
              <a:rPr lang="pt-BR" b="1">
                <a:solidFill>
                  <a:srgbClr val="0033CC"/>
                </a:solidFill>
              </a:rPr>
              <a:t>amostra </a:t>
            </a:r>
          </a:p>
          <a:p>
            <a:pPr algn="ctr"/>
            <a:r>
              <a:rPr lang="pt-BR" b="1" i="1">
                <a:solidFill>
                  <a:srgbClr val="0033CC"/>
                </a:solidFill>
              </a:rPr>
              <a:t>versus</a:t>
            </a:r>
            <a:r>
              <a:rPr lang="pt-BR" b="1">
                <a:solidFill>
                  <a:srgbClr val="0033CC"/>
                </a:solidFill>
              </a:rPr>
              <a:t> população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1692275" y="3068638"/>
            <a:ext cx="2806700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CC"/>
                </a:solidFill>
              </a:rPr>
              <a:t>Variância populacional</a:t>
            </a:r>
          </a:p>
          <a:p>
            <a:pPr algn="ctr"/>
            <a:r>
              <a:rPr lang="pt-BR" b="1">
                <a:solidFill>
                  <a:srgbClr val="0033CC"/>
                </a:solidFill>
              </a:rPr>
              <a:t>conhecida;</a:t>
            </a:r>
          </a:p>
          <a:p>
            <a:pPr algn="ctr"/>
            <a:r>
              <a:rPr lang="pt-BR" b="1">
                <a:solidFill>
                  <a:srgbClr val="0033CC"/>
                </a:solidFill>
              </a:rPr>
              <a:t>amostra grande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4932363" y="3068638"/>
            <a:ext cx="2808287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CC"/>
                </a:solidFill>
              </a:rPr>
              <a:t>Variância</a:t>
            </a:r>
          </a:p>
          <a:p>
            <a:pPr algn="ctr"/>
            <a:r>
              <a:rPr lang="pt-BR" b="1">
                <a:solidFill>
                  <a:srgbClr val="0033CC"/>
                </a:solidFill>
              </a:rPr>
              <a:t> desconhecida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52584" name="AutoShape 8"/>
          <p:cNvSpPr>
            <a:spLocks noChangeArrowheads="1"/>
          </p:cNvSpPr>
          <p:nvPr/>
        </p:nvSpPr>
        <p:spPr bwMode="auto">
          <a:xfrm>
            <a:off x="2771775" y="5084763"/>
            <a:ext cx="647700" cy="5778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CC"/>
                </a:solidFill>
                <a:latin typeface="Times New Roman" pitchFamily="18" charset="0"/>
              </a:rPr>
              <a:t>Z</a:t>
            </a:r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52585" name="AutoShape 9"/>
          <p:cNvSpPr>
            <a:spLocks noChangeArrowheads="1"/>
          </p:cNvSpPr>
          <p:nvPr/>
        </p:nvSpPr>
        <p:spPr bwMode="auto">
          <a:xfrm>
            <a:off x="6011863" y="5084763"/>
            <a:ext cx="647700" cy="5778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solidFill>
                  <a:srgbClr val="0033CC"/>
                </a:solidFill>
                <a:latin typeface="Times New Roman" pitchFamily="18" charset="0"/>
              </a:rPr>
              <a:t>t</a:t>
            </a:r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</p:txBody>
      </p:sp>
      <p:cxnSp>
        <p:nvCxnSpPr>
          <p:cNvPr id="152586" name="AutoShape 10"/>
          <p:cNvCxnSpPr>
            <a:cxnSpLocks noChangeShapeType="1"/>
            <a:stCxn id="152580" idx="2"/>
            <a:endCxn id="152582" idx="0"/>
          </p:cNvCxnSpPr>
          <p:nvPr/>
        </p:nvCxnSpPr>
        <p:spPr bwMode="auto">
          <a:xfrm flipH="1">
            <a:off x="3095625" y="2420938"/>
            <a:ext cx="15494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2587" name="AutoShape 11"/>
          <p:cNvCxnSpPr>
            <a:cxnSpLocks noChangeShapeType="1"/>
            <a:stCxn id="152580" idx="2"/>
            <a:endCxn id="152583" idx="0"/>
          </p:cNvCxnSpPr>
          <p:nvPr/>
        </p:nvCxnSpPr>
        <p:spPr bwMode="auto">
          <a:xfrm>
            <a:off x="4645025" y="2420938"/>
            <a:ext cx="1692275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2588" name="AutoShape 12"/>
          <p:cNvCxnSpPr>
            <a:cxnSpLocks noChangeShapeType="1"/>
            <a:stCxn id="152582" idx="2"/>
            <a:endCxn id="152584" idx="0"/>
          </p:cNvCxnSpPr>
          <p:nvPr/>
        </p:nvCxnSpPr>
        <p:spPr bwMode="auto">
          <a:xfrm>
            <a:off x="3095625" y="4005263"/>
            <a:ext cx="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2589" name="AutoShape 13"/>
          <p:cNvCxnSpPr>
            <a:cxnSpLocks noChangeShapeType="1"/>
            <a:stCxn id="152583" idx="2"/>
            <a:endCxn id="152585" idx="0"/>
          </p:cNvCxnSpPr>
          <p:nvPr/>
        </p:nvCxnSpPr>
        <p:spPr bwMode="auto">
          <a:xfrm flipH="1">
            <a:off x="6335713" y="4005263"/>
            <a:ext cx="1587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1619250" y="5876925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imes New Roman" pitchFamily="18" charset="0"/>
              </a:rPr>
              <a:t>Adaptado de Fisher LD, Van Belle G. “Biostatistics: a Methodology for the Health Sciences”, Wiley, 1993.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/>
              <a:t>A distribuição dos dados é Normal?</a:t>
            </a:r>
            <a:endParaRPr lang="en-US" sz="29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pt-BR"/>
              <a:t>Se a distribuição dos dados não for Normal, há dois modos de se prosseguir na análise dos dados:</a:t>
            </a:r>
          </a:p>
          <a:p>
            <a:pPr lvl="1">
              <a:buClr>
                <a:srgbClr val="006600"/>
              </a:buClr>
            </a:pPr>
            <a:r>
              <a:rPr lang="pt-BR"/>
              <a:t>Transformar os dados para se aproximar da Normalidade (ex. transformação logarítmica)</a:t>
            </a:r>
          </a:p>
          <a:p>
            <a:pPr lvl="1">
              <a:buClr>
                <a:srgbClr val="006600"/>
              </a:buClr>
            </a:pPr>
            <a:r>
              <a:rPr lang="pt-BR"/>
              <a:t>Teste não-paramétrico (que não faz nenhuma hipótese sobre a distribuição)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/>
              <a:t>Implicações do tamanho da amostra</a:t>
            </a:r>
            <a:endParaRPr lang="en-US" sz="29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488238" cy="4321175"/>
          </a:xfrm>
          <a:noFill/>
        </p:spPr>
        <p:txBody>
          <a:bodyPr/>
          <a:lstStyle/>
          <a:p>
            <a:r>
              <a:rPr lang="pt-BR" sz="2800"/>
              <a:t>amostras pequenas (&lt; 6 observações): é difícil dizer qual a distribuição da variável; podem ser pouco representativas da população</a:t>
            </a:r>
          </a:p>
          <a:p>
            <a:r>
              <a:rPr lang="pt-BR" sz="2800"/>
              <a:t>amostras pequenas (&lt; 30 observações): distribuição de </a:t>
            </a:r>
            <a:r>
              <a:rPr lang="pt-BR" sz="2800" i="1"/>
              <a:t>t</a:t>
            </a:r>
            <a:r>
              <a:rPr lang="pt-BR" sz="2800"/>
              <a:t> de Student para dados que se distribuem de modo Normal</a:t>
            </a:r>
          </a:p>
          <a:p>
            <a:r>
              <a:rPr lang="pt-BR" sz="2800"/>
              <a:t>amostras grandes: distribuição do teste é Normal (Teorema do Limite Central)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Observação: teste Z e teste 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No curso, nos casos em que o teste </a:t>
            </a:r>
            <a:r>
              <a:rPr lang="pt-BR" i="1"/>
              <a:t>Z</a:t>
            </a:r>
            <a:r>
              <a:rPr lang="pt-BR"/>
              <a:t> seria adequado, utilizaremos o teste </a:t>
            </a:r>
            <a:r>
              <a:rPr lang="pt-BR" i="1"/>
              <a:t>t</a:t>
            </a:r>
            <a:r>
              <a:rPr lang="pt-BR"/>
              <a:t>, que fornece resultados equivalentes.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Teste </a:t>
            </a:r>
            <a:r>
              <a:rPr lang="pt-BR" i="1"/>
              <a:t>t</a:t>
            </a:r>
            <a:r>
              <a:rPr lang="pt-BR"/>
              <a:t> para uma amostra</a:t>
            </a: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038600"/>
          </a:xfrm>
          <a:noFill/>
        </p:spPr>
        <p:txBody>
          <a:bodyPr>
            <a:normAutofit/>
          </a:bodyPr>
          <a:lstStyle/>
          <a:p>
            <a:r>
              <a:rPr lang="pt-BR" dirty="0"/>
              <a:t>Investigar se a média de um grupo de observações assume um certo valor.</a:t>
            </a:r>
          </a:p>
          <a:p>
            <a:r>
              <a:rPr lang="pt-BR" dirty="0"/>
              <a:t>Exemplo (</a:t>
            </a:r>
            <a:r>
              <a:rPr lang="pt-BR" dirty="0" err="1"/>
              <a:t>Petrie</a:t>
            </a:r>
            <a:r>
              <a:rPr lang="pt-BR" dirty="0"/>
              <a:t> e Watson, 1999): </a:t>
            </a:r>
          </a:p>
          <a:p>
            <a:r>
              <a:rPr lang="pt-BR" dirty="0"/>
              <a:t>Questão: Deseja-se saber se suínos em crescimento de um certo lote de uma granja apresentam uma conversão alimentar média diária consistente com o ganho </a:t>
            </a:r>
            <a:r>
              <a:rPr lang="pt-BR" b="1" dirty="0"/>
              <a:t>médio</a:t>
            </a:r>
            <a:r>
              <a:rPr lang="pt-BR" dirty="0"/>
              <a:t> esperado para aquela granja (607 g/dia).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Procedimento do teste</a:t>
            </a: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1713" y="3024188"/>
            <a:ext cx="6665912" cy="769937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pt-BR" sz="2200"/>
              <a:t>2) Estatística descritiva e gráfico para verificar a distribuição dos dados (diagrama de pontos, </a:t>
            </a:r>
            <a:r>
              <a:rPr lang="pt-BR" sz="2200" i="1"/>
              <a:t>boxplot</a:t>
            </a:r>
            <a:r>
              <a:rPr lang="pt-BR" sz="2200"/>
              <a:t>, histograma)</a:t>
            </a:r>
            <a:endParaRPr lang="en-US" sz="2200"/>
          </a:p>
        </p:txBody>
      </p:sp>
      <p:graphicFrame>
        <p:nvGraphicFramePr>
          <p:cNvPr id="1167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2217738"/>
          <a:ext cx="2216150" cy="822325"/>
        </p:xfrm>
        <a:graphic>
          <a:graphicData uri="http://schemas.openxmlformats.org/presentationml/2006/ole">
            <p:oleObj spid="_x0000_s6148" name="Equation" r:id="rId3" imgW="1219320" imgH="448200" progId="">
              <p:embed/>
            </p:oleObj>
          </a:graphicData>
        </a:graphic>
      </p:graphicFrame>
      <p:pic>
        <p:nvPicPr>
          <p:cNvPr id="11674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111337" y="4000500"/>
            <a:ext cx="2921825" cy="1943100"/>
          </a:xfrm>
          <a:noFill/>
          <a:ln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50825" y="4149725"/>
            <a:ext cx="5472113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Descriptive Statistics: </a:t>
            </a:r>
            <a:r>
              <a:rPr lang="en-US" sz="1400" b="1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Variable             N       Mean     Median     </a:t>
            </a:r>
            <a:r>
              <a:rPr lang="en-US" sz="1400" dirty="0" err="1">
                <a:solidFill>
                  <a:schemeClr val="tx2"/>
                </a:solidFill>
                <a:latin typeface="Times New Roman" pitchFamily="18" charset="0"/>
              </a:rPr>
              <a:t>TrMean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en-US" sz="1400" dirty="0" err="1">
                <a:solidFill>
                  <a:schemeClr val="tx2"/>
                </a:solidFill>
                <a:latin typeface="Times New Roman" pitchFamily="18" charset="0"/>
              </a:rPr>
              <a:t>StDev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    SE Mean</a:t>
            </a:r>
          </a:p>
          <a:p>
            <a:r>
              <a:rPr lang="en-US" sz="14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                 36     599,19     600,00     599,38         18,66       3,11</a:t>
            </a:r>
          </a:p>
          <a:p>
            <a:endParaRPr lang="en-US" sz="14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Variable       Minimum    Maximum         Q1         Q3</a:t>
            </a:r>
          </a:p>
          <a:p>
            <a:r>
              <a:rPr lang="en-US" sz="14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</a:rPr>
              <a:t>               559,00      636,00         586,50     614,25</a:t>
            </a:r>
          </a:p>
          <a:p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042988" y="1778000"/>
            <a:ext cx="698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1) Especificar a hipótese nula e a hipótese alternativa: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52388"/>
            <a:ext cx="7539038" cy="5176837"/>
          </a:xfrm>
          <a:noFill/>
          <a:ln/>
        </p:spPr>
      </p:pic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714875" y="909638"/>
            <a:ext cx="2881313" cy="863600"/>
          </a:xfrm>
          <a:prstGeom prst="ellipse">
            <a:avLst/>
          </a:prstGeom>
          <a:solidFill>
            <a:srgbClr val="FFCC99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7667625" y="836613"/>
            <a:ext cx="15128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Testa a Normalidade da distribuição de dados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19808" name="Text Box 0"/>
          <p:cNvSpPr txBox="1">
            <a:spLocks noChangeArrowheads="1"/>
          </p:cNvSpPr>
          <p:nvPr/>
        </p:nvSpPr>
        <p:spPr bwMode="auto">
          <a:xfrm>
            <a:off x="250825" y="5332413"/>
            <a:ext cx="3455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Teste de Anderson-Darling:</a:t>
            </a:r>
          </a:p>
          <a:p>
            <a:pPr>
              <a:spcBef>
                <a:spcPct val="50000"/>
              </a:spcBef>
            </a:pPr>
            <a:r>
              <a:rPr lang="pt-BR"/>
              <a:t>H</a:t>
            </a:r>
            <a:r>
              <a:rPr lang="pt-BR" baseline="-25000"/>
              <a:t>0</a:t>
            </a:r>
            <a:r>
              <a:rPr lang="pt-BR"/>
              <a:t>: Distribuição é Normal</a:t>
            </a:r>
          </a:p>
          <a:p>
            <a:pPr>
              <a:spcBef>
                <a:spcPct val="50000"/>
              </a:spcBef>
            </a:pPr>
            <a:r>
              <a:rPr lang="pt-BR"/>
              <a:t>H</a:t>
            </a:r>
            <a:r>
              <a:rPr lang="pt-BR" baseline="-25000"/>
              <a:t>1</a:t>
            </a:r>
            <a:r>
              <a:rPr lang="pt-BR"/>
              <a:t>: Distribuição não é Normal</a:t>
            </a:r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4211638" y="5340350"/>
            <a:ext cx="46085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Para </a:t>
            </a:r>
            <a:r>
              <a:rPr lang="pt-BR" i="1" dirty="0">
                <a:latin typeface="Symbol" pitchFamily="18" charset="2"/>
              </a:rPr>
              <a:t>a</a:t>
            </a:r>
            <a:r>
              <a:rPr lang="pt-BR" dirty="0"/>
              <a:t> = 0,05 = 5%:</a:t>
            </a:r>
          </a:p>
          <a:p>
            <a:pPr>
              <a:spcBef>
                <a:spcPct val="50000"/>
              </a:spcBef>
            </a:pPr>
            <a:r>
              <a:rPr lang="pt-BR" dirty="0"/>
              <a:t>Como </a:t>
            </a:r>
            <a:r>
              <a:rPr lang="pt-BR" dirty="0">
                <a:solidFill>
                  <a:schemeClr val="tx2"/>
                </a:solidFill>
              </a:rPr>
              <a:t>p=0,997, p &gt; </a:t>
            </a:r>
            <a:r>
              <a:rPr lang="pt-BR" i="1" dirty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>
                <a:sym typeface="Symbol" pitchFamily="18" charset="2"/>
              </a:rPr>
              <a:t></a:t>
            </a:r>
            <a:r>
              <a:rPr lang="pt-BR" dirty="0">
                <a:cs typeface="Arial" charset="0"/>
              </a:rPr>
              <a:t> Não se rejeita H</a:t>
            </a:r>
            <a:r>
              <a:rPr lang="pt-BR" baseline="-25000" dirty="0">
                <a:cs typeface="Arial" charset="0"/>
              </a:rPr>
              <a:t>0</a:t>
            </a:r>
            <a:r>
              <a:rPr lang="pt-BR" dirty="0">
                <a:cs typeface="Arial" charset="0"/>
              </a:rPr>
              <a:t>, ou seja, assumimos que a distribuição seja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23850" y="260350"/>
            <a:ext cx="8351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3) Calcular a estatística (fórmula) do teste: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>
                <a:solidFill>
                  <a:srgbClr val="FFCC00"/>
                </a:solidFill>
              </a:rPr>
              <a:t>	</a:t>
            </a:r>
            <a:r>
              <a:rPr lang="pt-BR" sz="2000" dirty="0"/>
              <a:t>	t=-2,51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4) Obter o valor de p :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	 p=0,017 . Como p&lt;2%, há uma chance de menos de 2% de se obter um ganho médio diário de 599,2 g/dia se H0 for verdadeira.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5) Decidir se rejeita ou não a hipótese nula H0 :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	É pouco provável que H0 seja verdadeira. Ou seja, os dados são inconsistentes com um ganho médio diário de 607 g. Para a=0,05: como p&lt;a, rejeitamos H0 para um nível de significância de 5%.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6) Determinar, se quiser, o intervalo de confiança de 95%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pt-BR" sz="2000" dirty="0"/>
              <a:t>	IC 95% : (592,88 ; 605,51). O IC95% não contém o valor testado (607g/dia), confirmando a rejeição de H0.</a:t>
            </a:r>
            <a:endParaRPr lang="en-US" sz="2000" dirty="0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258888" y="4581525"/>
            <a:ext cx="6553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</a:rPr>
              <a:t>One-Sample T: </a:t>
            </a:r>
            <a:r>
              <a:rPr lang="en-US" sz="1600" b="1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Test of mu = 607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vs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mu not = 607</a:t>
            </a:r>
          </a:p>
          <a:p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Variable          N      Mean    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StDev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SE Mean</a:t>
            </a:r>
          </a:p>
          <a:p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          36    599,19     18,66      3,11</a:t>
            </a:r>
          </a:p>
          <a:p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Variable             95,0% CI            T        P</a:t>
            </a:r>
          </a:p>
          <a:p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     (  592,88;  605,51)    -2,51  0,017</a:t>
            </a:r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5292725" y="44450"/>
          <a:ext cx="3128963" cy="865188"/>
        </p:xfrm>
        <a:graphic>
          <a:graphicData uri="http://schemas.openxmlformats.org/presentationml/2006/ole">
            <p:oleObj spid="_x0000_s7172" name="Equation" r:id="rId3" imgW="15621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052513"/>
            <a:ext cx="7546975" cy="5187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0532" name="Picture 4" descr="tabela_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60350"/>
            <a:ext cx="3252788" cy="5942013"/>
          </a:xfrm>
          <a:noFill/>
          <a:ln/>
        </p:spPr>
      </p:pic>
      <p:sp>
        <p:nvSpPr>
          <p:cNvPr id="150528" name="Text Box 0"/>
          <p:cNvSpPr txBox="1">
            <a:spLocks noChangeArrowheads="1"/>
          </p:cNvSpPr>
          <p:nvPr/>
        </p:nvSpPr>
        <p:spPr bwMode="auto">
          <a:xfrm>
            <a:off x="3635375" y="6308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imes New Roman" pitchFamily="18" charset="0"/>
              </a:rPr>
              <a:t>Distribuição </a:t>
            </a:r>
            <a:r>
              <a:rPr lang="pt-BR" i="1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/>
              <a:t>Mas, e se o teste fosse monocaudal?</a:t>
            </a:r>
            <a:endParaRPr lang="en-US" sz="29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6663" cy="4038600"/>
          </a:xfrm>
        </p:spPr>
        <p:txBody>
          <a:bodyPr/>
          <a:lstStyle/>
          <a:p>
            <a:r>
              <a:rPr lang="pt-BR" sz="2300"/>
              <a:t>A hipótese alternativa deve ser especificada antes da coleta dos dados e deve ser independente deles. Quando houver conhecimento prévio para dizer que a diferença ocorre em uma dada direção (maior ou menor), aplicamos o teste monocaudal. </a:t>
            </a:r>
            <a:endParaRPr lang="en-US" sz="2300"/>
          </a:p>
        </p:txBody>
      </p:sp>
      <p:graphicFrame>
        <p:nvGraphicFramePr>
          <p:cNvPr id="146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99038" y="2395538"/>
          <a:ext cx="3340100" cy="1239837"/>
        </p:xfrm>
        <a:graphic>
          <a:graphicData uri="http://schemas.openxmlformats.org/presentationml/2006/ole">
            <p:oleObj spid="_x0000_s8196" name="Equation" r:id="rId3" imgW="1219320" imgH="44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11200"/>
          </a:xfrm>
        </p:spPr>
        <p:txBody>
          <a:bodyPr>
            <a:normAutofit/>
          </a:bodyPr>
          <a:lstStyle/>
          <a:p>
            <a:pPr algn="ctr"/>
            <a:r>
              <a:rPr lang="pt-BR"/>
              <a:t>Teste </a:t>
            </a:r>
            <a:r>
              <a:rPr lang="pt-BR" i="1"/>
              <a:t>t</a:t>
            </a:r>
            <a:r>
              <a:rPr lang="pt-BR"/>
              <a:t> monocaudal</a:t>
            </a:r>
            <a:endParaRPr lang="en-US"/>
          </a:p>
        </p:txBody>
      </p:sp>
      <p:pic>
        <p:nvPicPr>
          <p:cNvPr id="148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400" y="3217863"/>
            <a:ext cx="5029200" cy="3451225"/>
          </a:xfrm>
          <a:noFill/>
          <a:ln/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475297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</a:rPr>
              <a:t>One-Sample T: </a:t>
            </a:r>
            <a:r>
              <a:rPr lang="en-US" sz="1600" b="1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Test of mu = 607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vs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mu &lt; 607</a:t>
            </a:r>
          </a:p>
          <a:p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Variable          N      Mean    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StDev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SE Mean</a:t>
            </a:r>
          </a:p>
          <a:p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        36    599,19     18,66      3,11</a:t>
            </a:r>
          </a:p>
          <a:p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Variable      95,0% Upper Bound        T      P</a:t>
            </a:r>
          </a:p>
          <a:p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</a:rPr>
              <a:t>suinos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                    604,45             -2,51  0,008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580063" y="1557338"/>
            <a:ext cx="3348037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Conclusão</a:t>
            </a:r>
            <a:r>
              <a:rPr lang="pt-BR">
                <a:latin typeface="Times New Roman" pitchFamily="18" charset="0"/>
              </a:rPr>
              <a:t>: H</a:t>
            </a:r>
            <a:r>
              <a:rPr lang="pt-BR" baseline="-25000">
                <a:latin typeface="Times New Roman" pitchFamily="18" charset="0"/>
              </a:rPr>
              <a:t>0</a:t>
            </a:r>
            <a:r>
              <a:rPr lang="pt-BR">
                <a:latin typeface="Times New Roman" pitchFamily="18" charset="0"/>
              </a:rPr>
              <a:t> é rejeitada, porque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>
                <a:latin typeface="Times New Roman" pitchFamily="18" charset="0"/>
              </a:rPr>
              <a:t>=0,8% é menor que um nível de significância de 5%.</a:t>
            </a:r>
          </a:p>
          <a:p>
            <a:pPr>
              <a:spcBef>
                <a:spcPct val="50000"/>
              </a:spcBef>
            </a:pPr>
            <a:r>
              <a:rPr lang="pt-BR">
                <a:latin typeface="Times New Roman" pitchFamily="18" charset="0"/>
              </a:rPr>
              <a:t>Observe que este valor de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>
                <a:latin typeface="Times New Roman" pitchFamily="18" charset="0"/>
              </a:rPr>
              <a:t> é a metade do valor obtido no teste bicaudal.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033CC"/>
                </a:solidFill>
                <a:latin typeface="Times New Roman" pitchFamily="18" charset="0"/>
              </a:rPr>
              <a:t>Cuidado:</a:t>
            </a:r>
            <a:r>
              <a:rPr lang="pt-BR">
                <a:latin typeface="Times New Roman" pitchFamily="18" charset="0"/>
              </a:rPr>
              <a:t> É mais fácil rejeitar H</a:t>
            </a:r>
            <a:r>
              <a:rPr lang="pt-BR" baseline="-25000">
                <a:latin typeface="Times New Roman" pitchFamily="18" charset="0"/>
              </a:rPr>
              <a:t>0</a:t>
            </a:r>
            <a:r>
              <a:rPr lang="pt-BR">
                <a:latin typeface="Times New Roman" pitchFamily="18" charset="0"/>
              </a:rPr>
              <a:t> quando o teste é monocaudal. No entanto, lembre-se que a hipótese nula, neste caso, deve ser feita </a:t>
            </a:r>
            <a:r>
              <a:rPr lang="pt-BR" i="1">
                <a:latin typeface="Times New Roman" pitchFamily="18" charset="0"/>
              </a:rPr>
              <a:t>a priori</a:t>
            </a:r>
            <a:r>
              <a:rPr lang="pt-BR">
                <a:latin typeface="Times New Roman" pitchFamily="18" charset="0"/>
              </a:rPr>
              <a:t> com base em conhecimentos prévios.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r>
              <a:rPr lang="pt-BR" dirty="0" smtClean="0"/>
              <a:t>Colheu uma amostra e obteve média  = 100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r>
              <a:rPr lang="pt-BR" dirty="0" smtClean="0"/>
              <a:t>Colheu uma amostra e obteve média  = 100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r>
              <a:rPr lang="pt-BR" dirty="0" smtClean="0"/>
              <a:t>Como saber se a média da população é de fato diferente de 90?</a:t>
            </a:r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r>
              <a:rPr lang="pt-BR" dirty="0" smtClean="0"/>
              <a:t>Colheu uma amostra e obteve média  = 100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r>
              <a:rPr lang="pt-BR" dirty="0" smtClean="0"/>
              <a:t>Como saber se a média da população é de fato diferente de 90?</a:t>
            </a:r>
          </a:p>
          <a:p>
            <a:pPr lvl="1"/>
            <a:r>
              <a:rPr lang="pt-BR" dirty="0" smtClean="0"/>
              <a:t>1 - Dá pra calcular a probabilidade da população ter, de fato, média = 90? Ou dela ter média = 100?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r>
              <a:rPr lang="pt-BR" dirty="0" smtClean="0"/>
              <a:t>Colheu uma amostra e obteve média  = 100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r>
              <a:rPr lang="pt-BR" dirty="0" smtClean="0"/>
              <a:t>Como saber se a média da população é de fato diferente de 90?</a:t>
            </a:r>
          </a:p>
          <a:p>
            <a:pPr lvl="1"/>
            <a:r>
              <a:rPr lang="pt-BR" dirty="0" smtClean="0"/>
              <a:t>1 - Dá pra calcular a probabilidade da população ter, de fato, média = 90? Ou dela ter média = 100?</a:t>
            </a:r>
          </a:p>
          <a:p>
            <a:pPr lvl="1"/>
            <a:r>
              <a:rPr lang="pt-BR" dirty="0" smtClean="0"/>
              <a:t>2 – É possível uma população com média = 90 gerar uma amostra com média 100?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 quer provar que uma cidade X possui média glicêmica acima do normal (90 </a:t>
            </a:r>
            <a:r>
              <a:rPr lang="pt-BR" dirty="0" err="1" smtClean="0"/>
              <a:t>mg</a:t>
            </a:r>
            <a:r>
              <a:rPr lang="pt-BR" dirty="0" smtClean="0"/>
              <a:t>/dl).</a:t>
            </a:r>
          </a:p>
          <a:p>
            <a:r>
              <a:rPr lang="pt-BR" dirty="0" smtClean="0"/>
              <a:t>Colheu uma amostra e obteve média  = 100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r>
              <a:rPr lang="pt-BR" dirty="0" smtClean="0"/>
              <a:t>Como saber se a média da população é de fato diferente de 90?</a:t>
            </a:r>
          </a:p>
          <a:p>
            <a:pPr lvl="1"/>
            <a:r>
              <a:rPr lang="pt-BR" dirty="0" smtClean="0"/>
              <a:t>1 - Dá pra calcular a probabilidade da população ter, de fato, média = 90? Ou dela ter média = 100?</a:t>
            </a:r>
          </a:p>
          <a:p>
            <a:pPr lvl="1"/>
            <a:r>
              <a:rPr lang="pt-BR" dirty="0" smtClean="0"/>
              <a:t>2 – É possível uma população com média = 90 gerar uma amostra com média 100?</a:t>
            </a:r>
          </a:p>
          <a:p>
            <a:pPr lvl="1"/>
            <a:r>
              <a:rPr lang="pt-BR" dirty="0" smtClean="0"/>
              <a:t>3 – É possível calcular a probabilidade de obter uma amostra com média 100, partindo de uma população com média 90?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Lógica dos testes de 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Elaborar uma Hipótese Nula (também chamada </a:t>
            </a:r>
            <a:r>
              <a:rPr lang="pt-BR" b="1" i="1" dirty="0" smtClean="0"/>
              <a:t>H0</a:t>
            </a:r>
            <a:r>
              <a:rPr lang="pt-BR" dirty="0" smtClean="0"/>
              <a:t>), com a qual é possível prever a probabilidade de amostras aleatórias apresentarem uma certa característica.</a:t>
            </a:r>
          </a:p>
          <a:p>
            <a:endParaRPr lang="pt-BR" dirty="0" smtClean="0"/>
          </a:p>
          <a:p>
            <a:r>
              <a:rPr lang="pt-BR" dirty="0" smtClean="0"/>
              <a:t>Calcular a probabilidade da amostra analisada ser obtida, dado que a hipótese nula é verdadeira </a:t>
            </a:r>
            <a:r>
              <a:rPr lang="pt-BR" i="1" dirty="0" smtClean="0"/>
              <a:t>(valor de p, p-valor</a:t>
            </a:r>
            <a:r>
              <a:rPr lang="pt-BR" dirty="0" smtClean="0"/>
              <a:t>) .</a:t>
            </a:r>
          </a:p>
          <a:p>
            <a:endParaRPr lang="pt-BR" dirty="0" smtClean="0"/>
          </a:p>
          <a:p>
            <a:r>
              <a:rPr lang="pt-BR" dirty="0" smtClean="0"/>
              <a:t>Comparar essa probabilidade (</a:t>
            </a:r>
            <a:r>
              <a:rPr lang="pt-BR" b="1" i="1" dirty="0" smtClean="0"/>
              <a:t>valor de p</a:t>
            </a:r>
            <a:r>
              <a:rPr lang="pt-BR" dirty="0" smtClean="0"/>
              <a:t>) com um valor pré-definido (</a:t>
            </a:r>
            <a:r>
              <a:rPr lang="pt-BR" i="1" dirty="0" smtClean="0"/>
              <a:t>alfa, nível crítico, Erro Tipo I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Caso a probabilidade seja baixa, </a:t>
            </a:r>
            <a:r>
              <a:rPr lang="pt-BR" b="1" dirty="0" smtClean="0"/>
              <a:t>menor</a:t>
            </a:r>
            <a:r>
              <a:rPr lang="pt-BR" dirty="0" smtClean="0"/>
              <a:t> que o valor pré-definido (</a:t>
            </a:r>
            <a:r>
              <a:rPr lang="pt-BR" b="1" i="1" dirty="0" smtClean="0"/>
              <a:t>alfa</a:t>
            </a:r>
            <a:r>
              <a:rPr lang="pt-BR" dirty="0" smtClean="0"/>
              <a:t>), temos evidências de que a Hipótese Nula seja falsa.</a:t>
            </a:r>
          </a:p>
          <a:p>
            <a:endParaRPr lang="pt-BR" dirty="0" smtClean="0"/>
          </a:p>
          <a:p>
            <a:r>
              <a:rPr lang="pt-BR" dirty="0" smtClean="0"/>
              <a:t>Caso a probabilidade seja alta, </a:t>
            </a:r>
            <a:r>
              <a:rPr lang="pt-BR" b="1" dirty="0" smtClean="0"/>
              <a:t>maior</a:t>
            </a:r>
            <a:r>
              <a:rPr lang="pt-BR" dirty="0" smtClean="0"/>
              <a:t> que o valor pré-definido (</a:t>
            </a:r>
            <a:r>
              <a:rPr lang="pt-BR" b="1" i="1" dirty="0" smtClean="0"/>
              <a:t>alfa</a:t>
            </a:r>
            <a:r>
              <a:rPr lang="pt-BR" dirty="0" smtClean="0"/>
              <a:t>), não temos evidências de que a hipótese nula seja falsa</a:t>
            </a:r>
          </a:p>
          <a:p>
            <a:pPr lvl="1"/>
            <a:r>
              <a:rPr lang="pt-BR" dirty="0" smtClean="0"/>
              <a:t>Atenção: Isso não quer dizer, necessariamente, que H0 é verdadeira.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270</TotalTime>
  <Words>1772</Words>
  <Application>Microsoft Office PowerPoint</Application>
  <PresentationFormat>Apresentação na tela (4:3)</PresentationFormat>
  <Paragraphs>203</Paragraphs>
  <Slides>35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Ardósia</vt:lpstr>
      <vt:lpstr>Equation</vt:lpstr>
      <vt:lpstr>Testes de Hipóteses</vt:lpstr>
      <vt:lpstr>Teste de hipóteses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Lógica dos testes de hipótese</vt:lpstr>
      <vt:lpstr>Valor de p   ou   P-valor</vt:lpstr>
      <vt:lpstr>Valor de p</vt:lpstr>
      <vt:lpstr>Significância em alguns programas estatísticos</vt:lpstr>
      <vt:lpstr>Erros Tipo I e Tipo II</vt:lpstr>
      <vt:lpstr>Erros Tipo I e Tipo II</vt:lpstr>
      <vt:lpstr>a e b </vt:lpstr>
      <vt:lpstr>a e b </vt:lpstr>
      <vt:lpstr>Escolha do teste</vt:lpstr>
      <vt:lpstr>Lembre-se</vt:lpstr>
      <vt:lpstr>Lembre-se</vt:lpstr>
      <vt:lpstr>Transformação de variáveis</vt:lpstr>
      <vt:lpstr>Atenção!</vt:lpstr>
      <vt:lpstr>Dois modos de se testar H0</vt:lpstr>
      <vt:lpstr>Inferência sobre média de uma amostra de dados com distribuição Normal</vt:lpstr>
      <vt:lpstr>A distribuição dos dados é Normal?</vt:lpstr>
      <vt:lpstr>Implicações do tamanho da amostra</vt:lpstr>
      <vt:lpstr>Observação: teste Z e teste t</vt:lpstr>
      <vt:lpstr>Teste t para uma amostra</vt:lpstr>
      <vt:lpstr>Procedimento do teste</vt:lpstr>
      <vt:lpstr>Slide 29</vt:lpstr>
      <vt:lpstr>Slide 30</vt:lpstr>
      <vt:lpstr>Slide 31</vt:lpstr>
      <vt:lpstr>Slide 32</vt:lpstr>
      <vt:lpstr>Mas, e se o teste fosse monocaudal?</vt:lpstr>
      <vt:lpstr>Teste t monocaudal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</dc:creator>
  <cp:lastModifiedBy>ze</cp:lastModifiedBy>
  <cp:revision>30</cp:revision>
  <dcterms:created xsi:type="dcterms:W3CDTF">2016-08-31T21:48:29Z</dcterms:created>
  <dcterms:modified xsi:type="dcterms:W3CDTF">2019-06-06T11:00:00Z</dcterms:modified>
</cp:coreProperties>
</file>