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5" r:id="rId1"/>
  </p:sldMasterIdLst>
  <p:notesMasterIdLst>
    <p:notesMasterId r:id="rId41"/>
  </p:notesMasterIdLst>
  <p:handoutMasterIdLst>
    <p:handoutMasterId r:id="rId42"/>
  </p:handoutMasterIdLst>
  <p:sldIdLst>
    <p:sldId id="468" r:id="rId2"/>
    <p:sldId id="467" r:id="rId3"/>
    <p:sldId id="469" r:id="rId4"/>
    <p:sldId id="473" r:id="rId5"/>
    <p:sldId id="475" r:id="rId6"/>
    <p:sldId id="474" r:id="rId7"/>
    <p:sldId id="476" r:id="rId8"/>
    <p:sldId id="470" r:id="rId9"/>
    <p:sldId id="471" r:id="rId10"/>
    <p:sldId id="472" r:id="rId11"/>
    <p:sldId id="484" r:id="rId12"/>
    <p:sldId id="485" r:id="rId13"/>
    <p:sldId id="309" r:id="rId14"/>
    <p:sldId id="313" r:id="rId15"/>
    <p:sldId id="490" r:id="rId16"/>
    <p:sldId id="487" r:id="rId17"/>
    <p:sldId id="488" r:id="rId18"/>
    <p:sldId id="489" r:id="rId19"/>
    <p:sldId id="415" r:id="rId20"/>
    <p:sldId id="491" r:id="rId21"/>
    <p:sldId id="506" r:id="rId22"/>
    <p:sldId id="502" r:id="rId23"/>
    <p:sldId id="503" r:id="rId24"/>
    <p:sldId id="504" r:id="rId25"/>
    <p:sldId id="505" r:id="rId26"/>
    <p:sldId id="497" r:id="rId27"/>
    <p:sldId id="498" r:id="rId28"/>
    <p:sldId id="499" r:id="rId29"/>
    <p:sldId id="500" r:id="rId30"/>
    <p:sldId id="501" r:id="rId31"/>
    <p:sldId id="507" r:id="rId32"/>
    <p:sldId id="492" r:id="rId33"/>
    <p:sldId id="493" r:id="rId34"/>
    <p:sldId id="494" r:id="rId35"/>
    <p:sldId id="495" r:id="rId36"/>
    <p:sldId id="496" r:id="rId37"/>
    <p:sldId id="508" r:id="rId38"/>
    <p:sldId id="510" r:id="rId39"/>
    <p:sldId id="364" r:id="rId4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C0C0C0"/>
    <a:srgbClr val="FF0000"/>
    <a:srgbClr val="FFFF00"/>
    <a:srgbClr val="000000"/>
    <a:srgbClr val="FF3300"/>
    <a:srgbClr val="CC3300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04" autoAdjust="0"/>
    <p:restoredTop sz="92969"/>
  </p:normalViewPr>
  <p:slideViewPr>
    <p:cSldViewPr>
      <p:cViewPr varScale="1">
        <p:scale>
          <a:sx n="58" d="100"/>
          <a:sy n="58" d="100"/>
        </p:scale>
        <p:origin x="1008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0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80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80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80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3D81531-183C-4E86-9811-C44363DE7901}" type="slidenum">
              <a:rPr lang="pt-BR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19829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53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481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81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A06408F-1348-4A2D-A2CF-48EAAD2D73A9}" type="slidenum">
              <a:rPr lang="pt-BR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10930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DFC34BE-D153-4E29-8566-15804D0269F2}" type="slidenum">
              <a:rPr lang="pt-BR"/>
              <a:pPr eaLnBrk="1" hangingPunct="1"/>
              <a:t>13</a:t>
            </a:fld>
            <a:endParaRPr lang="pt-BR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7243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0C3756D-120F-45F7-9B05-4F7A22CE34A2}" type="slidenum">
              <a:rPr lang="pt-BR"/>
              <a:pPr eaLnBrk="1" hangingPunct="1"/>
              <a:t>14</a:t>
            </a:fld>
            <a:endParaRPr lang="pt-BR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543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B0C5AA6-6F0B-469A-88E8-AF4A6281A3D1}" type="slidenum">
              <a:rPr lang="pt-BR"/>
              <a:pPr eaLnBrk="1" hangingPunct="1"/>
              <a:t>19</a:t>
            </a:fld>
            <a:endParaRPr lang="pt-BR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794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E2752B58-80DA-4B22-BEF2-E5389B1E517C}" type="slidenum">
              <a:rPr lang="pt-BR"/>
              <a:pPr eaLnBrk="1" hangingPunct="1"/>
              <a:t>39</a:t>
            </a:fld>
            <a:endParaRPr lang="pt-BR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2647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ackground apres Power Point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6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120775" y="2130425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763713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F6FB8B-E7E7-49BD-AE40-6152F2D51988}" type="slidenum">
              <a:rPr lang="pt-BR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5268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7C96E7-9D3C-4B85-86C8-54C40D58427B}" type="slidenum">
              <a:rPr lang="pt-BR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257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794500" y="274638"/>
            <a:ext cx="18923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1116013" y="274638"/>
            <a:ext cx="5526087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5D37F5-616F-41A2-A75D-80499DD23B95}" type="slidenum">
              <a:rPr lang="pt-BR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89625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6013" y="274638"/>
            <a:ext cx="7570787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58888" y="1600200"/>
            <a:ext cx="3636962" cy="45259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5048250" y="1600200"/>
            <a:ext cx="3638550" cy="2185988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5048250" y="3938588"/>
            <a:ext cx="3638550" cy="218757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A7A99-AE28-4025-A725-9AB007A7DE50}" type="slidenum">
              <a:rPr lang="pt-BR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757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1116013" y="274638"/>
            <a:ext cx="7570787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17AAAE-A741-4379-A42B-E144597C365A}" type="slidenum">
              <a:rPr lang="pt-BR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80672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4741A-211A-4622-9332-3C53C73CFAB5}" type="slidenum">
              <a:rPr lang="pt-BR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5613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5F4F07-E31D-4352-A890-9BFFF4B54AF2}" type="slidenum">
              <a:rPr lang="pt-BR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554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258888" y="1600200"/>
            <a:ext cx="363696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48250" y="1600200"/>
            <a:ext cx="3638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C60D16-9924-4633-A4CD-EB85FA5C3D66}" type="slidenum">
              <a:rPr lang="pt-BR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2923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E5056A-2AFD-4C8D-9153-8E2B61748595}" type="slidenum">
              <a:rPr lang="pt-BR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4660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F73499-0B62-4D0E-99F7-E0C9A8896CFF}" type="slidenum">
              <a:rPr lang="pt-BR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3038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E5FEF8-46E1-4DEA-9640-0AFF08828E81}" type="slidenum">
              <a:rPr lang="pt-BR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8481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A9603A-5B6E-4FDE-AC35-A085773BE5AA}" type="slidenum">
              <a:rPr lang="pt-BR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709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67E24-CA35-4061-840C-0D14C0670D77}" type="slidenum">
              <a:rPr lang="pt-BR"/>
              <a:pPr/>
              <a:t>‹n.º›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8043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ackground apres Power Point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274638"/>
            <a:ext cx="7570787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600200"/>
            <a:ext cx="74279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55653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5565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C59851D-A90F-49FD-8723-4C6CA01EF5A8}" type="slidenum">
              <a:rPr lang="pt-BR"/>
              <a:pPr/>
              <a:t>‹n.º›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12704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127041"/>
          </a:solidFill>
          <a:latin typeface="FranklinGotTDemCon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127041"/>
          </a:solidFill>
          <a:latin typeface="FranklinGotTDemCon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127041"/>
          </a:solidFill>
          <a:latin typeface="FranklinGotTDemCon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 i="1">
          <a:solidFill>
            <a:srgbClr val="127041"/>
          </a:solidFill>
          <a:latin typeface="FranklinGotTDemCon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 i="1">
          <a:solidFill>
            <a:srgbClr val="127041"/>
          </a:solidFill>
          <a:latin typeface="FranklinGotTDemCon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 i="1">
          <a:solidFill>
            <a:srgbClr val="127041"/>
          </a:solidFill>
          <a:latin typeface="FranklinGotTDemCon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 i="1">
          <a:solidFill>
            <a:srgbClr val="127041"/>
          </a:solidFill>
          <a:latin typeface="FranklinGotTDemCon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 i="1">
          <a:solidFill>
            <a:srgbClr val="127041"/>
          </a:solidFill>
          <a:latin typeface="FranklinGotTDemCon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rgbClr val="17915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5" Type="http://schemas.openxmlformats.org/officeDocument/2006/relationships/image" Target="../media/image25.jpeg"/><Relationship Id="rId6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31.w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2.w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w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png"/><Relationship Id="rId3" Type="http://schemas.openxmlformats.org/officeDocument/2006/relationships/image" Target="../media/image36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7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43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w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w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73213" y="274638"/>
            <a:ext cx="7570787" cy="1143000"/>
          </a:xfrm>
        </p:spPr>
        <p:txBody>
          <a:bodyPr/>
          <a:lstStyle/>
          <a:p>
            <a:r>
              <a:rPr lang="pt-BR" smtClean="0"/>
              <a:t>Manejo de herbicidas</a:t>
            </a:r>
            <a:br>
              <a:rPr lang="pt-BR" smtClean="0"/>
            </a:br>
            <a:r>
              <a:rPr lang="pt-BR" smtClean="0"/>
              <a:t>Linhas de atuação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716088" y="1600200"/>
            <a:ext cx="7427912" cy="4525963"/>
          </a:xfrm>
        </p:spPr>
        <p:txBody>
          <a:bodyPr/>
          <a:lstStyle/>
          <a:p>
            <a:r>
              <a:rPr lang="pt-BR" smtClean="0"/>
              <a:t>Pré-emergência</a:t>
            </a:r>
          </a:p>
          <a:p>
            <a:pPr lvl="1"/>
            <a:r>
              <a:rPr lang="pt-BR" smtClean="0"/>
              <a:t>Recomendação baseada no solo</a:t>
            </a:r>
          </a:p>
          <a:p>
            <a:r>
              <a:rPr lang="pt-BR" smtClean="0"/>
              <a:t>Pós emergência</a:t>
            </a:r>
          </a:p>
          <a:p>
            <a:pPr lvl="1"/>
            <a:r>
              <a:rPr lang="pt-BR" smtClean="0"/>
              <a:t>Recomendação baseada na ocorrência da planta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403225"/>
            <a:ext cx="9242426" cy="60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5651500" y="3716338"/>
            <a:ext cx="29654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/>
              <a:t>Min. Rate:	2.8 L./ha.</a:t>
            </a:r>
          </a:p>
          <a:p>
            <a:pPr eaLnBrk="1" hangingPunct="1"/>
            <a:r>
              <a:rPr lang="pt-BR"/>
              <a:t>Max. Rate:	3.4 L./ha.</a:t>
            </a:r>
          </a:p>
          <a:p>
            <a:pPr eaLnBrk="1" hangingPunct="1"/>
            <a:r>
              <a:rPr lang="pt-BR"/>
              <a:t>Avg. Rate:	3.0 L./ha.</a:t>
            </a:r>
          </a:p>
          <a:p>
            <a:pPr eaLnBrk="1" hangingPunct="1"/>
            <a:r>
              <a:rPr lang="pt-BR"/>
              <a:t>Total Velpar-K:	540.89 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Pós emergência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smtClean="0"/>
              <a:t>Fatores ligados à planta daninha</a:t>
            </a:r>
          </a:p>
          <a:p>
            <a:pPr lvl="1" eaLnBrk="1" hangingPunct="1"/>
            <a:r>
              <a:rPr lang="pt-BR" smtClean="0"/>
              <a:t>Distribuição espacial</a:t>
            </a:r>
          </a:p>
          <a:p>
            <a:pPr lvl="1" eaLnBrk="1" hangingPunct="1"/>
            <a:r>
              <a:rPr lang="pt-BR" smtClean="0"/>
              <a:t>Resistência</a:t>
            </a:r>
          </a:p>
          <a:p>
            <a:pPr lvl="1" eaLnBrk="1" hangingPunct="1"/>
            <a:r>
              <a:rPr lang="pt-BR" smtClean="0"/>
              <a:t>População</a:t>
            </a:r>
          </a:p>
          <a:p>
            <a:pPr lvl="1" eaLnBrk="1" hangingPunct="1"/>
            <a:endParaRPr lang="pt-BR" smtClean="0"/>
          </a:p>
          <a:p>
            <a:pPr eaLnBrk="1" hangingPunct="1"/>
            <a:r>
              <a:rPr lang="pt-BR" smtClean="0"/>
              <a:t>Basicamente</a:t>
            </a:r>
          </a:p>
          <a:p>
            <a:pPr lvl="1" eaLnBrk="1" hangingPunct="1"/>
            <a:r>
              <a:rPr lang="pt-BR" smtClean="0"/>
              <a:t>Presença</a:t>
            </a:r>
          </a:p>
          <a:p>
            <a:pPr lvl="1" eaLnBrk="1" hangingPunct="1"/>
            <a:r>
              <a:rPr lang="pt-BR" smtClean="0"/>
              <a:t>Ausência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Tecnologia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smtClean="0"/>
              <a:t>Desenvolvimento tecnológico na linha de identificação da ocorrência das PD</a:t>
            </a:r>
          </a:p>
          <a:p>
            <a:pPr lvl="1" eaLnBrk="1" hangingPunct="1"/>
            <a:r>
              <a:rPr lang="pt-BR" smtClean="0"/>
              <a:t>Sensores</a:t>
            </a:r>
          </a:p>
          <a:p>
            <a:pPr lvl="1" eaLnBrk="1" hangingPunct="1"/>
            <a:r>
              <a:rPr lang="pt-BR" smtClean="0"/>
              <a:t>Mapeamento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Mapeamento de PD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z="2800" smtClean="0"/>
              <a:t>Imagens</a:t>
            </a:r>
          </a:p>
          <a:p>
            <a:pPr eaLnBrk="1" hangingPunct="1">
              <a:lnSpc>
                <a:spcPct val="90000"/>
              </a:lnSpc>
            </a:pPr>
            <a:r>
              <a:rPr lang="pt-BR" sz="2800" smtClean="0"/>
              <a:t>Sensores óticos</a:t>
            </a:r>
          </a:p>
          <a:p>
            <a:pPr eaLnBrk="1" hangingPunct="1">
              <a:lnSpc>
                <a:spcPct val="90000"/>
              </a:lnSpc>
            </a:pPr>
            <a:r>
              <a:rPr lang="pt-BR" sz="2800" smtClean="0"/>
              <a:t>Contorno de reboleiras</a:t>
            </a:r>
          </a:p>
          <a:p>
            <a:pPr eaLnBrk="1" hangingPunct="1">
              <a:lnSpc>
                <a:spcPct val="90000"/>
              </a:lnSpc>
            </a:pPr>
            <a:r>
              <a:rPr lang="pt-BR" sz="2800" smtClean="0"/>
              <a:t>Amostragem visual em grade</a:t>
            </a:r>
          </a:p>
          <a:p>
            <a:pPr eaLnBrk="1" hangingPunct="1">
              <a:lnSpc>
                <a:spcPct val="90000"/>
              </a:lnSpc>
            </a:pPr>
            <a:r>
              <a:rPr lang="pt-BR" sz="2800" smtClean="0"/>
              <a:t>Contagem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400" smtClean="0"/>
              <a:t>Nota</a:t>
            </a:r>
          </a:p>
          <a:p>
            <a:pPr lvl="1" eaLnBrk="1" hangingPunct="1">
              <a:lnSpc>
                <a:spcPct val="90000"/>
              </a:lnSpc>
            </a:pPr>
            <a:r>
              <a:rPr lang="pt-BR" sz="2400" smtClean="0"/>
              <a:t>Avaliação de banco de sementes</a:t>
            </a:r>
          </a:p>
          <a:p>
            <a:pPr eaLnBrk="1" hangingPunct="1">
              <a:lnSpc>
                <a:spcPct val="90000"/>
              </a:lnSpc>
            </a:pPr>
            <a:r>
              <a:rPr lang="pt-BR" sz="2800" smtClean="0"/>
              <a:t>Monitoramento (embandeiramento) com o monitor de produtividade</a:t>
            </a:r>
          </a:p>
          <a:p>
            <a:pPr eaLnBrk="1" hangingPunct="1">
              <a:lnSpc>
                <a:spcPct val="90000"/>
              </a:lnSpc>
            </a:pPr>
            <a:endParaRPr lang="pt-BR" sz="2800" smtClean="0"/>
          </a:p>
          <a:p>
            <a:pPr lvl="1" eaLnBrk="1" hangingPunct="1">
              <a:lnSpc>
                <a:spcPct val="90000"/>
              </a:lnSpc>
            </a:pPr>
            <a:endParaRPr lang="pt-BR" sz="2400" smtClean="0"/>
          </a:p>
          <a:p>
            <a:pPr eaLnBrk="1" hangingPunct="1">
              <a:lnSpc>
                <a:spcPct val="90000"/>
              </a:lnSpc>
            </a:pPr>
            <a:endParaRPr lang="pt-BR" sz="280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87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500"/>
                                        <p:tgtEl>
                                          <p:spTgt spid="87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500"/>
                                        <p:tgtEl>
                                          <p:spTgt spid="87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87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500"/>
                                        <p:tgtEl>
                                          <p:spTgt spid="87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500"/>
                                        <p:tgtEl>
                                          <p:spTgt spid="870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87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RDS syst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1325" y="0"/>
            <a:ext cx="5721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77800" y="211138"/>
            <a:ext cx="88201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700"/>
              <a:t>Embandeiramento feito visualmente durante a colheita do milho com monitor de produtividade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0" y="5300663"/>
            <a:ext cx="914400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/>
              <a:t>Mapas de áreas de infestação de plantas daninhas obtido durante a colheita do milho da safra 01/02, Arapoti, PR: monocotiledôneas com alta e baixa infestação, dicotiledôneas com alta e com baixa infestação</a:t>
            </a:r>
          </a:p>
        </p:txBody>
      </p:sp>
      <p:grpSp>
        <p:nvGrpSpPr>
          <p:cNvPr id="30724" name="Group 4"/>
          <p:cNvGrpSpPr>
            <a:grpSpLocks/>
          </p:cNvGrpSpPr>
          <p:nvPr/>
        </p:nvGrpSpPr>
        <p:grpSpPr bwMode="auto">
          <a:xfrm>
            <a:off x="6350" y="1697038"/>
            <a:ext cx="2798763" cy="3614737"/>
            <a:chOff x="-386" y="1069"/>
            <a:chExt cx="1763" cy="2277"/>
          </a:xfrm>
        </p:grpSpPr>
        <p:pic>
          <p:nvPicPr>
            <p:cNvPr id="30732" name="Picture 5" descr="mena mono alta colheit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6" y="1069"/>
              <a:ext cx="1754" cy="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3" name="Rectangle 6"/>
            <p:cNvSpPr>
              <a:spLocks noChangeArrowheads="1"/>
            </p:cNvSpPr>
            <p:nvPr/>
          </p:nvSpPr>
          <p:spPr bwMode="auto">
            <a:xfrm>
              <a:off x="924" y="2620"/>
              <a:ext cx="453" cy="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/>
            </a:p>
          </p:txBody>
        </p:sp>
      </p:grpSp>
      <p:grpSp>
        <p:nvGrpSpPr>
          <p:cNvPr id="30725" name="Group 7"/>
          <p:cNvGrpSpPr>
            <a:grpSpLocks/>
          </p:cNvGrpSpPr>
          <p:nvPr/>
        </p:nvGrpSpPr>
        <p:grpSpPr bwMode="auto">
          <a:xfrm>
            <a:off x="2363788" y="1690688"/>
            <a:ext cx="2784475" cy="3630612"/>
            <a:chOff x="884" y="1071"/>
            <a:chExt cx="1754" cy="2287"/>
          </a:xfrm>
        </p:grpSpPr>
        <p:pic>
          <p:nvPicPr>
            <p:cNvPr id="30730" name="Picture 8" descr="mena mono baixa colheit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4" y="1071"/>
              <a:ext cx="1754" cy="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31" name="Rectangle 9"/>
            <p:cNvSpPr>
              <a:spLocks noChangeArrowheads="1"/>
            </p:cNvSpPr>
            <p:nvPr/>
          </p:nvSpPr>
          <p:spPr bwMode="auto">
            <a:xfrm>
              <a:off x="2182" y="2632"/>
              <a:ext cx="453" cy="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/>
            </a:p>
          </p:txBody>
        </p:sp>
      </p:grpSp>
      <p:grpSp>
        <p:nvGrpSpPr>
          <p:cNvPr id="30726" name="Group 10"/>
          <p:cNvGrpSpPr>
            <a:grpSpLocks/>
          </p:cNvGrpSpPr>
          <p:nvPr/>
        </p:nvGrpSpPr>
        <p:grpSpPr bwMode="auto">
          <a:xfrm>
            <a:off x="4643438" y="1697038"/>
            <a:ext cx="2798762" cy="3619500"/>
            <a:chOff x="2381" y="1069"/>
            <a:chExt cx="1763" cy="2280"/>
          </a:xfrm>
        </p:grpSpPr>
        <p:pic>
          <p:nvPicPr>
            <p:cNvPr id="30728" name="Picture 11" descr="mena dico alta colheit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" y="1069"/>
              <a:ext cx="1754" cy="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729" name="Rectangle 12"/>
            <p:cNvSpPr>
              <a:spLocks noChangeArrowheads="1"/>
            </p:cNvSpPr>
            <p:nvPr/>
          </p:nvSpPr>
          <p:spPr bwMode="auto">
            <a:xfrm>
              <a:off x="3690" y="2623"/>
              <a:ext cx="454" cy="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/>
            </a:p>
          </p:txBody>
        </p:sp>
      </p:grpSp>
      <p:pic>
        <p:nvPicPr>
          <p:cNvPr id="30727" name="Picture 13" descr="mena dico baixa colheit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1690688"/>
            <a:ext cx="2159000" cy="36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306" name="Picture 2" descr="Mvc-054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2307" name="Oval 3"/>
          <p:cNvSpPr>
            <a:spLocks noChangeArrowheads="1"/>
          </p:cNvSpPr>
          <p:nvPr/>
        </p:nvSpPr>
        <p:spPr bwMode="auto">
          <a:xfrm>
            <a:off x="3338513" y="3065463"/>
            <a:ext cx="3000375" cy="6540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/>
          </a:p>
        </p:txBody>
      </p:sp>
      <p:sp>
        <p:nvSpPr>
          <p:cNvPr id="482308" name="Oval 4"/>
          <p:cNvSpPr>
            <a:spLocks noChangeArrowheads="1"/>
          </p:cNvSpPr>
          <p:nvPr/>
        </p:nvSpPr>
        <p:spPr bwMode="auto">
          <a:xfrm>
            <a:off x="5322888" y="3573463"/>
            <a:ext cx="3641725" cy="8001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307" grpId="0" animBg="1"/>
      <p:bldP spid="48230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330" name="Picture 2" descr="pirasununga coloni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9038"/>
            <a:ext cx="3203575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755650" y="5419725"/>
            <a:ext cx="143986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900"/>
              <a:t>Colonião</a:t>
            </a: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44463" y="690563"/>
            <a:ext cx="882015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300"/>
              <a:t>Determinação de contorno de reboleiras por avaliação visual (na colheita do milho, Pirassununga, SP, 2000)</a:t>
            </a:r>
          </a:p>
        </p:txBody>
      </p:sp>
      <p:pic>
        <p:nvPicPr>
          <p:cNvPr id="483333" name="Picture 5" descr="pirasununga capit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376488"/>
            <a:ext cx="3095625" cy="283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pirasununga carrapichinh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509838"/>
            <a:ext cx="3024188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 Box 7"/>
          <p:cNvSpPr txBox="1">
            <a:spLocks noChangeArrowheads="1"/>
          </p:cNvSpPr>
          <p:nvPr/>
        </p:nvSpPr>
        <p:spPr bwMode="auto">
          <a:xfrm>
            <a:off x="3563938" y="5424488"/>
            <a:ext cx="208756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900"/>
              <a:t>Capim Capitão</a:t>
            </a:r>
          </a:p>
        </p:txBody>
      </p:sp>
      <p:sp>
        <p:nvSpPr>
          <p:cNvPr id="32776" name="Text Box 8"/>
          <p:cNvSpPr txBox="1">
            <a:spLocks noChangeArrowheads="1"/>
          </p:cNvSpPr>
          <p:nvPr/>
        </p:nvSpPr>
        <p:spPr bwMode="auto">
          <a:xfrm>
            <a:off x="6732588" y="5419725"/>
            <a:ext cx="23050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900"/>
              <a:t>Carrapichinho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177800" y="211138"/>
            <a:ext cx="88201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sz="2700"/>
              <a:t>Amostragem visual (duas amostras por hectare) com nota de 0 a 100 em função da cobertura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0" y="5537200"/>
            <a:ext cx="9144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/>
              <a:t>Mapas da porcentagem de cobertura da área com plantas daninhas total, monocotiledôneas, dicotiledôneas e braquiária, 20 dias após a colheita do milho da safra 01/02, Arapoti, PR</a:t>
            </a:r>
          </a:p>
        </p:txBody>
      </p:sp>
      <p:grpSp>
        <p:nvGrpSpPr>
          <p:cNvPr id="33796" name="Group 4"/>
          <p:cNvGrpSpPr>
            <a:grpSpLocks/>
          </p:cNvGrpSpPr>
          <p:nvPr/>
        </p:nvGrpSpPr>
        <p:grpSpPr bwMode="auto">
          <a:xfrm>
            <a:off x="0" y="1628775"/>
            <a:ext cx="2339975" cy="3633788"/>
            <a:chOff x="0" y="1026"/>
            <a:chExt cx="1474" cy="2289"/>
          </a:xfrm>
        </p:grpSpPr>
        <p:pic>
          <p:nvPicPr>
            <p:cNvPr id="33806" name="Picture 5" descr="i total menari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26"/>
              <a:ext cx="1451" cy="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7" name="Rectangle 6"/>
            <p:cNvSpPr>
              <a:spLocks noChangeArrowheads="1"/>
            </p:cNvSpPr>
            <p:nvPr/>
          </p:nvSpPr>
          <p:spPr bwMode="auto">
            <a:xfrm>
              <a:off x="1111" y="2589"/>
              <a:ext cx="363" cy="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/>
            </a:p>
          </p:txBody>
        </p:sp>
      </p:grpSp>
      <p:grpSp>
        <p:nvGrpSpPr>
          <p:cNvPr id="33797" name="Group 7"/>
          <p:cNvGrpSpPr>
            <a:grpSpLocks/>
          </p:cNvGrpSpPr>
          <p:nvPr/>
        </p:nvGrpSpPr>
        <p:grpSpPr bwMode="auto">
          <a:xfrm>
            <a:off x="2279650" y="1628775"/>
            <a:ext cx="2292350" cy="3624263"/>
            <a:chOff x="1588" y="1026"/>
            <a:chExt cx="1444" cy="2283"/>
          </a:xfrm>
        </p:grpSpPr>
        <p:pic>
          <p:nvPicPr>
            <p:cNvPr id="33804" name="Picture 8" descr="mono menar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8" y="1026"/>
              <a:ext cx="1428" cy="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5" name="Rectangle 9"/>
            <p:cNvSpPr>
              <a:spLocks noChangeArrowheads="1"/>
            </p:cNvSpPr>
            <p:nvPr/>
          </p:nvSpPr>
          <p:spPr bwMode="auto">
            <a:xfrm>
              <a:off x="2669" y="2583"/>
              <a:ext cx="363" cy="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/>
            </a:p>
          </p:txBody>
        </p:sp>
      </p:grpSp>
      <p:grpSp>
        <p:nvGrpSpPr>
          <p:cNvPr id="33798" name="Group 10"/>
          <p:cNvGrpSpPr>
            <a:grpSpLocks/>
          </p:cNvGrpSpPr>
          <p:nvPr/>
        </p:nvGrpSpPr>
        <p:grpSpPr bwMode="auto">
          <a:xfrm>
            <a:off x="4525963" y="1628775"/>
            <a:ext cx="2278062" cy="3625850"/>
            <a:chOff x="3039" y="1026"/>
            <a:chExt cx="1435" cy="2284"/>
          </a:xfrm>
        </p:grpSpPr>
        <p:pic>
          <p:nvPicPr>
            <p:cNvPr id="33802" name="Picture 11" descr="dico menar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9" y="1026"/>
              <a:ext cx="1429" cy="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3" name="Rectangle 12"/>
            <p:cNvSpPr>
              <a:spLocks noChangeArrowheads="1"/>
            </p:cNvSpPr>
            <p:nvPr/>
          </p:nvSpPr>
          <p:spPr bwMode="auto">
            <a:xfrm>
              <a:off x="4111" y="2584"/>
              <a:ext cx="363" cy="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/>
            </a:p>
          </p:txBody>
        </p:sp>
      </p:grpSp>
      <p:grpSp>
        <p:nvGrpSpPr>
          <p:cNvPr id="33799" name="Group 13"/>
          <p:cNvGrpSpPr>
            <a:grpSpLocks/>
          </p:cNvGrpSpPr>
          <p:nvPr/>
        </p:nvGrpSpPr>
        <p:grpSpPr bwMode="auto">
          <a:xfrm>
            <a:off x="6734175" y="1628775"/>
            <a:ext cx="2374900" cy="3619500"/>
            <a:chOff x="4332" y="1026"/>
            <a:chExt cx="1496" cy="2280"/>
          </a:xfrm>
        </p:grpSpPr>
        <p:pic>
          <p:nvPicPr>
            <p:cNvPr id="33800" name="Picture 14" descr="braquiaria menarin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2" y="1026"/>
              <a:ext cx="1451" cy="2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1" name="Rectangle 15"/>
            <p:cNvSpPr>
              <a:spLocks noChangeArrowheads="1"/>
            </p:cNvSpPr>
            <p:nvPr/>
          </p:nvSpPr>
          <p:spPr bwMode="auto">
            <a:xfrm>
              <a:off x="5590" y="2580"/>
              <a:ext cx="238" cy="7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pt-BR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As ferramentas e os componentes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smtClean="0">
                <a:solidFill>
                  <a:srgbClr val="C0C0C0"/>
                </a:solidFill>
              </a:rPr>
              <a:t>Sistema de localização</a:t>
            </a:r>
          </a:p>
          <a:p>
            <a:pPr eaLnBrk="1" hangingPunct="1"/>
            <a:r>
              <a:rPr lang="pt-BR" smtClean="0">
                <a:solidFill>
                  <a:srgbClr val="C0C0C0"/>
                </a:solidFill>
              </a:rPr>
              <a:t>Investigação da variabilidade espacial</a:t>
            </a:r>
          </a:p>
          <a:p>
            <a:pPr eaLnBrk="1" hangingPunct="1"/>
            <a:r>
              <a:rPr lang="pt-BR" smtClean="0"/>
              <a:t>Aplicação das soluções</a:t>
            </a:r>
          </a:p>
          <a:p>
            <a:pPr eaLnBrk="1" hangingPunct="1"/>
            <a:r>
              <a:rPr lang="pt-BR" smtClean="0">
                <a:solidFill>
                  <a:srgbClr val="C0C0C0"/>
                </a:solidFill>
              </a:rPr>
              <a:t>Piloto Automático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Pré-emergência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pt-BR" smtClean="0"/>
              <a:t>Características físicas e químicas do solo</a:t>
            </a:r>
          </a:p>
          <a:p>
            <a:pPr lvl="1" eaLnBrk="1" hangingPunct="1">
              <a:lnSpc>
                <a:spcPct val="90000"/>
              </a:lnSpc>
            </a:pPr>
            <a:r>
              <a:rPr lang="pt-BR" smtClean="0"/>
              <a:t>Matéria orgânica</a:t>
            </a:r>
          </a:p>
          <a:p>
            <a:pPr lvl="1" eaLnBrk="1" hangingPunct="1">
              <a:lnSpc>
                <a:spcPct val="90000"/>
              </a:lnSpc>
            </a:pPr>
            <a:r>
              <a:rPr lang="pt-BR" smtClean="0"/>
              <a:t>Argila</a:t>
            </a:r>
          </a:p>
          <a:p>
            <a:pPr lvl="1" eaLnBrk="1" hangingPunct="1">
              <a:lnSpc>
                <a:spcPct val="90000"/>
              </a:lnSpc>
            </a:pPr>
            <a:r>
              <a:rPr lang="pt-BR" smtClean="0"/>
              <a:t>CTC</a:t>
            </a:r>
          </a:p>
          <a:p>
            <a:pPr lvl="1" eaLnBrk="1" hangingPunct="1">
              <a:lnSpc>
                <a:spcPct val="90000"/>
              </a:lnSpc>
            </a:pPr>
            <a:r>
              <a:rPr lang="pt-BR" smtClean="0"/>
              <a:t>Tipo de solo</a:t>
            </a:r>
          </a:p>
          <a:p>
            <a:pPr eaLnBrk="1" hangingPunct="1">
              <a:lnSpc>
                <a:spcPct val="90000"/>
              </a:lnSpc>
            </a:pPr>
            <a:r>
              <a:rPr lang="pt-BR" smtClean="0"/>
              <a:t>Características da cultura</a:t>
            </a:r>
          </a:p>
          <a:p>
            <a:pPr eaLnBrk="1" hangingPunct="1">
              <a:lnSpc>
                <a:spcPct val="90000"/>
              </a:lnSpc>
            </a:pPr>
            <a:r>
              <a:rPr lang="pt-BR" smtClean="0"/>
              <a:t>Incidência e população de PD</a:t>
            </a:r>
          </a:p>
          <a:p>
            <a:pPr eaLnBrk="1" hangingPunct="1">
              <a:lnSpc>
                <a:spcPct val="90000"/>
              </a:lnSpc>
            </a:pPr>
            <a:r>
              <a:rPr lang="pt-BR" smtClean="0"/>
              <a:t>Características do herbicida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600" smtClean="0"/>
              <a:t>Sistemas para Pós-emergência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smtClean="0"/>
              <a:t>Baseados em mapa de aplicação localizada</a:t>
            </a:r>
          </a:p>
          <a:p>
            <a:pPr lvl="1" eaLnBrk="1" hangingPunct="1"/>
            <a:r>
              <a:rPr lang="pt-BR" smtClean="0"/>
              <a:t>Tecnologia semelhante à aplicação em taxa variada</a:t>
            </a:r>
          </a:p>
          <a:p>
            <a:pPr lvl="1" eaLnBrk="1" hangingPunct="1"/>
            <a:r>
              <a:rPr lang="pt-BR" smtClean="0"/>
              <a:t>Controlador lê um mapa</a:t>
            </a:r>
          </a:p>
          <a:p>
            <a:pPr lvl="1" eaLnBrk="1" hangingPunct="1"/>
            <a:r>
              <a:rPr lang="pt-BR" smtClean="0"/>
              <a:t>Liga e desliga a barra toda ao entrar/sair de zona de aplicação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Pós emergência - sensores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smtClean="0"/>
              <a:t>Buscam identificar a presença de PD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00" y="0"/>
            <a:ext cx="37719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7667" name="Picture 3" descr="DSC011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64050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76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857625"/>
            <a:ext cx="45339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68313" y="3130550"/>
            <a:ext cx="317341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pt-BR" sz="2300" b="1"/>
              <a:t>Sensor de “Verde”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50825" y="3860800"/>
            <a:ext cx="1809750" cy="2959100"/>
            <a:chOff x="158" y="2432"/>
            <a:chExt cx="1140" cy="1864"/>
          </a:xfrm>
        </p:grpSpPr>
        <p:pic>
          <p:nvPicPr>
            <p:cNvPr id="3789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" y="2432"/>
              <a:ext cx="1140" cy="1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9" name="Text Box 8"/>
            <p:cNvSpPr txBox="1">
              <a:spLocks noChangeArrowheads="1"/>
            </p:cNvSpPr>
            <p:nvPr/>
          </p:nvSpPr>
          <p:spPr bwMode="auto">
            <a:xfrm>
              <a:off x="385" y="4065"/>
              <a:ext cx="90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/>
                <a:t>Localiza</a:t>
              </a: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339975" y="3860800"/>
            <a:ext cx="1828800" cy="2959100"/>
            <a:chOff x="1474" y="2432"/>
            <a:chExt cx="1152" cy="1864"/>
          </a:xfrm>
        </p:grpSpPr>
        <p:pic>
          <p:nvPicPr>
            <p:cNvPr id="37896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2432"/>
              <a:ext cx="1152" cy="1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 Box 11"/>
            <p:cNvSpPr txBox="1">
              <a:spLocks noChangeArrowheads="1"/>
            </p:cNvSpPr>
            <p:nvPr/>
          </p:nvSpPr>
          <p:spPr bwMode="auto">
            <a:xfrm>
              <a:off x="1655" y="4065"/>
              <a:ext cx="907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pt-BR"/>
                <a:t>Aplica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2509838" y="21288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/>
          </a:p>
        </p:txBody>
      </p:sp>
      <p:pic>
        <p:nvPicPr>
          <p:cNvPr id="38915" name="Picture 3" descr="sadjadi2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381000"/>
            <a:ext cx="5105400" cy="321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7756525" y="6397625"/>
            <a:ext cx="11588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00" b="1">
                <a:cs typeface="Arial" panose="020B0604020202020204" pitchFamily="34" charset="0"/>
              </a:rPr>
              <a:t>JADJADI</a:t>
            </a:r>
            <a:r>
              <a:rPr lang="pt-BR" sz="1000" b="1">
                <a:cs typeface="Arial" panose="020B0604020202020204" pitchFamily="34" charset="0"/>
              </a:rPr>
              <a:t> (</a:t>
            </a:r>
            <a:r>
              <a:rPr lang="en-US" sz="1000" b="1">
                <a:cs typeface="Arial" panose="020B0604020202020204" pitchFamily="34" charset="0"/>
              </a:rPr>
              <a:t>1995</a:t>
            </a:r>
            <a:r>
              <a:rPr lang="pt-BR" sz="1000" b="1">
                <a:cs typeface="Arial" panose="020B0604020202020204" pitchFamily="34" charset="0"/>
              </a:rPr>
              <a:t>)</a:t>
            </a:r>
            <a:r>
              <a:rPr lang="pt-BR" sz="1000" b="1"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2019300" y="25288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/>
          </a:p>
        </p:txBody>
      </p:sp>
      <p:pic>
        <p:nvPicPr>
          <p:cNvPr id="38918" name="Picture 6" descr="sadjadi1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6019800" cy="212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Text Box 7"/>
          <p:cNvSpPr txBox="1">
            <a:spLocks noChangeArrowheads="1"/>
          </p:cNvSpPr>
          <p:nvPr/>
        </p:nvSpPr>
        <p:spPr bwMode="auto">
          <a:xfrm>
            <a:off x="179388" y="765175"/>
            <a:ext cx="1512887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800"/>
              <a:t>Visão artificial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266825"/>
            <a:ext cx="8296275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5" y="0"/>
            <a:ext cx="46196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 Box 4"/>
          <p:cNvSpPr txBox="1">
            <a:spLocks noChangeArrowheads="1"/>
          </p:cNvSpPr>
          <p:nvPr/>
        </p:nvSpPr>
        <p:spPr bwMode="auto">
          <a:xfrm>
            <a:off x="7848600" y="6477000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400">
                <a:latin typeface="Times New Roman" panose="02020603050405020304" pitchFamily="18" charset="0"/>
              </a:rPr>
              <a:t>Tian, L., 2002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6200"/>
            <a:ext cx="91440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7843838" y="6477000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1400">
                <a:latin typeface="Times New Roman" panose="02020603050405020304" pitchFamily="18" charset="0"/>
              </a:rPr>
              <a:t>Tian, L., 2002</a:t>
            </a:r>
          </a:p>
        </p:txBody>
      </p:sp>
      <p:graphicFrame>
        <p:nvGraphicFramePr>
          <p:cNvPr id="2050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3492500" y="5949950"/>
          <a:ext cx="147478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Package" showAsIcon="1" r:id="rId4" imgW="1472040" imgH="686880" progId="Package">
                  <p:embed/>
                </p:oleObj>
              </mc:Choice>
              <mc:Fallback>
                <p:oleObj name="Package" showAsIcon="1" r:id="rId4" imgW="1472040" imgH="686880" progId="Package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00" y="5949950"/>
                        <a:ext cx="1474788" cy="685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331913" y="404813"/>
            <a:ext cx="64801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pt-BR" sz="3500" b="1"/>
              <a:t>Variação na vazão</a:t>
            </a: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7092950" y="6610350"/>
            <a:ext cx="1873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/>
              <a:t>Purdue University, 2001</a:t>
            </a:r>
          </a:p>
        </p:txBody>
      </p:sp>
      <p:pic>
        <p:nvPicPr>
          <p:cNvPr id="40964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4600" y="1557338"/>
            <a:ext cx="6654800" cy="4840287"/>
          </a:xfrm>
          <a:noFill/>
        </p:spPr>
      </p:pic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34925" y="1125538"/>
            <a:ext cx="74882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000"/>
              <a:t>Bico com válvula solenoide para controle modulado da vazão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331913" y="404813"/>
            <a:ext cx="64801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pt-BR" sz="3500" b="1"/>
              <a:t>Variação na vazão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7092950" y="6610350"/>
            <a:ext cx="1873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/>
              <a:t>Purdue University, 2001</a:t>
            </a:r>
          </a:p>
        </p:txBody>
      </p:sp>
      <p:pic>
        <p:nvPicPr>
          <p:cNvPr id="41988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" t="2435"/>
          <a:stretch>
            <a:fillRect/>
          </a:stretch>
        </p:blipFill>
        <p:spPr>
          <a:xfrm>
            <a:off x="395288" y="1268413"/>
            <a:ext cx="8280400" cy="51816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1331913" y="404813"/>
            <a:ext cx="64801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pt-BR" sz="3500" b="1"/>
              <a:t>Variação na vazão</a:t>
            </a:r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7092950" y="6610350"/>
            <a:ext cx="1873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/>
              <a:t>Purdue University, 2001</a:t>
            </a:r>
          </a:p>
        </p:txBody>
      </p:sp>
      <p:pic>
        <p:nvPicPr>
          <p:cNvPr id="4301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9613" y="1341438"/>
            <a:ext cx="5905500" cy="478472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1331913" y="404813"/>
            <a:ext cx="64801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pt-BR" sz="3500" b="1"/>
              <a:t>Variação na vazão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092950" y="6610350"/>
            <a:ext cx="1873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/>
              <a:t>Purdue University, 2001</a:t>
            </a:r>
          </a:p>
        </p:txBody>
      </p:sp>
      <p:pic>
        <p:nvPicPr>
          <p:cNvPr id="4403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5763" y="1125538"/>
            <a:ext cx="7524750" cy="3887787"/>
          </a:xfrm>
          <a:noFill/>
        </p:spPr>
      </p:pic>
      <p:pic>
        <p:nvPicPr>
          <p:cNvPr id="44037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014913"/>
            <a:ext cx="4038600" cy="1843087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Exemplo: Velpar-K</a:t>
            </a:r>
          </a:p>
        </p:txBody>
      </p:sp>
      <p:sp>
        <p:nvSpPr>
          <p:cNvPr id="19459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smtClean="0"/>
              <a:t>Cana de açúcar – soca</a:t>
            </a:r>
          </a:p>
          <a:p>
            <a:pPr eaLnBrk="1" hangingPunct="1"/>
            <a:r>
              <a:rPr lang="pt-BR" smtClean="0"/>
              <a:t>Época semi-úmida</a:t>
            </a:r>
          </a:p>
          <a:p>
            <a:pPr eaLnBrk="1" hangingPunct="1"/>
            <a:r>
              <a:rPr lang="pt-BR" smtClean="0"/>
              <a:t>Baixa infestação de PD</a:t>
            </a:r>
          </a:p>
          <a:p>
            <a:pPr eaLnBrk="1" hangingPunct="1"/>
            <a:r>
              <a:rPr lang="pt-BR" smtClean="0"/>
              <a:t>Pré-emergência da PD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1331913" y="404813"/>
            <a:ext cx="64801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pt-BR" sz="3500" b="1"/>
              <a:t>Variação na vazão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7092950" y="6610350"/>
            <a:ext cx="1873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/>
              <a:t>Purdue University, 2001</a:t>
            </a:r>
          </a:p>
        </p:txBody>
      </p:sp>
      <p:pic>
        <p:nvPicPr>
          <p:cNvPr id="45060" name="Picture 4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341438"/>
            <a:ext cx="8229600" cy="5076825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z="3600" smtClean="0"/>
              <a:t>Tecnologia para pré-emergentes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smtClean="0"/>
              <a:t>Baseados em mapa de aplicação</a:t>
            </a:r>
          </a:p>
          <a:p>
            <a:pPr eaLnBrk="1" hangingPunct="1"/>
            <a:r>
              <a:rPr lang="pt-BR" smtClean="0"/>
              <a:t>Sistemas de alteração de volume ou dosagem de aplicação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426" name="Picture 2" descr="esquema pulverização Multibicos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7338"/>
            <a:ext cx="8905875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533400" y="381000"/>
            <a:ext cx="82296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sz="3500" b="1"/>
              <a:t>Diferentes Bicos - Diferentes Vazões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SC012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2438"/>
            <a:ext cx="5154613" cy="386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8451" name="Picture 3" descr="DSC0125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44450"/>
            <a:ext cx="6111875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8452" name="Line 4"/>
          <p:cNvSpPr>
            <a:spLocks noChangeShapeType="1"/>
          </p:cNvSpPr>
          <p:nvPr/>
        </p:nvSpPr>
        <p:spPr bwMode="auto">
          <a:xfrm flipV="1">
            <a:off x="1258888" y="0"/>
            <a:ext cx="1657350" cy="61658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8133" name="Line 5"/>
          <p:cNvSpPr>
            <a:spLocks noChangeShapeType="1"/>
          </p:cNvSpPr>
          <p:nvPr/>
        </p:nvSpPr>
        <p:spPr bwMode="auto">
          <a:xfrm flipV="1">
            <a:off x="1476375" y="4508500"/>
            <a:ext cx="1543050" cy="16573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488454" name="Line 6"/>
          <p:cNvSpPr>
            <a:spLocks noChangeShapeType="1"/>
          </p:cNvSpPr>
          <p:nvPr/>
        </p:nvSpPr>
        <p:spPr bwMode="auto">
          <a:xfrm flipV="1">
            <a:off x="1547813" y="4652963"/>
            <a:ext cx="7380287" cy="16557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48845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8325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8452" grpId="0" animBg="1"/>
      <p:bldP spid="48845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1331913" y="404813"/>
            <a:ext cx="64801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pt-BR" sz="3500" b="1"/>
              <a:t>Variação na pressão</a:t>
            </a:r>
          </a:p>
        </p:txBody>
      </p:sp>
      <p:pic>
        <p:nvPicPr>
          <p:cNvPr id="4915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852738"/>
            <a:ext cx="5724525" cy="3998912"/>
          </a:xfrm>
          <a:noFill/>
        </p:spPr>
      </p:pic>
      <p:pic>
        <p:nvPicPr>
          <p:cNvPr id="49156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1196975"/>
            <a:ext cx="4038600" cy="2668588"/>
          </a:xfrm>
          <a:noFill/>
        </p:spPr>
      </p:pic>
      <p:sp>
        <p:nvSpPr>
          <p:cNvPr id="49157" name="Text Box 5"/>
          <p:cNvSpPr txBox="1">
            <a:spLocks noChangeArrowheads="1"/>
          </p:cNvSpPr>
          <p:nvPr/>
        </p:nvSpPr>
        <p:spPr bwMode="auto">
          <a:xfrm>
            <a:off x="7092950" y="6381750"/>
            <a:ext cx="1873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/>
              <a:t>Purdue University, 2001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ChangeArrowheads="1"/>
          </p:cNvSpPr>
          <p:nvPr/>
        </p:nvSpPr>
        <p:spPr bwMode="auto">
          <a:xfrm>
            <a:off x="1331913" y="404813"/>
            <a:ext cx="64801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pt-BR" sz="3500" b="1"/>
              <a:t>Injeção no Bico</a:t>
            </a:r>
          </a:p>
        </p:txBody>
      </p:sp>
      <p:pic>
        <p:nvPicPr>
          <p:cNvPr id="50179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8525" y="1052513"/>
            <a:ext cx="7489825" cy="5532437"/>
          </a:xfrm>
          <a:noFill/>
        </p:spPr>
      </p:pic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7092950" y="6610350"/>
            <a:ext cx="1873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/>
              <a:t>Purdue University, 2001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1331913" y="404813"/>
            <a:ext cx="64801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pt-BR" sz="3500" b="1"/>
              <a:t>Injeção no Bico</a:t>
            </a:r>
          </a:p>
        </p:txBody>
      </p:sp>
      <p:sp>
        <p:nvSpPr>
          <p:cNvPr id="491523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268413"/>
            <a:ext cx="7772400" cy="5256212"/>
          </a:xfrm>
        </p:spPr>
        <p:txBody>
          <a:bodyPr/>
          <a:lstStyle/>
          <a:p>
            <a:pPr eaLnBrk="1" hangingPunct="1"/>
            <a:r>
              <a:rPr lang="pt-BR" sz="3000" smtClean="0"/>
              <a:t>A água é aplicada a uma vazão e pressão constantes.</a:t>
            </a:r>
          </a:p>
          <a:p>
            <a:pPr eaLnBrk="1" hangingPunct="1"/>
            <a:endParaRPr lang="pt-BR" sz="3000" smtClean="0"/>
          </a:p>
          <a:p>
            <a:pPr eaLnBrk="1" hangingPunct="1"/>
            <a:r>
              <a:rPr lang="pt-BR" sz="3000" smtClean="0"/>
              <a:t>O tamanho das gotículas é mantido em uma condição ótima.</a:t>
            </a:r>
          </a:p>
          <a:p>
            <a:pPr eaLnBrk="1" hangingPunct="1"/>
            <a:endParaRPr lang="pt-BR" sz="3000" smtClean="0"/>
          </a:p>
          <a:p>
            <a:pPr eaLnBrk="1" hangingPunct="1"/>
            <a:r>
              <a:rPr lang="pt-BR" sz="3000" smtClean="0"/>
              <a:t>Essa solução também permite a aplicação de diferentes produtos ao mesmo tempo, desde que haja compatibilidade na mistura.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1331913" y="404813"/>
            <a:ext cx="6480175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kumimoji="1" lang="pt-BR" sz="3500" b="1"/>
              <a:t>Injeção no Bico</a:t>
            </a:r>
          </a:p>
        </p:txBody>
      </p:sp>
      <p:pic>
        <p:nvPicPr>
          <p:cNvPr id="53251" name="Picture 3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8525" y="1052513"/>
            <a:ext cx="7489825" cy="5532437"/>
          </a:xfrm>
          <a:noFill/>
        </p:spPr>
      </p:pic>
      <p:sp>
        <p:nvSpPr>
          <p:cNvPr id="53252" name="Text Box 4"/>
          <p:cNvSpPr txBox="1">
            <a:spLocks noChangeArrowheads="1"/>
          </p:cNvSpPr>
          <p:nvPr/>
        </p:nvSpPr>
        <p:spPr bwMode="auto">
          <a:xfrm>
            <a:off x="7092950" y="6610350"/>
            <a:ext cx="187325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1200"/>
              <a:t>Purdue University, 2001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Considerações finais</a:t>
            </a:r>
            <a:endParaRPr lang="en-US" smtClean="0"/>
          </a:p>
        </p:txBody>
      </p:sp>
      <p:sp>
        <p:nvSpPr>
          <p:cNvPr id="150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 smtClean="0"/>
              <a:t>O caminho não tem volta</a:t>
            </a:r>
          </a:p>
          <a:p>
            <a:pPr eaLnBrk="1" hangingPunct="1"/>
            <a:r>
              <a:rPr lang="pt-BR" smtClean="0"/>
              <a:t>Sempre existem pioneiros</a:t>
            </a:r>
          </a:p>
          <a:p>
            <a:pPr eaLnBrk="1" hangingPunct="1"/>
            <a:r>
              <a:rPr lang="pt-BR" smtClean="0"/>
              <a:t>Muitas empresas não adotarão neste momento</a:t>
            </a:r>
          </a:p>
          <a:p>
            <a:pPr eaLnBrk="1" hangingPunct="1"/>
            <a:r>
              <a:rPr lang="pt-BR" smtClean="0"/>
              <a:t>A tecnologia evolui muito rápido</a:t>
            </a: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50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50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Recomendação Velpar-K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pt-BR" smtClean="0"/>
          </a:p>
          <a:p>
            <a:pPr eaLnBrk="1" hangingPunct="1"/>
            <a:r>
              <a:rPr lang="pt-BR" smtClean="0"/>
              <a:t>Erros envolvidos na recomendação</a:t>
            </a:r>
          </a:p>
          <a:p>
            <a:pPr lvl="1" eaLnBrk="1" hangingPunct="1"/>
            <a:r>
              <a:rPr lang="pt-BR" smtClean="0"/>
              <a:t>Regressão matemática</a:t>
            </a:r>
          </a:p>
          <a:p>
            <a:pPr lvl="1" eaLnBrk="1" hangingPunct="1"/>
            <a:r>
              <a:rPr lang="pt-BR" smtClean="0"/>
              <a:t>Medida dos teores de argila</a:t>
            </a:r>
          </a:p>
          <a:p>
            <a:pPr lvl="1" eaLnBrk="1" hangingPunct="1"/>
            <a:r>
              <a:rPr lang="pt-BR" smtClean="0"/>
              <a:t>Medida dos teores de matéria orgânica</a:t>
            </a:r>
          </a:p>
          <a:p>
            <a:pPr lvl="1" eaLnBrk="1" hangingPunct="1"/>
            <a:r>
              <a:rPr lang="pt-BR" smtClean="0"/>
              <a:t>Estimativa de valores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Regressão matemática</a:t>
            </a:r>
          </a:p>
        </p:txBody>
      </p:sp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909763"/>
            <a:ext cx="7885112" cy="494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64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Resíduos da regressão</a:t>
            </a:r>
          </a:p>
        </p:txBody>
      </p:sp>
      <p:graphicFrame>
        <p:nvGraphicFramePr>
          <p:cNvPr id="102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1114425" y="1628775"/>
          <a:ext cx="8064500" cy="4329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r:id="rId3" imgW="4770000" imgH="2560104" progId="">
                  <p:embed/>
                </p:oleObj>
              </mc:Choice>
              <mc:Fallback>
                <p:oleObj r:id="rId3" imgW="4770000" imgH="2560104" progId="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425" y="1628775"/>
                        <a:ext cx="8064500" cy="4329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 smtClean="0"/>
              <a:t>Medida nos teores de argila</a:t>
            </a:r>
          </a:p>
        </p:txBody>
      </p:sp>
      <p:pic>
        <p:nvPicPr>
          <p:cNvPr id="2253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34" b="6969"/>
          <a:stretch>
            <a:fillRect/>
          </a:stretch>
        </p:blipFill>
        <p:spPr bwMode="auto">
          <a:xfrm>
            <a:off x="0" y="1238250"/>
            <a:ext cx="9144000" cy="561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6949" name="Text Box 5"/>
          <p:cNvSpPr txBox="1">
            <a:spLocks noChangeArrowheads="1"/>
          </p:cNvSpPr>
          <p:nvPr/>
        </p:nvSpPr>
        <p:spPr bwMode="auto">
          <a:xfrm>
            <a:off x="1763713" y="1628775"/>
            <a:ext cx="9048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>
                <a:cs typeface="Arial" panose="020B0604020202020204" pitchFamily="34" charset="0"/>
              </a:rPr>
              <a:t>35,8 %</a:t>
            </a:r>
          </a:p>
        </p:txBody>
      </p:sp>
      <p:sp>
        <p:nvSpPr>
          <p:cNvPr id="466950" name="Text Box 6"/>
          <p:cNvSpPr txBox="1">
            <a:spLocks noChangeArrowheads="1"/>
          </p:cNvSpPr>
          <p:nvPr/>
        </p:nvSpPr>
        <p:spPr bwMode="auto">
          <a:xfrm>
            <a:off x="6156325" y="4221163"/>
            <a:ext cx="9048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>
                <a:cs typeface="Arial" panose="020B0604020202020204" pitchFamily="34" charset="0"/>
              </a:rPr>
              <a:t>46,0 %</a:t>
            </a:r>
          </a:p>
        </p:txBody>
      </p:sp>
      <p:sp>
        <p:nvSpPr>
          <p:cNvPr id="466951" name="Text Box 7"/>
          <p:cNvSpPr txBox="1">
            <a:spLocks noChangeArrowheads="1"/>
          </p:cNvSpPr>
          <p:nvPr/>
        </p:nvSpPr>
        <p:spPr bwMode="auto">
          <a:xfrm>
            <a:off x="1547813" y="4221163"/>
            <a:ext cx="9048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>
                <a:cs typeface="Arial" panose="020B0604020202020204" pitchFamily="34" charset="0"/>
              </a:rPr>
              <a:t>36,4 %</a:t>
            </a:r>
          </a:p>
        </p:txBody>
      </p:sp>
      <p:sp>
        <p:nvSpPr>
          <p:cNvPr id="466952" name="Text Box 8"/>
          <p:cNvSpPr txBox="1">
            <a:spLocks noChangeArrowheads="1"/>
          </p:cNvSpPr>
          <p:nvPr/>
        </p:nvSpPr>
        <p:spPr bwMode="auto">
          <a:xfrm>
            <a:off x="6084888" y="1700213"/>
            <a:ext cx="9048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>
                <a:cs typeface="Arial" panose="020B0604020202020204" pitchFamily="34" charset="0"/>
              </a:rPr>
              <a:t>45,6 %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66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66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49" grpId="0" animBg="1"/>
      <p:bldP spid="466950" grpId="0" animBg="1"/>
      <p:bldP spid="466951" grpId="0" animBg="1"/>
      <p:bldP spid="4669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60338"/>
            <a:ext cx="8775700" cy="6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ext Box 5"/>
          <p:cNvSpPr txBox="1">
            <a:spLocks noChangeArrowheads="1"/>
          </p:cNvSpPr>
          <p:nvPr/>
        </p:nvSpPr>
        <p:spPr bwMode="auto">
          <a:xfrm>
            <a:off x="6156325" y="1773238"/>
            <a:ext cx="2000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/>
              <a:t>Maximum: 58.137</a:t>
            </a:r>
          </a:p>
          <a:p>
            <a:pPr eaLnBrk="1" hangingPunct="1"/>
            <a:r>
              <a:rPr lang="pt-BR"/>
              <a:t>Minimum: 38.030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8415337" cy="644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7"/>
          <p:cNvSpPr txBox="1">
            <a:spLocks noChangeArrowheads="1"/>
          </p:cNvSpPr>
          <p:nvPr/>
        </p:nvSpPr>
        <p:spPr bwMode="auto">
          <a:xfrm>
            <a:off x="6280150" y="3232150"/>
            <a:ext cx="17462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t-BR"/>
              <a:t>Maximum: 3.13</a:t>
            </a:r>
          </a:p>
          <a:p>
            <a:pPr eaLnBrk="1" hangingPunct="1"/>
            <a:r>
              <a:rPr lang="pt-BR"/>
              <a:t>Minimum: 1.35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elo ppt">
  <a:themeElements>
    <a:clrScheme name="Modelo pp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elo ppt">
      <a:majorFont>
        <a:latin typeface="FranklinGotTDemCon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elo 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elo 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elo 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1857</TotalTime>
  <Words>531</Words>
  <Application>Microsoft Macintosh PowerPoint</Application>
  <PresentationFormat>Apresentação na tela (4:3)</PresentationFormat>
  <Paragraphs>127</Paragraphs>
  <Slides>39</Slides>
  <Notes>4</Notes>
  <HiddenSlides>0</HiddenSlides>
  <MMClips>0</MMClips>
  <ScaleCrop>false</ScaleCrop>
  <HeadingPairs>
    <vt:vector size="8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4" baseType="lpstr">
      <vt:lpstr>FranklinGotTDemCon</vt:lpstr>
      <vt:lpstr>Times New Roman</vt:lpstr>
      <vt:lpstr>Arial</vt:lpstr>
      <vt:lpstr>Modelo ppt</vt:lpstr>
      <vt:lpstr>Package</vt:lpstr>
      <vt:lpstr>Manejo de herbicidas Linhas de atuação</vt:lpstr>
      <vt:lpstr>Pré-emergência</vt:lpstr>
      <vt:lpstr>Exemplo: Velpar-K</vt:lpstr>
      <vt:lpstr>Recomendação Velpar-K</vt:lpstr>
      <vt:lpstr>Regressão matemática</vt:lpstr>
      <vt:lpstr>Resíduos da regressão</vt:lpstr>
      <vt:lpstr>Medida nos teores de argila</vt:lpstr>
      <vt:lpstr>Apresentação do PowerPoint</vt:lpstr>
      <vt:lpstr>Apresentação do PowerPoint</vt:lpstr>
      <vt:lpstr>Apresentação do PowerPoint</vt:lpstr>
      <vt:lpstr>Pós emergência</vt:lpstr>
      <vt:lpstr>Tecnologia</vt:lpstr>
      <vt:lpstr>Mapeamento de PD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As ferramentas e os componentes</vt:lpstr>
      <vt:lpstr>Sistemas para Pós-emergência</vt:lpstr>
      <vt:lpstr>Pós emergência - sensores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Tecnologia para pré-emergentes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Considerações finais</vt:lpstr>
    </vt:vector>
  </TitlesOfParts>
  <Company>User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Introdução à Agricultura de Precisão</dc:title>
  <dc:creator>User</dc:creator>
  <cp:lastModifiedBy>Usuário do Microsoft Office</cp:lastModifiedBy>
  <cp:revision>58</cp:revision>
  <dcterms:created xsi:type="dcterms:W3CDTF">2003-11-12T13:27:46Z</dcterms:created>
  <dcterms:modified xsi:type="dcterms:W3CDTF">2016-03-21T00:20:51Z</dcterms:modified>
</cp:coreProperties>
</file>