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347" r:id="rId2"/>
    <p:sldId id="593" r:id="rId3"/>
    <p:sldId id="597" r:id="rId4"/>
    <p:sldId id="595" r:id="rId5"/>
    <p:sldId id="596" r:id="rId6"/>
    <p:sldId id="594" r:id="rId7"/>
    <p:sldId id="496" r:id="rId8"/>
    <p:sldId id="571" r:id="rId9"/>
    <p:sldId id="572" r:id="rId10"/>
    <p:sldId id="579" r:id="rId11"/>
    <p:sldId id="580" r:id="rId12"/>
    <p:sldId id="591" r:id="rId13"/>
    <p:sldId id="574" r:id="rId14"/>
    <p:sldId id="582" r:id="rId15"/>
    <p:sldId id="589" r:id="rId16"/>
    <p:sldId id="600" r:id="rId17"/>
    <p:sldId id="601" r:id="rId18"/>
    <p:sldId id="599" r:id="rId19"/>
    <p:sldId id="590" r:id="rId20"/>
    <p:sldId id="497" r:id="rId21"/>
    <p:sldId id="553" r:id="rId22"/>
    <p:sldId id="499" r:id="rId23"/>
    <p:sldId id="500" r:id="rId24"/>
    <p:sldId id="501" r:id="rId25"/>
    <p:sldId id="502" r:id="rId26"/>
    <p:sldId id="503" r:id="rId27"/>
    <p:sldId id="504" r:id="rId28"/>
    <p:sldId id="556" r:id="rId29"/>
    <p:sldId id="583" r:id="rId30"/>
    <p:sldId id="506" r:id="rId31"/>
    <p:sldId id="508" r:id="rId32"/>
    <p:sldId id="509" r:id="rId33"/>
    <p:sldId id="510" r:id="rId34"/>
    <p:sldId id="511" r:id="rId35"/>
    <p:sldId id="555" r:id="rId36"/>
    <p:sldId id="513" r:id="rId37"/>
    <p:sldId id="514" r:id="rId38"/>
    <p:sldId id="515" r:id="rId39"/>
    <p:sldId id="558" r:id="rId40"/>
    <p:sldId id="518" r:id="rId41"/>
    <p:sldId id="519" r:id="rId42"/>
    <p:sldId id="520" r:id="rId43"/>
    <p:sldId id="521" r:id="rId44"/>
    <p:sldId id="592" r:id="rId45"/>
    <p:sldId id="523" r:id="rId46"/>
    <p:sldId id="524" r:id="rId47"/>
    <p:sldId id="525" r:id="rId48"/>
    <p:sldId id="526" r:id="rId49"/>
    <p:sldId id="527" r:id="rId50"/>
    <p:sldId id="559" r:id="rId51"/>
    <p:sldId id="529" r:id="rId52"/>
    <p:sldId id="530" r:id="rId53"/>
    <p:sldId id="531" r:id="rId54"/>
    <p:sldId id="532" r:id="rId55"/>
    <p:sldId id="533" r:id="rId56"/>
    <p:sldId id="535" r:id="rId57"/>
    <p:sldId id="538" r:id="rId58"/>
    <p:sldId id="539" r:id="rId59"/>
    <p:sldId id="588" r:id="rId60"/>
    <p:sldId id="585" r:id="rId61"/>
    <p:sldId id="541" r:id="rId62"/>
    <p:sldId id="586" r:id="rId63"/>
    <p:sldId id="545" r:id="rId64"/>
    <p:sldId id="438" r:id="rId65"/>
    <p:sldId id="602" r:id="rId66"/>
    <p:sldId id="603" r:id="rId6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120" d="100"/>
          <a:sy n="120" d="100"/>
        </p:scale>
        <p:origin x="13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Maria%20Maciel\Documents\2013\Dados\FF%202003%20a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159196639617"/>
          <c:y val="0.17889859439551833"/>
          <c:w val="0.72461199520232067"/>
          <c:h val="0.70026964169342165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val>
            <c:numRef>
              <c:f>Plan2!$B$27:$B$36</c:f>
              <c:numCache>
                <c:formatCode>#,##0.00</c:formatCode>
                <c:ptCount val="10"/>
                <c:pt idx="0">
                  <c:v>39801457.620000012</c:v>
                </c:pt>
                <c:pt idx="1">
                  <c:v>45151792.490000002</c:v>
                </c:pt>
                <c:pt idx="2">
                  <c:v>48803258.090000011</c:v>
                </c:pt>
                <c:pt idx="3">
                  <c:v>49994748.080000006</c:v>
                </c:pt>
                <c:pt idx="4">
                  <c:v>51811981.800000004</c:v>
                </c:pt>
                <c:pt idx="5">
                  <c:v>58704215.870000005</c:v>
                </c:pt>
                <c:pt idx="6">
                  <c:v>69269677.409999996</c:v>
                </c:pt>
                <c:pt idx="7">
                  <c:v>72767862.659999892</c:v>
                </c:pt>
                <c:pt idx="8">
                  <c:v>78749699.25</c:v>
                </c:pt>
                <c:pt idx="9">
                  <c:v>82188840.569999993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9-4009-92C2-B0DF88F713A5}"/>
            </c:ext>
          </c:extLst>
        </c:ser>
        <c:ser>
          <c:idx val="0"/>
          <c:order val="1"/>
          <c:tx>
            <c:v>GASTOS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1-1079-4009-92C2-B0DF88F71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587904"/>
        <c:axId val="240589440"/>
      </c:barChart>
      <c:catAx>
        <c:axId val="240587904"/>
        <c:scaling>
          <c:orientation val="minMax"/>
        </c:scaling>
        <c:delete val="1"/>
        <c:axPos val="b"/>
        <c:numFmt formatCode="0.00" sourceLinked="0"/>
        <c:majorTickMark val="out"/>
        <c:minorTickMark val="none"/>
        <c:tickLblPos val="none"/>
        <c:crossAx val="240589440"/>
        <c:crosses val="autoZero"/>
        <c:auto val="1"/>
        <c:lblAlgn val="ctr"/>
        <c:lblOffset val="100"/>
        <c:noMultiLvlLbl val="0"/>
      </c:catAx>
      <c:valAx>
        <c:axId val="2405894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40587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77BDD-3C64-4477-A2C8-5CA827A04B4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815D20A-A0BB-4919-9EEC-AACE90A69B9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2800" dirty="0" smtClean="0">
              <a:latin typeface="Calibri" pitchFamily="34" charset="0"/>
              <a:ea typeface="Arial Unicode MS" pitchFamily="34" charset="-128"/>
              <a:cs typeface="Arial Unicode MS" pitchFamily="34" charset="-128"/>
            </a:rPr>
            <a:t> </a:t>
          </a:r>
          <a:r>
            <a:rPr lang="pt-BR" sz="3600" b="1" dirty="0" smtClean="0">
              <a:latin typeface="Calibri" pitchFamily="34" charset="0"/>
              <a:ea typeface="Arial Unicode MS" pitchFamily="34" charset="-128"/>
              <a:cs typeface="Arial Unicode MS" pitchFamily="34" charset="-128"/>
            </a:rPr>
            <a:t>Fatores Extrínsecos</a:t>
          </a:r>
          <a:endParaRPr lang="pt-BR" sz="3600" b="1" dirty="0">
            <a:latin typeface="Calibri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A1210776-41BA-4D63-B424-7AC85B3EC0B1}" type="parTrans" cxnId="{71EAFC2B-A6B3-4F18-B9FF-0931C7024408}">
      <dgm:prSet/>
      <dgm:spPr/>
      <dgm:t>
        <a:bodyPr/>
        <a:lstStyle/>
        <a:p>
          <a:endParaRPr lang="pt-BR"/>
        </a:p>
      </dgm:t>
    </dgm:pt>
    <dgm:pt modelId="{A36271A9-264B-44EB-8E75-3434B15BF065}" type="sibTrans" cxnId="{71EAFC2B-A6B3-4F18-B9FF-0931C7024408}">
      <dgm:prSet/>
      <dgm:spPr/>
      <dgm:t>
        <a:bodyPr/>
        <a:lstStyle/>
        <a:p>
          <a:endParaRPr lang="pt-BR"/>
        </a:p>
      </dgm:t>
    </dgm:pt>
    <dgm:pt modelId="{2C3AF6A6-8BFC-499F-9F26-C892B785570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2800" b="1" dirty="0" smtClean="0">
              <a:latin typeface="Calibri" pitchFamily="34" charset="0"/>
              <a:ea typeface="Arial Unicode MS" pitchFamily="34" charset="-128"/>
              <a:cs typeface="Arial Unicode MS" pitchFamily="34" charset="-128"/>
            </a:rPr>
            <a:t>  </a:t>
          </a:r>
          <a:r>
            <a:rPr lang="pt-BR" sz="3600" b="1" dirty="0" smtClean="0">
              <a:latin typeface="Calibri" pitchFamily="34" charset="0"/>
              <a:ea typeface="Arial Unicode MS" pitchFamily="34" charset="-128"/>
              <a:cs typeface="Arial Unicode MS" pitchFamily="34" charset="-128"/>
            </a:rPr>
            <a:t>Fatores Intrínsecos</a:t>
          </a:r>
          <a:endParaRPr lang="pt-BR" sz="3600" b="1" dirty="0">
            <a:latin typeface="Calibri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51170957-0DCE-4587-AB7E-71140FE53AFC}" type="parTrans" cxnId="{912D56D8-9D04-48CD-AE09-649E2D4B730B}">
      <dgm:prSet/>
      <dgm:spPr/>
      <dgm:t>
        <a:bodyPr/>
        <a:lstStyle/>
        <a:p>
          <a:endParaRPr lang="pt-BR"/>
        </a:p>
      </dgm:t>
    </dgm:pt>
    <dgm:pt modelId="{74DD0DAE-3300-40F1-B004-383639BBCF1C}" type="sibTrans" cxnId="{912D56D8-9D04-48CD-AE09-649E2D4B730B}">
      <dgm:prSet/>
      <dgm:spPr/>
      <dgm:t>
        <a:bodyPr/>
        <a:lstStyle/>
        <a:p>
          <a:endParaRPr lang="pt-BR"/>
        </a:p>
      </dgm:t>
    </dgm:pt>
    <dgm:pt modelId="{C3C415D5-B7C8-4502-ADDB-A9D60A9333A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3200" b="1" dirty="0" smtClean="0">
              <a:latin typeface="Calibri" pitchFamily="34" charset="0"/>
              <a:ea typeface="Arial Unicode MS" pitchFamily="34" charset="-128"/>
              <a:cs typeface="Arial Unicode MS" pitchFamily="34" charset="-128"/>
            </a:rPr>
            <a:t> </a:t>
          </a:r>
          <a:r>
            <a:rPr lang="pt-BR" sz="3600" b="1" dirty="0" smtClean="0">
              <a:latin typeface="Calibri" pitchFamily="34" charset="0"/>
              <a:ea typeface="Arial Unicode MS" pitchFamily="34" charset="-128"/>
              <a:cs typeface="Arial Unicode MS" pitchFamily="34" charset="-128"/>
            </a:rPr>
            <a:t>Fatores Comportamentais</a:t>
          </a:r>
          <a:endParaRPr lang="pt-BR" sz="3600" b="1" dirty="0">
            <a:latin typeface="Calibri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6F9EA55E-F6DE-4A79-94AD-3E5A1931EE76}" type="parTrans" cxnId="{775C8E36-4260-4B3B-ACD4-5C43F9231B90}">
      <dgm:prSet/>
      <dgm:spPr/>
      <dgm:t>
        <a:bodyPr/>
        <a:lstStyle/>
        <a:p>
          <a:endParaRPr lang="pt-BR"/>
        </a:p>
      </dgm:t>
    </dgm:pt>
    <dgm:pt modelId="{51FECC33-753E-4FEC-B140-1263D57922BC}" type="sibTrans" cxnId="{775C8E36-4260-4B3B-ACD4-5C43F9231B90}">
      <dgm:prSet/>
      <dgm:spPr/>
      <dgm:t>
        <a:bodyPr/>
        <a:lstStyle/>
        <a:p>
          <a:endParaRPr lang="pt-BR"/>
        </a:p>
      </dgm:t>
    </dgm:pt>
    <dgm:pt modelId="{4DB13AA1-52B5-4348-A56A-460B0674019E}" type="pres">
      <dgm:prSet presAssocID="{0F377BDD-3C64-4477-A2C8-5CA827A04B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0E760B-4AB8-4F11-8CB3-361C836711B7}" type="pres">
      <dgm:prSet presAssocID="{A815D20A-A0BB-4919-9EEC-AACE90A69B9A}" presName="parentLin" presStyleCnt="0"/>
      <dgm:spPr/>
    </dgm:pt>
    <dgm:pt modelId="{8471A917-2A1C-4F87-B979-A01845EA1826}" type="pres">
      <dgm:prSet presAssocID="{A815D20A-A0BB-4919-9EEC-AACE90A69B9A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714E6350-FD5F-4DAF-8EE5-AE5D7EAEEBE4}" type="pres">
      <dgm:prSet presAssocID="{A815D20A-A0BB-4919-9EEC-AACE90A69B9A}" presName="parentText" presStyleLbl="node1" presStyleIdx="0" presStyleCnt="3" custScaleX="132740" custScaleY="103323" custLinFactNeighborX="-6542" custLinFactNeighborY="-199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134A7D-6F92-4B02-8E2A-C054ED0E4164}" type="pres">
      <dgm:prSet presAssocID="{A815D20A-A0BB-4919-9EEC-AACE90A69B9A}" presName="negativeSpace" presStyleCnt="0"/>
      <dgm:spPr/>
    </dgm:pt>
    <dgm:pt modelId="{949F1B30-8287-4A28-BDF4-D5C7FF94BA58}" type="pres">
      <dgm:prSet presAssocID="{A815D20A-A0BB-4919-9EEC-AACE90A69B9A}" presName="childText" presStyleLbl="conFgAcc1" presStyleIdx="0" presStyleCnt="3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pt-BR"/>
        </a:p>
      </dgm:t>
    </dgm:pt>
    <dgm:pt modelId="{909CECA3-8485-4A1E-899E-81E689523B04}" type="pres">
      <dgm:prSet presAssocID="{A36271A9-264B-44EB-8E75-3434B15BF065}" presName="spaceBetweenRectangles" presStyleCnt="0"/>
      <dgm:spPr/>
    </dgm:pt>
    <dgm:pt modelId="{7864AE65-7B80-4D00-BADE-CC271731CBD4}" type="pres">
      <dgm:prSet presAssocID="{2C3AF6A6-8BFC-499F-9F26-C892B785570B}" presName="parentLin" presStyleCnt="0"/>
      <dgm:spPr/>
    </dgm:pt>
    <dgm:pt modelId="{51FA08C4-25FD-488D-A8CF-433C51043C47}" type="pres">
      <dgm:prSet presAssocID="{2C3AF6A6-8BFC-499F-9F26-C892B785570B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BFE40A98-B5BD-400A-817C-5DFD6BFD0EF9}" type="pres">
      <dgm:prSet presAssocID="{2C3AF6A6-8BFC-499F-9F26-C892B785570B}" presName="parentText" presStyleLbl="node1" presStyleIdx="1" presStyleCnt="3" custScaleX="132739" custScaleY="98656" custLinFactNeighborX="-17355" custLinFactNeighborY="105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D7FD93-BEA8-449B-8273-37BDF05BCF09}" type="pres">
      <dgm:prSet presAssocID="{2C3AF6A6-8BFC-499F-9F26-C892B785570B}" presName="negativeSpace" presStyleCnt="0"/>
      <dgm:spPr/>
    </dgm:pt>
    <dgm:pt modelId="{407CFD2B-3935-47FD-AD8B-99C286607D37}" type="pres">
      <dgm:prSet presAssocID="{2C3AF6A6-8BFC-499F-9F26-C892B785570B}" presName="childText" presStyleLbl="conFgAcc1" presStyleIdx="1" presStyleCnt="3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pt-BR"/>
        </a:p>
      </dgm:t>
    </dgm:pt>
    <dgm:pt modelId="{97F748E2-6CB2-49D9-ABDC-483DA3E45EF0}" type="pres">
      <dgm:prSet presAssocID="{74DD0DAE-3300-40F1-B004-383639BBCF1C}" presName="spaceBetweenRectangles" presStyleCnt="0"/>
      <dgm:spPr/>
    </dgm:pt>
    <dgm:pt modelId="{1A576249-6658-4DE0-973F-C627379024DB}" type="pres">
      <dgm:prSet presAssocID="{C3C415D5-B7C8-4502-ADDB-A9D60A9333AC}" presName="parentLin" presStyleCnt="0"/>
      <dgm:spPr/>
    </dgm:pt>
    <dgm:pt modelId="{04C1D1D8-0CFE-48AB-8944-61B876DD15E1}" type="pres">
      <dgm:prSet presAssocID="{C3C415D5-B7C8-4502-ADDB-A9D60A9333AC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EFD4A6B3-46A7-4747-8729-E961D3AB0BA6}" type="pres">
      <dgm:prSet presAssocID="{C3C415D5-B7C8-4502-ADDB-A9D60A9333AC}" presName="parentText" presStyleLbl="node1" presStyleIdx="2" presStyleCnt="3" custScaleX="131544" custLinFactNeighborX="-4895" custLinFactNeighborY="-293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3B8277-B1D9-439C-9784-9C3A8BCDB059}" type="pres">
      <dgm:prSet presAssocID="{C3C415D5-B7C8-4502-ADDB-A9D60A9333AC}" presName="negativeSpace" presStyleCnt="0"/>
      <dgm:spPr/>
    </dgm:pt>
    <dgm:pt modelId="{2A6CDA04-7486-4F77-AE85-55BBD909A9C9}" type="pres">
      <dgm:prSet presAssocID="{C3C415D5-B7C8-4502-ADDB-A9D60A9333AC}" presName="childText" presStyleLbl="conFgAcc1" presStyleIdx="2" presStyleCnt="3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pt-BR"/>
        </a:p>
      </dgm:t>
    </dgm:pt>
  </dgm:ptLst>
  <dgm:cxnLst>
    <dgm:cxn modelId="{2BE95F84-0E59-4BC7-BE76-88750C894F0D}" type="presOf" srcId="{C3C415D5-B7C8-4502-ADDB-A9D60A9333AC}" destId="{EFD4A6B3-46A7-4747-8729-E961D3AB0BA6}" srcOrd="1" destOrd="0" presId="urn:microsoft.com/office/officeart/2005/8/layout/list1"/>
    <dgm:cxn modelId="{7BC725DC-9DAC-449A-98C7-D4F1DF5647C4}" type="presOf" srcId="{2C3AF6A6-8BFC-499F-9F26-C892B785570B}" destId="{51FA08C4-25FD-488D-A8CF-433C51043C47}" srcOrd="0" destOrd="0" presId="urn:microsoft.com/office/officeart/2005/8/layout/list1"/>
    <dgm:cxn modelId="{8454B74F-2CA3-41E6-B6E1-87F7CAF85E0A}" type="presOf" srcId="{A815D20A-A0BB-4919-9EEC-AACE90A69B9A}" destId="{714E6350-FD5F-4DAF-8EE5-AE5D7EAEEBE4}" srcOrd="1" destOrd="0" presId="urn:microsoft.com/office/officeart/2005/8/layout/list1"/>
    <dgm:cxn modelId="{30FE6519-7980-411A-AE9D-51646CCC9876}" type="presOf" srcId="{A815D20A-A0BB-4919-9EEC-AACE90A69B9A}" destId="{8471A917-2A1C-4F87-B979-A01845EA1826}" srcOrd="0" destOrd="0" presId="urn:microsoft.com/office/officeart/2005/8/layout/list1"/>
    <dgm:cxn modelId="{71EAFC2B-A6B3-4F18-B9FF-0931C7024408}" srcId="{0F377BDD-3C64-4477-A2C8-5CA827A04B4A}" destId="{A815D20A-A0BB-4919-9EEC-AACE90A69B9A}" srcOrd="0" destOrd="0" parTransId="{A1210776-41BA-4D63-B424-7AC85B3EC0B1}" sibTransId="{A36271A9-264B-44EB-8E75-3434B15BF065}"/>
    <dgm:cxn modelId="{D2987372-7DD5-40D0-A373-F7279C98CEA8}" type="presOf" srcId="{0F377BDD-3C64-4477-A2C8-5CA827A04B4A}" destId="{4DB13AA1-52B5-4348-A56A-460B0674019E}" srcOrd="0" destOrd="0" presId="urn:microsoft.com/office/officeart/2005/8/layout/list1"/>
    <dgm:cxn modelId="{775C8E36-4260-4B3B-ACD4-5C43F9231B90}" srcId="{0F377BDD-3C64-4477-A2C8-5CA827A04B4A}" destId="{C3C415D5-B7C8-4502-ADDB-A9D60A9333AC}" srcOrd="2" destOrd="0" parTransId="{6F9EA55E-F6DE-4A79-94AD-3E5A1931EE76}" sibTransId="{51FECC33-753E-4FEC-B140-1263D57922BC}"/>
    <dgm:cxn modelId="{912D56D8-9D04-48CD-AE09-649E2D4B730B}" srcId="{0F377BDD-3C64-4477-A2C8-5CA827A04B4A}" destId="{2C3AF6A6-8BFC-499F-9F26-C892B785570B}" srcOrd="1" destOrd="0" parTransId="{51170957-0DCE-4587-AB7E-71140FE53AFC}" sibTransId="{74DD0DAE-3300-40F1-B004-383639BBCF1C}"/>
    <dgm:cxn modelId="{968358FE-2C52-4382-A63E-E3D70044FC9D}" type="presOf" srcId="{2C3AF6A6-8BFC-499F-9F26-C892B785570B}" destId="{BFE40A98-B5BD-400A-817C-5DFD6BFD0EF9}" srcOrd="1" destOrd="0" presId="urn:microsoft.com/office/officeart/2005/8/layout/list1"/>
    <dgm:cxn modelId="{546FFEC8-7ADE-4700-823E-7C262AB59840}" type="presOf" srcId="{C3C415D5-B7C8-4502-ADDB-A9D60A9333AC}" destId="{04C1D1D8-0CFE-48AB-8944-61B876DD15E1}" srcOrd="0" destOrd="0" presId="urn:microsoft.com/office/officeart/2005/8/layout/list1"/>
    <dgm:cxn modelId="{64743038-D50B-4932-ABF8-D265AD6A402C}" type="presParOf" srcId="{4DB13AA1-52B5-4348-A56A-460B0674019E}" destId="{BE0E760B-4AB8-4F11-8CB3-361C836711B7}" srcOrd="0" destOrd="0" presId="urn:microsoft.com/office/officeart/2005/8/layout/list1"/>
    <dgm:cxn modelId="{B96D299C-B123-4B46-9B2A-D88BAEC2B54F}" type="presParOf" srcId="{BE0E760B-4AB8-4F11-8CB3-361C836711B7}" destId="{8471A917-2A1C-4F87-B979-A01845EA1826}" srcOrd="0" destOrd="0" presId="urn:microsoft.com/office/officeart/2005/8/layout/list1"/>
    <dgm:cxn modelId="{DF7DA802-F0F6-471E-A960-3250A15F8482}" type="presParOf" srcId="{BE0E760B-4AB8-4F11-8CB3-361C836711B7}" destId="{714E6350-FD5F-4DAF-8EE5-AE5D7EAEEBE4}" srcOrd="1" destOrd="0" presId="urn:microsoft.com/office/officeart/2005/8/layout/list1"/>
    <dgm:cxn modelId="{F492E7BE-AD65-4F8F-83FC-6FD5F36B0A6E}" type="presParOf" srcId="{4DB13AA1-52B5-4348-A56A-460B0674019E}" destId="{FA134A7D-6F92-4B02-8E2A-C054ED0E4164}" srcOrd="1" destOrd="0" presId="urn:microsoft.com/office/officeart/2005/8/layout/list1"/>
    <dgm:cxn modelId="{BB726372-F2E9-437D-AE32-D67AD0E41C0F}" type="presParOf" srcId="{4DB13AA1-52B5-4348-A56A-460B0674019E}" destId="{949F1B30-8287-4A28-BDF4-D5C7FF94BA58}" srcOrd="2" destOrd="0" presId="urn:microsoft.com/office/officeart/2005/8/layout/list1"/>
    <dgm:cxn modelId="{656F9922-EB16-4A76-8C3E-C9DF1950DC4F}" type="presParOf" srcId="{4DB13AA1-52B5-4348-A56A-460B0674019E}" destId="{909CECA3-8485-4A1E-899E-81E689523B04}" srcOrd="3" destOrd="0" presId="urn:microsoft.com/office/officeart/2005/8/layout/list1"/>
    <dgm:cxn modelId="{1D2B6158-77F2-422C-8C38-E54A52F9D256}" type="presParOf" srcId="{4DB13AA1-52B5-4348-A56A-460B0674019E}" destId="{7864AE65-7B80-4D00-BADE-CC271731CBD4}" srcOrd="4" destOrd="0" presId="urn:microsoft.com/office/officeart/2005/8/layout/list1"/>
    <dgm:cxn modelId="{EE0085B6-A84B-4553-846B-2F8560A1FFD8}" type="presParOf" srcId="{7864AE65-7B80-4D00-BADE-CC271731CBD4}" destId="{51FA08C4-25FD-488D-A8CF-433C51043C47}" srcOrd="0" destOrd="0" presId="urn:microsoft.com/office/officeart/2005/8/layout/list1"/>
    <dgm:cxn modelId="{E44AC3D1-0D66-42C2-B7C7-84FD9901DDB5}" type="presParOf" srcId="{7864AE65-7B80-4D00-BADE-CC271731CBD4}" destId="{BFE40A98-B5BD-400A-817C-5DFD6BFD0EF9}" srcOrd="1" destOrd="0" presId="urn:microsoft.com/office/officeart/2005/8/layout/list1"/>
    <dgm:cxn modelId="{2FA8AC7B-82FF-4FD6-A864-0354EE97E813}" type="presParOf" srcId="{4DB13AA1-52B5-4348-A56A-460B0674019E}" destId="{A3D7FD93-BEA8-449B-8273-37BDF05BCF09}" srcOrd="5" destOrd="0" presId="urn:microsoft.com/office/officeart/2005/8/layout/list1"/>
    <dgm:cxn modelId="{4B1B4AB4-FEA0-4675-8E41-1F7C115DE0A9}" type="presParOf" srcId="{4DB13AA1-52B5-4348-A56A-460B0674019E}" destId="{407CFD2B-3935-47FD-AD8B-99C286607D37}" srcOrd="6" destOrd="0" presId="urn:microsoft.com/office/officeart/2005/8/layout/list1"/>
    <dgm:cxn modelId="{55E6AC6B-77BD-4D36-997E-78CAF08AFA85}" type="presParOf" srcId="{4DB13AA1-52B5-4348-A56A-460B0674019E}" destId="{97F748E2-6CB2-49D9-ABDC-483DA3E45EF0}" srcOrd="7" destOrd="0" presId="urn:microsoft.com/office/officeart/2005/8/layout/list1"/>
    <dgm:cxn modelId="{756B3DD4-CDA4-4803-BB64-641BF57CFDCC}" type="presParOf" srcId="{4DB13AA1-52B5-4348-A56A-460B0674019E}" destId="{1A576249-6658-4DE0-973F-C627379024DB}" srcOrd="8" destOrd="0" presId="urn:microsoft.com/office/officeart/2005/8/layout/list1"/>
    <dgm:cxn modelId="{CD9938DC-84E2-4344-8886-5288E9F41929}" type="presParOf" srcId="{1A576249-6658-4DE0-973F-C627379024DB}" destId="{04C1D1D8-0CFE-48AB-8944-61B876DD15E1}" srcOrd="0" destOrd="0" presId="urn:microsoft.com/office/officeart/2005/8/layout/list1"/>
    <dgm:cxn modelId="{C60DE1D3-F7DE-4FF2-97AD-F335B151272C}" type="presParOf" srcId="{1A576249-6658-4DE0-973F-C627379024DB}" destId="{EFD4A6B3-46A7-4747-8729-E961D3AB0BA6}" srcOrd="1" destOrd="0" presId="urn:microsoft.com/office/officeart/2005/8/layout/list1"/>
    <dgm:cxn modelId="{8A74642C-0C1D-4203-BB97-DACC13DA6D79}" type="presParOf" srcId="{4DB13AA1-52B5-4348-A56A-460B0674019E}" destId="{D63B8277-B1D9-439C-9784-9C3A8BCDB059}" srcOrd="9" destOrd="0" presId="urn:microsoft.com/office/officeart/2005/8/layout/list1"/>
    <dgm:cxn modelId="{760B7BD9-FA49-490D-8BEB-44B00A1A9862}" type="presParOf" srcId="{4DB13AA1-52B5-4348-A56A-460B0674019E}" destId="{2A6CDA04-7486-4F77-AE85-55BBD909A9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A72562-0B50-4345-9FBB-25B9E2329761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5188805-F041-4AD5-9E17-4D988A6CCBEE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pt-BR" sz="2400" b="0" dirty="0" smtClean="0">
              <a:latin typeface="Calibri" pitchFamily="34" charset="0"/>
              <a:cs typeface="Calibri" pitchFamily="34" charset="0"/>
            </a:rPr>
            <a:t>Verificar se não há móveis em más condições ( pés bambos, encostos soltos);</a:t>
          </a:r>
          <a:endParaRPr lang="pt-BR" sz="2400" b="0" dirty="0">
            <a:latin typeface="Calibri" pitchFamily="34" charset="0"/>
            <a:cs typeface="Calibri" pitchFamily="34" charset="0"/>
          </a:endParaRPr>
        </a:p>
      </dgm:t>
    </dgm:pt>
    <dgm:pt modelId="{E82B454C-CCA3-499E-9A04-14B1EF61FB15}" type="parTrans" cxnId="{4B59A051-57FC-43C5-98D0-AC24CB216B74}">
      <dgm:prSet/>
      <dgm:spPr/>
      <dgm:t>
        <a:bodyPr/>
        <a:lstStyle/>
        <a:p>
          <a:endParaRPr lang="pt-BR"/>
        </a:p>
      </dgm:t>
    </dgm:pt>
    <dgm:pt modelId="{323EA372-2A02-4BCE-8815-4895B8EAA5A6}" type="sibTrans" cxnId="{4B59A051-57FC-43C5-98D0-AC24CB216B74}">
      <dgm:prSet/>
      <dgm:spPr/>
      <dgm:t>
        <a:bodyPr/>
        <a:lstStyle/>
        <a:p>
          <a:endParaRPr lang="pt-BR"/>
        </a:p>
      </dgm:t>
    </dgm:pt>
    <dgm:pt modelId="{9F7FD513-5644-422B-A026-5A3298532A5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pt-BR" sz="2400" b="0" dirty="0" smtClean="0">
              <a:latin typeface="Calibri" pitchFamily="34" charset="0"/>
              <a:cs typeface="Calibri" pitchFamily="34" charset="0"/>
            </a:rPr>
            <a:t>Utilizar poucos móveis nos ambientes; </a:t>
          </a:r>
          <a:endParaRPr lang="pt-BR" sz="2400" b="0" dirty="0">
            <a:latin typeface="Calibri" pitchFamily="34" charset="0"/>
            <a:cs typeface="Calibri" pitchFamily="34" charset="0"/>
          </a:endParaRPr>
        </a:p>
      </dgm:t>
    </dgm:pt>
    <dgm:pt modelId="{9A999E59-D72D-4CE7-9893-E0556C313107}" type="parTrans" cxnId="{452F82F9-9C37-49FA-B76F-7BF2C1A8722E}">
      <dgm:prSet/>
      <dgm:spPr/>
      <dgm:t>
        <a:bodyPr/>
        <a:lstStyle/>
        <a:p>
          <a:endParaRPr lang="pt-BR"/>
        </a:p>
      </dgm:t>
    </dgm:pt>
    <dgm:pt modelId="{826DEB41-CDD8-4AC9-940F-D639E53BA457}" type="sibTrans" cxnId="{452F82F9-9C37-49FA-B76F-7BF2C1A8722E}">
      <dgm:prSet/>
      <dgm:spPr/>
      <dgm:t>
        <a:bodyPr/>
        <a:lstStyle/>
        <a:p>
          <a:endParaRPr lang="pt-BR"/>
        </a:p>
      </dgm:t>
    </dgm:pt>
    <dgm:pt modelId="{12207663-F287-4D24-BC83-C6682AD04B7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pt-BR" sz="2400" b="0" dirty="0" smtClean="0">
              <a:latin typeface="Calibri" pitchFamily="34" charset="0"/>
              <a:cs typeface="Calibri" pitchFamily="34" charset="0"/>
            </a:rPr>
            <a:t>Não encerar o chão para evitar que fique escorregadio;</a:t>
          </a:r>
        </a:p>
      </dgm:t>
    </dgm:pt>
    <dgm:pt modelId="{813AB03E-E2B4-4A39-AE93-21809C5F8AB9}" type="parTrans" cxnId="{1784581A-16DD-4C94-83FA-309D27478E98}">
      <dgm:prSet/>
      <dgm:spPr/>
      <dgm:t>
        <a:bodyPr/>
        <a:lstStyle/>
        <a:p>
          <a:endParaRPr lang="pt-BR"/>
        </a:p>
      </dgm:t>
    </dgm:pt>
    <dgm:pt modelId="{34C52B20-B205-4834-A9B2-564CE25C5EE8}" type="sibTrans" cxnId="{1784581A-16DD-4C94-83FA-309D27478E98}">
      <dgm:prSet/>
      <dgm:spPr/>
      <dgm:t>
        <a:bodyPr/>
        <a:lstStyle/>
        <a:p>
          <a:endParaRPr lang="pt-BR"/>
        </a:p>
      </dgm:t>
    </dgm:pt>
    <dgm:pt modelId="{AC285A06-F91B-4574-8F11-EA2414004861}" type="pres">
      <dgm:prSet presAssocID="{61A72562-0B50-4345-9FBB-25B9E23297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310919-297C-4064-91BF-4B9C0602E970}" type="pres">
      <dgm:prSet presAssocID="{12207663-F287-4D24-BC83-C6682AD04B7A}" presName="parentLin" presStyleCnt="0"/>
      <dgm:spPr/>
    </dgm:pt>
    <dgm:pt modelId="{6DE035B7-295F-4AB3-B8B5-55F96D84F1DE}" type="pres">
      <dgm:prSet presAssocID="{12207663-F287-4D24-BC83-C6682AD04B7A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C4A0A3F-7D84-4754-AA4B-E821020AA159}" type="pres">
      <dgm:prSet presAssocID="{12207663-F287-4D24-BC83-C6682AD04B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A81646-D151-4695-B44D-85C15C5D855C}" type="pres">
      <dgm:prSet presAssocID="{12207663-F287-4D24-BC83-C6682AD04B7A}" presName="negativeSpace" presStyleCnt="0"/>
      <dgm:spPr/>
    </dgm:pt>
    <dgm:pt modelId="{3C9F2772-4462-4937-A891-BA6A95D05FDF}" type="pres">
      <dgm:prSet presAssocID="{12207663-F287-4D24-BC83-C6682AD04B7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008F7-290F-442C-834C-763BAB05E4A2}" type="pres">
      <dgm:prSet presAssocID="{34C52B20-B205-4834-A9B2-564CE25C5EE8}" presName="spaceBetweenRectangles" presStyleCnt="0"/>
      <dgm:spPr/>
    </dgm:pt>
    <dgm:pt modelId="{15D9E783-511B-4717-B69B-3CD8644D3388}" type="pres">
      <dgm:prSet presAssocID="{9F7FD513-5644-422B-A026-5A3298532A5C}" presName="parentLin" presStyleCnt="0"/>
      <dgm:spPr/>
    </dgm:pt>
    <dgm:pt modelId="{4C7FCF94-A239-439E-97D1-EC7A6694C2A7}" type="pres">
      <dgm:prSet presAssocID="{9F7FD513-5644-422B-A026-5A3298532A5C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493E1686-A07B-40C3-89A5-5C736E8F3A44}" type="pres">
      <dgm:prSet presAssocID="{9F7FD513-5644-422B-A026-5A3298532A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17CE29-E7D0-4024-B9BE-FE3B795616C6}" type="pres">
      <dgm:prSet presAssocID="{9F7FD513-5644-422B-A026-5A3298532A5C}" presName="negativeSpace" presStyleCnt="0"/>
      <dgm:spPr/>
    </dgm:pt>
    <dgm:pt modelId="{555ADEC7-7AFC-4DA6-8C9F-012801FDDDFD}" type="pres">
      <dgm:prSet presAssocID="{9F7FD513-5644-422B-A026-5A3298532A5C}" presName="childText" presStyleLbl="conFgAcc1" presStyleIdx="1" presStyleCnt="3">
        <dgm:presLayoutVars>
          <dgm:bulletEnabled val="1"/>
        </dgm:presLayoutVars>
      </dgm:prSet>
      <dgm:spPr/>
    </dgm:pt>
    <dgm:pt modelId="{F234BE28-1635-4C0E-A826-BCC08E442239}" type="pres">
      <dgm:prSet presAssocID="{826DEB41-CDD8-4AC9-940F-D639E53BA457}" presName="spaceBetweenRectangles" presStyleCnt="0"/>
      <dgm:spPr/>
    </dgm:pt>
    <dgm:pt modelId="{1E6F34C2-863C-4FD7-BDB7-71B5F988545D}" type="pres">
      <dgm:prSet presAssocID="{85188805-F041-4AD5-9E17-4D988A6CCBEE}" presName="parentLin" presStyleCnt="0"/>
      <dgm:spPr/>
    </dgm:pt>
    <dgm:pt modelId="{F59A8EB9-0ADE-41AB-BE47-73B6730548C8}" type="pres">
      <dgm:prSet presAssocID="{85188805-F041-4AD5-9E17-4D988A6CCBEE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C6A46473-C911-4F6E-8706-77C21DE7F0E9}" type="pres">
      <dgm:prSet presAssocID="{85188805-F041-4AD5-9E17-4D988A6CCB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FD7D15-30E3-4D80-852C-E89701A5902F}" type="pres">
      <dgm:prSet presAssocID="{85188805-F041-4AD5-9E17-4D988A6CCBEE}" presName="negativeSpace" presStyleCnt="0"/>
      <dgm:spPr/>
    </dgm:pt>
    <dgm:pt modelId="{BB19865C-0A7E-467A-8C26-02BF13144DEA}" type="pres">
      <dgm:prSet presAssocID="{85188805-F041-4AD5-9E17-4D988A6CCB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B103B3-B12E-4BE4-B2D3-89764CDC75CE}" type="presOf" srcId="{9F7FD513-5644-422B-A026-5A3298532A5C}" destId="{4C7FCF94-A239-439E-97D1-EC7A6694C2A7}" srcOrd="0" destOrd="0" presId="urn:microsoft.com/office/officeart/2005/8/layout/list1"/>
    <dgm:cxn modelId="{C1143927-4F4F-41B8-83C7-F5E9DA4516C3}" type="presOf" srcId="{9F7FD513-5644-422B-A026-5A3298532A5C}" destId="{493E1686-A07B-40C3-89A5-5C736E8F3A44}" srcOrd="1" destOrd="0" presId="urn:microsoft.com/office/officeart/2005/8/layout/list1"/>
    <dgm:cxn modelId="{83D568C8-FC20-4B71-9B37-2418B9B6862F}" type="presOf" srcId="{12207663-F287-4D24-BC83-C6682AD04B7A}" destId="{1C4A0A3F-7D84-4754-AA4B-E821020AA159}" srcOrd="1" destOrd="0" presId="urn:microsoft.com/office/officeart/2005/8/layout/list1"/>
    <dgm:cxn modelId="{452F82F9-9C37-49FA-B76F-7BF2C1A8722E}" srcId="{61A72562-0B50-4345-9FBB-25B9E2329761}" destId="{9F7FD513-5644-422B-A026-5A3298532A5C}" srcOrd="1" destOrd="0" parTransId="{9A999E59-D72D-4CE7-9893-E0556C313107}" sibTransId="{826DEB41-CDD8-4AC9-940F-D639E53BA457}"/>
    <dgm:cxn modelId="{A9A550B5-892B-4702-8A59-E9C322BCB729}" type="presOf" srcId="{85188805-F041-4AD5-9E17-4D988A6CCBEE}" destId="{C6A46473-C911-4F6E-8706-77C21DE7F0E9}" srcOrd="1" destOrd="0" presId="urn:microsoft.com/office/officeart/2005/8/layout/list1"/>
    <dgm:cxn modelId="{907159CF-23B8-49C2-B269-D0FD7389AD9D}" type="presOf" srcId="{61A72562-0B50-4345-9FBB-25B9E2329761}" destId="{AC285A06-F91B-4574-8F11-EA2414004861}" srcOrd="0" destOrd="0" presId="urn:microsoft.com/office/officeart/2005/8/layout/list1"/>
    <dgm:cxn modelId="{C038F50E-13B5-484B-AC73-73FEFF26C425}" type="presOf" srcId="{85188805-F041-4AD5-9E17-4D988A6CCBEE}" destId="{F59A8EB9-0ADE-41AB-BE47-73B6730548C8}" srcOrd="0" destOrd="0" presId="urn:microsoft.com/office/officeart/2005/8/layout/list1"/>
    <dgm:cxn modelId="{1784581A-16DD-4C94-83FA-309D27478E98}" srcId="{61A72562-0B50-4345-9FBB-25B9E2329761}" destId="{12207663-F287-4D24-BC83-C6682AD04B7A}" srcOrd="0" destOrd="0" parTransId="{813AB03E-E2B4-4A39-AE93-21809C5F8AB9}" sibTransId="{34C52B20-B205-4834-A9B2-564CE25C5EE8}"/>
    <dgm:cxn modelId="{4B59A051-57FC-43C5-98D0-AC24CB216B74}" srcId="{61A72562-0B50-4345-9FBB-25B9E2329761}" destId="{85188805-F041-4AD5-9E17-4D988A6CCBEE}" srcOrd="2" destOrd="0" parTransId="{E82B454C-CCA3-499E-9A04-14B1EF61FB15}" sibTransId="{323EA372-2A02-4BCE-8815-4895B8EAA5A6}"/>
    <dgm:cxn modelId="{4D7B53F2-9E4F-4AC7-8950-6EA0C1E18744}" type="presOf" srcId="{12207663-F287-4D24-BC83-C6682AD04B7A}" destId="{6DE035B7-295F-4AB3-B8B5-55F96D84F1DE}" srcOrd="0" destOrd="0" presId="urn:microsoft.com/office/officeart/2005/8/layout/list1"/>
    <dgm:cxn modelId="{41A1E8DE-EE81-4D97-B26E-DD444D5647AF}" type="presParOf" srcId="{AC285A06-F91B-4574-8F11-EA2414004861}" destId="{D4310919-297C-4064-91BF-4B9C0602E970}" srcOrd="0" destOrd="0" presId="urn:microsoft.com/office/officeart/2005/8/layout/list1"/>
    <dgm:cxn modelId="{B4264014-E8CC-48EA-B1FD-1A900023F093}" type="presParOf" srcId="{D4310919-297C-4064-91BF-4B9C0602E970}" destId="{6DE035B7-295F-4AB3-B8B5-55F96D84F1DE}" srcOrd="0" destOrd="0" presId="urn:microsoft.com/office/officeart/2005/8/layout/list1"/>
    <dgm:cxn modelId="{6BAD6980-8705-4A9E-BD8C-1E3695597620}" type="presParOf" srcId="{D4310919-297C-4064-91BF-4B9C0602E970}" destId="{1C4A0A3F-7D84-4754-AA4B-E821020AA159}" srcOrd="1" destOrd="0" presId="urn:microsoft.com/office/officeart/2005/8/layout/list1"/>
    <dgm:cxn modelId="{F6BEE96D-F5DA-451D-A9FB-D5507D6F9E87}" type="presParOf" srcId="{AC285A06-F91B-4574-8F11-EA2414004861}" destId="{E9A81646-D151-4695-B44D-85C15C5D855C}" srcOrd="1" destOrd="0" presId="urn:microsoft.com/office/officeart/2005/8/layout/list1"/>
    <dgm:cxn modelId="{4954C9B0-BA83-46F3-BAEA-D3F1820698B8}" type="presParOf" srcId="{AC285A06-F91B-4574-8F11-EA2414004861}" destId="{3C9F2772-4462-4937-A891-BA6A95D05FDF}" srcOrd="2" destOrd="0" presId="urn:microsoft.com/office/officeart/2005/8/layout/list1"/>
    <dgm:cxn modelId="{1E993276-FC5D-4EB1-99FF-5B3D7B6EF995}" type="presParOf" srcId="{AC285A06-F91B-4574-8F11-EA2414004861}" destId="{4DA008F7-290F-442C-834C-763BAB05E4A2}" srcOrd="3" destOrd="0" presId="urn:microsoft.com/office/officeart/2005/8/layout/list1"/>
    <dgm:cxn modelId="{C8F78B70-1E2F-45A3-9005-99666D1B9B77}" type="presParOf" srcId="{AC285A06-F91B-4574-8F11-EA2414004861}" destId="{15D9E783-511B-4717-B69B-3CD8644D3388}" srcOrd="4" destOrd="0" presId="urn:microsoft.com/office/officeart/2005/8/layout/list1"/>
    <dgm:cxn modelId="{0B6576DC-F353-4B88-AEE8-FE7CF8E84E60}" type="presParOf" srcId="{15D9E783-511B-4717-B69B-3CD8644D3388}" destId="{4C7FCF94-A239-439E-97D1-EC7A6694C2A7}" srcOrd="0" destOrd="0" presId="urn:microsoft.com/office/officeart/2005/8/layout/list1"/>
    <dgm:cxn modelId="{9947E1E2-B19C-4352-A18D-3B9847EAE901}" type="presParOf" srcId="{15D9E783-511B-4717-B69B-3CD8644D3388}" destId="{493E1686-A07B-40C3-89A5-5C736E8F3A44}" srcOrd="1" destOrd="0" presId="urn:microsoft.com/office/officeart/2005/8/layout/list1"/>
    <dgm:cxn modelId="{5E07B556-48C8-4223-B2F1-D472A6963671}" type="presParOf" srcId="{AC285A06-F91B-4574-8F11-EA2414004861}" destId="{BB17CE29-E7D0-4024-B9BE-FE3B795616C6}" srcOrd="5" destOrd="0" presId="urn:microsoft.com/office/officeart/2005/8/layout/list1"/>
    <dgm:cxn modelId="{FC4807D6-E593-40A1-BA48-B0932C0F3C48}" type="presParOf" srcId="{AC285A06-F91B-4574-8F11-EA2414004861}" destId="{555ADEC7-7AFC-4DA6-8C9F-012801FDDDFD}" srcOrd="6" destOrd="0" presId="urn:microsoft.com/office/officeart/2005/8/layout/list1"/>
    <dgm:cxn modelId="{889F482F-2126-4E06-8754-580176AABC08}" type="presParOf" srcId="{AC285A06-F91B-4574-8F11-EA2414004861}" destId="{F234BE28-1635-4C0E-A826-BCC08E442239}" srcOrd="7" destOrd="0" presId="urn:microsoft.com/office/officeart/2005/8/layout/list1"/>
    <dgm:cxn modelId="{74C76BDB-E967-48FD-8D0D-5F9D3EAD0872}" type="presParOf" srcId="{AC285A06-F91B-4574-8F11-EA2414004861}" destId="{1E6F34C2-863C-4FD7-BDB7-71B5F988545D}" srcOrd="8" destOrd="0" presId="urn:microsoft.com/office/officeart/2005/8/layout/list1"/>
    <dgm:cxn modelId="{9D1641BB-A4B8-435E-8D18-77A879E1278E}" type="presParOf" srcId="{1E6F34C2-863C-4FD7-BDB7-71B5F988545D}" destId="{F59A8EB9-0ADE-41AB-BE47-73B6730548C8}" srcOrd="0" destOrd="0" presId="urn:microsoft.com/office/officeart/2005/8/layout/list1"/>
    <dgm:cxn modelId="{B654F3A6-40B6-4491-B2CA-869CC74855EC}" type="presParOf" srcId="{1E6F34C2-863C-4FD7-BDB7-71B5F988545D}" destId="{C6A46473-C911-4F6E-8706-77C21DE7F0E9}" srcOrd="1" destOrd="0" presId="urn:microsoft.com/office/officeart/2005/8/layout/list1"/>
    <dgm:cxn modelId="{93287101-BC99-4CAA-857C-7E55E97428D7}" type="presParOf" srcId="{AC285A06-F91B-4574-8F11-EA2414004861}" destId="{27FD7D15-30E3-4D80-852C-E89701A5902F}" srcOrd="9" destOrd="0" presId="urn:microsoft.com/office/officeart/2005/8/layout/list1"/>
    <dgm:cxn modelId="{0D89C7AA-2CB1-4670-8FD1-AC136FDD6C11}" type="presParOf" srcId="{AC285A06-F91B-4574-8F11-EA2414004861}" destId="{BB19865C-0A7E-467A-8C26-02BF13144D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A72562-0B50-4345-9FBB-25B9E2329761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5188805-F041-4AD5-9E17-4D988A6CCBEE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pt-BR" sz="2400" b="0" dirty="0" smtClean="0">
              <a:latin typeface="Calibri" pitchFamily="34" charset="0"/>
              <a:cs typeface="Calibri" pitchFamily="34" charset="0"/>
            </a:rPr>
            <a:t>Eliminar tapetes ou carpetes soltos;</a:t>
          </a:r>
          <a:endParaRPr lang="pt-BR" sz="2400" b="0" dirty="0">
            <a:latin typeface="Calibri" pitchFamily="34" charset="0"/>
            <a:cs typeface="Calibri" pitchFamily="34" charset="0"/>
          </a:endParaRPr>
        </a:p>
      </dgm:t>
    </dgm:pt>
    <dgm:pt modelId="{E82B454C-CCA3-499E-9A04-14B1EF61FB15}" type="parTrans" cxnId="{4B59A051-57FC-43C5-98D0-AC24CB216B74}">
      <dgm:prSet/>
      <dgm:spPr/>
      <dgm:t>
        <a:bodyPr/>
        <a:lstStyle/>
        <a:p>
          <a:endParaRPr lang="pt-BR"/>
        </a:p>
      </dgm:t>
    </dgm:pt>
    <dgm:pt modelId="{323EA372-2A02-4BCE-8815-4895B8EAA5A6}" type="sibTrans" cxnId="{4B59A051-57FC-43C5-98D0-AC24CB216B74}">
      <dgm:prSet/>
      <dgm:spPr/>
      <dgm:t>
        <a:bodyPr/>
        <a:lstStyle/>
        <a:p>
          <a:endParaRPr lang="pt-BR"/>
        </a:p>
      </dgm:t>
    </dgm:pt>
    <dgm:pt modelId="{9F7FD513-5644-422B-A026-5A3298532A5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pt-BR" sz="2400" b="0" dirty="0" smtClean="0">
              <a:latin typeface="Calibri" pitchFamily="34" charset="0"/>
              <a:cs typeface="Calibri" pitchFamily="34" charset="0"/>
            </a:rPr>
            <a:t>Deixar sempre gavetas fechadas; </a:t>
          </a:r>
          <a:endParaRPr lang="pt-BR" sz="2400" b="0" dirty="0">
            <a:latin typeface="Calibri" pitchFamily="34" charset="0"/>
            <a:cs typeface="Calibri" pitchFamily="34" charset="0"/>
          </a:endParaRPr>
        </a:p>
      </dgm:t>
    </dgm:pt>
    <dgm:pt modelId="{9A999E59-D72D-4CE7-9893-E0556C313107}" type="parTrans" cxnId="{452F82F9-9C37-49FA-B76F-7BF2C1A8722E}">
      <dgm:prSet/>
      <dgm:spPr/>
      <dgm:t>
        <a:bodyPr/>
        <a:lstStyle/>
        <a:p>
          <a:endParaRPr lang="pt-BR"/>
        </a:p>
      </dgm:t>
    </dgm:pt>
    <dgm:pt modelId="{826DEB41-CDD8-4AC9-940F-D639E53BA457}" type="sibTrans" cxnId="{452F82F9-9C37-49FA-B76F-7BF2C1A8722E}">
      <dgm:prSet/>
      <dgm:spPr/>
      <dgm:t>
        <a:bodyPr/>
        <a:lstStyle/>
        <a:p>
          <a:endParaRPr lang="pt-BR"/>
        </a:p>
      </dgm:t>
    </dgm:pt>
    <dgm:pt modelId="{12207663-F287-4D24-BC83-C6682AD04B7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pt-BR" sz="2400" b="0" dirty="0" smtClean="0">
              <a:latin typeface="Calibri" pitchFamily="34" charset="0"/>
              <a:cs typeface="Calibri" pitchFamily="34" charset="0"/>
            </a:rPr>
            <a:t>Manter objetos mais usados em lugares onde o alcance seja mais fácil;  </a:t>
          </a:r>
        </a:p>
      </dgm:t>
    </dgm:pt>
    <dgm:pt modelId="{813AB03E-E2B4-4A39-AE93-21809C5F8AB9}" type="parTrans" cxnId="{1784581A-16DD-4C94-83FA-309D27478E98}">
      <dgm:prSet/>
      <dgm:spPr/>
      <dgm:t>
        <a:bodyPr/>
        <a:lstStyle/>
        <a:p>
          <a:endParaRPr lang="pt-BR"/>
        </a:p>
      </dgm:t>
    </dgm:pt>
    <dgm:pt modelId="{34C52B20-B205-4834-A9B2-564CE25C5EE8}" type="sibTrans" cxnId="{1784581A-16DD-4C94-83FA-309D27478E98}">
      <dgm:prSet/>
      <dgm:spPr/>
      <dgm:t>
        <a:bodyPr/>
        <a:lstStyle/>
        <a:p>
          <a:endParaRPr lang="pt-BR"/>
        </a:p>
      </dgm:t>
    </dgm:pt>
    <dgm:pt modelId="{AC285A06-F91B-4574-8F11-EA2414004861}" type="pres">
      <dgm:prSet presAssocID="{61A72562-0B50-4345-9FBB-25B9E23297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310919-297C-4064-91BF-4B9C0602E970}" type="pres">
      <dgm:prSet presAssocID="{12207663-F287-4D24-BC83-C6682AD04B7A}" presName="parentLin" presStyleCnt="0"/>
      <dgm:spPr/>
    </dgm:pt>
    <dgm:pt modelId="{6DE035B7-295F-4AB3-B8B5-55F96D84F1DE}" type="pres">
      <dgm:prSet presAssocID="{12207663-F287-4D24-BC83-C6682AD04B7A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C4A0A3F-7D84-4754-AA4B-E821020AA159}" type="pres">
      <dgm:prSet presAssocID="{12207663-F287-4D24-BC83-C6682AD04B7A}" presName="parentText" presStyleLbl="node1" presStyleIdx="0" presStyleCnt="3" custLinFactNeighborX="7124" custLinFactNeighborY="-145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A81646-D151-4695-B44D-85C15C5D855C}" type="pres">
      <dgm:prSet presAssocID="{12207663-F287-4D24-BC83-C6682AD04B7A}" presName="negativeSpace" presStyleCnt="0"/>
      <dgm:spPr/>
    </dgm:pt>
    <dgm:pt modelId="{3C9F2772-4462-4937-A891-BA6A95D05FDF}" type="pres">
      <dgm:prSet presAssocID="{12207663-F287-4D24-BC83-C6682AD04B7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008F7-290F-442C-834C-763BAB05E4A2}" type="pres">
      <dgm:prSet presAssocID="{34C52B20-B205-4834-A9B2-564CE25C5EE8}" presName="spaceBetweenRectangles" presStyleCnt="0"/>
      <dgm:spPr/>
    </dgm:pt>
    <dgm:pt modelId="{15D9E783-511B-4717-B69B-3CD8644D3388}" type="pres">
      <dgm:prSet presAssocID="{9F7FD513-5644-422B-A026-5A3298532A5C}" presName="parentLin" presStyleCnt="0"/>
      <dgm:spPr/>
    </dgm:pt>
    <dgm:pt modelId="{4C7FCF94-A239-439E-97D1-EC7A6694C2A7}" type="pres">
      <dgm:prSet presAssocID="{9F7FD513-5644-422B-A026-5A3298532A5C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493E1686-A07B-40C3-89A5-5C736E8F3A44}" type="pres">
      <dgm:prSet presAssocID="{9F7FD513-5644-422B-A026-5A3298532A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17CE29-E7D0-4024-B9BE-FE3B795616C6}" type="pres">
      <dgm:prSet presAssocID="{9F7FD513-5644-422B-A026-5A3298532A5C}" presName="negativeSpace" presStyleCnt="0"/>
      <dgm:spPr/>
    </dgm:pt>
    <dgm:pt modelId="{555ADEC7-7AFC-4DA6-8C9F-012801FDDDFD}" type="pres">
      <dgm:prSet presAssocID="{9F7FD513-5644-422B-A026-5A3298532A5C}" presName="childText" presStyleLbl="conFgAcc1" presStyleIdx="1" presStyleCnt="3">
        <dgm:presLayoutVars>
          <dgm:bulletEnabled val="1"/>
        </dgm:presLayoutVars>
      </dgm:prSet>
      <dgm:spPr/>
    </dgm:pt>
    <dgm:pt modelId="{F234BE28-1635-4C0E-A826-BCC08E442239}" type="pres">
      <dgm:prSet presAssocID="{826DEB41-CDD8-4AC9-940F-D639E53BA457}" presName="spaceBetweenRectangles" presStyleCnt="0"/>
      <dgm:spPr/>
    </dgm:pt>
    <dgm:pt modelId="{1E6F34C2-863C-4FD7-BDB7-71B5F988545D}" type="pres">
      <dgm:prSet presAssocID="{85188805-F041-4AD5-9E17-4D988A6CCBEE}" presName="parentLin" presStyleCnt="0"/>
      <dgm:spPr/>
    </dgm:pt>
    <dgm:pt modelId="{F59A8EB9-0ADE-41AB-BE47-73B6730548C8}" type="pres">
      <dgm:prSet presAssocID="{85188805-F041-4AD5-9E17-4D988A6CCBEE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C6A46473-C911-4F6E-8706-77C21DE7F0E9}" type="pres">
      <dgm:prSet presAssocID="{85188805-F041-4AD5-9E17-4D988A6CCB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FD7D15-30E3-4D80-852C-E89701A5902F}" type="pres">
      <dgm:prSet presAssocID="{85188805-F041-4AD5-9E17-4D988A6CCBEE}" presName="negativeSpace" presStyleCnt="0"/>
      <dgm:spPr/>
    </dgm:pt>
    <dgm:pt modelId="{BB19865C-0A7E-467A-8C26-02BF13144DEA}" type="pres">
      <dgm:prSet presAssocID="{85188805-F041-4AD5-9E17-4D988A6CCB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E9DB4E-3ADB-439B-AE46-B9AA0C7E3453}" type="presOf" srcId="{61A72562-0B50-4345-9FBB-25B9E2329761}" destId="{AC285A06-F91B-4574-8F11-EA2414004861}" srcOrd="0" destOrd="0" presId="urn:microsoft.com/office/officeart/2005/8/layout/list1"/>
    <dgm:cxn modelId="{452F82F9-9C37-49FA-B76F-7BF2C1A8722E}" srcId="{61A72562-0B50-4345-9FBB-25B9E2329761}" destId="{9F7FD513-5644-422B-A026-5A3298532A5C}" srcOrd="1" destOrd="0" parTransId="{9A999E59-D72D-4CE7-9893-E0556C313107}" sibTransId="{826DEB41-CDD8-4AC9-940F-D639E53BA457}"/>
    <dgm:cxn modelId="{4A6314D1-EBE2-49E6-BFBD-D05C384C133E}" type="presOf" srcId="{12207663-F287-4D24-BC83-C6682AD04B7A}" destId="{6DE035B7-295F-4AB3-B8B5-55F96D84F1DE}" srcOrd="0" destOrd="0" presId="urn:microsoft.com/office/officeart/2005/8/layout/list1"/>
    <dgm:cxn modelId="{77C8D248-E97D-4886-AD4C-1A98A9E77FFC}" type="presOf" srcId="{9F7FD513-5644-422B-A026-5A3298532A5C}" destId="{493E1686-A07B-40C3-89A5-5C736E8F3A44}" srcOrd="1" destOrd="0" presId="urn:microsoft.com/office/officeart/2005/8/layout/list1"/>
    <dgm:cxn modelId="{72DF3E21-0562-48B7-85BC-1E0F1736BE75}" type="presOf" srcId="{85188805-F041-4AD5-9E17-4D988A6CCBEE}" destId="{C6A46473-C911-4F6E-8706-77C21DE7F0E9}" srcOrd="1" destOrd="0" presId="urn:microsoft.com/office/officeart/2005/8/layout/list1"/>
    <dgm:cxn modelId="{98C24D8E-C204-40D2-BFCA-D1045286BE9E}" type="presOf" srcId="{12207663-F287-4D24-BC83-C6682AD04B7A}" destId="{1C4A0A3F-7D84-4754-AA4B-E821020AA159}" srcOrd="1" destOrd="0" presId="urn:microsoft.com/office/officeart/2005/8/layout/list1"/>
    <dgm:cxn modelId="{1784581A-16DD-4C94-83FA-309D27478E98}" srcId="{61A72562-0B50-4345-9FBB-25B9E2329761}" destId="{12207663-F287-4D24-BC83-C6682AD04B7A}" srcOrd="0" destOrd="0" parTransId="{813AB03E-E2B4-4A39-AE93-21809C5F8AB9}" sibTransId="{34C52B20-B205-4834-A9B2-564CE25C5EE8}"/>
    <dgm:cxn modelId="{AD3E598C-78F3-4C3D-9EA2-C112C0E8C6B7}" type="presOf" srcId="{9F7FD513-5644-422B-A026-5A3298532A5C}" destId="{4C7FCF94-A239-439E-97D1-EC7A6694C2A7}" srcOrd="0" destOrd="0" presId="urn:microsoft.com/office/officeart/2005/8/layout/list1"/>
    <dgm:cxn modelId="{4B59A051-57FC-43C5-98D0-AC24CB216B74}" srcId="{61A72562-0B50-4345-9FBB-25B9E2329761}" destId="{85188805-F041-4AD5-9E17-4D988A6CCBEE}" srcOrd="2" destOrd="0" parTransId="{E82B454C-CCA3-499E-9A04-14B1EF61FB15}" sibTransId="{323EA372-2A02-4BCE-8815-4895B8EAA5A6}"/>
    <dgm:cxn modelId="{756BCD0D-1E25-4458-BE4F-5DDEBEDEC122}" type="presOf" srcId="{85188805-F041-4AD5-9E17-4D988A6CCBEE}" destId="{F59A8EB9-0ADE-41AB-BE47-73B6730548C8}" srcOrd="0" destOrd="0" presId="urn:microsoft.com/office/officeart/2005/8/layout/list1"/>
    <dgm:cxn modelId="{887CF0E8-0DCA-4311-847C-0758C4D20AB8}" type="presParOf" srcId="{AC285A06-F91B-4574-8F11-EA2414004861}" destId="{D4310919-297C-4064-91BF-4B9C0602E970}" srcOrd="0" destOrd="0" presId="urn:microsoft.com/office/officeart/2005/8/layout/list1"/>
    <dgm:cxn modelId="{86BD8BA3-E94B-45FD-8D7F-F40687DA8EAF}" type="presParOf" srcId="{D4310919-297C-4064-91BF-4B9C0602E970}" destId="{6DE035B7-295F-4AB3-B8B5-55F96D84F1DE}" srcOrd="0" destOrd="0" presId="urn:microsoft.com/office/officeart/2005/8/layout/list1"/>
    <dgm:cxn modelId="{2068C8D3-3BFA-4182-BABA-7230CD980372}" type="presParOf" srcId="{D4310919-297C-4064-91BF-4B9C0602E970}" destId="{1C4A0A3F-7D84-4754-AA4B-E821020AA159}" srcOrd="1" destOrd="0" presId="urn:microsoft.com/office/officeart/2005/8/layout/list1"/>
    <dgm:cxn modelId="{BC92C324-4020-4802-B3C8-8D282EB9493E}" type="presParOf" srcId="{AC285A06-F91B-4574-8F11-EA2414004861}" destId="{E9A81646-D151-4695-B44D-85C15C5D855C}" srcOrd="1" destOrd="0" presId="urn:microsoft.com/office/officeart/2005/8/layout/list1"/>
    <dgm:cxn modelId="{D83048ED-C849-433C-B8D5-1210669618C4}" type="presParOf" srcId="{AC285A06-F91B-4574-8F11-EA2414004861}" destId="{3C9F2772-4462-4937-A891-BA6A95D05FDF}" srcOrd="2" destOrd="0" presId="urn:microsoft.com/office/officeart/2005/8/layout/list1"/>
    <dgm:cxn modelId="{C0B56F66-276B-415B-839F-A86A9126652F}" type="presParOf" srcId="{AC285A06-F91B-4574-8F11-EA2414004861}" destId="{4DA008F7-290F-442C-834C-763BAB05E4A2}" srcOrd="3" destOrd="0" presId="urn:microsoft.com/office/officeart/2005/8/layout/list1"/>
    <dgm:cxn modelId="{8090F0AD-67FE-452D-A8B6-E8F9E6572D83}" type="presParOf" srcId="{AC285A06-F91B-4574-8F11-EA2414004861}" destId="{15D9E783-511B-4717-B69B-3CD8644D3388}" srcOrd="4" destOrd="0" presId="urn:microsoft.com/office/officeart/2005/8/layout/list1"/>
    <dgm:cxn modelId="{D3C6A06F-5C01-4F17-A7FC-C73FA166E975}" type="presParOf" srcId="{15D9E783-511B-4717-B69B-3CD8644D3388}" destId="{4C7FCF94-A239-439E-97D1-EC7A6694C2A7}" srcOrd="0" destOrd="0" presId="urn:microsoft.com/office/officeart/2005/8/layout/list1"/>
    <dgm:cxn modelId="{1521B317-A241-408F-B096-7C1E273BFF5D}" type="presParOf" srcId="{15D9E783-511B-4717-B69B-3CD8644D3388}" destId="{493E1686-A07B-40C3-89A5-5C736E8F3A44}" srcOrd="1" destOrd="0" presId="urn:microsoft.com/office/officeart/2005/8/layout/list1"/>
    <dgm:cxn modelId="{61077809-B2DD-4DA6-BA7B-C4ADD1520542}" type="presParOf" srcId="{AC285A06-F91B-4574-8F11-EA2414004861}" destId="{BB17CE29-E7D0-4024-B9BE-FE3B795616C6}" srcOrd="5" destOrd="0" presId="urn:microsoft.com/office/officeart/2005/8/layout/list1"/>
    <dgm:cxn modelId="{E499B517-1571-458A-AF16-2B870AFA12DF}" type="presParOf" srcId="{AC285A06-F91B-4574-8F11-EA2414004861}" destId="{555ADEC7-7AFC-4DA6-8C9F-012801FDDDFD}" srcOrd="6" destOrd="0" presId="urn:microsoft.com/office/officeart/2005/8/layout/list1"/>
    <dgm:cxn modelId="{0F200B81-C34E-4671-A385-7D42FED22121}" type="presParOf" srcId="{AC285A06-F91B-4574-8F11-EA2414004861}" destId="{F234BE28-1635-4C0E-A826-BCC08E442239}" srcOrd="7" destOrd="0" presId="urn:microsoft.com/office/officeart/2005/8/layout/list1"/>
    <dgm:cxn modelId="{E19C7A2B-B929-410E-AD53-BB33C2D5A5B7}" type="presParOf" srcId="{AC285A06-F91B-4574-8F11-EA2414004861}" destId="{1E6F34C2-863C-4FD7-BDB7-71B5F988545D}" srcOrd="8" destOrd="0" presId="urn:microsoft.com/office/officeart/2005/8/layout/list1"/>
    <dgm:cxn modelId="{296CBE84-4663-4A12-8515-26551C7072AD}" type="presParOf" srcId="{1E6F34C2-863C-4FD7-BDB7-71B5F988545D}" destId="{F59A8EB9-0ADE-41AB-BE47-73B6730548C8}" srcOrd="0" destOrd="0" presId="urn:microsoft.com/office/officeart/2005/8/layout/list1"/>
    <dgm:cxn modelId="{C6DE7D9C-D092-4F71-A6E7-2FD83D8AD7F7}" type="presParOf" srcId="{1E6F34C2-863C-4FD7-BDB7-71B5F988545D}" destId="{C6A46473-C911-4F6E-8706-77C21DE7F0E9}" srcOrd="1" destOrd="0" presId="urn:microsoft.com/office/officeart/2005/8/layout/list1"/>
    <dgm:cxn modelId="{EF835A07-6C09-4564-ACE5-ADE03A01E021}" type="presParOf" srcId="{AC285A06-F91B-4574-8F11-EA2414004861}" destId="{27FD7D15-30E3-4D80-852C-E89701A5902F}" srcOrd="9" destOrd="0" presId="urn:microsoft.com/office/officeart/2005/8/layout/list1"/>
    <dgm:cxn modelId="{03C61032-27B6-45C8-A215-96CE5615B9F3}" type="presParOf" srcId="{AC285A06-F91B-4574-8F11-EA2414004861}" destId="{BB19865C-0A7E-467A-8C26-02BF13144D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A72562-0B50-4345-9FBB-25B9E2329761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5188805-F041-4AD5-9E17-4D988A6CCBEE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pt-BR" sz="2400" b="0" dirty="0" smtClean="0">
              <a:latin typeface="Calibri" pitchFamily="34" charset="0"/>
              <a:cs typeface="Calibri" pitchFamily="34" charset="0"/>
            </a:rPr>
            <a:t>Avaliar a presença de animais domésticos;</a:t>
          </a:r>
          <a:endParaRPr lang="pt-BR" sz="2400" b="0" dirty="0">
            <a:latin typeface="Calibri" pitchFamily="34" charset="0"/>
            <a:cs typeface="Calibri" pitchFamily="34" charset="0"/>
          </a:endParaRPr>
        </a:p>
      </dgm:t>
    </dgm:pt>
    <dgm:pt modelId="{E82B454C-CCA3-499E-9A04-14B1EF61FB15}" type="parTrans" cxnId="{4B59A051-57FC-43C5-98D0-AC24CB216B74}">
      <dgm:prSet/>
      <dgm:spPr/>
      <dgm:t>
        <a:bodyPr/>
        <a:lstStyle/>
        <a:p>
          <a:endParaRPr lang="pt-BR"/>
        </a:p>
      </dgm:t>
    </dgm:pt>
    <dgm:pt modelId="{323EA372-2A02-4BCE-8815-4895B8EAA5A6}" type="sibTrans" cxnId="{4B59A051-57FC-43C5-98D0-AC24CB216B74}">
      <dgm:prSet/>
      <dgm:spPr/>
      <dgm:t>
        <a:bodyPr/>
        <a:lstStyle/>
        <a:p>
          <a:endParaRPr lang="pt-BR"/>
        </a:p>
      </dgm:t>
    </dgm:pt>
    <dgm:pt modelId="{9F7FD513-5644-422B-A026-5A3298532A5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pt-BR" sz="2400" b="0" dirty="0" smtClean="0">
              <a:latin typeface="Calibri" pitchFamily="34" charset="0"/>
              <a:cs typeface="Calibri" pitchFamily="34" charset="0"/>
            </a:rPr>
            <a:t>Evitar trancar as portas por dentro; </a:t>
          </a:r>
          <a:endParaRPr lang="pt-BR" sz="2400" b="0" dirty="0">
            <a:latin typeface="Calibri" pitchFamily="34" charset="0"/>
            <a:cs typeface="Calibri" pitchFamily="34" charset="0"/>
          </a:endParaRPr>
        </a:p>
      </dgm:t>
    </dgm:pt>
    <dgm:pt modelId="{9A999E59-D72D-4CE7-9893-E0556C313107}" type="parTrans" cxnId="{452F82F9-9C37-49FA-B76F-7BF2C1A8722E}">
      <dgm:prSet/>
      <dgm:spPr/>
      <dgm:t>
        <a:bodyPr/>
        <a:lstStyle/>
        <a:p>
          <a:endParaRPr lang="pt-BR"/>
        </a:p>
      </dgm:t>
    </dgm:pt>
    <dgm:pt modelId="{826DEB41-CDD8-4AC9-940F-D639E53BA457}" type="sibTrans" cxnId="{452F82F9-9C37-49FA-B76F-7BF2C1A8722E}">
      <dgm:prSet/>
      <dgm:spPr/>
      <dgm:t>
        <a:bodyPr/>
        <a:lstStyle/>
        <a:p>
          <a:endParaRPr lang="pt-BR"/>
        </a:p>
      </dgm:t>
    </dgm:pt>
    <dgm:pt modelId="{12207663-F287-4D24-BC83-C6682AD04B7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pt-BR" sz="2400" b="0" dirty="0" smtClean="0">
              <a:latin typeface="Calibri" pitchFamily="34" charset="0"/>
              <a:cs typeface="Calibri" pitchFamily="34" charset="0"/>
            </a:rPr>
            <a:t>Utilizar um telefone portátil e ter por perto números de emergência;  </a:t>
          </a:r>
        </a:p>
      </dgm:t>
    </dgm:pt>
    <dgm:pt modelId="{813AB03E-E2B4-4A39-AE93-21809C5F8AB9}" type="parTrans" cxnId="{1784581A-16DD-4C94-83FA-309D27478E98}">
      <dgm:prSet/>
      <dgm:spPr/>
      <dgm:t>
        <a:bodyPr/>
        <a:lstStyle/>
        <a:p>
          <a:endParaRPr lang="pt-BR"/>
        </a:p>
      </dgm:t>
    </dgm:pt>
    <dgm:pt modelId="{34C52B20-B205-4834-A9B2-564CE25C5EE8}" type="sibTrans" cxnId="{1784581A-16DD-4C94-83FA-309D27478E98}">
      <dgm:prSet/>
      <dgm:spPr/>
      <dgm:t>
        <a:bodyPr/>
        <a:lstStyle/>
        <a:p>
          <a:endParaRPr lang="pt-BR"/>
        </a:p>
      </dgm:t>
    </dgm:pt>
    <dgm:pt modelId="{AC285A06-F91B-4574-8F11-EA2414004861}" type="pres">
      <dgm:prSet presAssocID="{61A72562-0B50-4345-9FBB-25B9E23297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310919-297C-4064-91BF-4B9C0602E970}" type="pres">
      <dgm:prSet presAssocID="{12207663-F287-4D24-BC83-C6682AD04B7A}" presName="parentLin" presStyleCnt="0"/>
      <dgm:spPr/>
    </dgm:pt>
    <dgm:pt modelId="{6DE035B7-295F-4AB3-B8B5-55F96D84F1DE}" type="pres">
      <dgm:prSet presAssocID="{12207663-F287-4D24-BC83-C6682AD04B7A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C4A0A3F-7D84-4754-AA4B-E821020AA159}" type="pres">
      <dgm:prSet presAssocID="{12207663-F287-4D24-BC83-C6682AD04B7A}" presName="parentText" presStyleLbl="node1" presStyleIdx="0" presStyleCnt="3" custLinFactNeighborX="7124" custLinFactNeighborY="-145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A81646-D151-4695-B44D-85C15C5D855C}" type="pres">
      <dgm:prSet presAssocID="{12207663-F287-4D24-BC83-C6682AD04B7A}" presName="negativeSpace" presStyleCnt="0"/>
      <dgm:spPr/>
    </dgm:pt>
    <dgm:pt modelId="{3C9F2772-4462-4937-A891-BA6A95D05FDF}" type="pres">
      <dgm:prSet presAssocID="{12207663-F287-4D24-BC83-C6682AD04B7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008F7-290F-442C-834C-763BAB05E4A2}" type="pres">
      <dgm:prSet presAssocID="{34C52B20-B205-4834-A9B2-564CE25C5EE8}" presName="spaceBetweenRectangles" presStyleCnt="0"/>
      <dgm:spPr/>
    </dgm:pt>
    <dgm:pt modelId="{15D9E783-511B-4717-B69B-3CD8644D3388}" type="pres">
      <dgm:prSet presAssocID="{9F7FD513-5644-422B-A026-5A3298532A5C}" presName="parentLin" presStyleCnt="0"/>
      <dgm:spPr/>
    </dgm:pt>
    <dgm:pt modelId="{4C7FCF94-A239-439E-97D1-EC7A6694C2A7}" type="pres">
      <dgm:prSet presAssocID="{9F7FD513-5644-422B-A026-5A3298532A5C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493E1686-A07B-40C3-89A5-5C736E8F3A44}" type="pres">
      <dgm:prSet presAssocID="{9F7FD513-5644-422B-A026-5A3298532A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17CE29-E7D0-4024-B9BE-FE3B795616C6}" type="pres">
      <dgm:prSet presAssocID="{9F7FD513-5644-422B-A026-5A3298532A5C}" presName="negativeSpace" presStyleCnt="0"/>
      <dgm:spPr/>
    </dgm:pt>
    <dgm:pt modelId="{555ADEC7-7AFC-4DA6-8C9F-012801FDDDFD}" type="pres">
      <dgm:prSet presAssocID="{9F7FD513-5644-422B-A026-5A3298532A5C}" presName="childText" presStyleLbl="conFgAcc1" presStyleIdx="1" presStyleCnt="3">
        <dgm:presLayoutVars>
          <dgm:bulletEnabled val="1"/>
        </dgm:presLayoutVars>
      </dgm:prSet>
      <dgm:spPr/>
    </dgm:pt>
    <dgm:pt modelId="{F234BE28-1635-4C0E-A826-BCC08E442239}" type="pres">
      <dgm:prSet presAssocID="{826DEB41-CDD8-4AC9-940F-D639E53BA457}" presName="spaceBetweenRectangles" presStyleCnt="0"/>
      <dgm:spPr/>
    </dgm:pt>
    <dgm:pt modelId="{1E6F34C2-863C-4FD7-BDB7-71B5F988545D}" type="pres">
      <dgm:prSet presAssocID="{85188805-F041-4AD5-9E17-4D988A6CCBEE}" presName="parentLin" presStyleCnt="0"/>
      <dgm:spPr/>
    </dgm:pt>
    <dgm:pt modelId="{F59A8EB9-0ADE-41AB-BE47-73B6730548C8}" type="pres">
      <dgm:prSet presAssocID="{85188805-F041-4AD5-9E17-4D988A6CCBEE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C6A46473-C911-4F6E-8706-77C21DE7F0E9}" type="pres">
      <dgm:prSet presAssocID="{85188805-F041-4AD5-9E17-4D988A6CCB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FD7D15-30E3-4D80-852C-E89701A5902F}" type="pres">
      <dgm:prSet presAssocID="{85188805-F041-4AD5-9E17-4D988A6CCBEE}" presName="negativeSpace" presStyleCnt="0"/>
      <dgm:spPr/>
    </dgm:pt>
    <dgm:pt modelId="{BB19865C-0A7E-467A-8C26-02BF13144DEA}" type="pres">
      <dgm:prSet presAssocID="{85188805-F041-4AD5-9E17-4D988A6CCB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897625-DDB8-4F13-95A1-9EF69DFD24EA}" type="presOf" srcId="{9F7FD513-5644-422B-A026-5A3298532A5C}" destId="{4C7FCF94-A239-439E-97D1-EC7A6694C2A7}" srcOrd="0" destOrd="0" presId="urn:microsoft.com/office/officeart/2005/8/layout/list1"/>
    <dgm:cxn modelId="{15C950E4-0586-44A2-844C-DA1CA1A5F3DD}" type="presOf" srcId="{61A72562-0B50-4345-9FBB-25B9E2329761}" destId="{AC285A06-F91B-4574-8F11-EA2414004861}" srcOrd="0" destOrd="0" presId="urn:microsoft.com/office/officeart/2005/8/layout/list1"/>
    <dgm:cxn modelId="{1FAA7ABB-87FF-40AF-B4A2-2D597B143DEF}" type="presOf" srcId="{85188805-F041-4AD5-9E17-4D988A6CCBEE}" destId="{C6A46473-C911-4F6E-8706-77C21DE7F0E9}" srcOrd="1" destOrd="0" presId="urn:microsoft.com/office/officeart/2005/8/layout/list1"/>
    <dgm:cxn modelId="{452F82F9-9C37-49FA-B76F-7BF2C1A8722E}" srcId="{61A72562-0B50-4345-9FBB-25B9E2329761}" destId="{9F7FD513-5644-422B-A026-5A3298532A5C}" srcOrd="1" destOrd="0" parTransId="{9A999E59-D72D-4CE7-9893-E0556C313107}" sibTransId="{826DEB41-CDD8-4AC9-940F-D639E53BA457}"/>
    <dgm:cxn modelId="{DEDDF81A-04F8-4681-B07F-3198F6067667}" type="presOf" srcId="{12207663-F287-4D24-BC83-C6682AD04B7A}" destId="{6DE035B7-295F-4AB3-B8B5-55F96D84F1DE}" srcOrd="0" destOrd="0" presId="urn:microsoft.com/office/officeart/2005/8/layout/list1"/>
    <dgm:cxn modelId="{F904CA5A-1DC5-4DFB-9745-20562A9A2C99}" type="presOf" srcId="{12207663-F287-4D24-BC83-C6682AD04B7A}" destId="{1C4A0A3F-7D84-4754-AA4B-E821020AA159}" srcOrd="1" destOrd="0" presId="urn:microsoft.com/office/officeart/2005/8/layout/list1"/>
    <dgm:cxn modelId="{4B59A051-57FC-43C5-98D0-AC24CB216B74}" srcId="{61A72562-0B50-4345-9FBB-25B9E2329761}" destId="{85188805-F041-4AD5-9E17-4D988A6CCBEE}" srcOrd="2" destOrd="0" parTransId="{E82B454C-CCA3-499E-9A04-14B1EF61FB15}" sibTransId="{323EA372-2A02-4BCE-8815-4895B8EAA5A6}"/>
    <dgm:cxn modelId="{70FE5588-6DB5-4D18-AFEC-2030966857AA}" type="presOf" srcId="{9F7FD513-5644-422B-A026-5A3298532A5C}" destId="{493E1686-A07B-40C3-89A5-5C736E8F3A44}" srcOrd="1" destOrd="0" presId="urn:microsoft.com/office/officeart/2005/8/layout/list1"/>
    <dgm:cxn modelId="{9F91806D-56EC-4EDA-A683-CA8CB09FBC49}" type="presOf" srcId="{85188805-F041-4AD5-9E17-4D988A6CCBEE}" destId="{F59A8EB9-0ADE-41AB-BE47-73B6730548C8}" srcOrd="0" destOrd="0" presId="urn:microsoft.com/office/officeart/2005/8/layout/list1"/>
    <dgm:cxn modelId="{1784581A-16DD-4C94-83FA-309D27478E98}" srcId="{61A72562-0B50-4345-9FBB-25B9E2329761}" destId="{12207663-F287-4D24-BC83-C6682AD04B7A}" srcOrd="0" destOrd="0" parTransId="{813AB03E-E2B4-4A39-AE93-21809C5F8AB9}" sibTransId="{34C52B20-B205-4834-A9B2-564CE25C5EE8}"/>
    <dgm:cxn modelId="{F696EEE0-BB30-41D0-BB20-DCD19F1EAC08}" type="presParOf" srcId="{AC285A06-F91B-4574-8F11-EA2414004861}" destId="{D4310919-297C-4064-91BF-4B9C0602E970}" srcOrd="0" destOrd="0" presId="urn:microsoft.com/office/officeart/2005/8/layout/list1"/>
    <dgm:cxn modelId="{EC7AD6F1-4616-446D-989B-81BB45E59826}" type="presParOf" srcId="{D4310919-297C-4064-91BF-4B9C0602E970}" destId="{6DE035B7-295F-4AB3-B8B5-55F96D84F1DE}" srcOrd="0" destOrd="0" presId="urn:microsoft.com/office/officeart/2005/8/layout/list1"/>
    <dgm:cxn modelId="{A34F0B6B-D178-4FC9-8CBC-FEB0966ADF68}" type="presParOf" srcId="{D4310919-297C-4064-91BF-4B9C0602E970}" destId="{1C4A0A3F-7D84-4754-AA4B-E821020AA159}" srcOrd="1" destOrd="0" presId="urn:microsoft.com/office/officeart/2005/8/layout/list1"/>
    <dgm:cxn modelId="{66D83A35-44ED-4B1D-BF51-64608A1EF73A}" type="presParOf" srcId="{AC285A06-F91B-4574-8F11-EA2414004861}" destId="{E9A81646-D151-4695-B44D-85C15C5D855C}" srcOrd="1" destOrd="0" presId="urn:microsoft.com/office/officeart/2005/8/layout/list1"/>
    <dgm:cxn modelId="{E4407D54-607A-417B-A3BE-4C5C1764AAC3}" type="presParOf" srcId="{AC285A06-F91B-4574-8F11-EA2414004861}" destId="{3C9F2772-4462-4937-A891-BA6A95D05FDF}" srcOrd="2" destOrd="0" presId="urn:microsoft.com/office/officeart/2005/8/layout/list1"/>
    <dgm:cxn modelId="{9ED4651C-A42B-46CB-AB9F-8DAA4C2D19AD}" type="presParOf" srcId="{AC285A06-F91B-4574-8F11-EA2414004861}" destId="{4DA008F7-290F-442C-834C-763BAB05E4A2}" srcOrd="3" destOrd="0" presId="urn:microsoft.com/office/officeart/2005/8/layout/list1"/>
    <dgm:cxn modelId="{7721DF96-A5A0-4B42-A587-D516EBB8290F}" type="presParOf" srcId="{AC285A06-F91B-4574-8F11-EA2414004861}" destId="{15D9E783-511B-4717-B69B-3CD8644D3388}" srcOrd="4" destOrd="0" presId="urn:microsoft.com/office/officeart/2005/8/layout/list1"/>
    <dgm:cxn modelId="{1D3D064B-4A81-413E-ADEE-27D7AF54869D}" type="presParOf" srcId="{15D9E783-511B-4717-B69B-3CD8644D3388}" destId="{4C7FCF94-A239-439E-97D1-EC7A6694C2A7}" srcOrd="0" destOrd="0" presId="urn:microsoft.com/office/officeart/2005/8/layout/list1"/>
    <dgm:cxn modelId="{A1257A5F-C6EA-4399-BF62-64D382E57605}" type="presParOf" srcId="{15D9E783-511B-4717-B69B-3CD8644D3388}" destId="{493E1686-A07B-40C3-89A5-5C736E8F3A44}" srcOrd="1" destOrd="0" presId="urn:microsoft.com/office/officeart/2005/8/layout/list1"/>
    <dgm:cxn modelId="{7485A932-3CFE-472C-8619-E35F127D94B4}" type="presParOf" srcId="{AC285A06-F91B-4574-8F11-EA2414004861}" destId="{BB17CE29-E7D0-4024-B9BE-FE3B795616C6}" srcOrd="5" destOrd="0" presId="urn:microsoft.com/office/officeart/2005/8/layout/list1"/>
    <dgm:cxn modelId="{CC811D38-E175-4BE6-897D-EAC71C1AD2D5}" type="presParOf" srcId="{AC285A06-F91B-4574-8F11-EA2414004861}" destId="{555ADEC7-7AFC-4DA6-8C9F-012801FDDDFD}" srcOrd="6" destOrd="0" presId="urn:microsoft.com/office/officeart/2005/8/layout/list1"/>
    <dgm:cxn modelId="{60BD02C3-513D-4446-BB3A-74AB14B7CFE1}" type="presParOf" srcId="{AC285A06-F91B-4574-8F11-EA2414004861}" destId="{F234BE28-1635-4C0E-A826-BCC08E442239}" srcOrd="7" destOrd="0" presId="urn:microsoft.com/office/officeart/2005/8/layout/list1"/>
    <dgm:cxn modelId="{77A5F7B3-FC11-41DC-9E87-F6117DBB5038}" type="presParOf" srcId="{AC285A06-F91B-4574-8F11-EA2414004861}" destId="{1E6F34C2-863C-4FD7-BDB7-71B5F988545D}" srcOrd="8" destOrd="0" presId="urn:microsoft.com/office/officeart/2005/8/layout/list1"/>
    <dgm:cxn modelId="{027C39A0-691F-401A-8ACF-E53E91EE0D09}" type="presParOf" srcId="{1E6F34C2-863C-4FD7-BDB7-71B5F988545D}" destId="{F59A8EB9-0ADE-41AB-BE47-73B6730548C8}" srcOrd="0" destOrd="0" presId="urn:microsoft.com/office/officeart/2005/8/layout/list1"/>
    <dgm:cxn modelId="{41A5DB5F-4826-4646-8ECD-F98BA544030A}" type="presParOf" srcId="{1E6F34C2-863C-4FD7-BDB7-71B5F988545D}" destId="{C6A46473-C911-4F6E-8706-77C21DE7F0E9}" srcOrd="1" destOrd="0" presId="urn:microsoft.com/office/officeart/2005/8/layout/list1"/>
    <dgm:cxn modelId="{C6655490-FB8C-4AB3-806D-CEAE0F0D99A8}" type="presParOf" srcId="{AC285A06-F91B-4574-8F11-EA2414004861}" destId="{27FD7D15-30E3-4D80-852C-E89701A5902F}" srcOrd="9" destOrd="0" presId="urn:microsoft.com/office/officeart/2005/8/layout/list1"/>
    <dgm:cxn modelId="{AC7D2B96-B9D3-47A2-9742-E4A1965B19ED}" type="presParOf" srcId="{AC285A06-F91B-4574-8F11-EA2414004861}" destId="{BB19865C-0A7E-467A-8C26-02BF13144D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A72562-0B50-4345-9FBB-25B9E2329761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5188805-F041-4AD5-9E17-4D988A6CCBEE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pt-BR" sz="2400" b="0" dirty="0" smtClean="0">
              <a:latin typeface="Calibri" pitchFamily="34" charset="0"/>
              <a:cs typeface="Calibri" pitchFamily="34" charset="0"/>
            </a:rPr>
            <a:t> Utilizar controle remoto quando houver maior perigo.</a:t>
          </a:r>
          <a:endParaRPr lang="pt-BR" sz="2400" b="0" dirty="0">
            <a:latin typeface="Calibri" pitchFamily="34" charset="0"/>
            <a:cs typeface="Calibri" pitchFamily="34" charset="0"/>
          </a:endParaRPr>
        </a:p>
      </dgm:t>
    </dgm:pt>
    <dgm:pt modelId="{E82B454C-CCA3-499E-9A04-14B1EF61FB15}" type="parTrans" cxnId="{4B59A051-57FC-43C5-98D0-AC24CB216B74}">
      <dgm:prSet/>
      <dgm:spPr/>
      <dgm:t>
        <a:bodyPr/>
        <a:lstStyle/>
        <a:p>
          <a:endParaRPr lang="pt-BR"/>
        </a:p>
      </dgm:t>
    </dgm:pt>
    <dgm:pt modelId="{323EA372-2A02-4BCE-8815-4895B8EAA5A6}" type="sibTrans" cxnId="{4B59A051-57FC-43C5-98D0-AC24CB216B74}">
      <dgm:prSet/>
      <dgm:spPr/>
      <dgm:t>
        <a:bodyPr/>
        <a:lstStyle/>
        <a:p>
          <a:endParaRPr lang="pt-BR"/>
        </a:p>
      </dgm:t>
    </dgm:pt>
    <dgm:pt modelId="{9F7FD513-5644-422B-A026-5A3298532A5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pt-BR" sz="2400" b="0" dirty="0" smtClean="0">
              <a:latin typeface="Calibri" pitchFamily="34" charset="0"/>
              <a:cs typeface="Calibri" pitchFamily="34" charset="0"/>
            </a:rPr>
            <a:t>Dar preferência a cadeiras com braços; </a:t>
          </a:r>
          <a:endParaRPr lang="pt-BR" sz="2400" b="0" dirty="0">
            <a:latin typeface="Calibri" pitchFamily="34" charset="0"/>
            <a:cs typeface="Calibri" pitchFamily="34" charset="0"/>
          </a:endParaRPr>
        </a:p>
      </dgm:t>
    </dgm:pt>
    <dgm:pt modelId="{9A999E59-D72D-4CE7-9893-E0556C313107}" type="parTrans" cxnId="{452F82F9-9C37-49FA-B76F-7BF2C1A8722E}">
      <dgm:prSet/>
      <dgm:spPr/>
      <dgm:t>
        <a:bodyPr/>
        <a:lstStyle/>
        <a:p>
          <a:endParaRPr lang="pt-BR"/>
        </a:p>
      </dgm:t>
    </dgm:pt>
    <dgm:pt modelId="{826DEB41-CDD8-4AC9-940F-D639E53BA457}" type="sibTrans" cxnId="{452F82F9-9C37-49FA-B76F-7BF2C1A8722E}">
      <dgm:prSet/>
      <dgm:spPr/>
      <dgm:t>
        <a:bodyPr/>
        <a:lstStyle/>
        <a:p>
          <a:endParaRPr lang="pt-BR"/>
        </a:p>
      </dgm:t>
    </dgm:pt>
    <dgm:pt modelId="{12207663-F287-4D24-BC83-C6682AD04B7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pt-BR" sz="2400" b="0" dirty="0" smtClean="0">
              <a:latin typeface="Calibri" pitchFamily="34" charset="0"/>
              <a:cs typeface="Calibri" pitchFamily="34" charset="0"/>
            </a:rPr>
            <a:t>Aumentar a altura dos </a:t>
          </a:r>
          <a:r>
            <a:rPr lang="pt-BR" sz="2400" b="0" smtClean="0">
              <a:latin typeface="Calibri" pitchFamily="34" charset="0"/>
              <a:cs typeface="Calibri" pitchFamily="34" charset="0"/>
            </a:rPr>
            <a:t>sofás e poltronas</a:t>
          </a:r>
          <a:r>
            <a:rPr lang="pt-BR" sz="2400" b="0" dirty="0" smtClean="0">
              <a:latin typeface="Calibri" pitchFamily="34" charset="0"/>
              <a:cs typeface="Calibri" pitchFamily="34" charset="0"/>
            </a:rPr>
            <a:t>, que devem ter assentos firmes;  </a:t>
          </a:r>
        </a:p>
      </dgm:t>
    </dgm:pt>
    <dgm:pt modelId="{813AB03E-E2B4-4A39-AE93-21809C5F8AB9}" type="parTrans" cxnId="{1784581A-16DD-4C94-83FA-309D27478E98}">
      <dgm:prSet/>
      <dgm:spPr/>
      <dgm:t>
        <a:bodyPr/>
        <a:lstStyle/>
        <a:p>
          <a:endParaRPr lang="pt-BR"/>
        </a:p>
      </dgm:t>
    </dgm:pt>
    <dgm:pt modelId="{34C52B20-B205-4834-A9B2-564CE25C5EE8}" type="sibTrans" cxnId="{1784581A-16DD-4C94-83FA-309D27478E98}">
      <dgm:prSet/>
      <dgm:spPr/>
      <dgm:t>
        <a:bodyPr/>
        <a:lstStyle/>
        <a:p>
          <a:endParaRPr lang="pt-BR"/>
        </a:p>
      </dgm:t>
    </dgm:pt>
    <dgm:pt modelId="{AC285A06-F91B-4574-8F11-EA2414004861}" type="pres">
      <dgm:prSet presAssocID="{61A72562-0B50-4345-9FBB-25B9E23297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310919-297C-4064-91BF-4B9C0602E970}" type="pres">
      <dgm:prSet presAssocID="{12207663-F287-4D24-BC83-C6682AD04B7A}" presName="parentLin" presStyleCnt="0"/>
      <dgm:spPr/>
    </dgm:pt>
    <dgm:pt modelId="{6DE035B7-295F-4AB3-B8B5-55F96D84F1DE}" type="pres">
      <dgm:prSet presAssocID="{12207663-F287-4D24-BC83-C6682AD04B7A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C4A0A3F-7D84-4754-AA4B-E821020AA159}" type="pres">
      <dgm:prSet presAssocID="{12207663-F287-4D24-BC83-C6682AD04B7A}" presName="parentText" presStyleLbl="node1" presStyleIdx="0" presStyleCnt="3" custLinFactNeighborX="7124" custLinFactNeighborY="-145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A81646-D151-4695-B44D-85C15C5D855C}" type="pres">
      <dgm:prSet presAssocID="{12207663-F287-4D24-BC83-C6682AD04B7A}" presName="negativeSpace" presStyleCnt="0"/>
      <dgm:spPr/>
    </dgm:pt>
    <dgm:pt modelId="{3C9F2772-4462-4937-A891-BA6A95D05FDF}" type="pres">
      <dgm:prSet presAssocID="{12207663-F287-4D24-BC83-C6682AD04B7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008F7-290F-442C-834C-763BAB05E4A2}" type="pres">
      <dgm:prSet presAssocID="{34C52B20-B205-4834-A9B2-564CE25C5EE8}" presName="spaceBetweenRectangles" presStyleCnt="0"/>
      <dgm:spPr/>
    </dgm:pt>
    <dgm:pt modelId="{15D9E783-511B-4717-B69B-3CD8644D3388}" type="pres">
      <dgm:prSet presAssocID="{9F7FD513-5644-422B-A026-5A3298532A5C}" presName="parentLin" presStyleCnt="0"/>
      <dgm:spPr/>
    </dgm:pt>
    <dgm:pt modelId="{4C7FCF94-A239-439E-97D1-EC7A6694C2A7}" type="pres">
      <dgm:prSet presAssocID="{9F7FD513-5644-422B-A026-5A3298532A5C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493E1686-A07B-40C3-89A5-5C736E8F3A44}" type="pres">
      <dgm:prSet presAssocID="{9F7FD513-5644-422B-A026-5A3298532A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17CE29-E7D0-4024-B9BE-FE3B795616C6}" type="pres">
      <dgm:prSet presAssocID="{9F7FD513-5644-422B-A026-5A3298532A5C}" presName="negativeSpace" presStyleCnt="0"/>
      <dgm:spPr/>
    </dgm:pt>
    <dgm:pt modelId="{555ADEC7-7AFC-4DA6-8C9F-012801FDDDFD}" type="pres">
      <dgm:prSet presAssocID="{9F7FD513-5644-422B-A026-5A3298532A5C}" presName="childText" presStyleLbl="conFgAcc1" presStyleIdx="1" presStyleCnt="3">
        <dgm:presLayoutVars>
          <dgm:bulletEnabled val="1"/>
        </dgm:presLayoutVars>
      </dgm:prSet>
      <dgm:spPr/>
    </dgm:pt>
    <dgm:pt modelId="{F234BE28-1635-4C0E-A826-BCC08E442239}" type="pres">
      <dgm:prSet presAssocID="{826DEB41-CDD8-4AC9-940F-D639E53BA457}" presName="spaceBetweenRectangles" presStyleCnt="0"/>
      <dgm:spPr/>
    </dgm:pt>
    <dgm:pt modelId="{1E6F34C2-863C-4FD7-BDB7-71B5F988545D}" type="pres">
      <dgm:prSet presAssocID="{85188805-F041-4AD5-9E17-4D988A6CCBEE}" presName="parentLin" presStyleCnt="0"/>
      <dgm:spPr/>
    </dgm:pt>
    <dgm:pt modelId="{F59A8EB9-0ADE-41AB-BE47-73B6730548C8}" type="pres">
      <dgm:prSet presAssocID="{85188805-F041-4AD5-9E17-4D988A6CCBEE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C6A46473-C911-4F6E-8706-77C21DE7F0E9}" type="pres">
      <dgm:prSet presAssocID="{85188805-F041-4AD5-9E17-4D988A6CCB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FD7D15-30E3-4D80-852C-E89701A5902F}" type="pres">
      <dgm:prSet presAssocID="{85188805-F041-4AD5-9E17-4D988A6CCBEE}" presName="negativeSpace" presStyleCnt="0"/>
      <dgm:spPr/>
    </dgm:pt>
    <dgm:pt modelId="{BB19865C-0A7E-467A-8C26-02BF13144DEA}" type="pres">
      <dgm:prSet presAssocID="{85188805-F041-4AD5-9E17-4D988A6CCB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2F82F9-9C37-49FA-B76F-7BF2C1A8722E}" srcId="{61A72562-0B50-4345-9FBB-25B9E2329761}" destId="{9F7FD513-5644-422B-A026-5A3298532A5C}" srcOrd="1" destOrd="0" parTransId="{9A999E59-D72D-4CE7-9893-E0556C313107}" sibTransId="{826DEB41-CDD8-4AC9-940F-D639E53BA457}"/>
    <dgm:cxn modelId="{4B9EB9E6-C748-4124-B83A-C09857F05041}" type="presOf" srcId="{12207663-F287-4D24-BC83-C6682AD04B7A}" destId="{1C4A0A3F-7D84-4754-AA4B-E821020AA159}" srcOrd="1" destOrd="0" presId="urn:microsoft.com/office/officeart/2005/8/layout/list1"/>
    <dgm:cxn modelId="{583FE39A-C088-41F5-87AA-491FB8557C83}" type="presOf" srcId="{9F7FD513-5644-422B-A026-5A3298532A5C}" destId="{4C7FCF94-A239-439E-97D1-EC7A6694C2A7}" srcOrd="0" destOrd="0" presId="urn:microsoft.com/office/officeart/2005/8/layout/list1"/>
    <dgm:cxn modelId="{1784581A-16DD-4C94-83FA-309D27478E98}" srcId="{61A72562-0B50-4345-9FBB-25B9E2329761}" destId="{12207663-F287-4D24-BC83-C6682AD04B7A}" srcOrd="0" destOrd="0" parTransId="{813AB03E-E2B4-4A39-AE93-21809C5F8AB9}" sibTransId="{34C52B20-B205-4834-A9B2-564CE25C5EE8}"/>
    <dgm:cxn modelId="{4B59A051-57FC-43C5-98D0-AC24CB216B74}" srcId="{61A72562-0B50-4345-9FBB-25B9E2329761}" destId="{85188805-F041-4AD5-9E17-4D988A6CCBEE}" srcOrd="2" destOrd="0" parTransId="{E82B454C-CCA3-499E-9A04-14B1EF61FB15}" sibTransId="{323EA372-2A02-4BCE-8815-4895B8EAA5A6}"/>
    <dgm:cxn modelId="{883AE998-9BD5-4379-A5CB-2E5A3F529540}" type="presOf" srcId="{12207663-F287-4D24-BC83-C6682AD04B7A}" destId="{6DE035B7-295F-4AB3-B8B5-55F96D84F1DE}" srcOrd="0" destOrd="0" presId="urn:microsoft.com/office/officeart/2005/8/layout/list1"/>
    <dgm:cxn modelId="{7F782AB8-B22F-40F4-8E9B-584D40BC6DD7}" type="presOf" srcId="{9F7FD513-5644-422B-A026-5A3298532A5C}" destId="{493E1686-A07B-40C3-89A5-5C736E8F3A44}" srcOrd="1" destOrd="0" presId="urn:microsoft.com/office/officeart/2005/8/layout/list1"/>
    <dgm:cxn modelId="{8234F295-A3D8-4EC3-8BC7-E78D609B9573}" type="presOf" srcId="{85188805-F041-4AD5-9E17-4D988A6CCBEE}" destId="{C6A46473-C911-4F6E-8706-77C21DE7F0E9}" srcOrd="1" destOrd="0" presId="urn:microsoft.com/office/officeart/2005/8/layout/list1"/>
    <dgm:cxn modelId="{270E042E-97C7-4492-BB92-CB55F06A211F}" type="presOf" srcId="{61A72562-0B50-4345-9FBB-25B9E2329761}" destId="{AC285A06-F91B-4574-8F11-EA2414004861}" srcOrd="0" destOrd="0" presId="urn:microsoft.com/office/officeart/2005/8/layout/list1"/>
    <dgm:cxn modelId="{9F04C25E-6C17-4C1F-866C-723FBE3135EB}" type="presOf" srcId="{85188805-F041-4AD5-9E17-4D988A6CCBEE}" destId="{F59A8EB9-0ADE-41AB-BE47-73B6730548C8}" srcOrd="0" destOrd="0" presId="urn:microsoft.com/office/officeart/2005/8/layout/list1"/>
    <dgm:cxn modelId="{1631A158-79BF-4EDF-9CA6-7BABE4F18431}" type="presParOf" srcId="{AC285A06-F91B-4574-8F11-EA2414004861}" destId="{D4310919-297C-4064-91BF-4B9C0602E970}" srcOrd="0" destOrd="0" presId="urn:microsoft.com/office/officeart/2005/8/layout/list1"/>
    <dgm:cxn modelId="{FC6840B2-F451-4B12-A0BB-16E655A9BD58}" type="presParOf" srcId="{D4310919-297C-4064-91BF-4B9C0602E970}" destId="{6DE035B7-295F-4AB3-B8B5-55F96D84F1DE}" srcOrd="0" destOrd="0" presId="urn:microsoft.com/office/officeart/2005/8/layout/list1"/>
    <dgm:cxn modelId="{F20F8BE8-9519-4243-9E7A-9BDA1759D532}" type="presParOf" srcId="{D4310919-297C-4064-91BF-4B9C0602E970}" destId="{1C4A0A3F-7D84-4754-AA4B-E821020AA159}" srcOrd="1" destOrd="0" presId="urn:microsoft.com/office/officeart/2005/8/layout/list1"/>
    <dgm:cxn modelId="{FE840020-9148-4E9A-BD88-215333F41628}" type="presParOf" srcId="{AC285A06-F91B-4574-8F11-EA2414004861}" destId="{E9A81646-D151-4695-B44D-85C15C5D855C}" srcOrd="1" destOrd="0" presId="urn:microsoft.com/office/officeart/2005/8/layout/list1"/>
    <dgm:cxn modelId="{75BD8BAD-100B-4CAE-A6F3-6E83879343D0}" type="presParOf" srcId="{AC285A06-F91B-4574-8F11-EA2414004861}" destId="{3C9F2772-4462-4937-A891-BA6A95D05FDF}" srcOrd="2" destOrd="0" presId="urn:microsoft.com/office/officeart/2005/8/layout/list1"/>
    <dgm:cxn modelId="{E45C5B42-B799-4587-919A-7E3DD85FF2A8}" type="presParOf" srcId="{AC285A06-F91B-4574-8F11-EA2414004861}" destId="{4DA008F7-290F-442C-834C-763BAB05E4A2}" srcOrd="3" destOrd="0" presId="urn:microsoft.com/office/officeart/2005/8/layout/list1"/>
    <dgm:cxn modelId="{F08DF218-F27A-4DD0-870F-07A16B7B3961}" type="presParOf" srcId="{AC285A06-F91B-4574-8F11-EA2414004861}" destId="{15D9E783-511B-4717-B69B-3CD8644D3388}" srcOrd="4" destOrd="0" presId="urn:microsoft.com/office/officeart/2005/8/layout/list1"/>
    <dgm:cxn modelId="{5F142101-98BC-4BF3-93AB-F2215AEA10A7}" type="presParOf" srcId="{15D9E783-511B-4717-B69B-3CD8644D3388}" destId="{4C7FCF94-A239-439E-97D1-EC7A6694C2A7}" srcOrd="0" destOrd="0" presId="urn:microsoft.com/office/officeart/2005/8/layout/list1"/>
    <dgm:cxn modelId="{95616DA9-53FA-4ACD-B0C0-F56D8395D1C5}" type="presParOf" srcId="{15D9E783-511B-4717-B69B-3CD8644D3388}" destId="{493E1686-A07B-40C3-89A5-5C736E8F3A44}" srcOrd="1" destOrd="0" presId="urn:microsoft.com/office/officeart/2005/8/layout/list1"/>
    <dgm:cxn modelId="{E79C7EF8-4932-4997-95BD-F7805C4E7538}" type="presParOf" srcId="{AC285A06-F91B-4574-8F11-EA2414004861}" destId="{BB17CE29-E7D0-4024-B9BE-FE3B795616C6}" srcOrd="5" destOrd="0" presId="urn:microsoft.com/office/officeart/2005/8/layout/list1"/>
    <dgm:cxn modelId="{428540DD-FA46-4783-9772-896747643165}" type="presParOf" srcId="{AC285A06-F91B-4574-8F11-EA2414004861}" destId="{555ADEC7-7AFC-4DA6-8C9F-012801FDDDFD}" srcOrd="6" destOrd="0" presId="urn:microsoft.com/office/officeart/2005/8/layout/list1"/>
    <dgm:cxn modelId="{A261BA37-9D1D-492E-95A4-527C5360B546}" type="presParOf" srcId="{AC285A06-F91B-4574-8F11-EA2414004861}" destId="{F234BE28-1635-4C0E-A826-BCC08E442239}" srcOrd="7" destOrd="0" presId="urn:microsoft.com/office/officeart/2005/8/layout/list1"/>
    <dgm:cxn modelId="{8FD8903F-9EC0-4474-A982-34FD080ACB14}" type="presParOf" srcId="{AC285A06-F91B-4574-8F11-EA2414004861}" destId="{1E6F34C2-863C-4FD7-BDB7-71B5F988545D}" srcOrd="8" destOrd="0" presId="urn:microsoft.com/office/officeart/2005/8/layout/list1"/>
    <dgm:cxn modelId="{0C26A587-1C61-4D71-B47C-DD4C18F3DE8D}" type="presParOf" srcId="{1E6F34C2-863C-4FD7-BDB7-71B5F988545D}" destId="{F59A8EB9-0ADE-41AB-BE47-73B6730548C8}" srcOrd="0" destOrd="0" presId="urn:microsoft.com/office/officeart/2005/8/layout/list1"/>
    <dgm:cxn modelId="{FA619FD3-29EE-4268-90F4-4E1839D9AAD9}" type="presParOf" srcId="{1E6F34C2-863C-4FD7-BDB7-71B5F988545D}" destId="{C6A46473-C911-4F6E-8706-77C21DE7F0E9}" srcOrd="1" destOrd="0" presId="urn:microsoft.com/office/officeart/2005/8/layout/list1"/>
    <dgm:cxn modelId="{2DB71AFA-A64E-4FF2-A715-B5128D4E7B80}" type="presParOf" srcId="{AC285A06-F91B-4574-8F11-EA2414004861}" destId="{27FD7D15-30E3-4D80-852C-E89701A5902F}" srcOrd="9" destOrd="0" presId="urn:microsoft.com/office/officeart/2005/8/layout/list1"/>
    <dgm:cxn modelId="{84CB08F6-3D32-48DA-8F5B-B782827F98D7}" type="presParOf" srcId="{AC285A06-F91B-4574-8F11-EA2414004861}" destId="{BB19865C-0A7E-467A-8C26-02BF13144D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F1B30-8287-4A28-BDF4-D5C7FF94BA58}">
      <dsp:nvSpPr>
        <dsp:cNvPr id="0" name=""/>
        <dsp:cNvSpPr/>
      </dsp:nvSpPr>
      <dsp:spPr>
        <a:xfrm>
          <a:off x="0" y="589716"/>
          <a:ext cx="7858180" cy="8568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714E6350-FD5F-4DAF-8EE5-AE5D7EAEEBE4}">
      <dsp:nvSpPr>
        <dsp:cNvPr id="0" name=""/>
        <dsp:cNvSpPr/>
      </dsp:nvSpPr>
      <dsp:spPr>
        <a:xfrm>
          <a:off x="367204" y="34541"/>
          <a:ext cx="7301663" cy="103703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800" kern="1200" dirty="0" smtClean="0">
              <a:latin typeface="Calibri" pitchFamily="34" charset="0"/>
              <a:ea typeface="Arial Unicode MS" pitchFamily="34" charset="-128"/>
              <a:cs typeface="Arial Unicode MS" pitchFamily="34" charset="-128"/>
            </a:rPr>
            <a:t> </a:t>
          </a:r>
          <a:r>
            <a:rPr lang="pt-BR" sz="3600" b="1" kern="1200" dirty="0" smtClean="0">
              <a:latin typeface="Calibri" pitchFamily="34" charset="0"/>
              <a:ea typeface="Arial Unicode MS" pitchFamily="34" charset="-128"/>
              <a:cs typeface="Arial Unicode MS" pitchFamily="34" charset="-128"/>
            </a:rPr>
            <a:t>Fatores Extrínsecos</a:t>
          </a:r>
          <a:endParaRPr lang="pt-BR" sz="3600" b="1" kern="1200" dirty="0">
            <a:latin typeface="Calibri" pitchFamily="34" charset="0"/>
            <a:ea typeface="Arial Unicode MS" pitchFamily="34" charset="-128"/>
            <a:cs typeface="Arial Unicode MS" pitchFamily="34" charset="-128"/>
          </a:endParaRPr>
        </a:p>
      </dsp:txBody>
      <dsp:txXfrm>
        <a:off x="417828" y="85165"/>
        <a:ext cx="7200415" cy="935784"/>
      </dsp:txXfrm>
    </dsp:sp>
    <dsp:sp modelId="{407CFD2B-3935-47FD-AD8B-99C286607D37}">
      <dsp:nvSpPr>
        <dsp:cNvPr id="0" name=""/>
        <dsp:cNvSpPr/>
      </dsp:nvSpPr>
      <dsp:spPr>
        <a:xfrm>
          <a:off x="0" y="2118467"/>
          <a:ext cx="7858180" cy="8568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FE40A98-B5BD-400A-817C-5DFD6BFD0EF9}">
      <dsp:nvSpPr>
        <dsp:cNvPr id="0" name=""/>
        <dsp:cNvSpPr/>
      </dsp:nvSpPr>
      <dsp:spPr>
        <a:xfrm>
          <a:off x="324719" y="1640745"/>
          <a:ext cx="7301608" cy="99019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800" b="1" kern="1200" dirty="0" smtClean="0">
              <a:latin typeface="Calibri" pitchFamily="34" charset="0"/>
              <a:ea typeface="Arial Unicode MS" pitchFamily="34" charset="-128"/>
              <a:cs typeface="Arial Unicode MS" pitchFamily="34" charset="-128"/>
            </a:rPr>
            <a:t>  </a:t>
          </a:r>
          <a:r>
            <a:rPr lang="pt-BR" sz="3600" b="1" kern="1200" dirty="0" smtClean="0">
              <a:latin typeface="Calibri" pitchFamily="34" charset="0"/>
              <a:ea typeface="Arial Unicode MS" pitchFamily="34" charset="-128"/>
              <a:cs typeface="Arial Unicode MS" pitchFamily="34" charset="-128"/>
            </a:rPr>
            <a:t>Fatores Intrínsecos</a:t>
          </a:r>
          <a:endParaRPr lang="pt-BR" sz="3600" b="1" kern="1200" dirty="0">
            <a:latin typeface="Calibri" pitchFamily="34" charset="0"/>
            <a:ea typeface="Arial Unicode MS" pitchFamily="34" charset="-128"/>
            <a:cs typeface="Arial Unicode MS" pitchFamily="34" charset="-128"/>
          </a:endParaRPr>
        </a:p>
      </dsp:txBody>
      <dsp:txXfrm>
        <a:off x="373056" y="1689082"/>
        <a:ext cx="7204934" cy="893516"/>
      </dsp:txXfrm>
    </dsp:sp>
    <dsp:sp modelId="{2A6CDA04-7486-4F77-AE85-55BBD909A9C9}">
      <dsp:nvSpPr>
        <dsp:cNvPr id="0" name=""/>
        <dsp:cNvSpPr/>
      </dsp:nvSpPr>
      <dsp:spPr>
        <a:xfrm>
          <a:off x="0" y="3660707"/>
          <a:ext cx="7858180" cy="8568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EFD4A6B3-46A7-4747-8729-E961D3AB0BA6}">
      <dsp:nvSpPr>
        <dsp:cNvPr id="0" name=""/>
        <dsp:cNvSpPr/>
      </dsp:nvSpPr>
      <dsp:spPr>
        <a:xfrm>
          <a:off x="373676" y="3129379"/>
          <a:ext cx="7235875" cy="10036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3200" b="1" kern="1200" dirty="0" smtClean="0">
              <a:latin typeface="Calibri" pitchFamily="34" charset="0"/>
              <a:ea typeface="Arial Unicode MS" pitchFamily="34" charset="-128"/>
              <a:cs typeface="Arial Unicode MS" pitchFamily="34" charset="-128"/>
            </a:rPr>
            <a:t> </a:t>
          </a:r>
          <a:r>
            <a:rPr lang="pt-BR" sz="3600" b="1" kern="1200" dirty="0" smtClean="0">
              <a:latin typeface="Calibri" pitchFamily="34" charset="0"/>
              <a:ea typeface="Arial Unicode MS" pitchFamily="34" charset="-128"/>
              <a:cs typeface="Arial Unicode MS" pitchFamily="34" charset="-128"/>
            </a:rPr>
            <a:t>Fatores Comportamentais</a:t>
          </a:r>
          <a:endParaRPr lang="pt-BR" sz="3600" b="1" kern="1200" dirty="0">
            <a:latin typeface="Calibri" pitchFamily="34" charset="0"/>
            <a:ea typeface="Arial Unicode MS" pitchFamily="34" charset="-128"/>
            <a:cs typeface="Arial Unicode MS" pitchFamily="34" charset="-128"/>
          </a:endParaRPr>
        </a:p>
      </dsp:txBody>
      <dsp:txXfrm>
        <a:off x="422672" y="3178375"/>
        <a:ext cx="7137883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F2772-4462-4937-A891-BA6A95D05FDF}">
      <dsp:nvSpPr>
        <dsp:cNvPr id="0" name=""/>
        <dsp:cNvSpPr/>
      </dsp:nvSpPr>
      <dsp:spPr>
        <a:xfrm>
          <a:off x="0" y="550988"/>
          <a:ext cx="86409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4A0A3F-7D84-4754-AA4B-E821020AA159}">
      <dsp:nvSpPr>
        <dsp:cNvPr id="0" name=""/>
        <dsp:cNvSpPr/>
      </dsp:nvSpPr>
      <dsp:spPr>
        <a:xfrm>
          <a:off x="432048" y="63908"/>
          <a:ext cx="6048672" cy="974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alibri" pitchFamily="34" charset="0"/>
              <a:cs typeface="Calibri" pitchFamily="34" charset="0"/>
            </a:rPr>
            <a:t>Não encerar o chão para evitar que fique escorregadio;</a:t>
          </a:r>
        </a:p>
      </dsp:txBody>
      <dsp:txXfrm>
        <a:off x="479603" y="111463"/>
        <a:ext cx="5953562" cy="879050"/>
      </dsp:txXfrm>
    </dsp:sp>
    <dsp:sp modelId="{555ADEC7-7AFC-4DA6-8C9F-012801FDDDFD}">
      <dsp:nvSpPr>
        <dsp:cNvPr id="0" name=""/>
        <dsp:cNvSpPr/>
      </dsp:nvSpPr>
      <dsp:spPr>
        <a:xfrm>
          <a:off x="0" y="2047868"/>
          <a:ext cx="86409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571418"/>
              <a:satOff val="5874"/>
              <a:lumOff val="-162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3E1686-A07B-40C3-89A5-5C736E8F3A44}">
      <dsp:nvSpPr>
        <dsp:cNvPr id="0" name=""/>
        <dsp:cNvSpPr/>
      </dsp:nvSpPr>
      <dsp:spPr>
        <a:xfrm>
          <a:off x="432048" y="1560788"/>
          <a:ext cx="6048672" cy="974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alibri" pitchFamily="34" charset="0"/>
              <a:cs typeface="Calibri" pitchFamily="34" charset="0"/>
            </a:rPr>
            <a:t>Utilizar poucos móveis nos ambientes; </a:t>
          </a:r>
          <a:endParaRPr lang="pt-BR" sz="2400" b="0" kern="1200" dirty="0">
            <a:latin typeface="Calibri" pitchFamily="34" charset="0"/>
            <a:cs typeface="Calibri" pitchFamily="34" charset="0"/>
          </a:endParaRPr>
        </a:p>
      </dsp:txBody>
      <dsp:txXfrm>
        <a:off x="479603" y="1608343"/>
        <a:ext cx="5953562" cy="879050"/>
      </dsp:txXfrm>
    </dsp:sp>
    <dsp:sp modelId="{BB19865C-0A7E-467A-8C26-02BF13144DEA}">
      <dsp:nvSpPr>
        <dsp:cNvPr id="0" name=""/>
        <dsp:cNvSpPr/>
      </dsp:nvSpPr>
      <dsp:spPr>
        <a:xfrm>
          <a:off x="0" y="3544748"/>
          <a:ext cx="86409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A46473-C911-4F6E-8706-77C21DE7F0E9}">
      <dsp:nvSpPr>
        <dsp:cNvPr id="0" name=""/>
        <dsp:cNvSpPr/>
      </dsp:nvSpPr>
      <dsp:spPr>
        <a:xfrm>
          <a:off x="432048" y="3057668"/>
          <a:ext cx="6048672" cy="974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alibri" pitchFamily="34" charset="0"/>
              <a:cs typeface="Calibri" pitchFamily="34" charset="0"/>
            </a:rPr>
            <a:t>Verificar se não há móveis em más condições ( pés bambos, encostos soltos);</a:t>
          </a:r>
          <a:endParaRPr lang="pt-BR" sz="2400" b="0" kern="1200" dirty="0">
            <a:latin typeface="Calibri" pitchFamily="34" charset="0"/>
            <a:cs typeface="Calibri" pitchFamily="34" charset="0"/>
          </a:endParaRPr>
        </a:p>
      </dsp:txBody>
      <dsp:txXfrm>
        <a:off x="479603" y="3105223"/>
        <a:ext cx="5953562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F2772-4462-4937-A891-BA6A95D05FDF}">
      <dsp:nvSpPr>
        <dsp:cNvPr id="0" name=""/>
        <dsp:cNvSpPr/>
      </dsp:nvSpPr>
      <dsp:spPr>
        <a:xfrm>
          <a:off x="0" y="536127"/>
          <a:ext cx="864096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4A0A3F-7D84-4754-AA4B-E821020AA159}">
      <dsp:nvSpPr>
        <dsp:cNvPr id="0" name=""/>
        <dsp:cNvSpPr/>
      </dsp:nvSpPr>
      <dsp:spPr>
        <a:xfrm>
          <a:off x="462827" y="19734"/>
          <a:ext cx="6048672" cy="10036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alibri" pitchFamily="34" charset="0"/>
              <a:cs typeface="Calibri" pitchFamily="34" charset="0"/>
            </a:rPr>
            <a:t>Manter objetos mais usados em lugares onde o alcance seja mais fácil;  </a:t>
          </a:r>
        </a:p>
      </dsp:txBody>
      <dsp:txXfrm>
        <a:off x="511823" y="68730"/>
        <a:ext cx="5950680" cy="905688"/>
      </dsp:txXfrm>
    </dsp:sp>
    <dsp:sp modelId="{555ADEC7-7AFC-4DA6-8C9F-012801FDDDFD}">
      <dsp:nvSpPr>
        <dsp:cNvPr id="0" name=""/>
        <dsp:cNvSpPr/>
      </dsp:nvSpPr>
      <dsp:spPr>
        <a:xfrm>
          <a:off x="0" y="2078367"/>
          <a:ext cx="864096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571418"/>
              <a:satOff val="5874"/>
              <a:lumOff val="-162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3E1686-A07B-40C3-89A5-5C736E8F3A44}">
      <dsp:nvSpPr>
        <dsp:cNvPr id="0" name=""/>
        <dsp:cNvSpPr/>
      </dsp:nvSpPr>
      <dsp:spPr>
        <a:xfrm>
          <a:off x="432048" y="1576527"/>
          <a:ext cx="6048672" cy="10036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alibri" pitchFamily="34" charset="0"/>
              <a:cs typeface="Calibri" pitchFamily="34" charset="0"/>
            </a:rPr>
            <a:t>Deixar sempre gavetas fechadas; </a:t>
          </a:r>
          <a:endParaRPr lang="pt-BR" sz="2400" b="0" kern="1200" dirty="0">
            <a:latin typeface="Calibri" pitchFamily="34" charset="0"/>
            <a:cs typeface="Calibri" pitchFamily="34" charset="0"/>
          </a:endParaRPr>
        </a:p>
      </dsp:txBody>
      <dsp:txXfrm>
        <a:off x="481044" y="1625523"/>
        <a:ext cx="5950680" cy="905688"/>
      </dsp:txXfrm>
    </dsp:sp>
    <dsp:sp modelId="{BB19865C-0A7E-467A-8C26-02BF13144DEA}">
      <dsp:nvSpPr>
        <dsp:cNvPr id="0" name=""/>
        <dsp:cNvSpPr/>
      </dsp:nvSpPr>
      <dsp:spPr>
        <a:xfrm>
          <a:off x="0" y="3620607"/>
          <a:ext cx="864096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A46473-C911-4F6E-8706-77C21DE7F0E9}">
      <dsp:nvSpPr>
        <dsp:cNvPr id="0" name=""/>
        <dsp:cNvSpPr/>
      </dsp:nvSpPr>
      <dsp:spPr>
        <a:xfrm>
          <a:off x="432048" y="3118767"/>
          <a:ext cx="6048672" cy="10036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alibri" pitchFamily="34" charset="0"/>
              <a:cs typeface="Calibri" pitchFamily="34" charset="0"/>
            </a:rPr>
            <a:t>Eliminar tapetes ou carpetes soltos;</a:t>
          </a:r>
          <a:endParaRPr lang="pt-BR" sz="2400" b="0" kern="1200" dirty="0">
            <a:latin typeface="Calibri" pitchFamily="34" charset="0"/>
            <a:cs typeface="Calibri" pitchFamily="34" charset="0"/>
          </a:endParaRPr>
        </a:p>
      </dsp:txBody>
      <dsp:txXfrm>
        <a:off x="481044" y="3167763"/>
        <a:ext cx="5950680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F2772-4462-4937-A891-BA6A95D05FDF}">
      <dsp:nvSpPr>
        <dsp:cNvPr id="0" name=""/>
        <dsp:cNvSpPr/>
      </dsp:nvSpPr>
      <dsp:spPr>
        <a:xfrm>
          <a:off x="0" y="550988"/>
          <a:ext cx="86409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4A0A3F-7D84-4754-AA4B-E821020AA159}">
      <dsp:nvSpPr>
        <dsp:cNvPr id="0" name=""/>
        <dsp:cNvSpPr/>
      </dsp:nvSpPr>
      <dsp:spPr>
        <a:xfrm>
          <a:off x="462827" y="49783"/>
          <a:ext cx="6048672" cy="974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alibri" pitchFamily="34" charset="0"/>
              <a:cs typeface="Calibri" pitchFamily="34" charset="0"/>
            </a:rPr>
            <a:t>Utilizar um telefone portátil e ter por perto números de emergência;  </a:t>
          </a:r>
        </a:p>
      </dsp:txBody>
      <dsp:txXfrm>
        <a:off x="510382" y="97338"/>
        <a:ext cx="5953562" cy="879050"/>
      </dsp:txXfrm>
    </dsp:sp>
    <dsp:sp modelId="{555ADEC7-7AFC-4DA6-8C9F-012801FDDDFD}">
      <dsp:nvSpPr>
        <dsp:cNvPr id="0" name=""/>
        <dsp:cNvSpPr/>
      </dsp:nvSpPr>
      <dsp:spPr>
        <a:xfrm>
          <a:off x="0" y="2047868"/>
          <a:ext cx="86409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571418"/>
              <a:satOff val="5874"/>
              <a:lumOff val="-162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3E1686-A07B-40C3-89A5-5C736E8F3A44}">
      <dsp:nvSpPr>
        <dsp:cNvPr id="0" name=""/>
        <dsp:cNvSpPr/>
      </dsp:nvSpPr>
      <dsp:spPr>
        <a:xfrm>
          <a:off x="432048" y="1560788"/>
          <a:ext cx="6048672" cy="974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alibri" pitchFamily="34" charset="0"/>
              <a:cs typeface="Calibri" pitchFamily="34" charset="0"/>
            </a:rPr>
            <a:t>Evitar trancar as portas por dentro; </a:t>
          </a:r>
          <a:endParaRPr lang="pt-BR" sz="2400" b="0" kern="1200" dirty="0">
            <a:latin typeface="Calibri" pitchFamily="34" charset="0"/>
            <a:cs typeface="Calibri" pitchFamily="34" charset="0"/>
          </a:endParaRPr>
        </a:p>
      </dsp:txBody>
      <dsp:txXfrm>
        <a:off x="479603" y="1608343"/>
        <a:ext cx="5953562" cy="879050"/>
      </dsp:txXfrm>
    </dsp:sp>
    <dsp:sp modelId="{BB19865C-0A7E-467A-8C26-02BF13144DEA}">
      <dsp:nvSpPr>
        <dsp:cNvPr id="0" name=""/>
        <dsp:cNvSpPr/>
      </dsp:nvSpPr>
      <dsp:spPr>
        <a:xfrm>
          <a:off x="0" y="3544748"/>
          <a:ext cx="86409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A46473-C911-4F6E-8706-77C21DE7F0E9}">
      <dsp:nvSpPr>
        <dsp:cNvPr id="0" name=""/>
        <dsp:cNvSpPr/>
      </dsp:nvSpPr>
      <dsp:spPr>
        <a:xfrm>
          <a:off x="432048" y="3057668"/>
          <a:ext cx="6048672" cy="974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alibri" pitchFamily="34" charset="0"/>
              <a:cs typeface="Calibri" pitchFamily="34" charset="0"/>
            </a:rPr>
            <a:t>Avaliar a presença de animais domésticos;</a:t>
          </a:r>
          <a:endParaRPr lang="pt-BR" sz="2400" b="0" kern="1200" dirty="0">
            <a:latin typeface="Calibri" pitchFamily="34" charset="0"/>
            <a:cs typeface="Calibri" pitchFamily="34" charset="0"/>
          </a:endParaRPr>
        </a:p>
      </dsp:txBody>
      <dsp:txXfrm>
        <a:off x="479603" y="3105223"/>
        <a:ext cx="5953562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F2772-4462-4937-A891-BA6A95D05FDF}">
      <dsp:nvSpPr>
        <dsp:cNvPr id="0" name=""/>
        <dsp:cNvSpPr/>
      </dsp:nvSpPr>
      <dsp:spPr>
        <a:xfrm>
          <a:off x="0" y="550988"/>
          <a:ext cx="86409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4A0A3F-7D84-4754-AA4B-E821020AA159}">
      <dsp:nvSpPr>
        <dsp:cNvPr id="0" name=""/>
        <dsp:cNvSpPr/>
      </dsp:nvSpPr>
      <dsp:spPr>
        <a:xfrm>
          <a:off x="462827" y="49783"/>
          <a:ext cx="6048672" cy="974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alibri" pitchFamily="34" charset="0"/>
              <a:cs typeface="Calibri" pitchFamily="34" charset="0"/>
            </a:rPr>
            <a:t>Aumentar a altura dos </a:t>
          </a:r>
          <a:r>
            <a:rPr lang="pt-BR" sz="2400" b="0" kern="1200" smtClean="0">
              <a:latin typeface="Calibri" pitchFamily="34" charset="0"/>
              <a:cs typeface="Calibri" pitchFamily="34" charset="0"/>
            </a:rPr>
            <a:t>sofás e poltronas</a:t>
          </a:r>
          <a:r>
            <a:rPr lang="pt-BR" sz="2400" b="0" kern="1200" dirty="0" smtClean="0">
              <a:latin typeface="Calibri" pitchFamily="34" charset="0"/>
              <a:cs typeface="Calibri" pitchFamily="34" charset="0"/>
            </a:rPr>
            <a:t>, que devem ter assentos firmes;  </a:t>
          </a:r>
        </a:p>
      </dsp:txBody>
      <dsp:txXfrm>
        <a:off x="510382" y="97338"/>
        <a:ext cx="5953562" cy="879050"/>
      </dsp:txXfrm>
    </dsp:sp>
    <dsp:sp modelId="{555ADEC7-7AFC-4DA6-8C9F-012801FDDDFD}">
      <dsp:nvSpPr>
        <dsp:cNvPr id="0" name=""/>
        <dsp:cNvSpPr/>
      </dsp:nvSpPr>
      <dsp:spPr>
        <a:xfrm>
          <a:off x="0" y="2047868"/>
          <a:ext cx="86409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571418"/>
              <a:satOff val="5874"/>
              <a:lumOff val="-162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3E1686-A07B-40C3-89A5-5C736E8F3A44}">
      <dsp:nvSpPr>
        <dsp:cNvPr id="0" name=""/>
        <dsp:cNvSpPr/>
      </dsp:nvSpPr>
      <dsp:spPr>
        <a:xfrm>
          <a:off x="432048" y="1560788"/>
          <a:ext cx="6048672" cy="974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alibri" pitchFamily="34" charset="0"/>
              <a:cs typeface="Calibri" pitchFamily="34" charset="0"/>
            </a:rPr>
            <a:t>Dar preferência a cadeiras com braços; </a:t>
          </a:r>
          <a:endParaRPr lang="pt-BR" sz="2400" b="0" kern="1200" dirty="0">
            <a:latin typeface="Calibri" pitchFamily="34" charset="0"/>
            <a:cs typeface="Calibri" pitchFamily="34" charset="0"/>
          </a:endParaRPr>
        </a:p>
      </dsp:txBody>
      <dsp:txXfrm>
        <a:off x="479603" y="1608343"/>
        <a:ext cx="5953562" cy="879050"/>
      </dsp:txXfrm>
    </dsp:sp>
    <dsp:sp modelId="{BB19865C-0A7E-467A-8C26-02BF13144DEA}">
      <dsp:nvSpPr>
        <dsp:cNvPr id="0" name=""/>
        <dsp:cNvSpPr/>
      </dsp:nvSpPr>
      <dsp:spPr>
        <a:xfrm>
          <a:off x="0" y="3544748"/>
          <a:ext cx="86409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A46473-C911-4F6E-8706-77C21DE7F0E9}">
      <dsp:nvSpPr>
        <dsp:cNvPr id="0" name=""/>
        <dsp:cNvSpPr/>
      </dsp:nvSpPr>
      <dsp:spPr>
        <a:xfrm>
          <a:off x="432048" y="3057668"/>
          <a:ext cx="6048672" cy="974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alibri" pitchFamily="34" charset="0"/>
              <a:cs typeface="Calibri" pitchFamily="34" charset="0"/>
            </a:rPr>
            <a:t> Utilizar controle remoto quando houver maior perigo.</a:t>
          </a:r>
          <a:endParaRPr lang="pt-BR" sz="2400" b="0" kern="1200" dirty="0">
            <a:latin typeface="Calibri" pitchFamily="34" charset="0"/>
            <a:cs typeface="Calibri" pitchFamily="34" charset="0"/>
          </a:endParaRPr>
        </a:p>
      </dsp:txBody>
      <dsp:txXfrm>
        <a:off x="479603" y="3105223"/>
        <a:ext cx="5953562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0.19312</cdr:x>
      <cdr:y>0.84615</cdr:y>
    </cdr:from>
    <cdr:to>
      <cdr:x>0.91013</cdr:x>
      <cdr:y>0.92918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62025" y="3300412"/>
          <a:ext cx="3571875" cy="323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0.18333</cdr:x>
      <cdr:y>0.89497</cdr:y>
    </cdr:from>
    <cdr:to>
      <cdr:x>0.90822</cdr:x>
      <cdr:y>0.98044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571636" y="4411506"/>
          <a:ext cx="6214134" cy="421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b="1" dirty="0"/>
            <a:t> 2003  </a:t>
          </a:r>
          <a:r>
            <a:rPr lang="pt-BR" b="1" dirty="0" smtClean="0"/>
            <a:t>         </a:t>
          </a:r>
          <a:r>
            <a:rPr lang="pt-BR" b="1" dirty="0"/>
            <a:t>2004</a:t>
          </a:r>
          <a:r>
            <a:rPr lang="pt-BR" b="1" baseline="0" dirty="0"/>
            <a:t>  </a:t>
          </a:r>
          <a:r>
            <a:rPr lang="pt-BR" b="1" baseline="0" dirty="0" smtClean="0"/>
            <a:t>        2005           2006           2007          2008           2009           2010         </a:t>
          </a:r>
          <a:r>
            <a:rPr lang="pt-BR" b="1" baseline="0" dirty="0"/>
            <a:t>2011   </a:t>
          </a:r>
          <a:r>
            <a:rPr lang="pt-BR" b="1" baseline="0" dirty="0" smtClean="0"/>
            <a:t>        2012</a:t>
          </a:r>
          <a:endParaRPr lang="pt-BR" b="1" dirty="0"/>
        </a:p>
      </cdr:txBody>
    </cdr:sp>
  </cdr:relSizeAnchor>
  <cdr:relSizeAnchor xmlns:cdr="http://schemas.openxmlformats.org/drawingml/2006/chartDrawing">
    <cdr:from>
      <cdr:x>0.125</cdr:x>
      <cdr:y>0.0205</cdr:y>
    </cdr:from>
    <cdr:to>
      <cdr:x>0.9675</cdr:x>
      <cdr:y>0.10478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071570" y="101049"/>
          <a:ext cx="7222382" cy="415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b="1" dirty="0"/>
            <a:t>GASTO TOTAL COM INTERNAÇÃO POR FRATURA DE FÊMUR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673C3-1B93-4112-8610-0EC0BA21840D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50BCE-A419-4ED9-A4BC-DBC413F721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591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1AE4B-7CD0-46E7-A7E9-B5F38384BCAC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B0AB7-26E1-44CD-B9D4-3904FCE5CA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47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10A573-7BA3-47C1-A201-E9F5773254C8}" type="slidenum">
              <a:rPr lang="pt-BR"/>
              <a:pPr/>
              <a:t>1</a:t>
            </a:fld>
            <a:endParaRPr lang="pt-BR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839"/>
            <a:ext cx="5487042" cy="41156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BDD21-5109-4072-A104-D19D387330C3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BDD21-5109-4072-A104-D19D387330C3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BDD21-5109-4072-A104-D19D387330C3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BDD21-5109-4072-A104-D19D387330C3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BDD21-5109-4072-A104-D19D387330C3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233D75-8D30-4F21-A532-DC44F0EE9CE4}" type="slidenum">
              <a:rPr lang="pt-BR" smtClean="0">
                <a:latin typeface="Arial" pitchFamily="34" charset="0"/>
              </a:rPr>
              <a:pPr/>
              <a:t>20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17A59-376B-434F-8A7E-39DC42EA6062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D2C571-DDF5-4B27-8B02-AEBB3EECF988}" type="slidenum">
              <a:rPr lang="pt-BR" smtClean="0">
                <a:latin typeface="Arial" pitchFamily="34" charset="0"/>
              </a:rPr>
              <a:pPr/>
              <a:t>61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10A573-7BA3-47C1-A201-E9F5773254C8}" type="slidenum">
              <a:rPr lang="pt-BR"/>
              <a:pPr/>
              <a:t>64</a:t>
            </a:fld>
            <a:endParaRPr lang="pt-BR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839"/>
            <a:ext cx="5487042" cy="41156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BDD21-5109-4072-A104-D19D387330C3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10A573-7BA3-47C1-A201-E9F5773254C8}" type="slidenum">
              <a:rPr lang="pt-BR"/>
              <a:pPr/>
              <a:t>4</a:t>
            </a:fld>
            <a:endParaRPr lang="pt-BR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839"/>
            <a:ext cx="5487042" cy="41156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10A573-7BA3-47C1-A201-E9F5773254C8}" type="slidenum">
              <a:rPr lang="pt-BR"/>
              <a:pPr/>
              <a:t>5</a:t>
            </a:fld>
            <a:endParaRPr lang="pt-BR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839"/>
            <a:ext cx="5487042" cy="41156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BDD21-5109-4072-A104-D19D387330C3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BDD21-5109-4072-A104-D19D387330C3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BDD21-5109-4072-A104-D19D387330C3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BDD21-5109-4072-A104-D19D387330C3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BDD21-5109-4072-A104-D19D387330C3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898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0180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27000"/>
            <a:ext cx="2055813" cy="72517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7000"/>
            <a:ext cx="6016625" cy="72517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5651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04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50524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577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577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3412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848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274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22538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02136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42038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7000"/>
            <a:ext cx="82248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  <a:p>
            <a:pPr lvl="4"/>
            <a:r>
              <a:rPr lang="en-GB" smtClean="0"/>
              <a:t>8.º Nível da estrutura de tópicos</a:t>
            </a:r>
          </a:p>
          <a:p>
            <a:pPr lvl="4"/>
            <a:r>
              <a:rPr lang="en-GB" smtClean="0"/>
              <a:t>9.º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364980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de cantos arredondados 26"/>
          <p:cNvSpPr/>
          <p:nvPr/>
        </p:nvSpPr>
        <p:spPr bwMode="auto">
          <a:xfrm>
            <a:off x="339666" y="1000108"/>
            <a:ext cx="8518613" cy="528641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400" b="1" dirty="0" smtClean="0">
                <a:solidFill>
                  <a:srgbClr val="0070C0"/>
                </a:solidFill>
              </a:rPr>
              <a:t>OFICINA DE PREVENÇÃO DE OSTEOPOROSE,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400" b="1" dirty="0" smtClean="0">
                <a:solidFill>
                  <a:srgbClr val="0070C0"/>
                </a:solidFill>
              </a:rPr>
              <a:t>QUEDAS E FRATURAS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  <a:ea typeface="ＭＳ Ｐゴシック" charset="0"/>
                <a:cs typeface="Arial Unicode MS" charset="0"/>
              </a:rPr>
              <a:t>Cuiabá-MT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2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 algn="ctr"/>
            <a:r>
              <a:rPr lang="pt-BR" sz="3600" b="1" dirty="0" smtClean="0"/>
              <a:t>Quedas em pessoas idosas: Fatores de Risco, Prevenção e Impactos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pt-B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charset="0"/>
              <a:cs typeface="Arial Unicode MS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pt-B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charset="0"/>
              <a:cs typeface="Arial Unicode MS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pt-B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charset="0"/>
              <a:cs typeface="Arial Unicode MS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Arial Unicode MS" charset="0"/>
              </a:rPr>
              <a:t>Wendel Rodrigo Teixeira Pimentel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Arial Unicode MS" charset="0"/>
              </a:rPr>
              <a:t>Assesor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Arial Unicode MS" charset="0"/>
              </a:rPr>
              <a:t> Técnico da COSAPI/DAET/SAS/MS</a:t>
            </a:r>
            <a:endParaRPr kumimoji="0" lang="pt-BR" sz="200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ＭＳ Ｐゴシック" charset="0"/>
              <a:cs typeface="Arial Unicode MS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pt-BR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03990" y="116632"/>
            <a:ext cx="8229600" cy="57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6" charset="0"/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MINISTÉRIO DA SAÚDE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6" charset="0"/>
              <a:cs typeface="Arial" charset="0"/>
            </a:endParaRPr>
          </a:p>
          <a:p>
            <a:pPr algn="ctr">
              <a:buClrTx/>
              <a:buFontTx/>
              <a:buNone/>
            </a:pP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76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642910" y="2000240"/>
            <a:ext cx="7817522" cy="24288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endParaRPr lang="pt-BR" sz="2800" dirty="0" smtClean="0">
              <a:solidFill>
                <a:schemeClr val="tx1"/>
              </a:solidFill>
              <a:cs typeface="Arial" charset="0"/>
            </a:endParaRPr>
          </a:p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endParaRPr lang="pt-BR" sz="1200" b="1" dirty="0">
              <a:solidFill>
                <a:schemeClr val="tx1"/>
              </a:solidFill>
            </a:endParaRPr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Os custos para a pessoa idosa que cai e faz uma fratura são grandes, repercute a toda família na medida em que a pessoa idosa que fratura um osso acaba hospitalizada e frequentemente é submetida a tratamento cirúrgico. </a:t>
            </a:r>
          </a:p>
          <a:p>
            <a:pPr algn="just"/>
            <a:r>
              <a:rPr lang="pt-BR" sz="2800" dirty="0" smtClean="0"/>
              <a:t> </a:t>
            </a:r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endParaRPr lang="pt-BR" sz="2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571875" y="6000750"/>
            <a:ext cx="357188" cy="1428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14348" y="785794"/>
            <a:ext cx="7715304" cy="1000132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 smtClean="0">
                <a:solidFill>
                  <a:schemeClr val="bg1"/>
                </a:solidFill>
              </a:rPr>
              <a:t>IMPACTOS  E COMPLICAÇÕES DAS QUEDAS</a:t>
            </a:r>
          </a:p>
          <a:p>
            <a:pPr algn="ctr">
              <a:defRPr/>
            </a:pPr>
            <a:r>
              <a:rPr lang="pt-BR" sz="3200" b="1" dirty="0" smtClean="0">
                <a:solidFill>
                  <a:schemeClr val="bg1"/>
                </a:solidFill>
              </a:rPr>
              <a:t> EM PESSOAS IDOSAS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14348" y="4857760"/>
            <a:ext cx="7715304" cy="10715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endParaRPr lang="pt-BR" sz="2800" dirty="0" smtClean="0">
              <a:solidFill>
                <a:schemeClr val="tx1"/>
              </a:solidFill>
              <a:cs typeface="Arial" charset="0"/>
            </a:endParaRPr>
          </a:p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endParaRPr lang="pt-BR" sz="1200" b="1" dirty="0">
              <a:solidFill>
                <a:schemeClr val="tx1"/>
              </a:solidFill>
            </a:endParaRPr>
          </a:p>
          <a:p>
            <a:pPr algn="just"/>
            <a:r>
              <a:rPr lang="pt-BR" sz="2800" dirty="0" smtClean="0"/>
              <a:t>Os custos para o sistema de saúde também são altos e tem sido crescentes.</a:t>
            </a:r>
          </a:p>
          <a:p>
            <a:pPr algn="just"/>
            <a:endParaRPr lang="pt-BR" sz="2800" dirty="0" smtClean="0"/>
          </a:p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endParaRPr lang="pt-BR" sz="24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2928926" y="5943600"/>
            <a:ext cx="621507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CUSTOS PARA O SUS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57256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 bwMode="auto">
          <a:xfrm>
            <a:off x="6286512" y="6429396"/>
            <a:ext cx="1857388" cy="28575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 Unicode MS" charset="0"/>
              </a:rPr>
              <a:t>FONTE: DATASUS/ SIH</a:t>
            </a:r>
            <a:endParaRPr kumimoji="0" lang="pt-BR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14348" y="2000240"/>
            <a:ext cx="7746084" cy="16430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endParaRPr lang="pt-BR" sz="2800" dirty="0" smtClean="0">
              <a:solidFill>
                <a:schemeClr val="tx1"/>
              </a:solidFill>
              <a:cs typeface="Arial" charset="0"/>
            </a:endParaRPr>
          </a:p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endParaRPr lang="pt-BR" sz="1200" b="1" dirty="0">
              <a:solidFill>
                <a:schemeClr val="tx1"/>
              </a:solidFill>
            </a:endParaRPr>
          </a:p>
          <a:p>
            <a:pPr algn="just"/>
            <a:r>
              <a:rPr lang="pt-BR" sz="2800" dirty="0" smtClean="0"/>
              <a:t>Após a queda, o idoso pode restringir sua atividade por temor, pela dor, ou pela própria incapacidade funcional. </a:t>
            </a:r>
          </a:p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endParaRPr lang="pt-BR" sz="2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571875" y="6000750"/>
            <a:ext cx="357188" cy="1428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14348" y="785794"/>
            <a:ext cx="7715304" cy="1000132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 smtClean="0">
                <a:solidFill>
                  <a:schemeClr val="bg1"/>
                </a:solidFill>
              </a:rPr>
              <a:t>COMPLICAÇÕES DAS QUEDAS</a:t>
            </a:r>
          </a:p>
          <a:p>
            <a:pPr algn="ctr">
              <a:defRPr/>
            </a:pPr>
            <a:r>
              <a:rPr lang="pt-BR" sz="3200" b="1" dirty="0" smtClean="0">
                <a:solidFill>
                  <a:schemeClr val="bg1"/>
                </a:solidFill>
              </a:rPr>
              <a:t> EM PESSOAS IDOSAS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714348" y="3929066"/>
            <a:ext cx="7715304" cy="18573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pt-BR" sz="2800" dirty="0" smtClean="0"/>
          </a:p>
          <a:p>
            <a:endParaRPr lang="pt-BR" sz="2800" dirty="0" smtClean="0"/>
          </a:p>
          <a:p>
            <a:pPr algn="just"/>
            <a:r>
              <a:rPr lang="pt-BR" sz="2800" dirty="0" smtClean="0"/>
              <a:t>Reabilitação pós-queda pode ser demorada, e, no caso de imobilidade prolongada, leva a complicações como  úlceras de pressão.</a:t>
            </a:r>
          </a:p>
          <a:p>
            <a:endParaRPr lang="pt-BR" sz="2800" dirty="0" smtClean="0"/>
          </a:p>
          <a:p>
            <a:endParaRPr lang="pt-BR" sz="2800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para a direita 6"/>
          <p:cNvSpPr/>
          <p:nvPr/>
        </p:nvSpPr>
        <p:spPr>
          <a:xfrm>
            <a:off x="3571875" y="6000750"/>
            <a:ext cx="357188" cy="1428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57158" y="1643050"/>
            <a:ext cx="8358246" cy="15001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2800" dirty="0" smtClean="0">
                <a:solidFill>
                  <a:schemeClr val="tx1"/>
                </a:solidFill>
                <a:cs typeface="Arial" charset="0"/>
              </a:rPr>
              <a:t>Elevado custo econômico e social, principalmente quando o idoso/a necessita de cuidados especializados em domicílio ou em instituições.</a:t>
            </a:r>
          </a:p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(BOHL </a:t>
            </a:r>
            <a:r>
              <a:rPr lang="pt-BR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et. al.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2010)</a:t>
            </a:r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57158" y="500042"/>
            <a:ext cx="8286808" cy="928694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 smtClean="0">
                <a:solidFill>
                  <a:schemeClr val="bg1"/>
                </a:solidFill>
              </a:rPr>
              <a:t>QUEDAS EM PESSOAS IDOSAS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57158" y="3357562"/>
            <a:ext cx="8358246" cy="14287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pt-BR" sz="2800" dirty="0" smtClean="0"/>
          </a:p>
          <a:p>
            <a:endParaRPr lang="pt-BR" sz="2800" dirty="0" smtClean="0"/>
          </a:p>
          <a:p>
            <a:pPr algn="just"/>
            <a:r>
              <a:rPr lang="pt-BR" sz="2800" dirty="0" smtClean="0"/>
              <a:t>Reabilitação pós-queda pode ser demorada, e, no caso de imobilidade prolongada, leva a complicações como  úlceras de pressão.</a:t>
            </a:r>
          </a:p>
          <a:p>
            <a:endParaRPr lang="pt-BR" sz="2800" dirty="0" smtClean="0"/>
          </a:p>
          <a:p>
            <a:endParaRPr lang="pt-BR" sz="2800" dirty="0" smtClean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7158" y="5000636"/>
            <a:ext cx="8358246" cy="12144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endParaRPr lang="pt-BR" sz="2800" dirty="0" smtClean="0">
              <a:solidFill>
                <a:schemeClr val="tx1"/>
              </a:solidFill>
              <a:cs typeface="Arial" charset="0"/>
            </a:endParaRPr>
          </a:p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r>
              <a:rPr lang="pt-BR" sz="2800" dirty="0" smtClean="0">
                <a:solidFill>
                  <a:schemeClr val="tx1"/>
                </a:solidFill>
                <a:cs typeface="Arial" charset="0"/>
              </a:rPr>
              <a:t>Implicações direta para a qualidade de vida e bem estar das pessoas idosas. </a:t>
            </a:r>
            <a:r>
              <a:rPr lang="pt-B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</a:t>
            </a:r>
            <a:r>
              <a:rPr lang="pt-BR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(NICOLUSSI </a:t>
            </a:r>
            <a:r>
              <a:rPr lang="pt-BR" sz="12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et.al.</a:t>
            </a:r>
            <a:r>
              <a:rPr lang="pt-BR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2012)</a:t>
            </a:r>
            <a:endParaRPr lang="pt-BR" sz="1200" b="1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endParaRPr lang="pt-BR" sz="24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para a direita 6"/>
          <p:cNvSpPr/>
          <p:nvPr/>
        </p:nvSpPr>
        <p:spPr>
          <a:xfrm>
            <a:off x="3571875" y="6000750"/>
            <a:ext cx="357188" cy="1428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14348" y="2071678"/>
            <a:ext cx="7715304" cy="2214578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PREVENÇÃO : É PRECISO CONHECER PARA PREVENIR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para a direita 6"/>
          <p:cNvSpPr/>
          <p:nvPr/>
        </p:nvSpPr>
        <p:spPr>
          <a:xfrm>
            <a:off x="3571875" y="6000750"/>
            <a:ext cx="357188" cy="1428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 bwMode="auto">
          <a:xfrm>
            <a:off x="142844" y="928670"/>
            <a:ext cx="9001156" cy="514353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2800" dirty="0" smtClean="0"/>
              <a:t>Os Programas de Prevenção  das Quedas em Pessoas Idosas não devem se constituir em ações estratégicas isoladas, mas sim em intervenções integradas em três níveis: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500034" y="2357430"/>
            <a:ext cx="8072494" cy="85725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4350" indent="-514350" algn="just"/>
            <a:r>
              <a:rPr lang="pt-BR" sz="2800" b="1" dirty="0" smtClean="0"/>
              <a:t>1. Vigilância Epidemiológica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500034" y="3500438"/>
            <a:ext cx="8072494" cy="928694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4350" indent="-514350" algn="just"/>
            <a:r>
              <a:rPr lang="pt-BR" sz="2800" b="1" dirty="0" smtClean="0"/>
              <a:t>2. Aplicação de resultados de pesquisa sobre quedas</a:t>
            </a:r>
          </a:p>
        </p:txBody>
      </p:sp>
      <p:sp>
        <p:nvSpPr>
          <p:cNvPr id="8" name="Retângulo 7"/>
          <p:cNvSpPr/>
          <p:nvPr/>
        </p:nvSpPr>
        <p:spPr bwMode="auto">
          <a:xfrm>
            <a:off x="500034" y="4714884"/>
            <a:ext cx="8072494" cy="100013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800" b="1" dirty="0" smtClean="0"/>
              <a:t>3. Capacitação e treinamento de profissionais por meio da disseminação de informações</a:t>
            </a:r>
            <a:endParaRPr kumimoji="0" lang="pt-B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para a direita 6"/>
          <p:cNvSpPr/>
          <p:nvPr/>
        </p:nvSpPr>
        <p:spPr>
          <a:xfrm>
            <a:off x="3571875" y="6000750"/>
            <a:ext cx="357188" cy="1428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 bwMode="auto">
          <a:xfrm>
            <a:off x="142844" y="928670"/>
            <a:ext cx="9001156" cy="514353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endParaRPr lang="pt-BR" sz="2800" dirty="0" smtClean="0"/>
          </a:p>
        </p:txBody>
      </p:sp>
      <p:sp>
        <p:nvSpPr>
          <p:cNvPr id="8" name="Retângulo 7"/>
          <p:cNvSpPr/>
          <p:nvPr/>
        </p:nvSpPr>
        <p:spPr bwMode="auto">
          <a:xfrm>
            <a:off x="500034" y="980728"/>
            <a:ext cx="8072494" cy="504056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z="2800" b="1" dirty="0" smtClean="0"/>
              <a:t>1. Vigilância Epidemiológica :</a:t>
            </a:r>
          </a:p>
          <a:p>
            <a:pPr lvl="0"/>
            <a:endParaRPr lang="pt-BR" sz="2000" b="1" dirty="0" smtClean="0"/>
          </a:p>
          <a:p>
            <a:pPr algn="just"/>
            <a:r>
              <a:rPr lang="pt-BR" sz="2000" b="1" i="1" dirty="0" smtClean="0">
                <a:solidFill>
                  <a:srgbClr val="0070C0"/>
                </a:solidFill>
              </a:rPr>
              <a:t> </a:t>
            </a:r>
            <a:r>
              <a:rPr lang="pt-BR" sz="2400" dirty="0" smtClean="0"/>
              <a:t>Dados relevantes sobre mortalidade direta e indireta, morbidade, incapacidade e hospitalização(número e dias de hospitalização) decorrente de </a:t>
            </a:r>
            <a:r>
              <a:rPr lang="pt-BR" sz="2400" b="1" i="1" dirty="0" smtClean="0">
                <a:solidFill>
                  <a:srgbClr val="0070C0"/>
                </a:solidFill>
              </a:rPr>
              <a:t>quedas </a:t>
            </a:r>
            <a:r>
              <a:rPr lang="pt-BR" sz="2400" dirty="0" smtClean="0"/>
              <a:t>e de </a:t>
            </a:r>
            <a:r>
              <a:rPr lang="pt-BR" sz="2400" b="1" i="1" dirty="0" smtClean="0">
                <a:solidFill>
                  <a:srgbClr val="0070C0"/>
                </a:solidFill>
              </a:rPr>
              <a:t>lesões por quedas </a:t>
            </a:r>
            <a:r>
              <a:rPr lang="pt-BR" sz="2400" dirty="0" smtClean="0"/>
              <a:t>possam ser monitorados de forma sistematizada; organizados, analisados e devolvidos aos gestores locais para ações a curto, médio e longo prazo.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Estes instrumentos de coleta de dados devem conter informações  sobre eventos de quedas e lesões decorrentes de quedas em idosos da </a:t>
            </a:r>
            <a:r>
              <a:rPr lang="pt-BR" sz="2400" b="1" i="1" dirty="0" smtClean="0">
                <a:solidFill>
                  <a:srgbClr val="0070C0"/>
                </a:solidFill>
              </a:rPr>
              <a:t>comunidade</a:t>
            </a:r>
            <a:r>
              <a:rPr lang="pt-BR" sz="2400" dirty="0" smtClean="0"/>
              <a:t>, em idosos </a:t>
            </a:r>
            <a:r>
              <a:rPr lang="pt-BR" sz="2400" b="1" i="1" dirty="0" smtClean="0">
                <a:solidFill>
                  <a:srgbClr val="0070C0"/>
                </a:solidFill>
              </a:rPr>
              <a:t>hospitalizado</a:t>
            </a:r>
            <a:r>
              <a:rPr lang="pt-BR" sz="2400" dirty="0" smtClean="0"/>
              <a:t>s e idosos em </a:t>
            </a:r>
            <a:r>
              <a:rPr lang="pt-BR" sz="2400" dirty="0" smtClean="0">
                <a:solidFill>
                  <a:srgbClr val="0070C0"/>
                </a:solidFill>
              </a:rPr>
              <a:t>ILP</a:t>
            </a:r>
            <a:r>
              <a:rPr lang="pt-BR" sz="2400" dirty="0" smtClean="0"/>
              <a:t>;</a:t>
            </a:r>
          </a:p>
          <a:p>
            <a:pPr lvl="0" algn="just"/>
            <a:endParaRPr lang="pt-BR" sz="2200" dirty="0" smtClean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pt-B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para a direita 6"/>
          <p:cNvSpPr/>
          <p:nvPr/>
        </p:nvSpPr>
        <p:spPr>
          <a:xfrm>
            <a:off x="3571875" y="6000750"/>
            <a:ext cx="357188" cy="1428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 bwMode="auto">
          <a:xfrm>
            <a:off x="142844" y="928670"/>
            <a:ext cx="9001156" cy="514353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endParaRPr lang="pt-BR" sz="2800" dirty="0" smtClean="0"/>
          </a:p>
        </p:txBody>
      </p:sp>
      <p:sp>
        <p:nvSpPr>
          <p:cNvPr id="8" name="Retângulo 7"/>
          <p:cNvSpPr/>
          <p:nvPr/>
        </p:nvSpPr>
        <p:spPr bwMode="auto">
          <a:xfrm>
            <a:off x="500034" y="980728"/>
            <a:ext cx="8248430" cy="460851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z="2800" b="1" dirty="0" smtClean="0"/>
              <a:t>2. Aplicação de resultados de pesquisa sobre quedas :</a:t>
            </a:r>
          </a:p>
          <a:p>
            <a:pPr lvl="0"/>
            <a:endParaRPr lang="pt-BR" sz="2000" b="1" dirty="0" smtClean="0"/>
          </a:p>
          <a:p>
            <a:pPr algn="just"/>
            <a:r>
              <a:rPr lang="pt-BR" sz="2000" b="1" i="1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endParaRPr lang="pt-BR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pt-BR" sz="2400" dirty="0" smtClean="0"/>
              <a:t>Aplicação de resultados de pesquisa sobre </a:t>
            </a:r>
            <a:r>
              <a:rPr lang="pt-BR" sz="2400" b="1" i="1" dirty="0" smtClean="0">
                <a:solidFill>
                  <a:srgbClr val="0070C0"/>
                </a:solidFill>
              </a:rPr>
              <a:t>quedas</a:t>
            </a:r>
            <a:r>
              <a:rPr lang="pt-BR" sz="2400" dirty="0" smtClean="0"/>
              <a:t> com dados nacionais em programas específicos, ou seja, a transcrição de pesquisas sobre fatores de risco, instrumentos de rastreio e de identificação dos idosos de alto risco e intervenções mais eficazes e custo efetivas para prevenção e para o manejo do idoso que cai;</a:t>
            </a:r>
          </a:p>
          <a:p>
            <a:pPr algn="just"/>
            <a:endParaRPr lang="pt-BR" sz="2200" dirty="0" smtClean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pt-B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para a direita 6"/>
          <p:cNvSpPr/>
          <p:nvPr/>
        </p:nvSpPr>
        <p:spPr>
          <a:xfrm>
            <a:off x="3571875" y="6000750"/>
            <a:ext cx="357188" cy="1428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 bwMode="auto">
          <a:xfrm>
            <a:off x="142844" y="928670"/>
            <a:ext cx="9001156" cy="514353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endParaRPr lang="pt-BR" sz="2800" dirty="0" smtClean="0"/>
          </a:p>
        </p:txBody>
      </p:sp>
      <p:sp>
        <p:nvSpPr>
          <p:cNvPr id="8" name="Retângulo 7"/>
          <p:cNvSpPr/>
          <p:nvPr/>
        </p:nvSpPr>
        <p:spPr bwMode="auto">
          <a:xfrm>
            <a:off x="500034" y="980728"/>
            <a:ext cx="8072494" cy="504056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z="2800" b="1" dirty="0" smtClean="0"/>
              <a:t>3. Capacitação e treinamento de profissionais por meio da disseminação de informações:</a:t>
            </a:r>
          </a:p>
          <a:p>
            <a:pPr lvl="0"/>
            <a:endParaRPr lang="pt-BR" sz="2000" b="1" dirty="0" smtClean="0"/>
          </a:p>
          <a:p>
            <a:pPr lvl="0" algn="just"/>
            <a:r>
              <a:rPr lang="pt-BR" sz="2000" b="1" i="1" dirty="0" smtClean="0">
                <a:solidFill>
                  <a:srgbClr val="0070C0"/>
                </a:solidFill>
              </a:rPr>
              <a:t> </a:t>
            </a:r>
            <a:r>
              <a:rPr lang="pt-BR" sz="2200" b="1" i="1" dirty="0" smtClean="0">
                <a:solidFill>
                  <a:srgbClr val="0070C0"/>
                </a:solidFill>
              </a:rPr>
              <a:t>Atenção Básica</a:t>
            </a:r>
            <a:r>
              <a:rPr lang="pt-BR" sz="2200" dirty="0" smtClean="0"/>
              <a:t>, para identificação do idoso com risco de queda e implementação de ações preventivas primárias relacionadas a fatores comportamentais, ambientais e intrínsecos, medidas primárias básicas como exercícios, otimização da visão funcional e revisão de doenças de base;</a:t>
            </a:r>
          </a:p>
          <a:p>
            <a:pPr lvl="0" algn="just"/>
            <a:endParaRPr lang="pt-BR" sz="2200" dirty="0" smtClean="0"/>
          </a:p>
          <a:p>
            <a:pPr lvl="0" algn="just"/>
            <a:r>
              <a:rPr lang="pt-BR" sz="2200" dirty="0" smtClean="0"/>
              <a:t> </a:t>
            </a:r>
            <a:r>
              <a:rPr lang="pt-BR" sz="2200" b="1" i="1" dirty="0" smtClean="0">
                <a:solidFill>
                  <a:srgbClr val="0070C0"/>
                </a:solidFill>
              </a:rPr>
              <a:t>Atenção Secundária e Terciária</a:t>
            </a:r>
            <a:r>
              <a:rPr lang="pt-BR" sz="2200" dirty="0" smtClean="0"/>
              <a:t>, para aplicação do manejo interdisciplinar e multidimensional voltado aos casos de idosos </a:t>
            </a:r>
            <a:r>
              <a:rPr lang="pt-BR" sz="2200" dirty="0" err="1" smtClean="0"/>
              <a:t>caidores</a:t>
            </a:r>
            <a:r>
              <a:rPr lang="pt-BR" sz="2200" dirty="0" smtClean="0"/>
              <a:t> recorrentes e/ou com fraturas, por meio de equipes especializadas.</a:t>
            </a:r>
          </a:p>
          <a:p>
            <a:pPr marL="514350" indent="-514350" algn="just"/>
            <a:r>
              <a:rPr lang="pt-BR" sz="2200" b="1" dirty="0" smtClean="0"/>
              <a:t> </a:t>
            </a:r>
            <a:endParaRPr lang="pt-BR" sz="2200" dirty="0" smtClean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pt-B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para a direita 6"/>
          <p:cNvSpPr/>
          <p:nvPr/>
        </p:nvSpPr>
        <p:spPr>
          <a:xfrm>
            <a:off x="3571875" y="6000750"/>
            <a:ext cx="357188" cy="1428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87154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Calibri" pitchFamily="34" charset="0"/>
              </a:rPr>
              <a:t>A Organização Mundial de Saúde, em 2007, propôs um modelo para prevenção de quedas cujos pilares fundamentais estão ancorados na conscientização sobre o problema, na identificação dos idosos de risco e na intervenção sobre estes fatores de risco.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rojeto ACORDI comemorará Dia Internacional do Idos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 bwMode="auto">
          <a:xfrm>
            <a:off x="2928926" y="6000768"/>
            <a:ext cx="6215074" cy="857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420210"/>
          </a:xfrm>
        </p:spPr>
        <p:txBody>
          <a:bodyPr/>
          <a:lstStyle/>
          <a:p>
            <a:pPr algn="ctr">
              <a:defRPr/>
            </a:pPr>
            <a:r>
              <a:rPr lang="pt-BR" sz="4400" i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1 de Outubro Dia Internacional das Pessoa Idosas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571875" y="6000750"/>
            <a:ext cx="357188" cy="1428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Imagem 12" descr="http://extrema.mg.gov.br/site/wp-content/uploads/2013/09/DIA_DO_IDOSO_Convi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2880320" cy="2448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Imagem 13" descr="http://2.bp.blogspot.com/-vE9TAssZHO4/UjNtUaRGX_I/AAAAAAAAkk0/gN_h4iFyvoI/s320/dia-do-idos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348880"/>
            <a:ext cx="2448272" cy="2448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0" name="Retângulo de cantos arredondados 9"/>
          <p:cNvSpPr/>
          <p:nvPr/>
        </p:nvSpPr>
        <p:spPr bwMode="auto">
          <a:xfrm>
            <a:off x="539552" y="4797152"/>
            <a:ext cx="8136904" cy="151216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2000" dirty="0" smtClean="0"/>
              <a:t>Este dia foi instituído em 1991 pela (ONU) Organização das Nações Unidas e tem como objetivo sensibilizar a sociedade para as questões do envelhecimento e a necessidade de proteger e cuidar a população mais idosa.</a:t>
            </a:r>
            <a:endParaRPr lang="pt-BR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71472" y="1714488"/>
          <a:ext cx="785818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0" y="1000108"/>
            <a:ext cx="9144000" cy="408004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0" hangingPunct="0">
              <a:defRPr/>
            </a:pPr>
            <a:r>
              <a:rPr lang="pt-BR" sz="4400" b="1" i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FATORES DE RISCO</a:t>
            </a:r>
            <a:endParaRPr lang="pt-BR" sz="4400" b="1" i="1" dirty="0">
              <a:solidFill>
                <a:srgbClr val="0070C0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857224" y="1857364"/>
            <a:ext cx="7358114" cy="29289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BR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FATORES EXTRÍNSECOS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auto">
          <a:xfrm>
            <a:off x="2857488" y="6072206"/>
            <a:ext cx="6286512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9" name="Imagem 8" descr="http://3.bp.blogspot.com/--8S9rJnb7RQ/TuT0PUtGGkI/AAAAAAAAAbQ/1YiDFyI09ZM/s1600/queda_idos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85992"/>
            <a:ext cx="3816424" cy="44291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38" name="Picture 2" descr="http://t2.gstatic.com/images?q=tbn:ANd9GcSh73KyWWukSc97xA0hxBAEJL5JEQU1Sroas7qSRbyP_DnQslGd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285992"/>
            <a:ext cx="403383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0825" y="188913"/>
            <a:ext cx="8401050" cy="125095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t-BR" sz="45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47944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FATORES</a:t>
            </a:r>
            <a:r>
              <a:rPr lang="pt-BR" sz="4000" b="1" i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EXTRÍNSECOS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714488"/>
            <a:ext cx="3571868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Calibri" pitchFamily="34" charset="0"/>
              </a:rPr>
              <a:t>TAPETES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500694" y="1714488"/>
            <a:ext cx="3643306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Calibri" pitchFamily="34" charset="0"/>
              </a:rPr>
              <a:t>PISOS ESCORREGADIOS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2928926" y="5929330"/>
            <a:ext cx="6215074" cy="928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5362" name="Picture 7" descr="http://3.bp.blogspot.com/_fAuclIHBh3o/TIqL4KD6teI/AAAAAAAAAe4/YtI0jCjkuRQ/s1600/des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05038"/>
            <a:ext cx="3960812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http://t2.gstatic.com/images?q=tbn:ANd9GcTtg_1JjvtBaq6h25fnhwixI_4T1C9mX-ibo_WClRaNNNjF4A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205038"/>
            <a:ext cx="37687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0825" y="188913"/>
            <a:ext cx="8401050" cy="125095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t-BR" sz="45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47944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FATORES EXTRÍNSECOS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714488"/>
            <a:ext cx="3779838" cy="5619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Calibri" pitchFamily="34" charset="0"/>
              </a:rPr>
              <a:t>ESCADAS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724525" y="1714488"/>
            <a:ext cx="3419475" cy="5619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Calibri" pitchFamily="34" charset="0"/>
              </a:rPr>
              <a:t>CALÇADAS INADEQUADAS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auto">
          <a:xfrm>
            <a:off x="3000364" y="6000768"/>
            <a:ext cx="6143636" cy="857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6386" name="Picture 6" descr="pet terapia Animais de Estimação   Auxiliam na Recuperação de Doenç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071678"/>
            <a:ext cx="40322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2" descr="http://t0.gstatic.com/images?q=tbn:ANd9GcTqGaP355hNzx0TwX8Q-fXRz-j57WOzKn6iaECPFFibZLDY6Z9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133600"/>
            <a:ext cx="3816350" cy="458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0825" y="188913"/>
            <a:ext cx="8401050" cy="125095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t-BR" sz="45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47944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FATORES EXTRÍNSECOS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785926"/>
            <a:ext cx="3671888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Calibri" pitchFamily="34" charset="0"/>
              </a:rPr>
              <a:t>POUCA ILUMINAÇÃO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500694" y="1773238"/>
            <a:ext cx="3643306" cy="65563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Calibri" pitchFamily="34" charset="0"/>
              </a:rPr>
              <a:t>ANIMAIS DOMÉSTICOS</a:t>
            </a:r>
          </a:p>
        </p:txBody>
      </p:sp>
      <p:sp>
        <p:nvSpPr>
          <p:cNvPr id="16392" name="AutoShape 2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3" name="AutoShape 4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auto">
          <a:xfrm>
            <a:off x="3000364" y="6072206"/>
            <a:ext cx="6143636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48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14554"/>
            <a:ext cx="38576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3929090" cy="206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4838" cy="774719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FATORES EXTRÍNSECOS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714488"/>
            <a:ext cx="3671888" cy="5619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  OBSTÁCULOS NO CAMINHO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724525" y="1785926"/>
            <a:ext cx="3419475" cy="57150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AUSÊNCIA DE CORRIMÃOS 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48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auto">
          <a:xfrm>
            <a:off x="2786050" y="6072206"/>
            <a:ext cx="6357950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40005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5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3116"/>
            <a:ext cx="38576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4838" cy="774719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FATORES EXTRÍNSECOS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714620"/>
            <a:ext cx="4038600" cy="3683132"/>
          </a:xfrm>
        </p:spPr>
        <p:txBody>
          <a:bodyPr/>
          <a:lstStyle/>
          <a:p>
            <a:pPr>
              <a:buNone/>
            </a:pPr>
            <a:r>
              <a:rPr lang="pt-BR" sz="2400" dirty="0" smtClean="0"/>
              <a:t> 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0" y="1714488"/>
            <a:ext cx="3671888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ROUPAS EXCESSIVAMENTE COMPRIDAS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24525" y="1714488"/>
            <a:ext cx="3419475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ARMÁRIOS COM ALTURAS INADEQUADAS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auto">
          <a:xfrm>
            <a:off x="2928926" y="5929330"/>
            <a:ext cx="6215074" cy="928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464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3786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40005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4838" cy="774719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FATORES EXTRÍNSECOS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14488"/>
            <a:ext cx="3671888" cy="71438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ALTURA DA CAMA</a:t>
            </a:r>
            <a:endParaRPr lang="pt-BR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51500" y="1714488"/>
            <a:ext cx="3492500" cy="71438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VIOLÊNCIA FÍSICA</a:t>
            </a:r>
            <a:endParaRPr lang="pt-BR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928662" y="2214554"/>
            <a:ext cx="7215238" cy="264320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BR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FATORES INTRÍNSECOS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 bwMode="auto">
          <a:xfrm>
            <a:off x="3000364" y="6072206"/>
            <a:ext cx="6143636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0" name="Picture 4" descr="http://3.bp.blogspot.com/--rzGg_SiRcg/TchTO7Owf2I/AAAAAAAAAJ0/vq8ApWfozTo/s1600/idoso+de+beng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3960812" cy="4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ttp://t1.gstatic.com/images?q=tbn:ANd9GcQaAfNNBx-CyS05CiqZh5Ysxs-EzAs-buvZVKnEAkMsKQVirpvF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926810" cy="4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0825" y="188913"/>
            <a:ext cx="8401050" cy="125095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t-BR" sz="45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6223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FATORES INTRÍNSECOS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557338"/>
            <a:ext cx="3671888" cy="7191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Calibri" pitchFamily="34" charset="0"/>
              </a:rPr>
              <a:t>DIMINUIÇÃO DO </a:t>
            </a: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EQUILÍBRIO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508625" y="1557338"/>
            <a:ext cx="3635375" cy="7921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Calibri" pitchFamily="34" charset="0"/>
              </a:rPr>
              <a:t>DIMINUIÇÃO DA 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Calibri" pitchFamily="34" charset="0"/>
              </a:rPr>
              <a:t>ACUIDADE VISUAL</a:t>
            </a:r>
          </a:p>
        </p:txBody>
      </p:sp>
      <p:sp>
        <p:nvSpPr>
          <p:cNvPr id="18440" name="AutoShape 2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441" name="AutoShape 4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14348" y="1714488"/>
            <a:ext cx="7746084" cy="15716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endParaRPr lang="pt-BR" sz="2400" dirty="0">
              <a:solidFill>
                <a:schemeClr val="tx1"/>
              </a:solidFill>
              <a:cs typeface="Arial" charset="0"/>
            </a:endParaRPr>
          </a:p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endParaRPr lang="pt-BR" sz="2400" dirty="0">
              <a:solidFill>
                <a:schemeClr val="tx1"/>
              </a:solidFill>
              <a:cs typeface="Arial" charset="0"/>
            </a:endParaRPr>
          </a:p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r>
              <a:rPr lang="pt-BR" sz="2800" dirty="0">
                <a:solidFill>
                  <a:schemeClr val="tx1"/>
                </a:solidFill>
                <a:cs typeface="Arial" charset="0"/>
              </a:rPr>
              <a:t>Foco recorrente de políticas públicas em todo mundo.                                    </a:t>
            </a:r>
            <a:r>
              <a:rPr lang="pt-BR" sz="28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1200" dirty="0">
                <a:solidFill>
                  <a:schemeClr val="tx1"/>
                </a:solidFill>
                <a:latin typeface="Arial" charset="0"/>
                <a:cs typeface="Arial" charset="0"/>
              </a:rPr>
              <a:t>(BELTRÃO </a:t>
            </a:r>
            <a:r>
              <a:rPr lang="pt-BR" sz="1200" i="1" dirty="0" err="1">
                <a:solidFill>
                  <a:schemeClr val="tx1"/>
                </a:solidFill>
                <a:latin typeface="Arial" charset="0"/>
                <a:cs typeface="Arial" charset="0"/>
              </a:rPr>
              <a:t>et</a:t>
            </a:r>
            <a:r>
              <a:rPr lang="pt-BR" sz="1200" i="1" dirty="0">
                <a:solidFill>
                  <a:schemeClr val="tx1"/>
                </a:solidFill>
                <a:latin typeface="Arial" charset="0"/>
                <a:cs typeface="Arial" charset="0"/>
              </a:rPr>
              <a:t> al</a:t>
            </a:r>
            <a:r>
              <a:rPr lang="pt-BR" sz="1200" dirty="0">
                <a:solidFill>
                  <a:schemeClr val="tx1"/>
                </a:solidFill>
                <a:latin typeface="Arial" charset="0"/>
                <a:cs typeface="Arial" charset="0"/>
              </a:rPr>
              <a:t>.,2004; OLIVEIRA, 2006)</a:t>
            </a:r>
            <a:endParaRPr lang="pt-BR" sz="1200" b="1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buClr>
                <a:srgbClr val="00B050"/>
              </a:buClr>
              <a:defRPr/>
            </a:pPr>
            <a:endParaRPr lang="pt-BR" sz="2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571875" y="6000750"/>
            <a:ext cx="357188" cy="1428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14348" y="4286256"/>
            <a:ext cx="7786742" cy="18573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endParaRPr lang="pt-BR" sz="2400" dirty="0">
              <a:solidFill>
                <a:schemeClr val="tx1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2800" dirty="0">
                <a:solidFill>
                  <a:schemeClr val="tx1"/>
                </a:solidFill>
                <a:cs typeface="Arial" charset="0"/>
              </a:rPr>
              <a:t>Pessoa com idade igual ou superior a 60 anos.</a:t>
            </a:r>
          </a:p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endParaRPr lang="pt-BR" sz="2800" dirty="0">
              <a:solidFill>
                <a:schemeClr val="tx1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2800" dirty="0">
                <a:solidFill>
                  <a:schemeClr val="tx1"/>
                </a:solidFill>
                <a:cs typeface="Arial" charset="0"/>
              </a:rPr>
              <a:t>Estatuto do Idoso:  LEI nº 10.741 de 1º de Outubro de 2003.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23850" y="1428736"/>
            <a:ext cx="4968875" cy="642942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ENVELHECIMENTO POPULACIONAL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57158" y="3929066"/>
            <a:ext cx="2819390" cy="581021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PESSOA IDOSA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auto">
          <a:xfrm>
            <a:off x="3000364" y="5929330"/>
            <a:ext cx="6143636" cy="928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45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7147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static.hsw.com.br/gif/quedas-idosos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782794" cy="4582292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5508625" y="1700808"/>
            <a:ext cx="3635375" cy="58518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Calibri" pitchFamily="34" charset="0"/>
              </a:rPr>
              <a:t>SEXO FEMININO 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0825" y="188913"/>
            <a:ext cx="8401050" cy="125095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t-BR" sz="45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6223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FATORES INTRÍNSECOS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700808"/>
            <a:ext cx="3671888" cy="58518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Calibri" pitchFamily="34" charset="0"/>
              </a:rPr>
              <a:t>IDOSOS  &gt; 80 ANOS</a:t>
            </a:r>
          </a:p>
        </p:txBody>
      </p:sp>
      <p:sp>
        <p:nvSpPr>
          <p:cNvPr id="17416" name="AutoShape 2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7" name="AutoShape 4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2928926" y="6072206"/>
            <a:ext cx="6215074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4838" cy="846157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FATORES INTRÍNSECOS</a:t>
            </a:r>
            <a:endParaRPr lang="pt-BR" sz="4000" b="1" dirty="0">
              <a:solidFill>
                <a:srgbClr val="0070C0"/>
              </a:solidFill>
            </a:endParaRPr>
          </a:p>
        </p:txBody>
      </p:sp>
      <p:pic>
        <p:nvPicPr>
          <p:cNvPr id="47106" name="Picture 2" descr="http://4.bp.blogspot.com/_2jHLrzgWDzw/Sumsan2GnDI/AAAAAAAAA8k/eeI3AQVrtSk/s400/medica%C3%A7%C3%A3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3840088" cy="4320480"/>
          </a:xfrm>
          <a:prstGeom prst="rect">
            <a:avLst/>
          </a:prstGeom>
          <a:noFill/>
        </p:spPr>
      </p:pic>
      <p:pic>
        <p:nvPicPr>
          <p:cNvPr id="6" name="Imagem 5" descr="http://1.bp.blogspot.com/_rQa-M5IDazE/TDx-s37jZDI/AAAAAAAAACM/3Wd38lsRp5M/s1600/Fotos+Monalisa+2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7444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0" y="1571612"/>
            <a:ext cx="3143240" cy="71438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ALTERAÇÕES NOS PÉS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000760" y="1571612"/>
            <a:ext cx="3143240" cy="71438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USO DE MEDICAMENTOS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3000364" y="6072206"/>
            <a:ext cx="6143636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42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37862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42148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4838" cy="846157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FATORES INTRÍNSECOS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29257" y="1643050"/>
            <a:ext cx="3714744" cy="78581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AUMENTO DO TEMPO DE REAÇÃO A SITUAÇÕES DE PERIGO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571612"/>
            <a:ext cx="3059832" cy="71438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DIMINUIÇÃO DA AUDIÇÃO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3000364" y="6072206"/>
            <a:ext cx="6143636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4028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37147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3786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4838" cy="774719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FATORES INTRÍNSECOS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24525" y="1714488"/>
            <a:ext cx="3419475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OSTEOPOROSE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14488"/>
            <a:ext cx="3059832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FRAQUEZA MUSCULAR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auto">
          <a:xfrm>
            <a:off x="2928926" y="6000768"/>
            <a:ext cx="6215074" cy="857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371477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39290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4838" cy="774719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FATORES INTRÍNSECOS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24525" y="1643050"/>
            <a:ext cx="3419475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ESTADO PSICOLÓGICO </a:t>
            </a:r>
          </a:p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MEDO DE QUEDAS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571612"/>
            <a:ext cx="3059832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HISTÓRIA PRÉVIA DE QUEDAS</a:t>
            </a:r>
          </a:p>
        </p:txBody>
      </p:sp>
      <p:pic>
        <p:nvPicPr>
          <p:cNvPr id="14131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928662" y="2214554"/>
            <a:ext cx="7286676" cy="264320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BR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FATORES COMPORTAMENTAIS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3000364" y="6072206"/>
            <a:ext cx="6143636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597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414340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3116"/>
            <a:ext cx="36433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4838" cy="774719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FATORES COPORTAMENTAIS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24525" y="1643050"/>
            <a:ext cx="3419475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USO EXCESSIVO DE ÁLCOOL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643050"/>
            <a:ext cx="4071934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USO MÚLTIPLO DE MEDICAMENTOS SEM PRESCRIÇÃO MÉDICA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2928926" y="6072206"/>
            <a:ext cx="6215074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587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3116"/>
            <a:ext cx="37862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39290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4838" cy="846157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FATORES COPORTAMENTAIS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00695" y="1643050"/>
            <a:ext cx="3643306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NEGAÇÃO DA FRAGILIDADE</a:t>
            </a:r>
            <a:endParaRPr lang="pt-BR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643050"/>
            <a:ext cx="3500430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SEDENTARISMO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755576" y="4509120"/>
            <a:ext cx="7776864" cy="122413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4838" cy="70328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FATORES DE RISCO</a:t>
            </a:r>
            <a:endParaRPr lang="pt-BR" sz="4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4838" cy="4572032"/>
          </a:xfrm>
        </p:spPr>
        <p:txBody>
          <a:bodyPr/>
          <a:lstStyle/>
          <a:p>
            <a:pPr algn="just">
              <a:buNone/>
            </a:pPr>
            <a:r>
              <a:rPr lang="pt-BR" i="1" dirty="0" smtClean="0">
                <a:solidFill>
                  <a:schemeClr val="bg1"/>
                </a:solidFill>
              </a:rPr>
              <a:t>: </a:t>
            </a:r>
          </a:p>
          <a:p>
            <a:pPr algn="just">
              <a:buNone/>
            </a:pPr>
            <a:endParaRPr lang="pt-BR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pt-BR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algn="just">
              <a:buNone/>
            </a:pPr>
            <a:endParaRPr lang="pt-BR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pt-BR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pt-BR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pt-BR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Difícil determinar qual tipo de fator precipitou a queda: </a:t>
            </a:r>
          </a:p>
          <a:p>
            <a:pPr algn="just">
              <a:buNone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     na verdade, é desencadeada pela interação entre os fatores.  </a:t>
            </a:r>
          </a:p>
          <a:p>
            <a:pPr algn="just">
              <a:buNone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(Freitas, 2006)</a:t>
            </a:r>
            <a:endParaRPr lang="pt-BR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419872" y="1844824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Queda???</a:t>
            </a:r>
            <a:endParaRPr lang="pt-BR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0034" y="3212976"/>
            <a:ext cx="2500330" cy="792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Fatores Extrínsecos</a:t>
            </a:r>
            <a:endParaRPr lang="pt-BR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072198" y="3212976"/>
            <a:ext cx="2571768" cy="792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Fatores Comportamentais</a:t>
            </a:r>
            <a:endParaRPr lang="pt-BR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 rot="16200000" flipH="1">
            <a:off x="4103663" y="2889225"/>
            <a:ext cx="649782" cy="11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714480" y="3071810"/>
            <a:ext cx="56436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rot="5400000">
            <a:off x="1643044" y="3143248"/>
            <a:ext cx="142877" cy="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endCxn id="12" idx="0"/>
          </p:cNvCxnSpPr>
          <p:nvPr/>
        </p:nvCxnSpPr>
        <p:spPr>
          <a:xfrm rot="5400000">
            <a:off x="7287499" y="3142393"/>
            <a:ext cx="1411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3357554" y="3214686"/>
            <a:ext cx="2428892" cy="7858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Fatores Intrínsecos</a:t>
            </a:r>
            <a:endParaRPr lang="pt-BR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Seta à esquerda, à direita e acima 51"/>
          <p:cNvSpPr/>
          <p:nvPr/>
        </p:nvSpPr>
        <p:spPr>
          <a:xfrm rot="10800000">
            <a:off x="3071802" y="4071942"/>
            <a:ext cx="2928958" cy="35719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4838" cy="642942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GERENCIAMENTO DO RISCO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850" y="2571744"/>
            <a:ext cx="3455988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Avaliação </a:t>
            </a:r>
          </a:p>
          <a:p>
            <a:pPr algn="ctr"/>
            <a:r>
              <a:rPr lang="pt-BR" sz="2800" dirty="0"/>
              <a:t>detalhada de Riscos</a:t>
            </a:r>
            <a:endParaRPr lang="en-US" sz="2800" dirty="0"/>
          </a:p>
        </p:txBody>
      </p:sp>
      <p:sp>
        <p:nvSpPr>
          <p:cNvPr id="6" name="Cruz 5"/>
          <p:cNvSpPr/>
          <p:nvPr/>
        </p:nvSpPr>
        <p:spPr>
          <a:xfrm>
            <a:off x="3929058" y="2786058"/>
            <a:ext cx="576064" cy="625798"/>
          </a:xfrm>
          <a:prstGeom prst="plus">
            <a:avLst>
              <a:gd name="adj" fmla="val 328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44009" y="2571744"/>
            <a:ext cx="4049142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Intervenção Multifatorial</a:t>
            </a:r>
          </a:p>
          <a:p>
            <a:pPr algn="ctr"/>
            <a:r>
              <a:rPr lang="pt-BR" sz="2800" dirty="0"/>
              <a:t>Individualizada</a:t>
            </a:r>
            <a:endParaRPr lang="en-US" sz="28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8061" y="4437112"/>
            <a:ext cx="8202888" cy="954107"/>
          </a:xfrm>
          <a:prstGeom prst="rect">
            <a:avLst/>
          </a:prstGeom>
          <a:noFill/>
          <a:ln w="25400">
            <a:solidFill>
              <a:srgbClr val="0070C0"/>
            </a:solidFill>
            <a:prstDash val="sys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dirty="0" smtClean="0"/>
              <a:t>“Só </a:t>
            </a:r>
            <a:r>
              <a:rPr lang="pt-BR" sz="2800" dirty="0"/>
              <a:t>tem sentido Avaliar </a:t>
            </a:r>
          </a:p>
          <a:p>
            <a:pPr algn="ctr"/>
            <a:r>
              <a:rPr lang="pt-BR" sz="2800" dirty="0"/>
              <a:t>se houver intenção de  se oferecer  Intervenções 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 bwMode="auto">
          <a:xfrm>
            <a:off x="357158" y="1571612"/>
            <a:ext cx="8429684" cy="464347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z="2000" dirty="0" smtClean="0"/>
          </a:p>
          <a:p>
            <a:pPr marL="1079500" indent="-1079500"/>
            <a:endParaRPr lang="pt-BR" sz="2000" dirty="0" smtClean="0"/>
          </a:p>
          <a:p>
            <a:pPr marL="1079500" indent="-1079500"/>
            <a:r>
              <a:rPr lang="pt-BR" sz="2400" dirty="0" smtClean="0"/>
              <a:t>Dimensão populacional: </a:t>
            </a:r>
            <a:r>
              <a:rPr lang="pt-BR" sz="2400" dirty="0" smtClean="0">
                <a:solidFill>
                  <a:srgbClr val="0070C0"/>
                </a:solidFill>
              </a:rPr>
              <a:t>195,2 milhões</a:t>
            </a:r>
          </a:p>
          <a:p>
            <a:pPr marL="1079500" indent="-1079500"/>
            <a:endParaRPr lang="pt-BR" sz="2400" dirty="0" smtClean="0">
              <a:solidFill>
                <a:srgbClr val="0070C0"/>
              </a:solidFill>
            </a:endParaRPr>
          </a:p>
          <a:p>
            <a:pPr marL="1079500" indent="-1079500"/>
            <a:r>
              <a:rPr lang="pt-BR" sz="2400" dirty="0" smtClean="0"/>
              <a:t>Quantidade de pessoas idosas acima de 60 anos: </a:t>
            </a:r>
            <a:r>
              <a:rPr lang="pt-BR" sz="2400" dirty="0" smtClean="0">
                <a:solidFill>
                  <a:srgbClr val="0070C0"/>
                </a:solidFill>
              </a:rPr>
              <a:t>23,5 milhões</a:t>
            </a:r>
          </a:p>
          <a:p>
            <a:pPr marL="1079500" indent="-1079500">
              <a:lnSpc>
                <a:spcPct val="80000"/>
              </a:lnSpc>
            </a:pPr>
            <a:endParaRPr lang="pt-BR" sz="2400" dirty="0" smtClean="0"/>
          </a:p>
          <a:p>
            <a:pPr marL="1079500" indent="-1079500">
              <a:lnSpc>
                <a:spcPct val="80000"/>
              </a:lnSpc>
            </a:pPr>
            <a:r>
              <a:rPr lang="pt-BR" sz="2400" dirty="0" smtClean="0"/>
              <a:t>Idosos que residem na zona urbana: </a:t>
            </a:r>
            <a:r>
              <a:rPr lang="pt-BR" sz="2400" dirty="0" smtClean="0">
                <a:solidFill>
                  <a:srgbClr val="0070C0"/>
                </a:solidFill>
              </a:rPr>
              <a:t>19,8 milhões</a:t>
            </a:r>
          </a:p>
          <a:p>
            <a:pPr marL="1079500" indent="-1079500">
              <a:lnSpc>
                <a:spcPct val="80000"/>
              </a:lnSpc>
            </a:pPr>
            <a:endParaRPr lang="pt-BR" sz="2400" dirty="0" smtClean="0">
              <a:solidFill>
                <a:srgbClr val="0070C0"/>
              </a:solidFill>
            </a:endParaRPr>
          </a:p>
          <a:p>
            <a:pPr marL="1079500" indent="-1079500">
              <a:lnSpc>
                <a:spcPct val="80000"/>
              </a:lnSpc>
            </a:pPr>
            <a:r>
              <a:rPr lang="pt-BR" sz="2400" dirty="0" smtClean="0">
                <a:solidFill>
                  <a:schemeClr val="tx1"/>
                </a:solidFill>
              </a:rPr>
              <a:t>Idosos que residem na zona rural: </a:t>
            </a:r>
            <a:r>
              <a:rPr lang="pt-BR" sz="2400" dirty="0" smtClean="0">
                <a:solidFill>
                  <a:srgbClr val="0070C0"/>
                </a:solidFill>
              </a:rPr>
              <a:t>3,7 milhões</a:t>
            </a:r>
          </a:p>
          <a:p>
            <a:pPr marL="1079500" indent="-1079500">
              <a:lnSpc>
                <a:spcPct val="80000"/>
              </a:lnSpc>
            </a:pPr>
            <a:endParaRPr lang="pt-BR" sz="2400" dirty="0" smtClean="0">
              <a:solidFill>
                <a:srgbClr val="0070C0"/>
              </a:solidFill>
            </a:endParaRPr>
          </a:p>
          <a:p>
            <a:pPr marL="1079500" indent="-1079500">
              <a:lnSpc>
                <a:spcPct val="80000"/>
              </a:lnSpc>
            </a:pPr>
            <a:r>
              <a:rPr lang="pt-BR" sz="2400" dirty="0" smtClean="0"/>
              <a:t>Expectativa de vida para ambos os sexos: </a:t>
            </a:r>
            <a:r>
              <a:rPr lang="pt-BR" sz="2400" dirty="0" smtClean="0">
                <a:solidFill>
                  <a:srgbClr val="0070C0"/>
                </a:solidFill>
              </a:rPr>
              <a:t>73 anos</a:t>
            </a:r>
          </a:p>
          <a:p>
            <a:pPr marL="1079500" indent="-1079500">
              <a:lnSpc>
                <a:spcPct val="80000"/>
              </a:lnSpc>
            </a:pPr>
            <a:endParaRPr lang="pt-BR" sz="2000" dirty="0" smtClean="0">
              <a:solidFill>
                <a:srgbClr val="0070C0"/>
              </a:solidFill>
            </a:endParaRPr>
          </a:p>
          <a:p>
            <a:pPr marL="1079500" indent="-1079500">
              <a:lnSpc>
                <a:spcPct val="80000"/>
              </a:lnSpc>
            </a:pPr>
            <a:endParaRPr lang="pt-BR" sz="2000" dirty="0" smtClean="0">
              <a:solidFill>
                <a:srgbClr val="0070C0"/>
              </a:solidFill>
            </a:endParaRPr>
          </a:p>
          <a:p>
            <a:pPr marL="1079500" indent="-1079500">
              <a:lnSpc>
                <a:spcPct val="80000"/>
              </a:lnSpc>
            </a:pPr>
            <a:r>
              <a:rPr lang="pt-BR" sz="2000" dirty="0" smtClean="0">
                <a:solidFill>
                  <a:schemeClr val="tx1"/>
                </a:solidFill>
              </a:rPr>
              <a:t>                                                                                        Fonte: </a:t>
            </a:r>
            <a:r>
              <a:rPr lang="pt-BR" sz="1600" dirty="0" smtClean="0">
                <a:solidFill>
                  <a:schemeClr val="tx1"/>
                </a:solidFill>
              </a:rPr>
              <a:t> IBGE - PNAD 2011</a:t>
            </a:r>
            <a:endParaRPr lang="pt-BR" sz="1100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dirty="0" smtClean="0"/>
              <a:t>                              </a:t>
            </a:r>
            <a:r>
              <a:rPr lang="pt-BR" sz="1400" dirty="0" smtClean="0"/>
              <a:t>  </a:t>
            </a:r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68313" y="1"/>
            <a:ext cx="8229600" cy="57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MINISTÉRIO DA SAÚDE</a:t>
            </a: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6" charset="0"/>
              <a:cs typeface="Arial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14282" y="1428736"/>
            <a:ext cx="3714776" cy="7143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</a:rPr>
              <a:t>DADOS BRASIL</a:t>
            </a:r>
            <a:endParaRPr lang="pt-B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76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2857488" y="6000768"/>
            <a:ext cx="6286512" cy="857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47944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DIAGNÓSTICO DA QUEDA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71472" y="1714489"/>
            <a:ext cx="5214974" cy="71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22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pt-BR" sz="23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pt-BR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 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Perguntar “onde” ocorreu essa queda  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sz="23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>
              <a:defRPr/>
            </a:pPr>
            <a:endParaRPr lang="pt-BR" sz="2000" dirty="0">
              <a:solidFill>
                <a:schemeClr val="tx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1472" y="3429000"/>
            <a:ext cx="8215370" cy="300039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buClr>
                <a:srgbClr val="00B0F0"/>
              </a:buClr>
              <a:buSzPct val="140000"/>
              <a:defRPr/>
            </a:pP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 </a:t>
            </a:r>
          </a:p>
          <a:p>
            <a:pPr>
              <a:lnSpc>
                <a:spcPct val="90000"/>
              </a:lnSpc>
              <a:buClr>
                <a:srgbClr val="00B0F0"/>
              </a:buClr>
              <a:buSzPct val="140000"/>
              <a:defRPr/>
            </a:pP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  Avaliação do Equilíbrio :</a:t>
            </a:r>
            <a:r>
              <a:rPr lang="pt-BR" sz="2400" b="1" dirty="0" err="1" smtClean="0">
                <a:solidFill>
                  <a:schemeClr val="tx1"/>
                </a:solidFill>
              </a:rPr>
              <a:t>Timed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</a:rPr>
              <a:t>Up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</a:rPr>
              <a:t>and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</a:rPr>
              <a:t>Go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</a:rPr>
              <a:t>Test</a:t>
            </a:r>
            <a:r>
              <a:rPr lang="pt-BR" sz="2400" b="1" baseline="30000" dirty="0" smtClean="0">
                <a:solidFill>
                  <a:schemeClr val="tx1"/>
                </a:solidFill>
              </a:rPr>
              <a:t>  </a:t>
            </a:r>
            <a:r>
              <a:rPr lang="pt-BR" sz="2400" b="1" dirty="0" smtClean="0">
                <a:solidFill>
                  <a:schemeClr val="tx1"/>
                </a:solidFill>
              </a:rPr>
              <a:t>(TUG)</a:t>
            </a:r>
          </a:p>
          <a:p>
            <a:pPr>
              <a:lnSpc>
                <a:spcPct val="90000"/>
              </a:lnSpc>
              <a:buClr>
                <a:srgbClr val="00B0F0"/>
              </a:buClr>
              <a:buSzPct val="140000"/>
              <a:defRPr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Clr>
                <a:srgbClr val="00B0F0"/>
              </a:buClr>
              <a:buSzPct val="14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 Quantifica o desempenho da mobilidade através da velocidade do idoso ao realizar a tarefa;</a:t>
            </a:r>
          </a:p>
          <a:p>
            <a:pPr algn="just">
              <a:lnSpc>
                <a:spcPct val="90000"/>
              </a:lnSpc>
              <a:buClr>
                <a:srgbClr val="00B0F0"/>
              </a:buClr>
              <a:buSzPct val="140000"/>
              <a:buFont typeface="Wingdings" pitchFamily="2" charset="2"/>
              <a:buChar char="§"/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buClr>
                <a:srgbClr val="00B0F0"/>
              </a:buClr>
              <a:buSzPct val="14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 O tempo gasto para completar o teste está fortemente relacionado ao nível de capacidade funcional.</a:t>
            </a:r>
            <a:endParaRPr lang="pt-BR" sz="2400" dirty="0" smtClean="0">
              <a:solidFill>
                <a:schemeClr val="tx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rgbClr val="00B0F0"/>
              </a:buClr>
              <a:buSzPct val="140000"/>
              <a:defRPr/>
            </a:pPr>
            <a:endParaRPr lang="pt-BR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1000100" y="2500306"/>
            <a:ext cx="287337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2928926" y="6072206"/>
            <a:ext cx="6215074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5508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i="1" dirty="0" err="1" smtClean="0">
                <a:solidFill>
                  <a:srgbClr val="0070C0"/>
                </a:solidFill>
                <a:latin typeface="Calibri" pitchFamily="34" charset="0"/>
              </a:rPr>
              <a:t>Timed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t-BR" sz="4000" b="1" i="1" dirty="0" err="1" smtClean="0">
                <a:solidFill>
                  <a:srgbClr val="0070C0"/>
                </a:solidFill>
                <a:latin typeface="Calibri" pitchFamily="34" charset="0"/>
              </a:rPr>
              <a:t>Up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t-BR" sz="4000" b="1" i="1" dirty="0" err="1" smtClean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t-BR" sz="4000" b="1" i="1" dirty="0" err="1" smtClean="0">
                <a:solidFill>
                  <a:srgbClr val="0070C0"/>
                </a:solidFill>
                <a:latin typeface="Calibri" pitchFamily="34" charset="0"/>
              </a:rPr>
              <a:t>Go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 - TUG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57620" y="1428736"/>
            <a:ext cx="5143536" cy="528641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buClr>
                <a:srgbClr val="00B0F0"/>
              </a:buClr>
              <a:buSzPct val="14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  Analisa tempo gasto pelo indivíduo para partir de uma posição inicial sentada;</a:t>
            </a:r>
          </a:p>
          <a:p>
            <a:pPr algn="just">
              <a:lnSpc>
                <a:spcPct val="90000"/>
              </a:lnSpc>
              <a:buClr>
                <a:srgbClr val="00B0F0"/>
              </a:buClr>
              <a:buSzPct val="140000"/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buClr>
                <a:srgbClr val="00B0F0"/>
              </a:buClr>
              <a:buSzPct val="14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 As costas apoiadas em uma cadeira;</a:t>
            </a:r>
          </a:p>
          <a:p>
            <a:pPr algn="just">
              <a:lnSpc>
                <a:spcPct val="90000"/>
              </a:lnSpc>
              <a:buClr>
                <a:srgbClr val="00B0F0"/>
              </a:buClr>
              <a:buSzPct val="140000"/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buClr>
                <a:srgbClr val="00B0F0"/>
              </a:buClr>
              <a:buSzPct val="14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Sem o auxílio dos membros superiores;</a:t>
            </a:r>
          </a:p>
          <a:p>
            <a:pPr algn="just">
              <a:lnSpc>
                <a:spcPct val="90000"/>
              </a:lnSpc>
              <a:buClr>
                <a:srgbClr val="00B0F0"/>
              </a:buClr>
              <a:buSzPct val="140000"/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buClr>
                <a:srgbClr val="00B0F0"/>
              </a:buClr>
              <a:buSzPct val="14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Andar um percurso linear de três metros até um ponto predeterminado marcado no chão, girar 180º;</a:t>
            </a:r>
          </a:p>
          <a:p>
            <a:pPr algn="just">
              <a:lnSpc>
                <a:spcPct val="90000"/>
              </a:lnSpc>
              <a:buClr>
                <a:srgbClr val="00B0F0"/>
              </a:buClr>
              <a:buSzPct val="140000"/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buClr>
                <a:srgbClr val="00B0F0"/>
              </a:buClr>
              <a:buSzPct val="14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Retornar e sentar novamente, apoiando as costas na mesma cadeira.</a:t>
            </a:r>
            <a:endParaRPr lang="pt-BR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71474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 bwMode="auto">
          <a:xfrm>
            <a:off x="2857488" y="6000768"/>
            <a:ext cx="6286512" cy="857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5508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i="1" dirty="0" err="1" smtClean="0">
                <a:solidFill>
                  <a:srgbClr val="0070C0"/>
                </a:solidFill>
                <a:latin typeface="Calibri" pitchFamily="34" charset="0"/>
              </a:rPr>
              <a:t>Timed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t-BR" sz="4000" b="1" i="1" dirty="0" err="1" smtClean="0">
                <a:solidFill>
                  <a:srgbClr val="0070C0"/>
                </a:solidFill>
                <a:latin typeface="Calibri" pitchFamily="34" charset="0"/>
              </a:rPr>
              <a:t>Up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t-BR" sz="4000" b="1" i="1" dirty="0" err="1" smtClean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t-BR" sz="4000" b="1" i="1" dirty="0" err="1" smtClean="0">
                <a:solidFill>
                  <a:srgbClr val="0070C0"/>
                </a:solidFill>
                <a:latin typeface="Calibri" pitchFamily="34" charset="0"/>
              </a:rPr>
              <a:t>Go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 - TUG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8597" y="1643050"/>
            <a:ext cx="8143932" cy="107157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      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O paciente é instruído a realizar o teste usando seus calçados habituais, a não conversar durante a execução e a realizá-lo numa velocidade normal, de forma segura. </a:t>
            </a:r>
            <a:endParaRPr lang="pt-BR" sz="2400" dirty="0">
              <a:solidFill>
                <a:schemeClr val="tx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8596" y="3357562"/>
            <a:ext cx="8143932" cy="78581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buClr>
                <a:srgbClr val="00B050"/>
              </a:buClr>
              <a:buSzPct val="140000"/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Maiores valores de tempo representam maiores riscos de queda.</a:t>
            </a:r>
            <a:endParaRPr lang="pt-BR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714612" y="4643446"/>
            <a:ext cx="5786478" cy="500066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BAIXO RISCO DE QUEDAS MENOS DE 20 SEGUNDOS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714612" y="5286388"/>
            <a:ext cx="5786478" cy="50006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MEDIO RISCO DE QUEDAS DE 20 A 29 SEGUNDOS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714612" y="5929330"/>
            <a:ext cx="5805526" cy="500066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ALTO RISCO DE QUEDAS 30 SEGUNDOS OU MAIS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 flipH="1">
            <a:off x="500034" y="4643446"/>
            <a:ext cx="1643074" cy="500066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2285984" y="4786322"/>
            <a:ext cx="285752" cy="2343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>
            <a:off x="714348" y="2714620"/>
            <a:ext cx="287337" cy="5715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79512" y="1412777"/>
            <a:ext cx="4968552" cy="410445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0" y="188913"/>
            <a:ext cx="9144000" cy="1015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INTERVENÇÕES MULTIFATORIAIS </a:t>
            </a:r>
          </a:p>
          <a:p>
            <a:pPr algn="ctr"/>
            <a:r>
              <a:rPr lang="pt-BR" sz="3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 INDIVIDUALIZADAS RECOMENDADAS</a:t>
            </a:r>
            <a:endParaRPr lang="pt-BR" sz="3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57158" y="1643050"/>
            <a:ext cx="4646642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/>
              <a:t>Treinamento da Marcha </a:t>
            </a:r>
          </a:p>
          <a:p>
            <a:r>
              <a:rPr lang="pt-BR" dirty="0"/>
              <a:t>Melhora da Força </a:t>
            </a:r>
            <a:r>
              <a:rPr lang="pt-BR" dirty="0" smtClean="0"/>
              <a:t>Muscular </a:t>
            </a:r>
            <a:r>
              <a:rPr lang="pt-BR" dirty="0"/>
              <a:t>e do Equilíbrio</a:t>
            </a:r>
          </a:p>
          <a:p>
            <a:endParaRPr lang="pt-BR" dirty="0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323850" y="2708275"/>
            <a:ext cx="4692650" cy="366713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Treinamento de uso de </a:t>
            </a:r>
            <a:r>
              <a:rPr lang="pt-BR" dirty="0" err="1"/>
              <a:t>Órteses</a:t>
            </a:r>
            <a:r>
              <a:rPr lang="pt-BR" dirty="0"/>
              <a:t> Apropriadas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23850" y="3284538"/>
            <a:ext cx="4700588" cy="366712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Revisão de Medicações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323850" y="3860800"/>
            <a:ext cx="4700588" cy="366713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Tratamento da Hipotensão Postural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5715008" y="4786322"/>
            <a:ext cx="3143272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Treinamento de Equipe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na ILPI e </a:t>
            </a:r>
            <a:r>
              <a:rPr lang="pt-BR" dirty="0" smtClean="0">
                <a:solidFill>
                  <a:schemeClr val="bg1"/>
                </a:solidFill>
              </a:rPr>
              <a:t>Hospitais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323528" y="4437112"/>
            <a:ext cx="4679950" cy="366712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Tratamento da Osteoporose</a:t>
            </a: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323528" y="5013176"/>
            <a:ext cx="4679950" cy="366713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Correção Visual</a:t>
            </a:r>
          </a:p>
        </p:txBody>
      </p:sp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736"/>
            <a:ext cx="3071834" cy="32861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8" name="Retângulo 17"/>
          <p:cNvSpPr/>
          <p:nvPr/>
        </p:nvSpPr>
        <p:spPr>
          <a:xfrm>
            <a:off x="2428860" y="5715016"/>
            <a:ext cx="6429420" cy="85725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</a:rPr>
              <a:t>MODIFICAÇÕES   AMBIENTAIS</a:t>
            </a:r>
            <a:endParaRPr lang="pt-B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357158" y="5929330"/>
            <a:ext cx="1643074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2857488" y="6143644"/>
            <a:ext cx="6286512" cy="7143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5872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85926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928670"/>
            <a:ext cx="8856984" cy="857256"/>
          </a:xfrm>
        </p:spPr>
        <p:txBody>
          <a:bodyPr>
            <a:normAutofit/>
          </a:bodyPr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MODIFICAÇÕES AMBIENTAIS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7158" y="4714884"/>
            <a:ext cx="8572560" cy="20002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buClr>
                <a:srgbClr val="0070C0"/>
              </a:buClr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pt-B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Importante conhecer o perfil da população idosa observando</a:t>
            </a:r>
            <a:r>
              <a:rPr lang="pt-BR" sz="3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 contexto em que vivem para que as intervenções sejam eficazes.</a:t>
            </a:r>
          </a:p>
          <a:p>
            <a:pPr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4838" cy="703281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MODIFICAÇÕES AMBIENTAIS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1520" y="1774825"/>
          <a:ext cx="8640960" cy="4440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4838" cy="774719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MODIFICAÇÕES AMBIENTAIS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1520" y="1774825"/>
          <a:ext cx="8640960" cy="451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4838" cy="703281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MODIFICAÇÕES AMBIENTAIS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1520" y="1774825"/>
          <a:ext cx="8640960" cy="4440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4838" cy="703281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MODIFICAÇÕES AMBIENTAIS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1520" y="1774825"/>
          <a:ext cx="8640960" cy="4440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 bwMode="auto">
          <a:xfrm>
            <a:off x="2928926" y="6072206"/>
            <a:ext cx="6215074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07193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42862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0825" y="188913"/>
            <a:ext cx="8401050" cy="125095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t-BR" sz="45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6223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400" i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ILUMINAÇÃO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857752" y="5715016"/>
            <a:ext cx="4286248" cy="10001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USAR CORTINAS LEVES EM JANELAS E PORTAS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392" name="AutoShape 2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3" name="AutoShape 4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5715016"/>
            <a:ext cx="4071934" cy="10001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LUZ UNIFORME EM ZONAS ESCURAS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68313" y="1"/>
            <a:ext cx="8229600" cy="57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MINISTÉRIO DA SAÚDE</a:t>
            </a: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6" charset="0"/>
              <a:cs typeface="Arial" charset="0"/>
            </a:endParaRPr>
          </a:p>
        </p:txBody>
      </p:sp>
      <p:pic>
        <p:nvPicPr>
          <p:cNvPr id="115715" name="Imagem 2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176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 bwMode="auto">
          <a:xfrm>
            <a:off x="2928926" y="6000768"/>
            <a:ext cx="6215074" cy="857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0825" y="188913"/>
            <a:ext cx="8401050" cy="125095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t-BR" sz="45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6937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400" i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ILUMINAÇÃO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392" name="AutoShape 2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3" name="AutoShape 4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14337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42862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0" y="5715016"/>
            <a:ext cx="4143372" cy="9286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MANTER UM ABAJUR PRÓXIMO A CAMA 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857752" y="5715016"/>
            <a:ext cx="4286248" cy="9286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PREVER ILUMINAÇÃO DE EMERGÊNCIA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 bwMode="auto">
          <a:xfrm>
            <a:off x="2714612" y="6072206"/>
            <a:ext cx="6429388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0825" y="188913"/>
            <a:ext cx="8401050" cy="125095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t-BR" sz="45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6937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ESCADAS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857752" y="5715016"/>
            <a:ext cx="4286248" cy="9286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SINALIZAR OS LIMITES DOS DEGRAUS COM CORES CONTRASTANTES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392" name="AutoShape 2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3" name="AutoShape 4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5786454"/>
            <a:ext cx="4143372" cy="8572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CERTIFICAR SE OS DEGRAUS SÃO UNIFORMES  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42862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1433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 bwMode="auto">
          <a:xfrm>
            <a:off x="2928926" y="6072206"/>
            <a:ext cx="6215074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42862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0825" y="188913"/>
            <a:ext cx="8401050" cy="125095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t-BR" sz="45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6937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400" i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 ESCADAS 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857752" y="5643578"/>
            <a:ext cx="4286248" cy="10001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NÃO CARREGAR NADA QUE POSSA OBSTRUIR A VISÃO DO PRÓXIMO DEGRAU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392" name="AutoShape 2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3" name="AutoShape 4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5643578"/>
            <a:ext cx="4143372" cy="10001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AO USAR A ESCADA MANTER SEMPRE UMA MÃO APOIADA AO CORRIMÃO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1433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auto">
          <a:xfrm>
            <a:off x="3929058" y="6000768"/>
            <a:ext cx="5214942" cy="857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4838" cy="774719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</a:rPr>
              <a:t>BANHEIRO</a:t>
            </a:r>
            <a:endParaRPr lang="pt-BR" sz="4000" b="1" i="1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392905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000496" y="1785926"/>
            <a:ext cx="4786346" cy="9286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Instalar barras de apoio próximas do chuveiro e do vaso sanitário;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 bwMode="auto">
          <a:xfrm>
            <a:off x="4000496" y="4286256"/>
            <a:ext cx="4786346" cy="10001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54864" tIns="9144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Nunca usar porta tolhas e sabonetes, prateleiras e outros itens do gênero como </a:t>
            </a: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APOIO</a:t>
            </a:r>
            <a:endParaRPr lang="pt-BR" sz="20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 bwMode="auto">
          <a:xfrm>
            <a:off x="4000496" y="5643578"/>
            <a:ext cx="4786346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54864" tIns="9144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Adequar a altura do vaso sanitário;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000496" y="3071810"/>
            <a:ext cx="4786346" cy="8572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Não trancar a porta do banheiro;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 bwMode="auto">
          <a:xfrm>
            <a:off x="3000364" y="6143644"/>
            <a:ext cx="6143636" cy="7143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4286248" cy="4143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0825" y="188913"/>
            <a:ext cx="8401050" cy="125095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t-BR" sz="45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6937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BANHEIRO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857752" y="5643578"/>
            <a:ext cx="4286248" cy="10001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latin typeface="Calibri" pitchFamily="34" charset="0"/>
              </a:rPr>
              <a:t>EM CASO DE FALTA DE EQUILÍBRIO UTILIZAR CADEIRA NO MOMENTO DO BANHO 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392" name="AutoShape 2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3" name="AutoShape 4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5643578"/>
            <a:ext cx="4143372" cy="10001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latin typeface="Calibri" pitchFamily="34" charset="0"/>
              </a:rPr>
              <a:t>MANTER O PISO SECO DEPOIS DO BANHO OU SE POSSÍVEL POR TAPETE DE VENTOSA 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1433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 bwMode="auto">
          <a:xfrm>
            <a:off x="2928926" y="6072206"/>
            <a:ext cx="6215074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0825" y="188913"/>
            <a:ext cx="8401050" cy="125095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t-BR" sz="45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6223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ORIENTAÇÕES GERAIS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857752" y="5643578"/>
            <a:ext cx="4286248" cy="10001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latin typeface="Calibri" pitchFamily="34" charset="0"/>
              </a:rPr>
              <a:t>USO DE ROUPAS NEM MUITO LARGAS OU MUITO LONGAS 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392" name="AutoShape 2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3" name="AutoShape 4" descr="data:image/jpeg;base64,/9j/4AAQSkZJRgABAQAAAQABAAD/2wCEAAkGBhQSERUUExMWFRUVFRYYGBgYGBscGhoXGBoXHBgYHBcYHCYeGhojGRQcHy8gIycpLCwsFx4xNTAqNSYrLCkBCQoKDgwOGg8PGiklHhwpLCksLCwpLCkpKSksLCkpKSkpKSkpKSwpLCwpKSkpKSkpLCwpLCwsKSkpLCwsKSksKf/AABEIAL0A1AMBIgACEQEDEQH/xAAcAAADAAMBAQEAAAAAAAAAAAAEBQYCAwcAAQj/xABJEAABAgQEAwQGBwMJCAMAAAABAhEAAwQhBRIxQQZRYRMicYEHMpGhscEjQlLR4eLwFGKyFSQzU2NyoqPjFkOCg5KzwvFUdJP/xAAaAQADAQEBAQAAAAAAAAAAAAACAwQBBQAG/8QAKBEAAgICAgIDAAEEAwAAAAAAAAECEQMhEjEEQRMiUWEFFDKhI3GB/9oADAMBAAIRAxEAPwA+XKUEBRBCQHfpGdHi0tawElyOm0bBMUZXZ29UJfyaAqfBOxVmzO9tG8d+kbSEWygopoJJbYbeMK8R4lkS5qpa1Mp9GO7NC+t4wFIoAyysqS9i1haMV8IpqyKxUxSc4TMyMDozB/KGRVLYDm2/qUtVUPLZILkCATWpkXnHKDp4wVTqzqCdPwgbiHAROypUpmvaATjJ3ehr5JfyGUtchYzJuDoYNnJ+jsm7DaFuFYSJcoAGwhmucSkDwjeSR5L9NeGoZRcbRsmBLqLe6NYrCg6A2j4JhUkmweMTpGt30fJUxKiANfCPVM5KVAKIHKPUUkoU/SJzirGQKtCFJJKglm0uWgoxvoBzpbHaRlOddkAuSdIJn1cuYAZKkqAdyn74wxzDc9MpBU2cBL6tEvQ18vDECUcyyskuw105wTWtAqXF0+iwTPlplsSM3XWBRNC/6M5m5XhZiNIFS1qzNmB25wBgeLysOR2asyjMJIIEbGKkrQMp06kWFOE5L+tvGtTCEuG8Vy584y0AuLlxaNmMY8iVMQhQOZdg3sgHF2NUlXYzUmzxrSz67QRNndwW5QMiSVXgOxnWzeZYYXjAgc/fG+dSksIEVRqBcxoJiZOaxKm8TA8+cpAdJJbR3hnIs7iPTVgiwjKo17EypJnoExalpUm4CVKSPMDWPlHOVOBC3QxsxIJ6wVS4pKVNMoF1puRyEIeL6z6eWlEzsyASQ7OIbFWJbpWV8mSyR3j7fxj5Edh5mzUZkTnS5HmI9GcTfl/gKkq9Xyg1SMxAOkCU+LSXSkLSS4sGe2sN5dYgrsDYcoXxo3lYixLBZMxXfQFECzk7w4pwEyggFgEgAPoI11pzLcCzDptEVScOVJq+0J7naZvW2JO2keS7thN10isxacqVLzSnzgjS9jrH3B6yZNSTO1BYOGtB5klJDjV4HnU6lKJG3WBirVUbLT5IInzQiUog3CSQH3a1oneEMaqZ81Qn2SBbu5b/APqBabhqems7dah2QUTlzHQaW0iuVMEz1Yc2ktAK5O3oX43PmBaezBIa7XjQusnBJYbOzQ2RMy2OsFsSAG3gbtbR5Q+1pizhOqmzQo1AykaDSDqjBZMyaFlAUoEMdw2jQbJpipTJS5aKPDsNyC+vUCBVpDGlIQVkoKAu4HntCyqwOUshS5YJHqk39kWZwpIXnSGJ9YbHy0eNkyjChdIsbQX/AKerWzl2GmomTZiZ0vLLB7tmBD23jPEsHSpSSZWbKLdI6DVYczqAdtoVTUm5azxm07QMoprZE8I0UwTphXKyDYsxVeKSowyUtQWtAKkmxOog6TVB4DmTxnJ6xs527MjDjGgpMtJsdIFmzWskjpGc2QZocWaFmG0BTNKiXHKPJKrPW3obUtQohzH0LzbwEviCUmYZB/pVAsGgTh/CVyO0K1lZUpw+3SC9WeX4PCgZSXvA4MbZs3us0aMzB2tC32MrRp/kqXLmGYhLLU2Y84CxDh+TOV2kwOpmd9oZmaF3AaFWOYeqbKyJXkJa8byaYHGLQVhmGolSwhFkglvOPRuw6TklpSbsAH59Y9GWwq/gh8J4XKahMztAXJIDc3+RhvjuKChCFKGcLJTb2xqkV5SUnTrBFRSy6pkzxnCbh7X8o1ybdyFKOtBGC4n+0Su1SCkKJYHW0ZoXlI8Rtu/ONuF0EqVLKEMlIJYA6RqrFJCO7q/PwgJbehqpLYZPrCshxsdIJoklSSXa/wABCET5hFgT4CCZExYTdxDGnHYlZOT40FVq8spRfQaRNVfF/wCzIChLzZiU6tG2h/aFTGmvkcs4F+UOFUqTqgeYEZy4roJRc3f4fcOn9tLRMIYrALQ7qEZAGN4WyikJFvCGGGELmBOpO0CpWM4pLRQ8PyGRmLOr4Q3jSiWEhhtGxJtG0EZR6NaZzmMyqMPHxSHhfPw4F+XLSGAXH14I8SVXQiWd2It90AiUmKTHqZRS4DjfpE0s5WJ3+UBKPtBJrphkrKEG8aacJd3hdNqQoEOLxjJQEAjMDHrYJNYrMmitXMlynypASq5eKbAqxa5AVOGWYdUxnTpCj6wjVW1CZIMwlwi5A3hilz1Qvjw2CcR4hPloSZScyioC/Iw1k5igZhcgP4wHTVKaxCZqXSnkenOHAW7DlGOjYu22Aiekd0K73KD6XD83r2EA0mAS5c9VQSStQZjoPKDajFuQMGoezHN9DNIlps0fYnE16i99+ceg6Rlsm67GJSkZUkPbpC1GLoQbzE+2IhdIo6CMf2CZ19sNj4t9smeZl7K4okpCu+NTGmZxfJsxJ0iIThszWNicLmGCXhx/THnZeUnH0lDuFHYWjA8ey72VcmI+VgKzvBKOHVc4L+2hWwfnl6Kb/b9FmQT5xn/t8l/6Ms3OJpPDaucZHh1f2j74NYcaBeSRRp4yQdiHP60iw4FrxPnFSX7iSTbnb2xy1PD8x9vbHYfRlhPY0jn1lqJPgGaJ8uHHFWux+LLOTp9FhGE1bCMiYxXpeJiyzCQnUneNuaAlzrtsI+hdow0JXOaNgmWgN7x9XOsAIE8G66xzn0hUC5TzEFkH1m2GmnifhF7LqBoTA2OUKZ8haT9kkH3/AChuOSixeSPKJ+e5ldMP1lRrNZNbVXtMWRwxI+r7o9/JyeQ8xHR+SP4c7hL9IYTpguM48z98bxiU5mOa8WKqNPSMOwQOXsjfkj+HuD/Sbw/iGolNlJYHQ6eEdLwDEBUISvS1xy6RNJo0qsAL20i3wjBkyUskMnU+MTZuMtpbKMPJOvRrxSYpGm+kJpk0k95/CGeNVgNgYm6qtYteFIa9DeQix8d25CPQtpaokFnZ/kI9GOwrRGqnJEazVp2SPdA6xGmbN2EdZR0clt+g3+U20SI2pxM8oVKmHSCKeUfKPUgWw/8AlQ8o+jFjCqZMZRvaMkLfeMcUbbHEvGTBUvFH2hNJF9IMp6ZS1BKUkk6AByfIQuUUEpP0OqerBIHOOuUUoS5SEp0CR7SLmILhv0bTVELnns0/ZF1Hx+zF+EAJyi2Ww8BEGVq6R0MKaX2N+fSJbFuKZgnqRLACUWJPPxijRMdJ6RAcXdwladFPmDOx5uCLRJltLRbjSvZScP4wJ5Vd2fz5+cNaicwid4SpgEhRIYpH4QfiFVmVlB2vHo9bPS70blV6Qkl4UDiTMprjrtAEycS5J2I+WkLUuLJLn584VKddBxx2XVHNtq5OpgjEsUEqQtatAkt1JFvfELg2OTJKimYc6QD3uXiPlCTH+JZlSW0QLgCz8iesWYMfybJM+T41Xs+VOLlRN4DViJ5wCpV4xyx01jikctzYca884+Cs5wThnC0+ekqQgsA7mz9BzhkfRzVZXZPhmvAtwWrDUZvdH3hKV2s6+iQSYtaysKEtvEpwvRzaZUxMyWUEixIsQOR31gbF8QUFEFVhE81ctFEHxjsxxvF2fe+gifrsbSlL/XMD1dYk5mWfxhFNSSX15Rj0jLtlVw5XmZLWX/3hH+FH3x6MeEkDslv/AFp/gRH2Jn2ULoRzSAICK4+1M141pjr8jnxj7M5ReD+1ypbeA5YvG2pmhmjVfYMlbB8zmN0pLmMaGkVMWEJBUVFgBreOycG+j+XTITOqEhc7UJ1ShvcVdfjrCcmZRGwxuRN8LejubPZc55Us3D+urwTt4mOnYNwzIpw0pDHdWqj4qN4YSxnS4t+vhGyVLI1MQTyyl2y3HijH0aqypEsXsNPuA6mJTEsVXJnJQz5gpQ52Onwh3xBXhKcr98kaap6+LREYmFLQia6lmUVrB3Is4/XKEXWkOqxsnijKDYub/oQiraoKzEEjNseXKB6QLX3lpKQrvJcM4O4fURvVNCSzONIkySk7iyuEYraNdFVqlsh7JZgNne2vKDl1upB1GsKp5CXyi8YyapXJh1hfyOOg3FNh6CTct0jWcMEwllG4IKXbzcQum4oEln8P1zjQeICgfRgFR32A3do2ClN6RsnGK2xlW4QmXSryl1Apc82sdfbEw0OMS4xCKaYTK1QxS9ndnflDbhuoRNlIXLlBFg5Um55m/UR18OX4IcZLZys+P553B6EOGYDNnqAQm3M2HtirwD0fKE3NOCciTsT3jtbl0iuoXygKZtmYeFoIqMQEvUgfP7zGT8qUj0fFjEKk0yUAJAAGwFo3NC/+UUkO8af5UBUAN99onckUqJjxPTPKzBLkchf3RyPiKlmF21v+Mdslzi1wf11hNj+AoqEKSwCjodLw2E+IjJj5H5+MwlOUxgVKAYxSYlwsZa1AvYmF8/DGsBGPNejFga2M+C5CuxW/9af4Jceg3g+QRKXt9Kf4JcfIGzeJFEuYzaMJSY2PHUIGezRr9Y230jQqa5d4vPRnwwZ00TlJdEsslxqvV/BIv5xs8nFHoxtlp6OuEBTyu1Wl5yxqfqD7I8jc+UWawxN9AwHMn9NAtbiQkSFZbqSkkDqNH63fyhHw/JnLmC5dguYsj7VwkbaRz9ydsstL6oracZEhz+uUEGZAtTLCmSSdyG6QtKClS+96qVgPcEM7hjr01hVJjlaFHFtalOdKxsFAgXcPp5QnQr6GYC6fo1HmwyguG10vAwmKqEkgvlB1O7aX8Iy4dniokF2C8i0MNAClnvuS8bKP56BhK3v2ET6xU2nlzwGypZSTbVmIfYt74navFWNhmL8/ujenFJqUCUpCspUUZ2d8pYsk6tZo04xgBlkLSolBZ9ASSdWtfpE+XG3sow5UvqEUtchTd3vHnGrEqkJHU/CDaTCu/LSUsFb2fwzE2J+UbcX4MyKGWaVFRI7w25uNoQ8Eqscs8GyWwrDe3qUKOZkBRSB1DOfDWBFTLxe/sSKWnWtgFS5a255lsn5RzYqjt+BjqLOR5s7lQWZAmDIdFWPnF5gIQhCZSQBlSNbsA3t/GOdyZxCknkbRVSc6mAsDrzPMDyiT+puUZRaKf6dTUkVs7FmcB2SNR8uUT+JYzMWzEi4IsTYbwTNmMCQCTsB4Np4QCZTBJ0vvr5xyJzk2dOMUW0qrHZJJOawJLAE206eEfaBZLlm8NfCF9NMyyQw0DXO0MaWeEp8wWHKLE7Jhiict9APHbyjdNWliXA28z1hb+0p08X+MBYhieUhvfe+sMcqVsFK2a+JsNlLSx7q+Y+fnHOMSpzLUx8usVU3HMymAurc9dbxH8UzikgPbXS4/dflaMTUno1txQ54UQ8pZ/tD/AAIj0Z8JXkrIWkfSGwct3UWJ3O/nHoZwYrmc6Sph4xpqp9vGMngSatzHUujm0Z0coqWlIDklh4nSP0HwxTJpkSpIHqIdR5rUXUelzfo0cd9HOGdtXSxsl1n/AIQfmRHYsMmfzns1p3Wp9uQJ2I7u8IyysbDs0cUTUS19ooglyUofpqQNmsBDTBsd+gSFACcpBVlAt08IjcTw9QqlOFKJWE9poAEOVsN3ASPLrFJgks51rmJy9qwQ7WSXFgenxELa0am+Rqq8TKwHmMXG/ttqNILk0ZXS5AohwSk62d/ed4xm8LIT2hCrLACc2zet5QXRzPokfupA8tHidqmPTbeyFNBPpp5UEsJyQDyzB+9bT8YY4VSiVU9mgDs+wJa5YpIGp6qJhri85hLYsTMCXZwyrEn3HygLCApM6YlWqiop09R220uDbrGuQUMf56GdSsBJUR6oJ05fOFc89tKzS0kjNcEtcG3whblVOqphzMkFsrnvAWNnhhhVeiUkpCTmKyCXG2jdBB0l2KtyMKPD1rVLW7BC735fcQIp6mmTMUlTsUOfI9YnqXHh2iks5UdAQwA+FnPnE8MemJnD+lUjtRnNsjk+qCbhngVs3SVGfHdSUSj/AGi0h+guffED2zx0bHac1MqcoJeWlKgn+8HLjncCOSGaQWNiDvHT8WowokzN5Jt10Nv2m4baLPCsaRMSkkgrAZnY2sdY5uagxlLqyC7l+cF5OCGeNN7RuHJLE7R2WSsajXnsB841KR2swAaOSfDaIDC+MS+WcXSfrcuWkWNDiICcyVApULNfXb3R89n8aeN0+jsYs8ZrXY6rqoS5YAD3f8I9TVwuoKsXsNQbW8InqXE+0mZAxS6synchWwgyopGILjLq+hjP8Tf8h3LqznYliSwH3nQRqxbDppV3lZQUnTU/d1gasn/RBSQ5cHnpGFViKknvOpCkg+Hh1+6POSfZqjXQgxiiVLS+ZVwAGD9Wt74h8QKysJJdybXcBt30i7xHEzmGRCi5BbZubbRH8ZTlZ5a1IKXFyPraZX6gDeNw6YGbcSt9Hneplks/bEHyRL6R6PejKbmpFkgH6Y/wS49FfIlSIKcWheF3aCquY8DBN46BIi+9Fc0Spk2cRZMsD/rUPkkx2WmSkkrAckC+7a/OOO8C0DU5Wp2mTUgnkE2b2qjp+DTvoEkEqUkEeOXb3QiYcLDqZSF5wzkLylxubnzaJnEK5XblOYpKVHIORBYHwjbOxKY7SgUmcVHMdblmHKydYUTTMzCUtHeYgL+tpYPuOsA4nnP8Q5xnG+1lAEZcykJDEN3SCt+kbMJVNR6wHZKJbvXA2tuIUUFKsS5XaoUUmaoqewASlmbkTFEVpmIKRsm3h08IQ/8AZTCLl9n0L5uKIIUWcoLtz1Abz+MY4W5nzVqswA6aX8tffAGI1UqmJzF5gQVhIFyA14NxFCv2dJS4KmdP2nDsT0+bQMYt1Y2WSMG1D2hfO4fzrJkLyIzOSDdyFO3mdIArsOVJWlIUSRYHLqdVFvExYU8ns0ITqwD23jfiFeiWzoc6pU3v66Q6U6Vsnhh5NJCrAlSZcu6cpLgk2Obce/WBMVwyX2WWXeUVETEFJUTnck5trgX6Q7lVQnOleg7wUwYNq8J8RxQyO6h76toX5uYQsjW/RW/Hio8fYRhvcASnRLEdQY596U8GCZwnoS2e0xtM2x8wPdHRKClOZJJsUC3IvAlZJl1BmomMZeVIPiFEv7obDI4TVCpQ/wCPfo4UrR9uf4xqXM5R2+owWWuSEoEtcoG6MosN2I0MSHFHorKE9rSEqQz9mr1gP3Tv5xbHyVJ7EvA477OdqU8ZpqVAMFKA5Alo9UUq0FloUg/vJI+ME4Jg6qmaJabPdSjokbkw2U1X8AUZ4RjsynXmQXBLqSdD1PWOp01YmolBaSC4DsX8Q8Jab0NE3NQnLYuE395aKOi4TTQyghEwrJJPe97NppHN8n48itdlWJTj2BVUhSkFAJS49Y6u+zbAQPUhaJDk5iCUPzS3dLPY3hpWTgmWLgqOhPi7dPCFU9WaQQfqTjvYuPhESh+j3LYnkVSyPWIUGgGfME1MyUsOACpydFJCgC8GzgUpdmtrCHF6nIkoTdax3y2gO3iYdFfgmT/Sw9FJ/mkz/wCwr/tyo9B3oqw1Yo1ulnnqI8OzlfdHoZaFnMJiW+6MYJmptA6U3i9PRGzrnCtKqXhwRlBmqKlFDhwFGxPIsAW8IqMLkKloQhTgF+jkk6nneJbgdU4SUHKgKmC61k5ikWT7flFVMmVPrEIzB2S4YsLa84nnJ9FGKMXtsX41IMqTLmJcFIy21zbW2a7wppVTZlTIIBU2UOHYgaudA/yilCnp0onJzqNy+xJ1/vQxwUoACEpyhD/e7x75I9ezP7ebXP12ZYlSIyhS3GVJDuwY79bwqpqdaJgcWNnezczAWPY0ueVJSkdkgpJexOrjra7Q3AKkAOboYHXZvc/uhLinTHwyNJx/SKxvNPqJf0eXOrsiXfupXmPtCWhvP4sZYSmSSgLYqOhCT9Xq/PlGE2gUl2TmKEqyOzlRtmc2HP2wsopk5KTSiWFTEh1MQRlJd9dfGHW/RNVey+nUomS1WOgPwMKqnFsgCCAVAsBlcqJ0Da9GgOZjq5clKEK+lAAWolwnWzjU/p4STeKRTqKkOtQBKlqAKmA0fQeAbzgOwnPj/wBlaa4zDkZMtKA6wNSfsvt+ETmMTAqakAhI1u5c7C36tCzBMZm1MubNmAAFYCW83Hv97RomT1rWQ7CJ80mpUvRXhVwt+yslYmMrPoNfn08ICpkdo6UF0qX3z+6EnTzMTmITcoCHdR1io4Kr5ElCkzFJzquSduSXPi8bjjKT5A5Zwj9GwrCpAQVIGg+cMJE10gCBBMT2y+zuk3cXF+XSB6riSVKVkYkjVtBDVFvSCllhFJt0ZYhJpq5C5RyqY5VD6wI67QsoPR5TSF55YWFf3zodoY8My6eZ2i5IyqzntLXKjv1hxMlMbmAaktM2PF7QvRNYGX0+MJuLZkxVOQnMliA41ZiCYfLSkKf8TGmqrSUKHZlgDcjkICgpNHMhS1AQFzJ5I+yRcdT1jZgdQDIVLz95M0EjXuZdfC0bK2qV3rWJ0Au4OxgCmplrU4lhDkBS9MoLXITsATbe0FxTVNk/Jp2kZ8R1/ZoDaqYi3Ma+ETVFVkzEA2CpiApR1Z0vtb7iYKq5BWVLWczKIQDbuuQABoDZ/OBLggpS5DFiLA8rb6QSVKkDJ27Z37AqHs0LS31//BA+UejdwpiJnUyVkZVKbMDsrKlxHoWPo4GvDZgLGWseKVfdFHwNwsJ84qmg9nLYsQRmVsC+3Pyitn4bN2nEeP4Qfh6FS0AKVnLuTsYtjNsilDj2NjSpbuswDNyhLi8ybLCezUXCswSoliwulxzHOCarGsguoAchEdj/ABrMLhKh5b+POGxg2TTzRX1XZeUmIhct1KSNGG9wH0hhMxSSinW05GYjn7B0iL4TxHtqcKIu7HyaD8SkgjSIJyqbdHWhcsSjZjQzVzQpKDLU5GZyPaxuWizRShMsJf1RZ+msc0qacI7xLMdufSDMLrK1QbtihBBDLAWcp6HS3WMjlXsX8LXTs3cT8YCTVdiEZjkBKszJuCYU1OITZmcoaXJmNcJAXMAZyVO4Bu3MQ1PC8szO0KyVMm+UbBrPprBUrAZRLqKl7sVMOvdDRsska0DHDkb+3RPy5SilkkuogW5eWmsFy+CFzU5VkSwSCWFyBdg/6tFKmplyh3QB5fOF+IcV5QQPdp7YyOSlSDfjpycpMzm4dKp5IloYJSNNS/M9T90Ty6jKO8fAbueZ+Een4xMmlkh3YafONSMEm5w5SC+p/HrHo4ZZJbPZM8Mcfr6MEYJMnrBWezS9/tEbjp4x0Ci4OpRKASkHMm5UHdx1ifpMEP1pqnF2Gl9oscHpyZSWWbAp22i2cVCNI5+KTyzbkjn/ABCaihUtMu0paE9mdgBYhJ53iZ7SbkzBiTfmY65j+FGdSTZShmLHKdwoXSY5tQShKk9pOT3RYpcg6sfBodgar+Sfy4yUkvQTwZjhlLIWATMH1dlJ2NmBivkYitZ76QA9r3byjmyKaUZucVBTJUvM2QqWG5kd0atr5RXYTiMpSyiUsqA1cDXo2oiTyYyT5UX+LkXHiVFNTp1a/jHytqLMPONZm5UvCqsxG1olcqLKti2ZQgqLA/8AvWFsyqTK7qE9o+ruxV8rXgmqrCCEgO+rBv0IFWgqI7zZdWO3J4n5bsdx1RPYjgau8prnQA22ve/60hXiCjICEpIKswWX/d0Bv1i5qRkObUgWdu71iCrgTMmKULklnF25v7YrxpsjytJ0di9GeLqqKRS1JAInKSwJ2Sjn4x6BvRCn+YrI0M9f8MuPQXE8pugf9qV1Lw1QlbMkJDjUw1k8Fbdt/g/NBlJwtld5pO3qjT2w2LSFZU2qOVV1BUTZhlpSSSbnYDmVaQ6wX0bSg3bLK17s2RP3mOiK4ZTlYKZ9Tlv8YGl8KlAUEzjfmj80HLO7oTi8VVsk04cmnUZaFBQJzJ9wMbalF2O36eGZ4AV2wmGqJ1GXs7fxwevgx79t/g/NEmRcnZdhfFUTcnDgTmUXb1RsOvjBctCQNoaq4PU39P8A4PzRqRwYr/5H+X+aF8R3Kti1c9IECzK0a6Q3XwOf6/8Ay/zQLU+j1S9ak+HZ/njyxmSy0SOK48lIOniflEhV44tVgWHx8uUdDqfRDmLqqyf+V/qQMr0PC/8AOv8AK/1Itx44rZBlyZJEFTYpM0zHUac4Z13EU1SgMxZCQPPeK2j9EoSXNS7f2X+pG6V6NMqj9OP/AM/9SHxknPfolnjahSXZMUNROJdyz8z7IveGcRWJKgV6KPvhdM4FU1qgBg/9F+e0aDwdPAUhNYAFansb2/5kNySjJEuGE4zsqlcTBBuoXbzhPUYJJqFKJuCXKHsHY7agn4Rhh3o8CAFzJ5mrLtmR3UgbBOdvbB+E8KKlT5hE50rAITkPd88+kTVxi2i5Sc5pMDRwhKSe7LlAdJaX9vhGqh4PRImmYlRchmIFhyAHjFcjDCHdb/8AD+MeqMOt63u/GJ+cmqZZ8aTsmsTm2aEk6eAIo8QwMlTZwzfY/NC6Zw4Vf7wafY/NEs4tlUZJE0lSiSeeh5eUbZpBQpxdtByA+MOhw2QrL2o/6PzRs/2ebRYv+7+aAjidhOaohq/EFZAhQPXrydxCKdLK+n6DRfYzwxnUk9oxDfUf/wAoAn8GOX7bTXua+xUXY1o5+TbKz0PoagUP7df8KI9Db0bYT2VIpObM85Rdm1SjZzHo80G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5643578"/>
            <a:ext cx="4143372" cy="10001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USO DE CALÇADOS ADEQUADOS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42862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wendel.pimentel\AppData\Local\Microsoft\Windows\Temporary Internet Files\Content.Outlook\TH4RGWAY\sandáli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143372" cy="41718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Estrela de 5 pontas 13"/>
          <p:cNvSpPr/>
          <p:nvPr/>
        </p:nvSpPr>
        <p:spPr>
          <a:xfrm>
            <a:off x="2357422" y="3786190"/>
            <a:ext cx="357190" cy="214314"/>
          </a:xfrm>
          <a:prstGeom prst="star5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642910" y="3286124"/>
            <a:ext cx="285752" cy="2857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12144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5400" b="1" i="1" dirty="0" smtClean="0">
                <a:solidFill>
                  <a:srgbClr val="00B050"/>
                </a:solidFill>
                <a:latin typeface="Calibri" pitchFamily="34" charset="0"/>
              </a:rPr>
              <a:t>PREVENÇÃO</a:t>
            </a:r>
            <a:r>
              <a:rPr lang="pt-BR" sz="4400" i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endParaRPr lang="pt-BR" sz="3600" i="1" dirty="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928662" y="2428868"/>
            <a:ext cx="7056784" cy="292895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Calibri" pitchFamily="34" charset="0"/>
              </a:rPr>
              <a:t>A gravidade potencial das quedas nos idosos confere à prevenção um lugar privilegiado</a:t>
            </a:r>
            <a:endParaRPr lang="pt-BR" sz="4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4838" cy="631843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/>
              </a:rPr>
              <a:t>AÇÕES PARA PREVENÇÃO</a:t>
            </a:r>
            <a:endParaRPr lang="pt-BR" sz="4000" b="1" i="1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1772816"/>
            <a:ext cx="77768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1- Orientar a pessoa idosa em relação  aos riscos de quedas e suas consequências.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3571876"/>
            <a:ext cx="8208912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2- Avaliação geriátrica global, com medidas corretivas adequadas com enfoque: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Função cognitiva;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Estado psicológico;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Capacidade de viver só  e executar as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AVDs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Condição econômica.</a:t>
            </a:r>
          </a:p>
          <a:p>
            <a:pPr algn="just">
              <a:buFont typeface="Wingdings" pitchFamily="2" charset="2"/>
              <a:buChar char="§"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7286644" y="2714620"/>
            <a:ext cx="360040" cy="92869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 bwMode="auto">
          <a:xfrm>
            <a:off x="2786050" y="5929330"/>
            <a:ext cx="6357950" cy="928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4838" cy="703281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/>
              </a:rPr>
              <a:t>AÇÕES PARA PREVENÇÃO</a:t>
            </a:r>
            <a:endParaRPr lang="pt-BR" sz="4000" b="1" i="1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7158" y="1785926"/>
            <a:ext cx="657229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3- Avaliação anual: oftalmológica e da audição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785786" y="2857496"/>
            <a:ext cx="6643734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4 -Avaliação Nutricional;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00100" y="4000504"/>
            <a:ext cx="7000924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5- Redução de ingestão de bebidas alcoólicas;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6572264" y="2428868"/>
            <a:ext cx="288602" cy="72122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7072330" y="3500438"/>
            <a:ext cx="288602" cy="71438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428728" y="5286388"/>
            <a:ext cx="707236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6-Racionalização da prescrição de doses e combinações dos medicamentos. 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7643834" y="4643446"/>
            <a:ext cx="285752" cy="714380"/>
          </a:xfrm>
          <a:prstGeom prst="downArrow">
            <a:avLst>
              <a:gd name="adj1" fmla="val 50000"/>
              <a:gd name="adj2" fmla="val 43371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 bwMode="auto">
          <a:xfrm>
            <a:off x="2714612" y="5929330"/>
            <a:ext cx="6429388" cy="928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4838" cy="631843"/>
          </a:xfrm>
        </p:spPr>
        <p:txBody>
          <a:bodyPr/>
          <a:lstStyle/>
          <a:p>
            <a:pPr algn="ctr"/>
            <a:r>
              <a:rPr lang="pt-BR" sz="4000" b="1" i="1" dirty="0" smtClean="0">
                <a:solidFill>
                  <a:srgbClr val="0070C0"/>
                </a:solidFill>
                <a:latin typeface="Calibri"/>
              </a:rPr>
              <a:t>AÇÕES PARA PREVENÇÃO</a:t>
            </a:r>
            <a:endParaRPr lang="pt-BR" sz="4000" b="1" i="1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1772816"/>
            <a:ext cx="5035430" cy="798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 – Fisioterapia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034" y="3000372"/>
            <a:ext cx="621510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8 -Avaliar a  existência de maus tratos e violência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857224" y="4214818"/>
            <a:ext cx="685804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9 -Atividade Física : Caminhada; Dança; entre outras 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4643438" y="2500306"/>
            <a:ext cx="360040" cy="72122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5715008" y="3643314"/>
            <a:ext cx="360040" cy="79265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14480" y="5429264"/>
            <a:ext cx="6929486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10 – Correção dos fatores ambientais modificáveis  </a:t>
            </a:r>
          </a:p>
        </p:txBody>
      </p:sp>
      <p:sp>
        <p:nvSpPr>
          <p:cNvPr id="12" name="Seta para baixo 11"/>
          <p:cNvSpPr/>
          <p:nvPr/>
        </p:nvSpPr>
        <p:spPr>
          <a:xfrm>
            <a:off x="6643702" y="4929198"/>
            <a:ext cx="360040" cy="71438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2928926" y="6000768"/>
            <a:ext cx="6215074" cy="857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500066"/>
          </a:xfrm>
        </p:spPr>
        <p:txBody>
          <a:bodyPr/>
          <a:lstStyle/>
          <a:p>
            <a:pPr algn="ctr">
              <a:defRPr/>
            </a:pPr>
            <a:r>
              <a:rPr lang="pt-BR" sz="4400" i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QUEDAS EM PESSOAS IDOSAS</a:t>
            </a:r>
            <a:endParaRPr lang="pt-BR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571875" y="6000750"/>
            <a:ext cx="357188" cy="1428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1268" name="Picture 8" descr="http://t3.gstatic.com/images?q=tbn:ANd9GcTLt0FiOAM9UsCZNitbib5hb7aT2lV4GynB7HKcIhd8Xnrv1UB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81955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l_fi" descr="http://4.bp.blogspot.com/_og4bbipWLNk/TQ9JCcP1N-I/AAAAAAAAABE/1Dc19Itq6Ag/s320/Question_mar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42862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9286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b="1" i="1" dirty="0" smtClean="0">
                <a:solidFill>
                  <a:srgbClr val="00B050"/>
                </a:solidFill>
                <a:latin typeface="Calibri" pitchFamily="34" charset="0"/>
              </a:rPr>
              <a:t>PREVENÇÃO</a:t>
            </a:r>
            <a:r>
              <a:rPr lang="pt-BR" sz="4400" i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endParaRPr lang="pt-BR" sz="3600" i="1" dirty="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571472" y="2214554"/>
            <a:ext cx="8001056" cy="250033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pt-BR" sz="3200" dirty="0" smtClean="0">
                <a:solidFill>
                  <a:schemeClr val="tx1"/>
                </a:solidFill>
                <a:latin typeface="Calibri" pitchFamily="34" charset="0"/>
              </a:rPr>
              <a:t>Prevenir a queda em pessoas idosas pode significar prevenir a perda da autonomia e independência e preservar a conservação da capacidade funcional do idoso.</a:t>
            </a:r>
            <a:endParaRPr lang="pt-BR" sz="3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 bwMode="auto">
          <a:xfrm>
            <a:off x="3071802" y="5786454"/>
            <a:ext cx="6072198" cy="10715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364163" y="5229225"/>
            <a:ext cx="3024187" cy="13684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38150" indent="-319088" eaLnBrk="0" hangingPunct="0">
              <a:buClr>
                <a:srgbClr val="00B0F0"/>
              </a:buClr>
              <a:buSzPct val="80000"/>
              <a:defRPr/>
            </a:pPr>
            <a:r>
              <a:rPr lang="pt-BR" sz="2400" b="1" dirty="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Tratamento e Ações  Preventivas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5555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i="1" dirty="0" smtClean="0">
                <a:solidFill>
                  <a:srgbClr val="0070C0"/>
                </a:solidFill>
                <a:latin typeface="Calibri" pitchFamily="34" charset="0"/>
              </a:rPr>
              <a:t>CONTEXTO GERAL</a:t>
            </a:r>
            <a:endParaRPr lang="pt-BR" sz="40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850" y="1557338"/>
            <a:ext cx="2952750" cy="57626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38150" indent="-319088" eaLnBrk="0" hangingPunct="0">
              <a:buClr>
                <a:schemeClr val="accent1"/>
              </a:buClr>
              <a:buSzPct val="80000"/>
              <a:defRPr/>
            </a:pPr>
            <a:r>
              <a:rPr lang="pt-BR" sz="2400" b="1" dirty="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Quedas em Idosos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8888" y="3933825"/>
            <a:ext cx="7129462" cy="7191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38150" indent="-319088" eaLnBrk="0" hangingPunct="0">
              <a:buClr>
                <a:schemeClr val="accent1"/>
              </a:buClr>
              <a:buSzPct val="80000"/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QUALIDADE DE VIDA E CAPACIDADE FUNCIONAL</a:t>
            </a:r>
            <a:endParaRPr lang="pt-BR" sz="2400" b="1" dirty="0">
              <a:solidFill>
                <a:schemeClr val="tx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4213" y="2708275"/>
            <a:ext cx="3856037" cy="64928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38150" indent="-319088" eaLnBrk="0" hangingPunct="0">
              <a:buClr>
                <a:schemeClr val="accent1"/>
              </a:buClr>
              <a:buSzPct val="80000"/>
              <a:defRPr/>
            </a:pPr>
            <a:r>
              <a:rPr lang="pt-BR" sz="2400" b="1" dirty="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Problema de Saúde Pública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539750" y="2133600"/>
            <a:ext cx="285750" cy="5715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1116013" y="3357563"/>
            <a:ext cx="285750" cy="5715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1763713" y="4652963"/>
            <a:ext cx="285750" cy="5715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514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8263" y="2133600"/>
            <a:ext cx="2808287" cy="1655763"/>
          </a:xfrm>
          <a:ln w="38100">
            <a:solidFill>
              <a:srgbClr val="00B0F0"/>
            </a:solidFill>
            <a:prstDash val="sysDash"/>
          </a:ln>
        </p:spPr>
        <p:txBody>
          <a:bodyPr/>
          <a:lstStyle/>
          <a:p>
            <a:pPr lvl="1" indent="-319088" eaLnBrk="1" hangingPunct="1">
              <a:spcBef>
                <a:spcPct val="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pt-BR" sz="2400" b="1" smtClean="0">
                <a:latin typeface="Calibri" pitchFamily="34" charset="0"/>
              </a:rPr>
              <a:t>Física</a:t>
            </a:r>
          </a:p>
          <a:p>
            <a:pPr lvl="1" indent="-319088" eaLnBrk="1" hangingPunct="1">
              <a:spcBef>
                <a:spcPct val="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pt-BR" sz="2400" b="1" smtClean="0">
                <a:latin typeface="Calibri" pitchFamily="34" charset="0"/>
              </a:rPr>
              <a:t>Econômica</a:t>
            </a:r>
          </a:p>
          <a:p>
            <a:pPr lvl="1" indent="-319088" eaLnBrk="1" hangingPunct="1">
              <a:spcBef>
                <a:spcPct val="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pt-BR" sz="2400" b="1" smtClean="0">
                <a:latin typeface="Calibri" pitchFamily="34" charset="0"/>
              </a:rPr>
              <a:t>Familiar</a:t>
            </a:r>
          </a:p>
          <a:p>
            <a:pPr lvl="1" indent="-319088" eaLnBrk="1" hangingPunct="1">
              <a:spcBef>
                <a:spcPct val="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pt-BR" sz="2400" b="1" smtClean="0">
                <a:latin typeface="Calibri" pitchFamily="34" charset="0"/>
              </a:rPr>
              <a:t>Psicológica</a:t>
            </a:r>
          </a:p>
          <a:p>
            <a:pPr eaLnBrk="1" hangingPunct="1">
              <a:buFont typeface="Wingdings 2" pitchFamily="18" charset="2"/>
              <a:buNone/>
            </a:pPr>
            <a:endParaRPr lang="pt-BR" smtClean="0"/>
          </a:p>
        </p:txBody>
      </p:sp>
      <p:sp>
        <p:nvSpPr>
          <p:cNvPr id="18" name="Retângulo 17"/>
          <p:cNvSpPr/>
          <p:nvPr/>
        </p:nvSpPr>
        <p:spPr>
          <a:xfrm>
            <a:off x="1908175" y="5229225"/>
            <a:ext cx="3024188" cy="13684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38150" indent="-319088" eaLnBrk="0" hangingPunct="0">
              <a:buClr>
                <a:srgbClr val="00B0F0"/>
              </a:buClr>
              <a:buSzPct val="80000"/>
              <a:buFont typeface="Wingdings" pitchFamily="2" charset="2"/>
              <a:buChar char="§"/>
              <a:defRPr/>
            </a:pPr>
            <a:r>
              <a:rPr lang="pt-BR" sz="2400" b="1" dirty="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Diagnóstico</a:t>
            </a:r>
          </a:p>
          <a:p>
            <a:pPr marL="438150" indent="-319088" eaLnBrk="0" hangingPunct="0">
              <a:buClr>
                <a:srgbClr val="00B0F0"/>
              </a:buClr>
              <a:buSzPct val="80000"/>
              <a:buFont typeface="Wingdings" pitchFamily="2" charset="2"/>
              <a:buChar char="§"/>
              <a:defRPr/>
            </a:pPr>
            <a:r>
              <a:rPr lang="pt-BR" sz="2400" b="1" dirty="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Prognóstico</a:t>
            </a:r>
          </a:p>
          <a:p>
            <a:pPr marL="438150" indent="-319088" eaLnBrk="0" hangingPunct="0">
              <a:buClr>
                <a:srgbClr val="00B0F0"/>
              </a:buClr>
              <a:buSzPct val="80000"/>
              <a:buFont typeface="Wingdings" pitchFamily="2" charset="2"/>
              <a:buChar char="§"/>
              <a:defRPr/>
            </a:pPr>
            <a:r>
              <a:rPr lang="pt-BR" sz="2400" b="1" dirty="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Julgamento Clínico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4572000" y="5732463"/>
            <a:ext cx="1079500" cy="2889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4427538" y="2852738"/>
            <a:ext cx="1081087" cy="2889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/>
          <a:lstStyle/>
          <a:p>
            <a:pPr algn="ctr">
              <a:defRPr/>
            </a:pPr>
            <a:r>
              <a:rPr lang="pt-BR" sz="4400" b="1" i="1" dirty="0" smtClean="0">
                <a:solidFill>
                  <a:srgbClr val="FF0000"/>
                </a:solidFill>
                <a:latin typeface="Calibri" pitchFamily="34" charset="0"/>
              </a:rPr>
              <a:t>ATENÇÃO!!!</a:t>
            </a:r>
            <a:endParaRPr lang="pt-BR" sz="48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7544" y="1988840"/>
            <a:ext cx="6661248" cy="23042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endParaRPr lang="pt-BR" sz="28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ctr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As quedas podem ser um sinal de que alguma coisa não vai bem</a:t>
            </a:r>
          </a:p>
          <a:p>
            <a:pPr algn="ctr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3200" i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???????</a:t>
            </a:r>
            <a:endParaRPr lang="pt-BR" sz="3200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endParaRPr lang="pt-BR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5606" name="Picture 12" descr="http://4.bp.blogspot.com/-wHPe3q27NuI/Ta4gr4R8mUI/AAAAAAAAAA0/G7Ias5RJi0w/s1600/velhinh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500438"/>
            <a:ext cx="42846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 bwMode="auto">
          <a:xfrm>
            <a:off x="2857488" y="6000768"/>
            <a:ext cx="2000264" cy="857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2786050" y="6000768"/>
            <a:ext cx="6357950" cy="857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071546"/>
            <a:ext cx="2714644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071546"/>
            <a:ext cx="2357454" cy="325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071546"/>
            <a:ext cx="2643206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de cantos arredondados 11"/>
          <p:cNvSpPr/>
          <p:nvPr/>
        </p:nvSpPr>
        <p:spPr>
          <a:xfrm>
            <a:off x="467544" y="4000504"/>
            <a:ext cx="8247860" cy="24288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3200" b="1" dirty="0" smtClean="0">
                <a:solidFill>
                  <a:schemeClr val="tx1"/>
                </a:solidFill>
              </a:rPr>
              <a:t>A prática dessas ações e  informações poderão fazer a diferença entre cair ou não e, muitas vezes, entre a instalação ou não de uma incapacidade e dependência.</a:t>
            </a:r>
            <a:endParaRPr lang="pt-BR" sz="3200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 bwMode="auto">
          <a:xfrm>
            <a:off x="500034" y="1285860"/>
            <a:ext cx="7929618" cy="457203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ea typeface="ＭＳ Ｐゴシック" charset="0"/>
              <a:cs typeface="Arial Unicode MS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ea typeface="ＭＳ Ｐゴシック" charset="0"/>
              <a:cs typeface="Arial Unicode MS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3200" dirty="0" smtClean="0">
                <a:solidFill>
                  <a:schemeClr val="tx1"/>
                </a:solidFill>
                <a:ea typeface="ＭＳ Ｐゴシック" charset="0"/>
                <a:cs typeface="Arial Unicode MS" charset="0"/>
              </a:rPr>
              <a:t>OBRIGADO.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2400" dirty="0" smtClean="0">
              <a:solidFill>
                <a:schemeClr val="tx1"/>
              </a:solidFill>
              <a:ea typeface="ＭＳ Ｐゴシック" charset="0"/>
              <a:cs typeface="Arial Unicode MS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800" dirty="0" smtClean="0">
                <a:solidFill>
                  <a:schemeClr val="tx1"/>
                </a:solidFill>
                <a:ea typeface="ＭＳ Ｐゴシック" charset="0"/>
                <a:cs typeface="Arial Unicode MS" charset="0"/>
              </a:rPr>
              <a:t>Wendel Rodrigo Teixeira Pimentel</a:t>
            </a:r>
          </a:p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  <a:cs typeface="Arial" charset="0"/>
              </a:rPr>
              <a:t>Ministério da Saúde</a:t>
            </a:r>
          </a:p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  <a:cs typeface="Arial" charset="0"/>
              </a:rPr>
              <a:t>Secretaria de Atenção à Saúde</a:t>
            </a:r>
          </a:p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  <a:cs typeface="Arial" charset="0"/>
              </a:rPr>
              <a:t>Departamento de</a:t>
            </a:r>
            <a:r>
              <a:rPr lang="pt-BR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Atenção Especializada e Temática</a:t>
            </a:r>
            <a:endParaRPr lang="pt-BR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pt-BR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pt-BR" dirty="0" smtClean="0">
                <a:solidFill>
                  <a:srgbClr val="002060"/>
                </a:solidFill>
                <a:ea typeface="ＭＳ Ｐゴシック" charset="0"/>
                <a:cs typeface="Arial Unicode MS" charset="0"/>
              </a:rPr>
              <a:t>Coordenação de Saúde da Pessoa Idosa</a:t>
            </a:r>
            <a:endParaRPr lang="pt-BR" dirty="0" smtClean="0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r>
              <a:rPr lang="pt-BR" sz="1600" dirty="0" smtClean="0">
                <a:solidFill>
                  <a:srgbClr val="002060"/>
                </a:solidFill>
                <a:cs typeface="Arial" charset="0"/>
              </a:rPr>
              <a:t>(61) 3315- 9139</a:t>
            </a:r>
          </a:p>
          <a:p>
            <a:pPr algn="ctr">
              <a:defRPr/>
            </a:pPr>
            <a:r>
              <a:rPr lang="pt-BR" sz="1600" dirty="0" smtClean="0">
                <a:solidFill>
                  <a:srgbClr val="002060"/>
                </a:solidFill>
                <a:cs typeface="Arial" charset="0"/>
              </a:rPr>
              <a:t>wendel.pimentel@saude.gov.br</a:t>
            </a:r>
            <a:endParaRPr lang="pt-BR" sz="1600" dirty="0" smtClean="0">
              <a:solidFill>
                <a:srgbClr val="002060"/>
              </a:solidFill>
              <a:latin typeface="Arial" pitchFamily="34" charset="0"/>
              <a:cs typeface="Arial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2000" dirty="0" smtClean="0">
              <a:solidFill>
                <a:srgbClr val="002060"/>
              </a:solidFill>
              <a:latin typeface="Calibri" pitchFamily="34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68313" y="1"/>
            <a:ext cx="8229600" cy="57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MINISTÉRIO DA SAÚDE</a:t>
            </a: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76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4400" b="1" i="1" dirty="0" smtClean="0">
                <a:solidFill>
                  <a:srgbClr val="0070C0"/>
                </a:solidFill>
                <a:latin typeface="Calibri" pitchFamily="34" charset="0"/>
              </a:rPr>
              <a:t>GRUPOS / RELATÓRIOS </a:t>
            </a:r>
            <a:endParaRPr lang="pt-BR" sz="3600" b="1" i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28728" y="1844824"/>
            <a:ext cx="6286544" cy="7983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buClr>
                <a:srgbClr val="0070C0"/>
              </a:buClr>
              <a:defRPr/>
            </a:pPr>
            <a:endParaRPr lang="pt-BR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buClr>
                <a:srgbClr val="0070C0"/>
              </a:buClr>
              <a:defRPr/>
            </a:pPr>
            <a:endParaRPr lang="pt-BR" sz="3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buClr>
                <a:srgbClr val="0070C0"/>
              </a:buClr>
              <a:defRPr/>
            </a:pPr>
            <a:r>
              <a:rPr lang="pt-BR" sz="3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PREVENÇÃO</a:t>
            </a:r>
          </a:p>
          <a:p>
            <a:pPr lvl="0"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428728" y="3000372"/>
            <a:ext cx="6286544" cy="78581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buClr>
                <a:srgbClr val="0070C0"/>
              </a:buCl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DIFICULDADE</a:t>
            </a:r>
          </a:p>
          <a:p>
            <a:pPr lvl="0"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428728" y="4143380"/>
            <a:ext cx="6286544" cy="7143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buClr>
                <a:srgbClr val="0070C0"/>
              </a:buClr>
              <a:defRPr/>
            </a:pPr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SUGESTÕES</a:t>
            </a:r>
          </a:p>
          <a:p>
            <a:pPr lvl="0"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428728" y="5286388"/>
            <a:ext cx="6286544" cy="78581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buClr>
                <a:srgbClr val="0070C0"/>
              </a:buClr>
              <a:defRPr/>
            </a:pPr>
            <a:r>
              <a:rPr lang="pt-BR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EXPERIÊNCIA EXITOSA</a:t>
            </a:r>
          </a:p>
          <a:p>
            <a:pPr lvl="0" algn="just">
              <a:lnSpc>
                <a:spcPct val="90000"/>
              </a:lnSpc>
              <a:buClr>
                <a:srgbClr val="0070C0"/>
              </a:buClr>
              <a:defRPr/>
            </a:pPr>
            <a:endParaRPr lang="pt-BR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571472" y="857232"/>
            <a:ext cx="8001056" cy="8572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Existem ações estratégicas de prevenção voltadas à     saúde do idoso?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85720" y="428604"/>
            <a:ext cx="2304255" cy="500066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PREVENÇÃO</a:t>
            </a:r>
            <a:endParaRPr lang="pt-B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571472" y="2357430"/>
            <a:ext cx="8001056" cy="10001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Clr>
                <a:srgbClr val="0070C0"/>
              </a:buClr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Quais as dificuldades encontradas, na implantação e implementação de ações voltadas a saúde do idoso?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51520" y="2000240"/>
            <a:ext cx="2376263" cy="50006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DIFICULDADE</a:t>
            </a:r>
            <a:endParaRPr lang="pt-B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539552" y="4000504"/>
            <a:ext cx="8032976" cy="10001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	</a:t>
            </a:r>
          </a:p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	</a:t>
            </a:r>
          </a:p>
          <a:p>
            <a:pPr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	 Sugestões de melhorias das ações voltadas à atenção da Saúde do Idoso.</a:t>
            </a:r>
            <a:endParaRPr lang="pt-BR" sz="2400" b="1" i="1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endParaRPr lang="pt-BR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85720" y="3643314"/>
            <a:ext cx="2342063" cy="50006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SUGESTÕES</a:t>
            </a:r>
            <a:endParaRPr lang="pt-B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9552" y="5572140"/>
            <a:ext cx="8032976" cy="92869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	</a:t>
            </a:r>
          </a:p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	</a:t>
            </a:r>
          </a:p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	 Relato de experiências exitosas em seu serviço voltadas a atenção à saúde do idoso.</a:t>
            </a:r>
            <a:endParaRPr lang="pt-BR" sz="24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endParaRPr lang="pt-BR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57158" y="5357826"/>
            <a:ext cx="3214710" cy="50006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EXPERIÊNCIA EXITOSA</a:t>
            </a:r>
            <a:endParaRPr lang="pt-B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0.gstatic.com/images?q=tbn:ANd9GcQDX62aKs0JUD2unZdwUumdmm9mzLEJZMpeuPq7-TfRoyJcLST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49"/>
            <a:ext cx="5508625" cy="38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276600" y="4292600"/>
            <a:ext cx="5688013" cy="242254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	</a:t>
            </a:r>
          </a:p>
          <a:p>
            <a:pPr algn="just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Deslocamento </a:t>
            </a:r>
            <a:r>
              <a:rPr lang="pt-BR" sz="23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não-intencional do corpo para um nível inferior à posição inicial, com incapacidade de correção em tempo  hábil, determinado por circunstâncias multifatoriais que comprometem a estabilidade.  </a:t>
            </a:r>
          </a:p>
          <a:p>
            <a:pPr algn="r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endParaRPr lang="pt-B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r">
              <a:lnSpc>
                <a:spcPct val="90000"/>
              </a:lnSpc>
              <a:buClr>
                <a:srgbClr val="00B050"/>
              </a:buClr>
              <a:buSzPct val="90000"/>
              <a:defRPr/>
            </a:pPr>
            <a:r>
              <a:rPr lang="pt-BR" sz="1200" dirty="0">
                <a:solidFill>
                  <a:schemeClr val="tx1"/>
                </a:solidFill>
                <a:latin typeface="Arial" charset="0"/>
                <a:cs typeface="Arial" charset="0"/>
              </a:rPr>
              <a:t>(MENEZES E BACHION , 2008)</a:t>
            </a:r>
            <a:endParaRPr lang="pt-BR" sz="1200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/>
          <a:lstStyle/>
          <a:p>
            <a:pPr algn="ctr">
              <a:defRPr/>
            </a:pPr>
            <a:r>
              <a:rPr lang="pt-BR" sz="4400" i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endParaRPr lang="pt-BR" i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843213" y="3929067"/>
            <a:ext cx="2085977" cy="509584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Calibri" pitchFamily="34" charset="0"/>
              </a:rPr>
              <a:t>QUEDA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14282" y="857232"/>
            <a:ext cx="8554870" cy="714380"/>
          </a:xfrm>
          <a:prstGeom prst="rect">
            <a:avLst/>
          </a:prstGeom>
        </p:spPr>
        <p:txBody>
          <a:bodyPr rIns="4572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0" hangingPunct="0">
              <a:defRPr/>
            </a:pPr>
            <a:r>
              <a:rPr lang="pt-BR" sz="4400" b="1" i="1" dirty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pt-BR" sz="3900" b="1" i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CONCEITO DE QUEDAS</a:t>
            </a:r>
            <a:endParaRPr lang="pt-BR" sz="3900" b="1" i="1" dirty="0">
              <a:solidFill>
                <a:srgbClr val="0070C0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para a direita 6"/>
          <p:cNvSpPr/>
          <p:nvPr/>
        </p:nvSpPr>
        <p:spPr>
          <a:xfrm>
            <a:off x="3571875" y="6000750"/>
            <a:ext cx="357188" cy="1428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14348" y="2071678"/>
            <a:ext cx="7715304" cy="2214578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IMPACTOS E COMPLICAÇÕES DAS QUEDAS EM PESSOAS IDOSAS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57190"/>
          </a:xfrm>
        </p:spPr>
        <p:txBody>
          <a:bodyPr/>
          <a:lstStyle/>
          <a:p>
            <a:pPr algn="ctr">
              <a:defRPr/>
            </a:pPr>
            <a:r>
              <a:rPr lang="pt-BR" sz="4400" b="1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t-BR" sz="3200" b="1" i="1" dirty="0" smtClean="0">
                <a:solidFill>
                  <a:srgbClr val="0070C0"/>
                </a:solidFill>
                <a:latin typeface="Calibri" pitchFamily="34" charset="0"/>
              </a:rPr>
              <a:t>FRATURAS  EM PESSOAS IDOSAS</a:t>
            </a:r>
            <a:endParaRPr lang="pt-BR" sz="32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571875" y="6000750"/>
            <a:ext cx="357188" cy="1428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9460" name="Picture 6" descr="http://t3.gstatic.com/images?q=tbn:ANd9GcRvmtxdFcvjar1c2tPrVre_Q_NrU_OmGSlxa6xV8s5QrRSPnU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357587" cy="408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tângulo 4"/>
          <p:cNvSpPr>
            <a:spLocks noChangeArrowheads="1"/>
          </p:cNvSpPr>
          <p:nvPr/>
        </p:nvSpPr>
        <p:spPr bwMode="auto">
          <a:xfrm>
            <a:off x="4787900" y="2136775"/>
            <a:ext cx="3816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00562" y="1857364"/>
            <a:ext cx="4357719" cy="4071966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buFont typeface="Wingdings" pitchFamily="2" charset="2"/>
              <a:buChar char="§"/>
              <a:defRPr/>
            </a:pPr>
            <a:endParaRPr lang="pt-BR" sz="24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defRPr/>
            </a:pPr>
            <a:endParaRPr lang="pt-BR" sz="24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buFont typeface="Wingdings" pitchFamily="2" charset="2"/>
              <a:buChar char="§"/>
              <a:defRPr/>
            </a:pPr>
            <a:r>
              <a:rPr lang="pt-BR" sz="24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Fratura </a:t>
            </a:r>
            <a:r>
              <a:rPr lang="pt-BR" sz="24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colo fêmur: </a:t>
            </a:r>
            <a:r>
              <a:rPr lang="pt-BR" sz="2400" dirty="0">
                <a:latin typeface="Calibri" pitchFamily="34" charset="0"/>
              </a:rPr>
              <a:t>principal causa de hospitalização aguda por queda. </a:t>
            </a: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defRPr/>
            </a:pPr>
            <a:endParaRPr lang="pt-BR" sz="2400" dirty="0">
              <a:latin typeface="Calibri" pitchFamily="34" charset="0"/>
            </a:endParaRP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</a:rPr>
              <a:t>50% dos idosos fratura  de fêmur falecem em 1 ano.</a:t>
            </a: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defRPr/>
            </a:pPr>
            <a:endParaRPr lang="pt-BR" sz="2400" dirty="0">
              <a:latin typeface="Calibri" pitchFamily="34" charset="0"/>
            </a:endParaRP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</a:rPr>
              <a:t>Metade dos que sobrevivem ficam dependente dos cuidados de outras pessoas.</a:t>
            </a: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defRPr/>
            </a:pPr>
            <a:endParaRPr lang="pt-BR" sz="2400" dirty="0">
              <a:latin typeface="Calibri" pitchFamily="34" charset="0"/>
            </a:endParaRP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</a:rPr>
              <a:t>Tempo de permanência nos hospitais - entre 5,3 e 34,7 dias.</a:t>
            </a: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defRPr/>
            </a:pPr>
            <a:endParaRPr lang="pt-BR" sz="2400" dirty="0">
              <a:latin typeface="Calibri" pitchFamily="34" charset="0"/>
            </a:endParaRP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defRPr/>
            </a:pPr>
            <a:endParaRPr lang="pt-BR" sz="2400" dirty="0">
              <a:latin typeface="Calibri" pitchFamily="34" charset="0"/>
            </a:endParaRP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buFont typeface="Wingdings" pitchFamily="2" charset="2"/>
              <a:buChar char="§"/>
              <a:defRPr/>
            </a:pPr>
            <a:endParaRPr lang="pt-BR" sz="24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buFont typeface="Wingdings" pitchFamily="2" charset="2"/>
              <a:buChar char="§"/>
              <a:defRPr/>
            </a:pPr>
            <a:endParaRPr lang="pt-BR" sz="28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buFont typeface="Wingdings" pitchFamily="2" charset="2"/>
              <a:buChar char="§"/>
              <a:defRPr/>
            </a:pPr>
            <a:endParaRPr lang="pt-BR" sz="2600" dirty="0">
              <a:latin typeface="Calibri" pitchFamily="34" charset="0"/>
              <a:cs typeface="Arial" charset="0"/>
            </a:endParaRP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buFont typeface="Wingdings 2" pitchFamily="18" charset="2"/>
              <a:buNone/>
              <a:defRPr/>
            </a:pPr>
            <a:endParaRPr lang="pt-BR" sz="2600" dirty="0">
              <a:latin typeface="Calibri" pitchFamily="34" charset="0"/>
              <a:cs typeface="Arial" charset="0"/>
            </a:endParaRP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buFont typeface="Wingdings" pitchFamily="2" charset="2"/>
              <a:buChar char="§"/>
              <a:defRPr/>
            </a:pPr>
            <a:endParaRPr lang="pt-BR" sz="2600" dirty="0">
              <a:latin typeface="Calibri" pitchFamily="34" charset="0"/>
              <a:cs typeface="Arial" charset="0"/>
            </a:endParaRP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buFont typeface="Wingdings 2" pitchFamily="18" charset="2"/>
              <a:buNone/>
              <a:defRPr/>
            </a:pPr>
            <a:endParaRPr lang="pt-BR" sz="2600" dirty="0">
              <a:latin typeface="Calibri" pitchFamily="34" charset="0"/>
              <a:cs typeface="Arial" charset="0"/>
            </a:endParaRPr>
          </a:p>
          <a:p>
            <a:pPr marL="438150" indent="-319088">
              <a:lnSpc>
                <a:spcPct val="90000"/>
              </a:lnSpc>
              <a:buClr>
                <a:srgbClr val="00B0F0"/>
              </a:buClr>
              <a:buSzPct val="120000"/>
              <a:buFont typeface="Wingdings" pitchFamily="2" charset="2"/>
              <a:buChar char="§"/>
              <a:defRPr/>
            </a:pPr>
            <a:endParaRPr lang="pt-BR" sz="2600" dirty="0">
              <a:latin typeface="Calibri" pitchFamily="34" charset="0"/>
              <a:cs typeface="Arial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pt-BR" sz="26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3540</TotalTime>
  <Words>1836</Words>
  <Application>Microsoft Office PowerPoint</Application>
  <PresentationFormat>Apresentação na tela (4:3)</PresentationFormat>
  <Paragraphs>385</Paragraphs>
  <Slides>66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6" baseType="lpstr">
      <vt:lpstr>ＭＳ Ｐゴシック</vt:lpstr>
      <vt:lpstr>Arial</vt:lpstr>
      <vt:lpstr>Arial Unicode MS</vt:lpstr>
      <vt:lpstr>Calibri</vt:lpstr>
      <vt:lpstr>Cambria</vt:lpstr>
      <vt:lpstr>Times New Roman</vt:lpstr>
      <vt:lpstr>Verdana</vt:lpstr>
      <vt:lpstr>Wingdings</vt:lpstr>
      <vt:lpstr>Wingdings 2</vt:lpstr>
      <vt:lpstr>1_Office Theme</vt:lpstr>
      <vt:lpstr>Apresentação do PowerPoint</vt:lpstr>
      <vt:lpstr> 1 de Outubro Dia Internacional das Pessoa Idosas</vt:lpstr>
      <vt:lpstr>Apresentação do PowerPoint</vt:lpstr>
      <vt:lpstr>Apresentação do PowerPoint</vt:lpstr>
      <vt:lpstr>Apresentação do PowerPoint</vt:lpstr>
      <vt:lpstr> QUEDAS EM PESSOAS IDOSAS</vt:lpstr>
      <vt:lpstr> </vt:lpstr>
      <vt:lpstr>Apresentação do PowerPoint</vt:lpstr>
      <vt:lpstr> FRATURAS  EM PESSOAS IDOSAS</vt:lpstr>
      <vt:lpstr>Apresentação do PowerPoint</vt:lpstr>
      <vt:lpstr>CUSTOS PARA O SUS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FATORES EXTRÍNSECOS</vt:lpstr>
      <vt:lpstr>FATORES EXTRÍNSECOS</vt:lpstr>
      <vt:lpstr>FATORES EXTRÍNSECOS</vt:lpstr>
      <vt:lpstr>FATORES EXTRÍNSECOS</vt:lpstr>
      <vt:lpstr>FATORES EXTRÍNSECOS</vt:lpstr>
      <vt:lpstr>FATORES EXTRÍNSECOS</vt:lpstr>
      <vt:lpstr>Apresentação do PowerPoint</vt:lpstr>
      <vt:lpstr>FATORES INTRÍNSECOS</vt:lpstr>
      <vt:lpstr>FATORES INTRÍNSECOS</vt:lpstr>
      <vt:lpstr>FATORES INTRÍNSECOS</vt:lpstr>
      <vt:lpstr>FATORES INTRÍNSECOS</vt:lpstr>
      <vt:lpstr>FATORES INTRÍNSECOS</vt:lpstr>
      <vt:lpstr>FATORES INTRÍNSECOS</vt:lpstr>
      <vt:lpstr>Apresentação do PowerPoint</vt:lpstr>
      <vt:lpstr>FATORES COPORTAMENTAIS</vt:lpstr>
      <vt:lpstr>FATORES COPORTAMENTAIS</vt:lpstr>
      <vt:lpstr>FATORES DE RISCO</vt:lpstr>
      <vt:lpstr>GERENCIAMENTO DO RISCO</vt:lpstr>
      <vt:lpstr>DIAGNÓSTICO DA QUEDA</vt:lpstr>
      <vt:lpstr>Timed Up and Go - TUG</vt:lpstr>
      <vt:lpstr>Timed Up and Go - TUG</vt:lpstr>
      <vt:lpstr>Apresentação do PowerPoint</vt:lpstr>
      <vt:lpstr>MODIFICAÇÕES AMBIENTAIS</vt:lpstr>
      <vt:lpstr>MODIFICAÇÕES AMBIENTAIS</vt:lpstr>
      <vt:lpstr>MODIFICAÇÕES AMBIENTAIS</vt:lpstr>
      <vt:lpstr>MODIFICAÇÕES AMBIENTAIS</vt:lpstr>
      <vt:lpstr>MODIFICAÇÕES AMBIENTAIS</vt:lpstr>
      <vt:lpstr> ILUMINAÇÃO</vt:lpstr>
      <vt:lpstr> ILUMINAÇÃO</vt:lpstr>
      <vt:lpstr> ESCADAS</vt:lpstr>
      <vt:lpstr>  ESCADAS </vt:lpstr>
      <vt:lpstr>BANHEIRO</vt:lpstr>
      <vt:lpstr>BANHEIRO</vt:lpstr>
      <vt:lpstr>ORIENTAÇÕES GERAIS</vt:lpstr>
      <vt:lpstr>PREVENÇÃO </vt:lpstr>
      <vt:lpstr>AÇÕES PARA PREVENÇÃO</vt:lpstr>
      <vt:lpstr>AÇÕES PARA PREVENÇÃO</vt:lpstr>
      <vt:lpstr>AÇÕES PARA PREVENÇÃO</vt:lpstr>
      <vt:lpstr>PREVENÇÃO </vt:lpstr>
      <vt:lpstr>CONTEXTO GERAL</vt:lpstr>
      <vt:lpstr>ATENÇÃO!!!</vt:lpstr>
      <vt:lpstr>Apresentação do PowerPoint</vt:lpstr>
      <vt:lpstr>Apresentação do PowerPoint</vt:lpstr>
      <vt:lpstr>GRUPOS / RELATÓRIOS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Cinthia Sampaio Cristo</dc:creator>
  <cp:lastModifiedBy>Vice</cp:lastModifiedBy>
  <cp:revision>433</cp:revision>
  <dcterms:created xsi:type="dcterms:W3CDTF">2012-08-27T15:05:52Z</dcterms:created>
  <dcterms:modified xsi:type="dcterms:W3CDTF">2019-08-02T18:59:04Z</dcterms:modified>
</cp:coreProperties>
</file>