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206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76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30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54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80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20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81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71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70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09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13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E510B-6B8A-4016-AD2C-0FB86A3A874B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551F18E-A6C9-40A3-9DA3-17E17929AC5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68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JBN2zXN0YpA?feature=oembed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hPBqoSBzgjo?feature=oembed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AMorF8dPaag?feature=oembed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nqgjjYq17iM?feature=oembed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TxPoDTIeZ0E?feature=oembed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7.jpeg"/><Relationship Id="rId2" Type="http://schemas.openxmlformats.org/officeDocument/2006/relationships/video" Target="https://www.youtube.com/embed/60JsD5CvEiY?feature=oembed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DFC67-0DF5-47CF-9629-36B8F8FC8B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Colheita de Café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ECE54D-3F06-436D-89F9-8B5E89A27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955196"/>
          </a:xfrm>
        </p:spPr>
        <p:txBody>
          <a:bodyPr>
            <a:noAutofit/>
          </a:bodyPr>
          <a:lstStyle/>
          <a:p>
            <a:pPr algn="r"/>
            <a:endParaRPr lang="pt-BR" sz="1400" dirty="0"/>
          </a:p>
          <a:p>
            <a:pPr algn="r"/>
            <a:r>
              <a:rPr lang="pt-BR" sz="1400" dirty="0"/>
              <a:t>Prof.  Thiago </a:t>
            </a:r>
            <a:r>
              <a:rPr lang="pt-BR" sz="1400" dirty="0" err="1"/>
              <a:t>Romanelli</a:t>
            </a:r>
            <a:endParaRPr lang="pt-BR" sz="1400" dirty="0"/>
          </a:p>
          <a:p>
            <a:pPr algn="r"/>
            <a:r>
              <a:rPr lang="pt-BR" sz="1400" dirty="0"/>
              <a:t>romanelli@usp.br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A7EF3DDB-611D-4660-A959-6CD70E6D2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3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6"/>
    </mc:Choice>
    <mc:Fallback>
      <p:transition spd="slow" advTm="25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B1DFFA-26F2-49C8-A01B-68DE9CBF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Máquinas Utilizadas</a:t>
            </a:r>
          </a:p>
        </p:txBody>
      </p:sp>
      <p:pic>
        <p:nvPicPr>
          <p:cNvPr id="4" name="Mídia Online 3" title="Master Café 3">
            <a:hlinkClick r:id="" action="ppaction://media"/>
            <a:extLst>
              <a:ext uri="{FF2B5EF4-FFF2-40B4-BE49-F238E27FC236}">
                <a16:creationId xmlns:a16="http://schemas.microsoft.com/office/drawing/2014/main" id="{00CC9339-731C-4E9C-B208-AE9B35B734FD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119476" y="2575132"/>
            <a:ext cx="5953047" cy="3348589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2C755F22-396D-4871-B4EA-D819581D3EC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/>
              <a:t>Recolhedoras</a:t>
            </a:r>
            <a:endParaRPr lang="pt-BR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267367B-0BA1-4E3C-BAB9-F78C03CB3B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535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17"/>
    </mc:Choice>
    <mc:Fallback>
      <p:transition spd="slow" advTm="13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4189" objId="4"/>
        <p14:pauseEvt time="135517" objId="4"/>
        <p14:stopEvt time="135517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25D2A-196A-4079-8276-E54113367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Máquinas Utilizadas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A628C3-2381-4FA8-B631-C0F2B7482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Abanadoras</a:t>
            </a:r>
          </a:p>
        </p:txBody>
      </p:sp>
      <p:pic>
        <p:nvPicPr>
          <p:cNvPr id="7" name="Mídia Online 6" title="Abanador de Café">
            <a:hlinkClick r:id="" action="ppaction://media"/>
            <a:extLst>
              <a:ext uri="{FF2B5EF4-FFF2-40B4-BE49-F238E27FC236}">
                <a16:creationId xmlns:a16="http://schemas.microsoft.com/office/drawing/2014/main" id="{1182C2B3-DC96-4DF7-984F-0CE69917447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883716" y="2124075"/>
            <a:ext cx="5829300" cy="43688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780D8C9-0070-4C3E-BBED-CEA0101B6B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887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49"/>
    </mc:Choice>
    <mc:Fallback>
      <p:transition spd="slow" advTm="15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5980" objId="7"/>
        <p14:pauseEvt time="151149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4BEF9-D9D4-45BF-A5AB-0FAE0FF4A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Máquinas Utilizadas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8B153C-122F-4CBC-92C4-2233CDA03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err="1"/>
              <a:t>Derriçadoras</a:t>
            </a:r>
            <a:r>
              <a:rPr lang="pt-BR" dirty="0"/>
              <a:t> e Recolhedoras </a:t>
            </a:r>
            <a:r>
              <a:rPr lang="pt-BR" dirty="0" err="1"/>
              <a:t>Tratorizadas</a:t>
            </a:r>
            <a:endParaRPr lang="pt-BR" dirty="0"/>
          </a:p>
        </p:txBody>
      </p:sp>
      <p:pic>
        <p:nvPicPr>
          <p:cNvPr id="4" name="Mídia Online 3" title="Colheita de café Mecanizada tracionada por trator">
            <a:hlinkClick r:id="" action="ppaction://media"/>
            <a:extLst>
              <a:ext uri="{FF2B5EF4-FFF2-40B4-BE49-F238E27FC236}">
                <a16:creationId xmlns:a16="http://schemas.microsoft.com/office/drawing/2014/main" id="{E9F0F995-5565-485C-B6D2-282AF8982D9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441895" y="2882900"/>
            <a:ext cx="6096000" cy="3429000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E729C200-183A-4233-A46E-D9970E3748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0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98"/>
    </mc:Choice>
    <mc:Fallback>
      <p:transition spd="slow" advTm="106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962" objId="4"/>
        <p14:pauseEvt time="106798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804EB-D7B6-47A4-8B29-563504D02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Máquinas Utilizadas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4A8772-0CDA-417C-81C2-B5DCABB2C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Colhedoras Automotrizes</a:t>
            </a:r>
          </a:p>
        </p:txBody>
      </p:sp>
      <p:pic>
        <p:nvPicPr>
          <p:cNvPr id="4" name="Mídia Online 3" title="COLHEITA MECANIZADA DE CAFÉ - Colhedeira Jacto">
            <a:hlinkClick r:id="" action="ppaction://media"/>
            <a:extLst>
              <a:ext uri="{FF2B5EF4-FFF2-40B4-BE49-F238E27FC236}">
                <a16:creationId xmlns:a16="http://schemas.microsoft.com/office/drawing/2014/main" id="{19F19604-E4F3-452F-8ECD-95AAC160EBE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061251" y="2626691"/>
            <a:ext cx="7522327" cy="4231309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09B3D92-EA52-40E1-A39D-65E88F1520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26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955"/>
    </mc:Choice>
    <mc:Fallback>
      <p:transition spd="slow" advTm="45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3640" objId="4"/>
        <p14:pauseEvt time="454955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804EB-D7B6-47A4-8B29-563504D02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Máquinas Utilizadas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4A8772-0CDA-417C-81C2-B5DCABB2C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Colhedoras Automotrizes - Componentes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610245E-B665-4F5A-A0E1-4E6D48BE2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96" t="22572" r="21173" b="14018"/>
          <a:stretch/>
        </p:blipFill>
        <p:spPr>
          <a:xfrm>
            <a:off x="2941982" y="2353572"/>
            <a:ext cx="6692348" cy="4351338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4BFBADF-0F12-4700-909C-7D0B8025C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6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94"/>
    </mc:Choice>
    <mc:Fallback>
      <p:transition spd="slow" advTm="8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804EB-D7B6-47A4-8B29-563504D02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Desempenho Operacional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4A8772-0CDA-417C-81C2-B5DCABB2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17" y="1787494"/>
            <a:ext cx="11446565" cy="4905789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pt-BR" dirty="0"/>
              <a:t>O desempenho operacional das colhedoras é determinado pela capacidade média de colheita, em função das diferentes características das lavouras, por meio dos seguintes parâmetros avaliados: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lvl="1"/>
            <a:r>
              <a:rPr lang="pt-BR" dirty="0"/>
              <a:t>Espaçamento da lavoura (metro);</a:t>
            </a:r>
          </a:p>
          <a:p>
            <a:pPr lvl="1"/>
            <a:r>
              <a:rPr lang="pt-BR" dirty="0"/>
              <a:t>Altura média dos cafeeiros (metro);</a:t>
            </a:r>
          </a:p>
          <a:p>
            <a:pPr lvl="1"/>
            <a:r>
              <a:rPr lang="pt-BR" dirty="0"/>
              <a:t>Diâmetro médio dos cafeeiros (metro);</a:t>
            </a:r>
          </a:p>
          <a:p>
            <a:pPr lvl="1"/>
            <a:r>
              <a:rPr lang="pt-BR" dirty="0"/>
              <a:t>Declividade média da lavoura (%);</a:t>
            </a:r>
          </a:p>
          <a:p>
            <a:pPr lvl="1"/>
            <a:r>
              <a:rPr lang="pt-BR" dirty="0"/>
              <a:t>Produção média (medidas/hora);</a:t>
            </a:r>
          </a:p>
          <a:p>
            <a:pPr lvl="1"/>
            <a:r>
              <a:rPr lang="pt-BR" dirty="0"/>
              <a:t>Jornada de trabalho (horas);</a:t>
            </a:r>
          </a:p>
          <a:p>
            <a:pPr lvl="1"/>
            <a:r>
              <a:rPr lang="pt-BR" dirty="0"/>
              <a:t>Velocidade média de colheita (metros/hora)</a:t>
            </a:r>
          </a:p>
          <a:p>
            <a:pPr lvl="1"/>
            <a:r>
              <a:rPr lang="pt-BR" dirty="0"/>
              <a:t>Frequência de vibração (ciclos/segundos);</a:t>
            </a:r>
          </a:p>
          <a:p>
            <a:pPr lvl="1"/>
            <a:r>
              <a:rPr lang="pt-BR" dirty="0"/>
              <a:t>Consumo de combustível (litros/hora);</a:t>
            </a:r>
          </a:p>
          <a:p>
            <a:pPr lvl="1"/>
            <a:r>
              <a:rPr lang="pt-BR" dirty="0"/>
              <a:t>Repasse da lavoura (%).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6DDFA5B-FD27-46F9-B016-9E4026FF9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4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06"/>
    </mc:Choice>
    <mc:Fallback>
      <p:transition spd="slow" advTm="8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0843D-CB54-46DD-9F3C-6810D949A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6D9ECB-8418-4237-955C-9425BA0CE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1D12689-3B3A-4D84-AB4F-F492E623C9AA}"/>
              </a:ext>
            </a:extLst>
          </p:cNvPr>
          <p:cNvGrpSpPr/>
          <p:nvPr/>
        </p:nvGrpSpPr>
        <p:grpSpPr>
          <a:xfrm>
            <a:off x="1606825" y="208857"/>
            <a:ext cx="8978349" cy="6649143"/>
            <a:chOff x="1182756" y="102515"/>
            <a:chExt cx="9611141" cy="7036958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773BD9D-6633-4245-8EA8-CA8965C17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70" t="13122" r="16196" b="12587"/>
            <a:stretch/>
          </p:blipFill>
          <p:spPr>
            <a:xfrm>
              <a:off x="1182756" y="102515"/>
              <a:ext cx="9501810" cy="5092337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3A63E11-C0E6-4B71-9981-2C1AE10F3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75" t="9911" r="15191" b="26609"/>
            <a:stretch/>
          </p:blipFill>
          <p:spPr>
            <a:xfrm>
              <a:off x="1292087" y="2788135"/>
              <a:ext cx="9501810" cy="4351338"/>
            </a:xfrm>
            <a:prstGeom prst="rect">
              <a:avLst/>
            </a:prstGeom>
          </p:spPr>
        </p:pic>
      </p:grp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CBA6F0A5-8511-4B65-AA88-D033C6121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5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73"/>
    </mc:Choice>
    <mc:Fallback>
      <p:transition spd="slow" advTm="6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D3D92-846D-4FD1-9468-37C7BE58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Características – Colheita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E3F20-07E2-4E49-89F0-C0E6967F7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5" y="2015732"/>
            <a:ext cx="11502886" cy="3450613"/>
          </a:xfrm>
        </p:spPr>
        <p:txBody>
          <a:bodyPr>
            <a:noAutofit/>
          </a:bodyPr>
          <a:lstStyle/>
          <a:p>
            <a:pPr algn="l"/>
            <a:r>
              <a:rPr lang="pt-BR" sz="2400" b="0" i="0" u="none" strike="noStrike" baseline="0" dirty="0"/>
              <a:t>Feita num curto período (~ 75 dias), iniciando-se, de modo geral, em abril/maio na Zona da Mata e outras regiões de temperaturas mais elevadas, prolongando-se nas demais regiões até agosto/setembro.</a:t>
            </a:r>
          </a:p>
          <a:p>
            <a:pPr algn="l"/>
            <a:r>
              <a:rPr lang="pt-BR" sz="2400" dirty="0"/>
              <a:t>O café é pago baseado em parâmetros qualitativos e, por isso, de nada adiantará proceder uma colheita eficiente e com qualidade, se os demais fatores não estiverem adequados.</a:t>
            </a:r>
          </a:p>
          <a:p>
            <a:pPr algn="l"/>
            <a:r>
              <a:rPr lang="pt-BR" sz="2400" dirty="0"/>
              <a:t>Portanto, toma-se de especial importância o conhecimento das diversas operações que constituem a colheita, tais como: arruação, derriça, “varrição”, recolhimento, abanação e transporte.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CAC9DB97-3130-4920-B8CF-D0108B409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27"/>
    </mc:Choice>
    <mc:Fallback>
      <p:transition spd="slow" advTm="85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46E6D-EF82-47B0-ABA5-5FC12629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Etapas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359466-3A51-4913-96BE-AD4A8E397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4" y="2015732"/>
            <a:ext cx="11675165" cy="3788720"/>
          </a:xfrm>
        </p:spPr>
        <p:txBody>
          <a:bodyPr>
            <a:noAutofit/>
          </a:bodyPr>
          <a:lstStyle/>
          <a:p>
            <a:r>
              <a:rPr lang="pt-BR" sz="2400" dirty="0"/>
              <a:t>Arruação: É a operação de limpeza da área ao redor e sob o cafeeiro. Esta limpeza consiste em remover a terra solta, plantas daninhas e detritos, amontoando-se esse material nas </a:t>
            </a:r>
            <a:r>
              <a:rPr lang="pt-BR" sz="2400" dirty="0" err="1"/>
              <a:t>entre-linhas</a:t>
            </a:r>
            <a:r>
              <a:rPr lang="pt-BR" sz="2400" dirty="0"/>
              <a:t>. Essa operação deve ser feita antes que os frutos comecem a cair no chão.</a:t>
            </a:r>
          </a:p>
          <a:p>
            <a:r>
              <a:rPr lang="pt-BR" sz="2400" dirty="0"/>
              <a:t>Derriça: É a operação de retirada do fruto da planta. A derriça pode ser feita no chão limpo ou sobre panos colocados sob o cafeeiro. </a:t>
            </a:r>
          </a:p>
          <a:p>
            <a:r>
              <a:rPr lang="pt-BR" sz="2400" dirty="0"/>
              <a:t>“Varrição”: É a operação de amontoa e recolhimento do café caído no chão. No caso da derriça feita no chão, a “varrição” é feita antes, para separar o café caído do café derriçado. Para derriça no pano, a “varrição” é feita posteriormente.</a:t>
            </a:r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CC065FC-CB75-456E-9DB9-C8C84B05E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4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929"/>
    </mc:Choice>
    <mc:Fallback>
      <p:transition spd="slow" advTm="12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46E6D-EF82-47B0-ABA5-5FC12629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Etapas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359466-3A51-4913-96BE-AD4A8E397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21" y="2146853"/>
            <a:ext cx="10776558" cy="3034748"/>
          </a:xfrm>
        </p:spPr>
        <p:txBody>
          <a:bodyPr>
            <a:normAutofit/>
          </a:bodyPr>
          <a:lstStyle/>
          <a:p>
            <a:r>
              <a:rPr lang="pt-BR" sz="2400" dirty="0"/>
              <a:t>Recolhimento: Operação também conhecida por levantamento do café, consiste no ajuntamento do café varrido ou derriçado.</a:t>
            </a:r>
          </a:p>
          <a:p>
            <a:r>
              <a:rPr lang="pt-BR" sz="2400" dirty="0"/>
              <a:t>Abanação: É o processo de limpeza do café varrido ou derriçado, separando-se folhas, gravetos, torrões, pedras, etc.</a:t>
            </a:r>
          </a:p>
          <a:p>
            <a:r>
              <a:rPr lang="pt-BR" sz="2400" dirty="0"/>
              <a:t>Transporte: É a operação de retirada do café já recolhido da lavoura e sua condução para o terreiro, onde prosseguem as operações de pós-colheita.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BD073FE6-187A-4C99-8BF3-DFBC114EE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97"/>
    </mc:Choice>
    <mc:Fallback>
      <p:transition spd="slow" advTm="14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165DC-AA16-443D-80B6-BC060180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Classificação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A7BDC3-FD32-47B3-802B-7EAEA555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2476755"/>
          </a:xfrm>
        </p:spPr>
        <p:txBody>
          <a:bodyPr>
            <a:noAutofit/>
          </a:bodyPr>
          <a:lstStyle/>
          <a:p>
            <a:r>
              <a:rPr lang="pt-BR" sz="2400" dirty="0"/>
              <a:t>Manual</a:t>
            </a:r>
          </a:p>
          <a:p>
            <a:r>
              <a:rPr lang="pt-BR" sz="2400" dirty="0" err="1"/>
              <a:t>Semi-mecanizado</a:t>
            </a:r>
            <a:endParaRPr lang="pt-BR" sz="2400" dirty="0"/>
          </a:p>
          <a:p>
            <a:r>
              <a:rPr lang="pt-BR" sz="2400" dirty="0"/>
              <a:t>Mecanizado</a:t>
            </a:r>
          </a:p>
          <a:p>
            <a:pPr lvl="1"/>
            <a:r>
              <a:rPr lang="pt-BR" sz="2400" dirty="0"/>
              <a:t>Direto</a:t>
            </a:r>
          </a:p>
          <a:p>
            <a:pPr lvl="1"/>
            <a:r>
              <a:rPr lang="pt-BR" sz="2400" dirty="0"/>
              <a:t>Indireto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DE5B7512-25E0-45B0-A68E-995214E7F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5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25"/>
    </mc:Choice>
    <mc:Fallback>
      <p:transition spd="slow" advTm="117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CFE56-5676-43EB-9D3C-43C53BE8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Máquinas Utilizadas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EDB2C4-7E55-486C-B0D3-A99BB4157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Arruadores Sopradores</a:t>
            </a:r>
          </a:p>
        </p:txBody>
      </p:sp>
      <p:pic>
        <p:nvPicPr>
          <p:cNvPr id="4" name="Mídia Online 3" title="Arruador soprador ASM 2H">
            <a:hlinkClick r:id="" action="ppaction://media"/>
            <a:extLst>
              <a:ext uri="{FF2B5EF4-FFF2-40B4-BE49-F238E27FC236}">
                <a16:creationId xmlns:a16="http://schemas.microsoft.com/office/drawing/2014/main" id="{282FEE3C-1458-4C93-9A78-22CD1A50EF7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928731" y="2882900"/>
            <a:ext cx="6096000" cy="3429000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F368D307-A1E6-4171-8385-086991AAFC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91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701"/>
    </mc:Choice>
    <mc:Fallback>
      <p:transition spd="slow" advTm="215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1872" objId="4"/>
        <p14:pauseEvt time="215701" objId="4"/>
        <p14:stopEvt time="215701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2137F-7A1D-4517-A0C0-6297935F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Máquinas Utilizadas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B5E271-629C-4652-A744-65A304CAD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err="1"/>
              <a:t>Derriçadoras</a:t>
            </a:r>
            <a:r>
              <a:rPr lang="pt-BR" dirty="0"/>
              <a:t> Portáteis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372337E-F768-483D-BA77-54DE965F04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39" t="28395" r="43261" b="17085"/>
          <a:stretch/>
        </p:blipFill>
        <p:spPr>
          <a:xfrm>
            <a:off x="7484166" y="1509713"/>
            <a:ext cx="4572001" cy="373711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B1C0923-AC5A-4CEB-A26A-CF372AD30CFB}"/>
              </a:ext>
            </a:extLst>
          </p:cNvPr>
          <p:cNvSpPr/>
          <p:nvPr/>
        </p:nvSpPr>
        <p:spPr>
          <a:xfrm>
            <a:off x="11575775" y="1509713"/>
            <a:ext cx="390939" cy="5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C32EDDA-783E-44AB-8CCC-17E7015F711E}"/>
              </a:ext>
            </a:extLst>
          </p:cNvPr>
          <p:cNvGrpSpPr/>
          <p:nvPr/>
        </p:nvGrpSpPr>
        <p:grpSpPr>
          <a:xfrm>
            <a:off x="7484166" y="1568241"/>
            <a:ext cx="4572001" cy="3737114"/>
            <a:chOff x="7484166" y="1568241"/>
            <a:chExt cx="4572001" cy="3737114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E63AECA-F3E5-4027-A89F-D108CC050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239" t="28395" r="43261" b="17085"/>
            <a:stretch/>
          </p:blipFill>
          <p:spPr>
            <a:xfrm>
              <a:off x="7484166" y="1568241"/>
              <a:ext cx="4572001" cy="3737114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1300DB1C-BF76-4D96-A2AF-702FE086E2CC}"/>
                </a:ext>
              </a:extLst>
            </p:cNvPr>
            <p:cNvSpPr/>
            <p:nvPr/>
          </p:nvSpPr>
          <p:spPr>
            <a:xfrm>
              <a:off x="11575775" y="1568241"/>
              <a:ext cx="390939" cy="5046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1" name="Mídia Online 10" title="Curso derriçadora de café">
            <a:hlinkClick r:id="" action="ppaction://media"/>
            <a:extLst>
              <a:ext uri="{FF2B5EF4-FFF2-40B4-BE49-F238E27FC236}">
                <a16:creationId xmlns:a16="http://schemas.microsoft.com/office/drawing/2014/main" id="{0E1521A3-D83C-4638-862B-7B70FB9245F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246533" y="2489200"/>
            <a:ext cx="5829300" cy="43688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E08D343-2463-488B-B957-1E71D8E3B2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34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268"/>
    </mc:Choice>
    <mc:Fallback>
      <p:transition spd="slow" advTm="184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3109" objId="11"/>
        <p14:pauseEvt time="184268" objId="11"/>
        <p14:stopEvt time="184268" objId="1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CA73E-6D0A-4199-B1D9-C9CADC24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Máquinas Utilizadas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62F5C7-C361-4004-9F6C-B70F8E6EE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82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Recolhedoras</a:t>
            </a:r>
          </a:p>
        </p:txBody>
      </p:sp>
      <p:pic>
        <p:nvPicPr>
          <p:cNvPr id="1026" name="Picture 2" descr="PA-RECOLHEDORA - RECOLHEDORAS - Palinialves">
            <a:extLst>
              <a:ext uri="{FF2B5EF4-FFF2-40B4-BE49-F238E27FC236}">
                <a16:creationId xmlns:a16="http://schemas.microsoft.com/office/drawing/2014/main" id="{5BCC0860-E317-4F65-8EB4-1A3AF073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19" y="1944893"/>
            <a:ext cx="5948169" cy="45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-RECOLHEDORA - RECOLHEDORAS - Palinialves">
            <a:extLst>
              <a:ext uri="{FF2B5EF4-FFF2-40B4-BE49-F238E27FC236}">
                <a16:creationId xmlns:a16="http://schemas.microsoft.com/office/drawing/2014/main" id="{05F73B3B-CD4D-4781-AF1F-1B56B64E1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9" y="2078565"/>
            <a:ext cx="5938881" cy="44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4B7E7C16-0423-4216-A240-9BCF45CD5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74"/>
    </mc:Choice>
    <mc:Fallback>
      <p:transition spd="slow" advTm="7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3.6"/>
</p:tagLst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135</TotalTime>
  <Words>459</Words>
  <Application>Microsoft Office PowerPoint</Application>
  <PresentationFormat>Widescreen</PresentationFormat>
  <Paragraphs>57</Paragraphs>
  <Slides>15</Slides>
  <Notes>0</Notes>
  <HiddenSlides>0</HiddenSlides>
  <MMClips>21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Galeria</vt:lpstr>
      <vt:lpstr>Colheita de Café</vt:lpstr>
      <vt:lpstr>Apresentação do PowerPoint</vt:lpstr>
      <vt:lpstr>Características – Colheita</vt:lpstr>
      <vt:lpstr>Etapas</vt:lpstr>
      <vt:lpstr>Etapas</vt:lpstr>
      <vt:lpstr>Classificação</vt:lpstr>
      <vt:lpstr>Máquinas Utilizadas</vt:lpstr>
      <vt:lpstr>Máquinas Utilizadas</vt:lpstr>
      <vt:lpstr>Máquinas Utilizadas</vt:lpstr>
      <vt:lpstr>Máquinas Utilizadas</vt:lpstr>
      <vt:lpstr>Máquinas Utilizadas</vt:lpstr>
      <vt:lpstr>Máquinas Utilizadas</vt:lpstr>
      <vt:lpstr>Máquinas Utilizadas</vt:lpstr>
      <vt:lpstr>Máquinas Utilizadas</vt:lpstr>
      <vt:lpstr>Desempenho Operacional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Colheita de Café</dc:title>
  <dc:creator>TLR</dc:creator>
  <cp:lastModifiedBy>TLR</cp:lastModifiedBy>
  <cp:revision>10</cp:revision>
  <dcterms:created xsi:type="dcterms:W3CDTF">2020-11-07T01:55:48Z</dcterms:created>
  <dcterms:modified xsi:type="dcterms:W3CDTF">2020-11-07T11:59:03Z</dcterms:modified>
</cp:coreProperties>
</file>