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73" r:id="rId2"/>
    <p:sldId id="383" r:id="rId3"/>
    <p:sldId id="274" r:id="rId4"/>
    <p:sldId id="288" r:id="rId5"/>
    <p:sldId id="427" r:id="rId6"/>
    <p:sldId id="429" r:id="rId7"/>
    <p:sldId id="431" r:id="rId8"/>
    <p:sldId id="276" r:id="rId9"/>
    <p:sldId id="277" r:id="rId10"/>
    <p:sldId id="430" r:id="rId11"/>
    <p:sldId id="450" r:id="rId12"/>
    <p:sldId id="256" r:id="rId13"/>
    <p:sldId id="258" r:id="rId14"/>
    <p:sldId id="263" r:id="rId15"/>
    <p:sldId id="264" r:id="rId16"/>
    <p:sldId id="451" r:id="rId17"/>
    <p:sldId id="261" r:id="rId18"/>
    <p:sldId id="350" r:id="rId19"/>
    <p:sldId id="262" r:id="rId20"/>
    <p:sldId id="400" r:id="rId21"/>
    <p:sldId id="401" r:id="rId22"/>
    <p:sldId id="265" r:id="rId23"/>
    <p:sldId id="266" r:id="rId24"/>
    <p:sldId id="454" r:id="rId25"/>
    <p:sldId id="267" r:id="rId26"/>
    <p:sldId id="433" r:id="rId27"/>
    <p:sldId id="268" r:id="rId28"/>
    <p:sldId id="434" r:id="rId29"/>
    <p:sldId id="432" r:id="rId30"/>
    <p:sldId id="269" r:id="rId31"/>
    <p:sldId id="425" r:id="rId32"/>
    <p:sldId id="426" r:id="rId33"/>
    <p:sldId id="435" r:id="rId34"/>
    <p:sldId id="448" r:id="rId35"/>
    <p:sldId id="436" r:id="rId36"/>
    <p:sldId id="438" r:id="rId37"/>
    <p:sldId id="437" r:id="rId38"/>
    <p:sldId id="260" r:id="rId39"/>
    <p:sldId id="270" r:id="rId40"/>
    <p:sldId id="439" r:id="rId41"/>
    <p:sldId id="440" r:id="rId42"/>
    <p:sldId id="271" r:id="rId43"/>
    <p:sldId id="423" r:id="rId44"/>
    <p:sldId id="422" r:id="rId45"/>
    <p:sldId id="272" r:id="rId46"/>
    <p:sldId id="441" r:id="rId47"/>
    <p:sldId id="442" r:id="rId48"/>
    <p:sldId id="445" r:id="rId49"/>
    <p:sldId id="443" r:id="rId50"/>
    <p:sldId id="444" r:id="rId51"/>
    <p:sldId id="447" r:id="rId52"/>
    <p:sldId id="412" r:id="rId53"/>
    <p:sldId id="449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7"/>
  </p:normalViewPr>
  <p:slideViewPr>
    <p:cSldViewPr snapToGrid="0" snapToObjects="1">
      <p:cViewPr varScale="1">
        <p:scale>
          <a:sx n="108" d="100"/>
          <a:sy n="10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68607-4328-EC4E-99F0-8642CF92F54B}" type="datetimeFigureOut">
              <a:rPr lang="en-US" smtClean="0"/>
              <a:t>5/27/19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02E52-A38B-2E41-AE08-BFFE634AD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19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12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63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58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658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06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67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Quais os 5 tumores mais comuns?</a:t>
            </a:r>
          </a:p>
          <a:p>
            <a:r>
              <a:rPr lang="en-US"/>
              <a:t>https://www.polleverywhere.com/free_text_polls/oyAgw36HpbcFDyXVa5vZR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47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836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3526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007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13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92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612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9522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613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Quais são os fatores de risco para cancer?</a:t>
            </a:r>
          </a:p>
          <a:p>
            <a:r>
              <a:rPr lang="en-US"/>
              <a:t>https://www.polleverywhere.com/free_text_polls/0VO20vikaqsBwxgM3W6iO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126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1269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230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771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679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438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90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566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541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2314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905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0907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9784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"/>
              <a:t>Sinais e Sintomas Gerais de Cancer</a:t>
            </a:r>
          </a:p>
          <a:p>
            <a:r>
              <a:rPr lang="pt"/>
              <a:t>https://www.polleverywhere.com/free_text_polls/z3BvMqxzNKGbrdYkI7NJ0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535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306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971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626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297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"/>
              <a:t>O que é Cancer?</a:t>
            </a:r>
          </a:p>
          <a:p>
            <a:r>
              <a:rPr lang="pt"/>
              <a:t>https://www.polleverywhere.com/free_text_polls/NSY4uUA8qVlO4CMeJEn3a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9613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560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739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490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484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149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850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052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"/>
              <a:t>Qual marcador tumoral confirma o diagnostico do seu tumor?</a:t>
            </a:r>
          </a:p>
          <a:p>
            <a:r>
              <a:rPr lang="pt"/>
              <a:t>https://www.polleverywhere.com/multiple_choice_polls/Uls7EqjxOukSmbnzRJd0F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343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6744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9185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5736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117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2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"/>
              <a:t>Qual especialidade estou pensando?</a:t>
            </a:r>
          </a:p>
          <a:p>
            <a:r>
              <a:rPr lang="pt"/>
              <a:t>https://www.polleverywhere.com/multiple_choice_polls/JzH8cudlGL4VzHudGCYzl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01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83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08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" dirty="0"/>
              <a:t>Por que eu devo aprender Oncologia Clínica?</a:t>
            </a:r>
          </a:p>
          <a:p>
            <a:r>
              <a:rPr lang="pt" dirty="0" err="1"/>
              <a:t>https</a:t>
            </a:r>
            <a:r>
              <a:rPr lang="pt" dirty="0"/>
              <a:t>://</a:t>
            </a:r>
            <a:r>
              <a:rPr lang="pt" dirty="0" err="1"/>
              <a:t>www.polleverywhere.com</a:t>
            </a:r>
            <a:r>
              <a:rPr lang="pt" dirty="0"/>
              <a:t>/</a:t>
            </a:r>
            <a:r>
              <a:rPr lang="pt" dirty="0" err="1"/>
              <a:t>multiple_choice_polls</a:t>
            </a:r>
            <a:r>
              <a:rPr lang="pt" dirty="0"/>
              <a:t>/zNeTYfcVbRT6poIa3cOVa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E52-A38B-2E41-AE08-BFFE634ADB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66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45E1E-0562-F64A-B143-BC9C956F2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8702A0-AFE4-CD46-9459-D35BF6749A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5F15D-58E1-BC44-8391-789C7AF36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35B5-48ED-9443-8A91-50895E879E88}" type="datetimeFigureOut">
              <a:rPr lang="en-US" smtClean="0"/>
              <a:t>5/27/19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8AA94-B870-464B-B8CA-E3DEBB181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C1E90-7658-FC4A-8D7E-1C43DAEDE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08E2-6A5A-1C4C-BA0D-95DCBE76A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632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5D3B9-F812-354E-85BE-39525F76C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C41CA9-1899-8D48-BAAC-2533224D66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764E8-E985-4A4E-8820-1C0CE4898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35B5-48ED-9443-8A91-50895E879E88}" type="datetimeFigureOut">
              <a:rPr lang="en-US" smtClean="0"/>
              <a:t>5/27/19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A8508-D294-B146-8A22-6B3D1C11A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9133BF-489D-1A47-9B58-9A537377F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08E2-6A5A-1C4C-BA0D-95DCBE76A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92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C91587-46DD-0743-8601-89376E6AC9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C55DFA-0844-8F49-9535-AE9FE12969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CB2BC-E9EB-0347-8E2D-3D68B1841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35B5-48ED-9443-8A91-50895E879E88}" type="datetimeFigureOut">
              <a:rPr lang="en-US" smtClean="0"/>
              <a:t>5/27/19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38527-EC9F-E248-AD6B-45465F34A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E3888-5E2F-AB49-A86F-B75F7A1B7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08E2-6A5A-1C4C-BA0D-95DCBE76A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15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3D44A-4A62-7146-B98C-37F160FEA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82A67-341C-0445-8395-FB2699357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39E41-20F3-5548-9D6D-C64F55A3D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35B5-48ED-9443-8A91-50895E879E88}" type="datetimeFigureOut">
              <a:rPr lang="en-US" smtClean="0"/>
              <a:t>5/27/19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FC65C-2128-5548-833B-8BD245818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44DC2-8FF6-5146-8876-B4D1300CA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08E2-6A5A-1C4C-BA0D-95DCBE76A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3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B92E0-1D44-9348-BA2D-A746D92B2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AF4E-BFD6-CB49-A489-3983FC9BC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93EB1-4F80-1540-8EB1-0375110F2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35B5-48ED-9443-8A91-50895E879E88}" type="datetimeFigureOut">
              <a:rPr lang="en-US" smtClean="0"/>
              <a:t>5/27/19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3919A-33EA-8849-8172-C00C10987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FF5CF-E3FE-C043-9227-F2D1A5539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08E2-6A5A-1C4C-BA0D-95DCBE76A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422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D5C02-4DCB-F14C-A247-B1D69D36F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0BF36-3CE0-EC42-B6C9-EEC6334A1E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B9CE1A-8F8F-E846-A261-5B2EDD8EAA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77BAA0-D31C-CD48-B4DC-B51350FB9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35B5-48ED-9443-8A91-50895E879E88}" type="datetimeFigureOut">
              <a:rPr lang="en-US" smtClean="0"/>
              <a:t>5/27/19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F2634E-7990-9043-819D-0685A9525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14C5B-8B07-9844-90D0-0A3A5F6F2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08E2-6A5A-1C4C-BA0D-95DCBE76A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53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AF4CB-2819-A34D-AFB9-CB95DA65A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CFFDBD-4CA3-DE45-9497-265C911A5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41A21A-D7E7-D34D-8242-ABA9BA81B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AEEF14-02ED-2741-9A9B-190273A623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650B66-4155-1142-9E8B-6D612AC07A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24C19C-7E40-3E49-8176-23346467B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35B5-48ED-9443-8A91-50895E879E88}" type="datetimeFigureOut">
              <a:rPr lang="en-US" smtClean="0"/>
              <a:t>5/27/19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6E53BA-0D80-A641-B53D-EC7B080FC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8EEBD6-6F71-B64F-8D06-62766A69F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08E2-6A5A-1C4C-BA0D-95DCBE76A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822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68F42-F81E-D946-9E29-6AEB97A42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E7B0FB-3A1E-2F4E-B41F-AEEAB430F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35B5-48ED-9443-8A91-50895E879E88}" type="datetimeFigureOut">
              <a:rPr lang="en-US" smtClean="0"/>
              <a:t>5/27/19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0AC64E-AADD-7A48-B8C0-CA2050D8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1EA8D6-1CC6-3041-839E-5361FA30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08E2-6A5A-1C4C-BA0D-95DCBE76A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89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01AAD4-C551-9C45-AE28-7F2BFC822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35B5-48ED-9443-8A91-50895E879E88}" type="datetimeFigureOut">
              <a:rPr lang="en-US" smtClean="0"/>
              <a:t>5/27/19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F1282A-3EF5-FD46-BA9D-77C723AEC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54425B-F163-8841-913E-B4BE43170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08E2-6A5A-1C4C-BA0D-95DCBE76A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380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5CF61-B602-F642-AF9F-8726ED6C1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6AC92-79BC-3D45-8D96-DFBA2A71C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F019F1-6935-8F41-BD3B-84D13F488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3F4918-1CFA-FA43-9CC2-D71BC5818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35B5-48ED-9443-8A91-50895E879E88}" type="datetimeFigureOut">
              <a:rPr lang="en-US" smtClean="0"/>
              <a:t>5/27/19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EFD37D-CF24-6049-BEBA-9344023C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92C14-65CB-CB4C-87A5-EE749713A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08E2-6A5A-1C4C-BA0D-95DCBE76A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515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5D92B-9D22-5840-9159-D037CD42E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086F38-23D1-A840-B3EC-EA0081C021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7AD23-C791-374B-81F7-444FED1CF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219C57-0107-4A42-A6C7-1050CB6D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35B5-48ED-9443-8A91-50895E879E88}" type="datetimeFigureOut">
              <a:rPr lang="en-US" smtClean="0"/>
              <a:t>5/27/19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8294B8-ECA2-4D41-9F52-EA10CC5F4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990EB-1AE4-344C-83A6-C72B6CD00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08E2-6A5A-1C4C-BA0D-95DCBE76A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17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5374D2-BA9B-4A49-ABE2-9176ED676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0B33B5-0131-A64E-B54C-16B09AC64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337A1D-384C-E641-A7C2-E38CC16B4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A35B5-48ED-9443-8A91-50895E879E88}" type="datetimeFigureOut">
              <a:rPr lang="en-US" smtClean="0"/>
              <a:t>5/27/19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8A620-0324-FC45-B145-D0EB737F4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E349C-FFB4-A34D-B905-9A15B1F48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808E2-6A5A-1C4C-BA0D-95DCBE76A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5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leandroc@fmrp.usp.br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leandroc@fmrp.usp.br" TargetMode="Externa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pollev.com/LEANDROCOLLI267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ollev.com/LEANDROCOLLI267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ollev.com/LEANDROCOLLI267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ollev.com/LEANDROCOLLI267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D66A1E8D-9190-F648-981B-95F7C5412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669" y="486192"/>
            <a:ext cx="3110881" cy="107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6170A54B-58E8-434B-938F-6D024180E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6081" y="268288"/>
            <a:ext cx="6319837" cy="178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5000"/>
              </a:lnSpc>
            </a:pPr>
            <a:r>
              <a:rPr lang="pt-BR" sz="2800" b="1" dirty="0"/>
              <a:t>Universidade de São Paulo </a:t>
            </a:r>
          </a:p>
          <a:p>
            <a:pPr algn="ctr">
              <a:lnSpc>
                <a:spcPct val="135000"/>
              </a:lnSpc>
            </a:pPr>
            <a:r>
              <a:rPr lang="pt-BR" sz="2800" b="1" dirty="0"/>
              <a:t>Faculdade de Medicina de Ribeirão Preto</a:t>
            </a:r>
          </a:p>
          <a:p>
            <a:pPr algn="ctr">
              <a:lnSpc>
                <a:spcPct val="135000"/>
              </a:lnSpc>
            </a:pPr>
            <a:r>
              <a:rPr lang="pt-BR" sz="2800" b="1" dirty="0"/>
              <a:t>RCG 0456 – Oncologia Clínica</a:t>
            </a:r>
          </a:p>
        </p:txBody>
      </p:sp>
      <p:pic>
        <p:nvPicPr>
          <p:cNvPr id="5" name="Picture 4" descr="Brasão FMRP">
            <a:extLst>
              <a:ext uri="{FF2B5EF4-FFF2-40B4-BE49-F238E27FC236}">
                <a16:creationId xmlns:a16="http://schemas.microsoft.com/office/drawing/2014/main" id="{101ACD0A-7F30-0A46-ABC1-4057FB313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" y="486192"/>
            <a:ext cx="869950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4">
            <a:extLst>
              <a:ext uri="{FF2B5EF4-FFF2-40B4-BE49-F238E27FC236}">
                <a16:creationId xmlns:a16="http://schemas.microsoft.com/office/drawing/2014/main" id="{EB6A9C8D-C6BB-E64C-99C5-13D31DCBA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7166" y="4791082"/>
            <a:ext cx="262770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/>
              <a:t>Leandro Machado Colli</a:t>
            </a:r>
          </a:p>
          <a:p>
            <a:pPr algn="ctr" eaLnBrk="1" hangingPunct="1"/>
            <a:r>
              <a:rPr lang="en-US" sz="2000" dirty="0">
                <a:hlinkClick r:id="rId5"/>
              </a:rPr>
              <a:t>leandroc@fmrp.usp.br</a:t>
            </a:r>
            <a:endParaRPr lang="en-US" sz="2000" dirty="0"/>
          </a:p>
          <a:p>
            <a:pPr algn="ctr" eaLnBrk="1" hangingPunct="1"/>
            <a:r>
              <a:rPr lang="en-US" sz="2000" dirty="0"/>
              <a:t>3602 2016</a:t>
            </a:r>
          </a:p>
          <a:p>
            <a:pPr algn="ctr" eaLnBrk="1" hangingPunct="1"/>
            <a:r>
              <a:rPr lang="en-US" sz="2000" dirty="0"/>
              <a:t>99174 4260</a:t>
            </a:r>
            <a:endParaRPr lang="en-US" sz="2000" dirty="0">
              <a:hlinkClick r:id="rId5"/>
            </a:endParaRPr>
          </a:p>
          <a:p>
            <a:pPr algn="ctr" eaLnBrk="1" hangingPunct="1"/>
            <a:endParaRPr lang="en-US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C1414B-769A-604A-8A88-E235ADF3D207}"/>
              </a:ext>
            </a:extLst>
          </p:cNvPr>
          <p:cNvSpPr txBox="1"/>
          <p:nvPr/>
        </p:nvSpPr>
        <p:spPr>
          <a:xfrm>
            <a:off x="4198779" y="3186882"/>
            <a:ext cx="41844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/>
              <a:t>Oncologia</a:t>
            </a:r>
            <a:r>
              <a:rPr lang="en-US" sz="4400" b="1" dirty="0"/>
              <a:t> </a:t>
            </a:r>
            <a:r>
              <a:rPr lang="en-US" sz="4400" b="1" dirty="0" err="1"/>
              <a:t>Clínica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4229165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8F023-9E11-454C-9445-0569275D94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0BA03-CF78-CA4A-AB7D-0E3F27D60B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zNeTYfcVbRT6poIa3cOVa">
            <a:extLst>
              <a:ext uri="{FF2B5EF4-FFF2-40B4-BE49-F238E27FC236}">
                <a16:creationId xmlns:a16="http://schemas.microsoft.com/office/drawing/2014/main" id="{D480C0F6-A296-CC4E-8B36-1BD3AF19C5A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04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244779C-575E-3043-BF61-9DB4D81AC1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318490"/>
              </p:ext>
            </p:extLst>
          </p:nvPr>
        </p:nvGraphicFramePr>
        <p:xfrm>
          <a:off x="544284" y="1301557"/>
          <a:ext cx="11103432" cy="4671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7929">
                  <a:extLst>
                    <a:ext uri="{9D8B030D-6E8A-4147-A177-3AD203B41FA5}">
                      <a16:colId xmlns:a16="http://schemas.microsoft.com/office/drawing/2014/main" val="120738122"/>
                    </a:ext>
                  </a:extLst>
                </a:gridCol>
                <a:gridCol w="1387929">
                  <a:extLst>
                    <a:ext uri="{9D8B030D-6E8A-4147-A177-3AD203B41FA5}">
                      <a16:colId xmlns:a16="http://schemas.microsoft.com/office/drawing/2014/main" val="3867430379"/>
                    </a:ext>
                  </a:extLst>
                </a:gridCol>
                <a:gridCol w="1387929">
                  <a:extLst>
                    <a:ext uri="{9D8B030D-6E8A-4147-A177-3AD203B41FA5}">
                      <a16:colId xmlns:a16="http://schemas.microsoft.com/office/drawing/2014/main" val="3818000846"/>
                    </a:ext>
                  </a:extLst>
                </a:gridCol>
                <a:gridCol w="1387929">
                  <a:extLst>
                    <a:ext uri="{9D8B030D-6E8A-4147-A177-3AD203B41FA5}">
                      <a16:colId xmlns:a16="http://schemas.microsoft.com/office/drawing/2014/main" val="1768184102"/>
                    </a:ext>
                  </a:extLst>
                </a:gridCol>
                <a:gridCol w="1387929">
                  <a:extLst>
                    <a:ext uri="{9D8B030D-6E8A-4147-A177-3AD203B41FA5}">
                      <a16:colId xmlns:a16="http://schemas.microsoft.com/office/drawing/2014/main" val="459123861"/>
                    </a:ext>
                  </a:extLst>
                </a:gridCol>
                <a:gridCol w="1387929">
                  <a:extLst>
                    <a:ext uri="{9D8B030D-6E8A-4147-A177-3AD203B41FA5}">
                      <a16:colId xmlns:a16="http://schemas.microsoft.com/office/drawing/2014/main" val="1546839992"/>
                    </a:ext>
                  </a:extLst>
                </a:gridCol>
                <a:gridCol w="1387929">
                  <a:extLst>
                    <a:ext uri="{9D8B030D-6E8A-4147-A177-3AD203B41FA5}">
                      <a16:colId xmlns:a16="http://schemas.microsoft.com/office/drawing/2014/main" val="2609968833"/>
                    </a:ext>
                  </a:extLst>
                </a:gridCol>
                <a:gridCol w="1387929">
                  <a:extLst>
                    <a:ext uri="{9D8B030D-6E8A-4147-A177-3AD203B41FA5}">
                      <a16:colId xmlns:a16="http://schemas.microsoft.com/office/drawing/2014/main" val="1491372065"/>
                    </a:ext>
                  </a:extLst>
                </a:gridCol>
              </a:tblGrid>
              <a:tr h="7786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Segunda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Terça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Quarta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Quinta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Sexta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Sábado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Domingo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088333"/>
                  </a:ext>
                </a:extLst>
              </a:tr>
              <a:tr h="77862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/>
                        <a:t>Semana</a:t>
                      </a:r>
                      <a:r>
                        <a:rPr lang="en-US" sz="2000" b="1" dirty="0"/>
                        <a:t>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Aula 1: epi, </a:t>
                      </a:r>
                      <a:r>
                        <a:rPr lang="en-US" dirty="0" err="1"/>
                        <a:t>clínica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diag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Aula 2: EC, </a:t>
                      </a:r>
                      <a:r>
                        <a:rPr lang="en-US" dirty="0" err="1"/>
                        <a:t>tto</a:t>
                      </a:r>
                      <a:r>
                        <a:rPr lang="en-US" dirty="0"/>
                        <a:t>, toxic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304506"/>
                  </a:ext>
                </a:extLst>
              </a:tr>
              <a:tr h="7786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/>
                        <a:t>Semana</a:t>
                      </a:r>
                      <a:r>
                        <a:rPr lang="en-US" sz="2000" b="1" dirty="0"/>
                        <a:t>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Prática</a:t>
                      </a:r>
                      <a:r>
                        <a:rPr lang="en-US" dirty="0"/>
                        <a:t>: RTX + </a:t>
                      </a:r>
                      <a:r>
                        <a:rPr lang="en-US" dirty="0" err="1"/>
                        <a:t>Oncologia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Prática</a:t>
                      </a:r>
                      <a:r>
                        <a:rPr lang="en-US" dirty="0"/>
                        <a:t>: RTX + </a:t>
                      </a:r>
                      <a:r>
                        <a:rPr lang="en-US" dirty="0" err="1"/>
                        <a:t>Oncologia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919503"/>
                  </a:ext>
                </a:extLst>
              </a:tr>
              <a:tr h="7786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/>
                        <a:t>Semana</a:t>
                      </a:r>
                      <a:r>
                        <a:rPr lang="en-US" sz="2000" b="1" dirty="0"/>
                        <a:t>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Prática</a:t>
                      </a:r>
                      <a:r>
                        <a:rPr lang="en-US" dirty="0"/>
                        <a:t>: RTX + </a:t>
                      </a:r>
                      <a:r>
                        <a:rPr lang="en-US" dirty="0" err="1"/>
                        <a:t>Oncologia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Prática</a:t>
                      </a:r>
                      <a:r>
                        <a:rPr lang="en-US" dirty="0"/>
                        <a:t>: RTX + </a:t>
                      </a:r>
                      <a:r>
                        <a:rPr lang="en-US" dirty="0" err="1"/>
                        <a:t>Oncologia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Aula 3: </a:t>
                      </a:r>
                      <a:r>
                        <a:rPr lang="en-US" dirty="0" err="1"/>
                        <a:t>Urg</a:t>
                      </a:r>
                      <a:r>
                        <a:rPr lang="en-US" dirty="0"/>
                        <a:t> e </a:t>
                      </a:r>
                      <a:r>
                        <a:rPr lang="en-US" dirty="0" err="1"/>
                        <a:t>emerg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onc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387302"/>
                  </a:ext>
                </a:extLst>
              </a:tr>
              <a:tr h="7786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/>
                        <a:t>Semana</a:t>
                      </a:r>
                      <a:r>
                        <a:rPr lang="en-US" sz="2000" b="1" dirty="0"/>
                        <a:t>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Prática</a:t>
                      </a:r>
                      <a:r>
                        <a:rPr lang="en-US" dirty="0"/>
                        <a:t>: </a:t>
                      </a:r>
                      <a:r>
                        <a:rPr lang="en-US" dirty="0" err="1"/>
                        <a:t>Urg</a:t>
                      </a:r>
                      <a:r>
                        <a:rPr lang="en-US" dirty="0"/>
                        <a:t> e </a:t>
                      </a:r>
                      <a:r>
                        <a:rPr lang="en-US" dirty="0" err="1"/>
                        <a:t>emerg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onc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Prática</a:t>
                      </a:r>
                      <a:r>
                        <a:rPr lang="en-US" dirty="0"/>
                        <a:t>: </a:t>
                      </a:r>
                      <a:r>
                        <a:rPr lang="en-US" dirty="0" err="1"/>
                        <a:t>Urg</a:t>
                      </a:r>
                      <a:r>
                        <a:rPr lang="en-US" dirty="0"/>
                        <a:t> e </a:t>
                      </a:r>
                      <a:r>
                        <a:rPr lang="en-US" dirty="0" err="1"/>
                        <a:t>emerg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onc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801910"/>
                  </a:ext>
                </a:extLst>
              </a:tr>
              <a:tr h="7786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/>
                        <a:t>Semana</a:t>
                      </a:r>
                      <a:r>
                        <a:rPr lang="en-US" sz="2000" b="1" dirty="0"/>
                        <a:t>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Revisão</a:t>
                      </a:r>
                      <a:r>
                        <a:rPr lang="en-US" dirty="0"/>
                        <a:t> e </a:t>
                      </a:r>
                      <a:r>
                        <a:rPr lang="en-US" dirty="0" err="1"/>
                        <a:t>Integração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Revisão</a:t>
                      </a:r>
                      <a:r>
                        <a:rPr lang="en-US" dirty="0"/>
                        <a:t> e </a:t>
                      </a:r>
                      <a:r>
                        <a:rPr lang="en-US" dirty="0" err="1"/>
                        <a:t>Integração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Prova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71469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62D8483-B505-8B43-A020-69369B1956FF}"/>
              </a:ext>
            </a:extLst>
          </p:cNvPr>
          <p:cNvSpPr txBox="1"/>
          <p:nvPr/>
        </p:nvSpPr>
        <p:spPr>
          <a:xfrm>
            <a:off x="2852706" y="333736"/>
            <a:ext cx="55147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/>
              <a:t>Overview da Disciplina</a:t>
            </a:r>
          </a:p>
        </p:txBody>
      </p:sp>
    </p:spTree>
    <p:extLst>
      <p:ext uri="{BB962C8B-B14F-4D97-AF65-F5344CB8AC3E}">
        <p14:creationId xmlns:p14="http://schemas.microsoft.com/office/powerpoint/2010/main" val="4162201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D66A1E8D-9190-F648-981B-95F7C5412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669" y="486192"/>
            <a:ext cx="3110881" cy="107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6170A54B-58E8-434B-938F-6D024180E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6081" y="268288"/>
            <a:ext cx="6319837" cy="178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5000"/>
              </a:lnSpc>
            </a:pPr>
            <a:r>
              <a:rPr lang="pt-BR" sz="2800" b="1" dirty="0"/>
              <a:t>Universidade de São Paulo </a:t>
            </a:r>
          </a:p>
          <a:p>
            <a:pPr algn="ctr">
              <a:lnSpc>
                <a:spcPct val="135000"/>
              </a:lnSpc>
            </a:pPr>
            <a:r>
              <a:rPr lang="pt-BR" sz="2800" b="1" dirty="0"/>
              <a:t>Faculdade de Medicina de Ribeirão Preto</a:t>
            </a:r>
          </a:p>
          <a:p>
            <a:pPr algn="ctr">
              <a:lnSpc>
                <a:spcPct val="135000"/>
              </a:lnSpc>
            </a:pPr>
            <a:r>
              <a:rPr lang="pt-BR" sz="2800" b="1" dirty="0"/>
              <a:t>RCG 0456 – Oncologia Clínica</a:t>
            </a:r>
          </a:p>
        </p:txBody>
      </p:sp>
      <p:pic>
        <p:nvPicPr>
          <p:cNvPr id="5" name="Picture 4" descr="Brasão FMRP">
            <a:extLst>
              <a:ext uri="{FF2B5EF4-FFF2-40B4-BE49-F238E27FC236}">
                <a16:creationId xmlns:a16="http://schemas.microsoft.com/office/drawing/2014/main" id="{101ACD0A-7F30-0A46-ABC1-4057FB313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" y="486192"/>
            <a:ext cx="869950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4">
            <a:extLst>
              <a:ext uri="{FF2B5EF4-FFF2-40B4-BE49-F238E27FC236}">
                <a16:creationId xmlns:a16="http://schemas.microsoft.com/office/drawing/2014/main" id="{EB6A9C8D-C6BB-E64C-99C5-13D31DCBA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7166" y="4791082"/>
            <a:ext cx="262770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/>
              <a:t>Leandro Machado Colli</a:t>
            </a:r>
          </a:p>
          <a:p>
            <a:pPr algn="ctr" eaLnBrk="1" hangingPunct="1"/>
            <a:r>
              <a:rPr lang="en-US" sz="2000" dirty="0">
                <a:hlinkClick r:id="rId5"/>
              </a:rPr>
              <a:t>leandroc@fmrp.usp.br</a:t>
            </a:r>
            <a:endParaRPr lang="en-US" sz="2000" dirty="0"/>
          </a:p>
          <a:p>
            <a:pPr algn="ctr" eaLnBrk="1" hangingPunct="1"/>
            <a:r>
              <a:rPr lang="en-US" sz="2000" dirty="0"/>
              <a:t>3602 2016</a:t>
            </a:r>
          </a:p>
          <a:p>
            <a:pPr algn="ctr" eaLnBrk="1" hangingPunct="1"/>
            <a:r>
              <a:rPr lang="en-US" sz="2000" dirty="0"/>
              <a:t>99174 4260</a:t>
            </a:r>
            <a:endParaRPr lang="en-US" sz="2000" dirty="0">
              <a:hlinkClick r:id="rId5"/>
            </a:endParaRPr>
          </a:p>
          <a:p>
            <a:pPr algn="ctr" eaLnBrk="1" hangingPunct="1"/>
            <a:endParaRPr lang="en-US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C1414B-769A-604A-8A88-E235ADF3D207}"/>
              </a:ext>
            </a:extLst>
          </p:cNvPr>
          <p:cNvSpPr txBox="1"/>
          <p:nvPr/>
        </p:nvSpPr>
        <p:spPr>
          <a:xfrm>
            <a:off x="1807677" y="3201170"/>
            <a:ext cx="89666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/>
              <a:t>Quando</a:t>
            </a:r>
            <a:r>
              <a:rPr lang="en-US" sz="4400" b="1" dirty="0"/>
              <a:t> </a:t>
            </a:r>
            <a:r>
              <a:rPr lang="en-US" sz="4400" b="1" dirty="0" err="1"/>
              <a:t>eu</a:t>
            </a:r>
            <a:r>
              <a:rPr lang="en-US" sz="4400" b="1" dirty="0"/>
              <a:t> devo </a:t>
            </a:r>
            <a:r>
              <a:rPr lang="en-US" sz="4400" b="1" dirty="0" err="1"/>
              <a:t>suspeitar</a:t>
            </a:r>
            <a:r>
              <a:rPr lang="en-US" sz="4400" b="1" dirty="0"/>
              <a:t> de cancer?</a:t>
            </a:r>
          </a:p>
        </p:txBody>
      </p:sp>
    </p:spTree>
    <p:extLst>
      <p:ext uri="{BB962C8B-B14F-4D97-AF65-F5344CB8AC3E}">
        <p14:creationId xmlns:p14="http://schemas.microsoft.com/office/powerpoint/2010/main" val="28664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522C71-38AA-9D44-8BCD-F2655775126A}"/>
              </a:ext>
            </a:extLst>
          </p:cNvPr>
          <p:cNvSpPr txBox="1"/>
          <p:nvPr/>
        </p:nvSpPr>
        <p:spPr>
          <a:xfrm>
            <a:off x="1038942" y="475012"/>
            <a:ext cx="101141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O que eu quero que vocês aprendam na conversa de hoje?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6F98F03-A9C3-CB46-9F37-584BABB6A7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97459"/>
              </p:ext>
            </p:extLst>
          </p:nvPr>
        </p:nvGraphicFramePr>
        <p:xfrm>
          <a:off x="930234" y="1574800"/>
          <a:ext cx="10331532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0476">
                  <a:extLst>
                    <a:ext uri="{9D8B030D-6E8A-4147-A177-3AD203B41FA5}">
                      <a16:colId xmlns:a16="http://schemas.microsoft.com/office/drawing/2014/main" val="3225327879"/>
                    </a:ext>
                  </a:extLst>
                </a:gridCol>
                <a:gridCol w="2464740">
                  <a:extLst>
                    <a:ext uri="{9D8B030D-6E8A-4147-A177-3AD203B41FA5}">
                      <a16:colId xmlns:a16="http://schemas.microsoft.com/office/drawing/2014/main" val="2856006782"/>
                    </a:ext>
                  </a:extLst>
                </a:gridCol>
                <a:gridCol w="5136316">
                  <a:extLst>
                    <a:ext uri="{9D8B030D-6E8A-4147-A177-3AD203B41FA5}">
                      <a16:colId xmlns:a16="http://schemas.microsoft.com/office/drawing/2014/main" val="32870149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noProof="0"/>
                        <a:t>O que?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/>
                        <a:t>Como?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noProof="0"/>
                        <a:t>Por que?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2151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1" noProof="0" dirty="0"/>
                        <a:t>Epidemiologia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/>
                        <a:t>Incidência/Prevalência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/>
                        <a:t>Raciocínio clínico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221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/>
                        <a:t>Fatores de Risco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noProof="0" dirty="0"/>
                        <a:t>Raciocínio clínico, Tratamento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2204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/>
                        <a:t>Rastreamento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/>
                        <a:t>Prevenção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5171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1" noProof="0" dirty="0"/>
                        <a:t>Apresentações Clínicas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/>
                        <a:t>Sinais/Sintomas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/>
                        <a:t>Hipóteses, Raciocínio clínico, Tratamento, Cuidado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4227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/>
                        <a:t>Urgências/Emergências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/>
                        <a:t>Raciocínio clínico, Tratamento, Cuidado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9158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/>
                        <a:t>História 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err="1"/>
                        <a:t>Estadiamento</a:t>
                      </a:r>
                      <a:r>
                        <a:rPr lang="pt-BR" noProof="0" dirty="0"/>
                        <a:t>, Tratamento, Cuidado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10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noProof="0" dirty="0"/>
                        <a:t>Diagnóstico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/>
                        <a:t>Imagem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noProof="0" dirty="0" err="1"/>
                        <a:t>Estadiamento</a:t>
                      </a:r>
                      <a:r>
                        <a:rPr lang="pt-BR" noProof="0" dirty="0"/>
                        <a:t>, Tratamento, Cuidado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684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/>
                        <a:t>Patologia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noProof="0" dirty="0" err="1"/>
                        <a:t>Estadiamento</a:t>
                      </a:r>
                      <a:r>
                        <a:rPr lang="pt-BR" noProof="0" dirty="0"/>
                        <a:t>, Tratamento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804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/>
                        <a:t>Molecular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/>
                        <a:t>Tratamento de Precisão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0489414"/>
                  </a:ext>
                </a:extLst>
              </a:tr>
            </a:tbl>
          </a:graphicData>
        </a:graphic>
      </p:graphicFrame>
      <p:sp>
        <p:nvSpPr>
          <p:cNvPr id="6" name="Down Arrow 5">
            <a:extLst>
              <a:ext uri="{FF2B5EF4-FFF2-40B4-BE49-F238E27FC236}">
                <a16:creationId xmlns:a16="http://schemas.microsoft.com/office/drawing/2014/main" id="{8B9925B2-1A8D-8245-AE15-F686BC519E85}"/>
              </a:ext>
            </a:extLst>
          </p:cNvPr>
          <p:cNvSpPr/>
          <p:nvPr/>
        </p:nvSpPr>
        <p:spPr>
          <a:xfrm rot="16200000">
            <a:off x="5504213" y="1047666"/>
            <a:ext cx="403761" cy="9345881"/>
          </a:xfrm>
          <a:prstGeom prst="downArrow">
            <a:avLst>
              <a:gd name="adj1" fmla="val 26470"/>
              <a:gd name="adj2" fmla="val 441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64162938-9086-CC40-8012-9CE65556ED6E}"/>
              </a:ext>
            </a:extLst>
          </p:cNvPr>
          <p:cNvSpPr/>
          <p:nvPr/>
        </p:nvSpPr>
        <p:spPr>
          <a:xfrm>
            <a:off x="413657" y="1727200"/>
            <a:ext cx="403761" cy="3792847"/>
          </a:xfrm>
          <a:prstGeom prst="downArrow">
            <a:avLst>
              <a:gd name="adj1" fmla="val 26470"/>
              <a:gd name="adj2" fmla="val 441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04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C64D37-6822-DD4B-9566-796061366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550" y="1068394"/>
            <a:ext cx="9994900" cy="5092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58C159-06BB-9747-9FE7-E28F2E0AA959}"/>
              </a:ext>
            </a:extLst>
          </p:cNvPr>
          <p:cNvSpPr txBox="1"/>
          <p:nvPr/>
        </p:nvSpPr>
        <p:spPr>
          <a:xfrm>
            <a:off x="3380385" y="225445"/>
            <a:ext cx="5431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/>
              <a:t>Cancer</a:t>
            </a:r>
            <a:r>
              <a:rPr lang="pt-BR" sz="2800" b="1" dirty="0"/>
              <a:t> é a segunda causa de morte</a:t>
            </a:r>
          </a:p>
        </p:txBody>
      </p:sp>
    </p:spTree>
    <p:extLst>
      <p:ext uri="{BB962C8B-B14F-4D97-AF65-F5344CB8AC3E}">
        <p14:creationId xmlns:p14="http://schemas.microsoft.com/office/powerpoint/2010/main" val="1386097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B0D9C6-406C-E54B-95F7-D76D2D5F8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8812"/>
            <a:ext cx="6068520" cy="32918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30AA81-F9F6-5B4B-9226-53528FCE5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045" y="2078271"/>
            <a:ext cx="5973104" cy="33586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A3510F-A829-4645-A3B7-AA3A46F1A8D1}"/>
              </a:ext>
            </a:extLst>
          </p:cNvPr>
          <p:cNvSpPr txBox="1"/>
          <p:nvPr/>
        </p:nvSpPr>
        <p:spPr>
          <a:xfrm>
            <a:off x="3034260" y="239732"/>
            <a:ext cx="6296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Será a primeira causa de morte em breve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847369-4953-E843-93C7-863A3F378F2E}"/>
              </a:ext>
            </a:extLst>
          </p:cNvPr>
          <p:cNvSpPr txBox="1"/>
          <p:nvPr/>
        </p:nvSpPr>
        <p:spPr>
          <a:xfrm>
            <a:off x="5100638" y="3757609"/>
            <a:ext cx="80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cancer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42168A-E766-3D45-8AD5-738A833D8511}"/>
              </a:ext>
            </a:extLst>
          </p:cNvPr>
          <p:cNvSpPr txBox="1"/>
          <p:nvPr/>
        </p:nvSpPr>
        <p:spPr>
          <a:xfrm>
            <a:off x="11039475" y="4624384"/>
            <a:ext cx="80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cancer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0E5884-27C4-8245-B5CE-54E3DBE4815D}"/>
              </a:ext>
            </a:extLst>
          </p:cNvPr>
          <p:cNvSpPr txBox="1"/>
          <p:nvPr/>
        </p:nvSpPr>
        <p:spPr>
          <a:xfrm>
            <a:off x="10411961" y="3782059"/>
            <a:ext cx="1625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Cardio-vascular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949EA3-19A5-7D41-9B6E-F64241D301E7}"/>
              </a:ext>
            </a:extLst>
          </p:cNvPr>
          <p:cNvSpPr txBox="1"/>
          <p:nvPr/>
        </p:nvSpPr>
        <p:spPr>
          <a:xfrm>
            <a:off x="4691199" y="4624384"/>
            <a:ext cx="1625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Cardio-vascular</a:t>
            </a:r>
          </a:p>
        </p:txBody>
      </p:sp>
    </p:spTree>
    <p:extLst>
      <p:ext uri="{BB962C8B-B14F-4D97-AF65-F5344CB8AC3E}">
        <p14:creationId xmlns:p14="http://schemas.microsoft.com/office/powerpoint/2010/main" val="3622970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B0347-60BA-8F43-9BB9-60DB1B8609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6A9FDD-3E6B-6B4B-BF5C-4521BA694B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free_text_polls/oyAgw36HpbcFDyXVa5vZR">
            <a:extLst>
              <a:ext uri="{FF2B5EF4-FFF2-40B4-BE49-F238E27FC236}">
                <a16:creationId xmlns:a16="http://schemas.microsoft.com/office/drawing/2014/main" id="{5217E8DC-1D53-F94C-B521-28CF996F98E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74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C759C9-B99D-B644-80EA-48BBFD3CDCF6}"/>
              </a:ext>
            </a:extLst>
          </p:cNvPr>
          <p:cNvSpPr txBox="1"/>
          <p:nvPr/>
        </p:nvSpPr>
        <p:spPr>
          <a:xfrm>
            <a:off x="3700462" y="285750"/>
            <a:ext cx="4397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Epidemiologia</a:t>
            </a:r>
            <a:r>
              <a:rPr lang="en-US" sz="3200" b="1" dirty="0">
                <a:solidFill>
                  <a:srgbClr val="FF0000"/>
                </a:solidFill>
              </a:rPr>
              <a:t> do </a:t>
            </a:r>
            <a:r>
              <a:rPr lang="en-US" sz="3200" b="1" dirty="0" err="1">
                <a:solidFill>
                  <a:srgbClr val="FF0000"/>
                </a:solidFill>
              </a:rPr>
              <a:t>Câncer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2B30F4-5D6C-F54B-9F29-224F10E64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45" y="1239202"/>
            <a:ext cx="11776710" cy="4693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B22F76-0659-D243-8E1D-08A1AA107235}"/>
              </a:ext>
            </a:extLst>
          </p:cNvPr>
          <p:cNvSpPr txBox="1"/>
          <p:nvPr/>
        </p:nvSpPr>
        <p:spPr>
          <a:xfrm>
            <a:off x="10472737" y="6330375"/>
            <a:ext cx="1200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USA - SEER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2D2AC4-9056-4F44-8BC8-7D087294FEF5}"/>
              </a:ext>
            </a:extLst>
          </p:cNvPr>
          <p:cNvSpPr txBox="1"/>
          <p:nvPr/>
        </p:nvSpPr>
        <p:spPr>
          <a:xfrm>
            <a:off x="838199" y="6188571"/>
            <a:ext cx="4859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Obs</a:t>
            </a:r>
            <a:r>
              <a:rPr lang="en-US" sz="2000" b="1" dirty="0"/>
              <a:t>: dados </a:t>
            </a:r>
            <a:r>
              <a:rPr lang="en-US" sz="2000" b="1" dirty="0" err="1"/>
              <a:t>Brasileiros</a:t>
            </a:r>
            <a:r>
              <a:rPr lang="en-US" sz="2000" b="1" dirty="0"/>
              <a:t> </a:t>
            </a:r>
            <a:r>
              <a:rPr lang="en-US" sz="2000" b="1" dirty="0" err="1"/>
              <a:t>sao</a:t>
            </a:r>
            <a:r>
              <a:rPr lang="en-US" sz="2000" b="1" dirty="0"/>
              <a:t> </a:t>
            </a:r>
            <a:r>
              <a:rPr lang="en-US" sz="2000" b="1" dirty="0" err="1"/>
              <a:t>pouco</a:t>
            </a:r>
            <a:r>
              <a:rPr lang="en-US" sz="2000" b="1" dirty="0"/>
              <a:t> </a:t>
            </a:r>
            <a:r>
              <a:rPr lang="en-US" sz="2000" b="1" dirty="0" err="1"/>
              <a:t>confiáveis</a:t>
            </a:r>
            <a:r>
              <a:rPr lang="en-US" sz="2000" b="1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ED6BF5-6FBF-EB46-82AF-54F0B907D740}"/>
              </a:ext>
            </a:extLst>
          </p:cNvPr>
          <p:cNvSpPr txBox="1"/>
          <p:nvPr/>
        </p:nvSpPr>
        <p:spPr>
          <a:xfrm>
            <a:off x="4697892" y="1039147"/>
            <a:ext cx="2796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CASOS NOVOS POR ANO</a:t>
            </a:r>
          </a:p>
        </p:txBody>
      </p:sp>
    </p:spTree>
    <p:extLst>
      <p:ext uri="{BB962C8B-B14F-4D97-AF65-F5344CB8AC3E}">
        <p14:creationId xmlns:p14="http://schemas.microsoft.com/office/powerpoint/2010/main" val="3754658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2EE6672-DE24-0843-A3D1-8ED5DB00E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8" y="292098"/>
            <a:ext cx="11859491" cy="95303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3200" b="1" dirty="0">
                <a:solidFill>
                  <a:srgbClr val="00009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charset="0"/>
              </a:rPr>
              <a:t>Epidemiologia </a:t>
            </a:r>
            <a:endParaRPr lang="pt-B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5C8219-E40E-7644-9DEA-85581B8BCD2B}"/>
              </a:ext>
            </a:extLst>
          </p:cNvPr>
          <p:cNvSpPr/>
          <p:nvPr/>
        </p:nvSpPr>
        <p:spPr>
          <a:xfrm>
            <a:off x="7700813" y="6488668"/>
            <a:ext cx="44911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Siegel R.L.; CA CANCER J CLIN 2018;68:7–30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AC19C1-F771-7141-8A5F-FD709A808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234" y="1871955"/>
            <a:ext cx="10226040" cy="42748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D6268D-EFE4-E440-877D-967619F3A7F8}"/>
              </a:ext>
            </a:extLst>
          </p:cNvPr>
          <p:cNvSpPr txBox="1"/>
          <p:nvPr/>
        </p:nvSpPr>
        <p:spPr>
          <a:xfrm>
            <a:off x="5248652" y="1154470"/>
            <a:ext cx="1694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Incidência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2246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C759C9-B99D-B644-80EA-48BBFD3CDCF6}"/>
              </a:ext>
            </a:extLst>
          </p:cNvPr>
          <p:cNvSpPr txBox="1"/>
          <p:nvPr/>
        </p:nvSpPr>
        <p:spPr>
          <a:xfrm>
            <a:off x="3700462" y="285750"/>
            <a:ext cx="4397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Epidemiologia</a:t>
            </a:r>
            <a:r>
              <a:rPr lang="en-US" sz="3200" b="1" dirty="0">
                <a:solidFill>
                  <a:srgbClr val="FF0000"/>
                </a:solidFill>
              </a:rPr>
              <a:t> do </a:t>
            </a:r>
            <a:r>
              <a:rPr lang="en-US" sz="3200" b="1" dirty="0" err="1">
                <a:solidFill>
                  <a:srgbClr val="FF0000"/>
                </a:solidFill>
              </a:rPr>
              <a:t>Câncer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B22F76-0659-D243-8E1D-08A1AA107235}"/>
              </a:ext>
            </a:extLst>
          </p:cNvPr>
          <p:cNvSpPr txBox="1"/>
          <p:nvPr/>
        </p:nvSpPr>
        <p:spPr>
          <a:xfrm>
            <a:off x="10472737" y="6330375"/>
            <a:ext cx="1200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USA - SEER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2D2AC4-9056-4F44-8BC8-7D087294FEF5}"/>
              </a:ext>
            </a:extLst>
          </p:cNvPr>
          <p:cNvSpPr txBox="1"/>
          <p:nvPr/>
        </p:nvSpPr>
        <p:spPr>
          <a:xfrm>
            <a:off x="838199" y="6188571"/>
            <a:ext cx="4859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Obs</a:t>
            </a:r>
            <a:r>
              <a:rPr lang="en-US" sz="2000" b="1" dirty="0"/>
              <a:t>: dados </a:t>
            </a:r>
            <a:r>
              <a:rPr lang="en-US" sz="2000" b="1" dirty="0" err="1"/>
              <a:t>Brasileiros</a:t>
            </a:r>
            <a:r>
              <a:rPr lang="en-US" sz="2000" b="1" dirty="0"/>
              <a:t> </a:t>
            </a:r>
            <a:r>
              <a:rPr lang="en-US" sz="2000" b="1" dirty="0" err="1"/>
              <a:t>sao</a:t>
            </a:r>
            <a:r>
              <a:rPr lang="en-US" sz="2000" b="1" dirty="0"/>
              <a:t> </a:t>
            </a:r>
            <a:r>
              <a:rPr lang="en-US" sz="2000" b="1" dirty="0" err="1"/>
              <a:t>pouco</a:t>
            </a:r>
            <a:r>
              <a:rPr lang="en-US" sz="2000" b="1" dirty="0"/>
              <a:t> </a:t>
            </a:r>
            <a:r>
              <a:rPr lang="en-US" sz="2000" b="1" dirty="0" err="1"/>
              <a:t>confiáveis</a:t>
            </a:r>
            <a:r>
              <a:rPr lang="en-US" sz="2000" b="1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6A9328-AE30-A048-BDA4-A24A60446B20}"/>
              </a:ext>
            </a:extLst>
          </p:cNvPr>
          <p:cNvSpPr txBox="1"/>
          <p:nvPr/>
        </p:nvSpPr>
        <p:spPr>
          <a:xfrm>
            <a:off x="4697892" y="1039147"/>
            <a:ext cx="2051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ÓBITOS POR ANO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B79E22-EC05-434E-830A-C33CC7842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0" y="1911350"/>
            <a:ext cx="105537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32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79899" y="901614"/>
            <a:ext cx="4288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Medicina</a:t>
            </a:r>
            <a:r>
              <a:rPr lang="en-US" sz="2400" b="1" dirty="0"/>
              <a:t> FMRP-USP: </a:t>
            </a:r>
            <a:r>
              <a:rPr lang="en-US" sz="2400" dirty="0"/>
              <a:t>2002-2007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79900" y="2093025"/>
            <a:ext cx="4955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Clínica</a:t>
            </a:r>
            <a:r>
              <a:rPr lang="en-US" sz="2400" b="1" dirty="0"/>
              <a:t> </a:t>
            </a:r>
            <a:r>
              <a:rPr lang="en-US" sz="2400" b="1" dirty="0" err="1"/>
              <a:t>Médica</a:t>
            </a:r>
            <a:r>
              <a:rPr lang="en-US" sz="2400" b="1" dirty="0"/>
              <a:t> FMRP-USP: </a:t>
            </a:r>
            <a:r>
              <a:rPr lang="en-US" sz="2400" dirty="0"/>
              <a:t>2008-2010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79900" y="4475847"/>
            <a:ext cx="5289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Oncologia</a:t>
            </a:r>
            <a:r>
              <a:rPr lang="en-US" sz="2400" b="1" dirty="0"/>
              <a:t> </a:t>
            </a:r>
            <a:r>
              <a:rPr lang="en-US" sz="2400" b="1" dirty="0" err="1"/>
              <a:t>Clínica</a:t>
            </a:r>
            <a:r>
              <a:rPr lang="en-US" sz="2400" b="1" dirty="0"/>
              <a:t> FMRP-USP: </a:t>
            </a:r>
            <a:r>
              <a:rPr lang="en-US" sz="2400" dirty="0"/>
              <a:t>2011-2014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79899" y="3284436"/>
            <a:ext cx="4491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Doutorado</a:t>
            </a:r>
            <a:r>
              <a:rPr lang="en-US" sz="2400" b="1" dirty="0"/>
              <a:t> FMRP-USP: </a:t>
            </a:r>
            <a:r>
              <a:rPr lang="en-US" sz="2400" dirty="0"/>
              <a:t>2010-2013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79899" y="5667256"/>
            <a:ext cx="3771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Postdoc NCI-NIH: </a:t>
            </a:r>
            <a:r>
              <a:rPr lang="en-US" sz="2400" dirty="0"/>
              <a:t>2014-2019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829" y="5190046"/>
            <a:ext cx="723900" cy="1244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307" y="2806700"/>
            <a:ext cx="1054100" cy="12319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5563" y="1870146"/>
            <a:ext cx="1001878" cy="791961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692853" y="650739"/>
            <a:ext cx="1696251" cy="1083115"/>
            <a:chOff x="168852" y="650738"/>
            <a:chExt cx="1696251" cy="108311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4529" y="870253"/>
              <a:ext cx="1231900" cy="86360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 rot="20524413">
              <a:off x="168852" y="745250"/>
              <a:ext cx="1190443" cy="25000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 rot="1076608">
              <a:off x="674660" y="650738"/>
              <a:ext cx="1190443" cy="25000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1104" y="4193272"/>
            <a:ext cx="881653" cy="94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4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2EE6672-DE24-0843-A3D1-8ED5DB00E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8" y="292098"/>
            <a:ext cx="11859491" cy="95303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3200" b="1" dirty="0">
                <a:solidFill>
                  <a:srgbClr val="00009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charset="0"/>
              </a:rPr>
              <a:t>Epidemiologia </a:t>
            </a:r>
            <a:endParaRPr lang="pt-B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5C8219-E40E-7644-9DEA-85581B8BCD2B}"/>
              </a:ext>
            </a:extLst>
          </p:cNvPr>
          <p:cNvSpPr/>
          <p:nvPr/>
        </p:nvSpPr>
        <p:spPr>
          <a:xfrm>
            <a:off x="7700813" y="6488668"/>
            <a:ext cx="44911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Siegel R.L.; CA CANCER J CLIN 2018;68:7–30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A325B-6460-6D42-9CEE-D3AD3D3ECB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412"/>
          <a:stretch/>
        </p:blipFill>
        <p:spPr>
          <a:xfrm>
            <a:off x="698908" y="1839952"/>
            <a:ext cx="11126691" cy="47669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47C0A2-4A53-024A-BBDA-0112DAF02CB0}"/>
              </a:ext>
            </a:extLst>
          </p:cNvPr>
          <p:cNvSpPr txBox="1"/>
          <p:nvPr/>
        </p:nvSpPr>
        <p:spPr>
          <a:xfrm>
            <a:off x="5177982" y="1245133"/>
            <a:ext cx="2168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</a:rPr>
              <a:t>Sexo</a:t>
            </a:r>
            <a:r>
              <a:rPr lang="en-US" sz="2400" b="1" u="sng" dirty="0">
                <a:solidFill>
                  <a:srgbClr val="FF0000"/>
                </a:solidFill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</a:rPr>
              <a:t>Masculino</a:t>
            </a:r>
            <a:endParaRPr lang="en-US" sz="24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456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2EE6672-DE24-0843-A3D1-8ED5DB00E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8" y="292098"/>
            <a:ext cx="11859491" cy="95303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3200" b="1" dirty="0">
                <a:solidFill>
                  <a:srgbClr val="00009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charset="0"/>
              </a:rPr>
              <a:t>Epidemiologia </a:t>
            </a:r>
            <a:endParaRPr lang="pt-B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5C8219-E40E-7644-9DEA-85581B8BCD2B}"/>
              </a:ext>
            </a:extLst>
          </p:cNvPr>
          <p:cNvSpPr/>
          <p:nvPr/>
        </p:nvSpPr>
        <p:spPr>
          <a:xfrm>
            <a:off x="7700813" y="6488668"/>
            <a:ext cx="44911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Siegel R.L.; CA CANCER J CLIN 2018;68:7–30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A24703-A24F-B14F-A8CA-C70FE93EB8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604"/>
          <a:stretch/>
        </p:blipFill>
        <p:spPr>
          <a:xfrm>
            <a:off x="486372" y="1756978"/>
            <a:ext cx="11126691" cy="46524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989DB6-B3C4-424D-AE81-1570C9305B2F}"/>
              </a:ext>
            </a:extLst>
          </p:cNvPr>
          <p:cNvSpPr txBox="1"/>
          <p:nvPr/>
        </p:nvSpPr>
        <p:spPr>
          <a:xfrm>
            <a:off x="5243544" y="1295313"/>
            <a:ext cx="2037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</a:rPr>
              <a:t>Sexo</a:t>
            </a:r>
            <a:r>
              <a:rPr lang="en-US" sz="2400" b="1" u="sng" dirty="0">
                <a:solidFill>
                  <a:srgbClr val="FF0000"/>
                </a:solidFill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</a:rPr>
              <a:t>Feminino</a:t>
            </a:r>
            <a:endParaRPr lang="en-US" sz="24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533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4F91AF-A389-C144-ABBC-49F9F63E8295}"/>
              </a:ext>
            </a:extLst>
          </p:cNvPr>
          <p:cNvSpPr txBox="1"/>
          <p:nvPr/>
        </p:nvSpPr>
        <p:spPr>
          <a:xfrm>
            <a:off x="2514600" y="300038"/>
            <a:ext cx="67681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Epidemiologia</a:t>
            </a:r>
            <a:r>
              <a:rPr lang="en-US" sz="3200" b="1" dirty="0">
                <a:solidFill>
                  <a:srgbClr val="FF0000"/>
                </a:solidFill>
              </a:rPr>
              <a:t> do </a:t>
            </a:r>
            <a:r>
              <a:rPr lang="en-US" sz="3200" b="1" dirty="0" err="1">
                <a:solidFill>
                  <a:srgbClr val="FF0000"/>
                </a:solidFill>
              </a:rPr>
              <a:t>Câncer</a:t>
            </a:r>
            <a:r>
              <a:rPr lang="en-US" sz="3200" b="1" dirty="0">
                <a:solidFill>
                  <a:srgbClr val="FF0000"/>
                </a:solidFill>
              </a:rPr>
              <a:t>: </a:t>
            </a:r>
            <a:r>
              <a:rPr lang="en-US" sz="3200" b="1" dirty="0" err="1">
                <a:solidFill>
                  <a:srgbClr val="FF0000"/>
                </a:solidFill>
              </a:rPr>
              <a:t>disparidades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48CD2-72F8-9E48-A12C-8D147BD94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87" y="2161021"/>
            <a:ext cx="5645727" cy="32789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814908-879B-B241-9D2D-706CE375B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199" y="5864225"/>
            <a:ext cx="4699000" cy="33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1EAB64-573F-8244-ACBF-F716B3D57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965" y="2178338"/>
            <a:ext cx="5553364" cy="32442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247372-37E0-E345-9AD8-58D5F7CD2432}"/>
              </a:ext>
            </a:extLst>
          </p:cNvPr>
          <p:cNvSpPr txBox="1"/>
          <p:nvPr/>
        </p:nvSpPr>
        <p:spPr>
          <a:xfrm>
            <a:off x="8256941" y="1536669"/>
            <a:ext cx="2051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ÓBITOS POR ANO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55B25C-FDC8-1242-9BF0-E9BFEDA2C1D7}"/>
              </a:ext>
            </a:extLst>
          </p:cNvPr>
          <p:cNvSpPr txBox="1"/>
          <p:nvPr/>
        </p:nvSpPr>
        <p:spPr>
          <a:xfrm>
            <a:off x="1883343" y="1536669"/>
            <a:ext cx="2796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NOVOS CASOS POR ANO</a:t>
            </a:r>
          </a:p>
        </p:txBody>
      </p:sp>
    </p:spTree>
    <p:extLst>
      <p:ext uri="{BB962C8B-B14F-4D97-AF65-F5344CB8AC3E}">
        <p14:creationId xmlns:p14="http://schemas.microsoft.com/office/powerpoint/2010/main" val="1442005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71CE53-EFA3-9141-87D0-18B83A719BC0}"/>
              </a:ext>
            </a:extLst>
          </p:cNvPr>
          <p:cNvSpPr txBox="1"/>
          <p:nvPr/>
        </p:nvSpPr>
        <p:spPr>
          <a:xfrm>
            <a:off x="2514600" y="300038"/>
            <a:ext cx="67681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Epidemiologia</a:t>
            </a:r>
            <a:r>
              <a:rPr lang="en-US" sz="3200" b="1" dirty="0">
                <a:solidFill>
                  <a:srgbClr val="FF0000"/>
                </a:solidFill>
              </a:rPr>
              <a:t> do </a:t>
            </a:r>
            <a:r>
              <a:rPr lang="en-US" sz="3200" b="1" dirty="0" err="1">
                <a:solidFill>
                  <a:srgbClr val="FF0000"/>
                </a:solidFill>
              </a:rPr>
              <a:t>Câncer</a:t>
            </a:r>
            <a:r>
              <a:rPr lang="en-US" sz="3200" b="1" dirty="0">
                <a:solidFill>
                  <a:srgbClr val="FF0000"/>
                </a:solidFill>
              </a:rPr>
              <a:t>: </a:t>
            </a:r>
            <a:r>
              <a:rPr lang="en-US" sz="3200" b="1" dirty="0" err="1">
                <a:solidFill>
                  <a:srgbClr val="FF0000"/>
                </a:solidFill>
              </a:rPr>
              <a:t>disparidades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AB1DF9-ED44-C74F-99D1-218EDBA14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50" y="1263650"/>
            <a:ext cx="10833100" cy="433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72D026-6FFB-4C43-AC04-FA3A2A0A002B}"/>
              </a:ext>
            </a:extLst>
          </p:cNvPr>
          <p:cNvSpPr txBox="1"/>
          <p:nvPr/>
        </p:nvSpPr>
        <p:spPr>
          <a:xfrm>
            <a:off x="2718181" y="5850076"/>
            <a:ext cx="6564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/>
              <a:t>Câncer</a:t>
            </a:r>
            <a:r>
              <a:rPr lang="en-US" sz="2000" b="1" dirty="0"/>
              <a:t> de prostate: </a:t>
            </a:r>
            <a:r>
              <a:rPr lang="en-US" sz="2000" b="1" dirty="0" err="1"/>
              <a:t>maior</a:t>
            </a:r>
            <a:r>
              <a:rPr lang="en-US" sz="2000" b="1" dirty="0"/>
              <a:t> </a:t>
            </a:r>
            <a:r>
              <a:rPr lang="en-US" sz="2000" b="1" dirty="0" err="1"/>
              <a:t>incidência</a:t>
            </a:r>
            <a:r>
              <a:rPr lang="en-US" sz="2000" b="1" dirty="0"/>
              <a:t> </a:t>
            </a:r>
            <a:r>
              <a:rPr lang="en-US" sz="2000" b="1" dirty="0" err="1"/>
              <a:t>em</a:t>
            </a:r>
            <a:r>
              <a:rPr lang="en-US" sz="2000" b="1" dirty="0"/>
              <a:t> </a:t>
            </a:r>
            <a:r>
              <a:rPr lang="en-US" sz="2000" b="1" dirty="0" err="1"/>
              <a:t>afrodescendentes</a:t>
            </a:r>
            <a:r>
              <a:rPr lang="en-US" sz="2000" b="1" dirty="0"/>
              <a:t>! </a:t>
            </a:r>
          </a:p>
          <a:p>
            <a:pPr algn="ctr"/>
            <a:r>
              <a:rPr lang="en-US" sz="2000" b="1" dirty="0"/>
              <a:t>(causa </a:t>
            </a:r>
            <a:r>
              <a:rPr lang="en-US" sz="2000" b="1" dirty="0" err="1"/>
              <a:t>parece</a:t>
            </a:r>
            <a:r>
              <a:rPr lang="en-US" sz="2000" b="1" dirty="0"/>
              <a:t> </a:t>
            </a:r>
            <a:r>
              <a:rPr lang="en-US" sz="2000" b="1" dirty="0" err="1"/>
              <a:t>ser</a:t>
            </a:r>
            <a:r>
              <a:rPr lang="en-US" sz="2000" b="1" dirty="0"/>
              <a:t> </a:t>
            </a:r>
            <a:r>
              <a:rPr lang="en-US" sz="2000" b="1" dirty="0" err="1"/>
              <a:t>genética</a:t>
            </a:r>
            <a:r>
              <a:rPr lang="en-US" sz="2000" b="1" dirty="0"/>
              <a:t> e </a:t>
            </a:r>
            <a:r>
              <a:rPr lang="en-US" sz="2000" b="1" dirty="0" err="1"/>
              <a:t>nao</a:t>
            </a:r>
            <a:r>
              <a:rPr lang="en-US" sz="2000" b="1" dirty="0"/>
              <a:t> socio-</a:t>
            </a:r>
            <a:r>
              <a:rPr lang="en-US" sz="2000" b="1" dirty="0" err="1"/>
              <a:t>economica</a:t>
            </a:r>
            <a:r>
              <a:rPr lang="en-US" sz="20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594740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C41DE-682B-EB45-9E9D-330FE6399B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9C1FD-D70E-E440-89EE-DBB6CAFEDA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free_text_polls/0VO20vikaqsBwxgM3W6iO">
            <a:extLst>
              <a:ext uri="{FF2B5EF4-FFF2-40B4-BE49-F238E27FC236}">
                <a16:creationId xmlns:a16="http://schemas.microsoft.com/office/drawing/2014/main" id="{0D0139A8-8E6B-F54B-B93A-1745543EC56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43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04BA08-79B3-EC40-A3FB-1370C2B8E426}"/>
              </a:ext>
            </a:extLst>
          </p:cNvPr>
          <p:cNvSpPr txBox="1"/>
          <p:nvPr/>
        </p:nvSpPr>
        <p:spPr>
          <a:xfrm>
            <a:off x="3929062" y="257176"/>
            <a:ext cx="40014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Fatores</a:t>
            </a:r>
            <a:r>
              <a:rPr lang="en-US" sz="3200" b="1" dirty="0">
                <a:solidFill>
                  <a:srgbClr val="FF0000"/>
                </a:solidFill>
              </a:rPr>
              <a:t> de </a:t>
            </a:r>
            <a:r>
              <a:rPr lang="en-US" sz="3200" b="1" dirty="0" err="1">
                <a:solidFill>
                  <a:srgbClr val="FF0000"/>
                </a:solidFill>
              </a:rPr>
              <a:t>risco</a:t>
            </a:r>
            <a:r>
              <a:rPr lang="en-US" sz="3200" b="1" dirty="0">
                <a:solidFill>
                  <a:srgbClr val="FF0000"/>
                </a:solidFill>
              </a:rPr>
              <a:t>: </a:t>
            </a:r>
            <a:r>
              <a:rPr lang="en-US" sz="3200" b="1" dirty="0" err="1">
                <a:solidFill>
                  <a:srgbClr val="FF0000"/>
                </a:solidFill>
              </a:rPr>
              <a:t>idade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57D685-1F0D-A945-889C-2A9A5089B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0" y="1162050"/>
            <a:ext cx="8001000" cy="4533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7E53DB-803D-0B40-B94E-DE3C4C1CB005}"/>
              </a:ext>
            </a:extLst>
          </p:cNvPr>
          <p:cNvSpPr/>
          <p:nvPr/>
        </p:nvSpPr>
        <p:spPr>
          <a:xfrm>
            <a:off x="6886575" y="1943100"/>
            <a:ext cx="1500188" cy="44005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5EB6A1-6D75-0B43-AFBF-D33059B02112}"/>
              </a:ext>
            </a:extLst>
          </p:cNvPr>
          <p:cNvSpPr txBox="1"/>
          <p:nvPr/>
        </p:nvSpPr>
        <p:spPr>
          <a:xfrm>
            <a:off x="7043743" y="5892286"/>
            <a:ext cx="1144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50% </a:t>
            </a:r>
            <a:r>
              <a:rPr lang="en-US" dirty="0" err="1"/>
              <a:t>casos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36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23DF93-9CDE-4D4D-A1C9-71CF665E4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01" y="792038"/>
            <a:ext cx="11519397" cy="57596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CB9776-8DC6-B84F-815D-B004E35EA7BB}"/>
              </a:ext>
            </a:extLst>
          </p:cNvPr>
          <p:cNvSpPr txBox="1"/>
          <p:nvPr/>
        </p:nvSpPr>
        <p:spPr>
          <a:xfrm>
            <a:off x="4673173" y="207263"/>
            <a:ext cx="2845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Fatores</a:t>
            </a:r>
            <a:r>
              <a:rPr lang="en-US" sz="3200" b="1" dirty="0">
                <a:solidFill>
                  <a:srgbClr val="FF0000"/>
                </a:solidFill>
              </a:rPr>
              <a:t> de </a:t>
            </a:r>
            <a:r>
              <a:rPr lang="en-US" sz="3200" b="1" dirty="0" err="1">
                <a:solidFill>
                  <a:srgbClr val="FF0000"/>
                </a:solidFill>
              </a:rPr>
              <a:t>risco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623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04BA08-79B3-EC40-A3FB-1370C2B8E426}"/>
              </a:ext>
            </a:extLst>
          </p:cNvPr>
          <p:cNvSpPr txBox="1"/>
          <p:nvPr/>
        </p:nvSpPr>
        <p:spPr>
          <a:xfrm>
            <a:off x="3929062" y="257176"/>
            <a:ext cx="4861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</a:rPr>
              <a:t>Fatores de risco: Tabagismo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573BC7-EBE9-F945-A56B-2BABBCE77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54" y="1172210"/>
            <a:ext cx="5870194" cy="56857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97AF06-EE2B-A543-928C-132FDB21B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9888" y="2559692"/>
            <a:ext cx="5687658" cy="12122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8743F2-7E45-8047-89C5-1C9422EF501E}"/>
              </a:ext>
            </a:extLst>
          </p:cNvPr>
          <p:cNvSpPr txBox="1"/>
          <p:nvPr/>
        </p:nvSpPr>
        <p:spPr>
          <a:xfrm>
            <a:off x="8071203" y="1829323"/>
            <a:ext cx="264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Assinaturas</a:t>
            </a:r>
            <a:r>
              <a:rPr lang="en-US" sz="2000" b="1" dirty="0"/>
              <a:t> </a:t>
            </a:r>
            <a:r>
              <a:rPr lang="en-US" sz="2000" b="1" dirty="0" err="1"/>
              <a:t>Genomicas</a:t>
            </a:r>
            <a:endParaRPr lang="en-US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8D60CB-7848-E84A-A69E-0C6AE8266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9888" y="4162249"/>
            <a:ext cx="5687658" cy="120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81128B-0567-6F4A-9D05-6EDA53555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578" y="697488"/>
            <a:ext cx="5152517" cy="62345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1D5553-D8E9-C04D-AA37-FDC0BE0A35A8}"/>
              </a:ext>
            </a:extLst>
          </p:cNvPr>
          <p:cNvSpPr txBox="1"/>
          <p:nvPr/>
        </p:nvSpPr>
        <p:spPr>
          <a:xfrm>
            <a:off x="3829050" y="112713"/>
            <a:ext cx="4868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</a:rPr>
              <a:t>Fatores de risco: Obesidade</a:t>
            </a:r>
          </a:p>
        </p:txBody>
      </p:sp>
    </p:spTree>
    <p:extLst>
      <p:ext uri="{BB962C8B-B14F-4D97-AF65-F5344CB8AC3E}">
        <p14:creationId xmlns:p14="http://schemas.microsoft.com/office/powerpoint/2010/main" val="42190899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04BA08-79B3-EC40-A3FB-1370C2B8E426}"/>
              </a:ext>
            </a:extLst>
          </p:cNvPr>
          <p:cNvSpPr txBox="1"/>
          <p:nvPr/>
        </p:nvSpPr>
        <p:spPr>
          <a:xfrm>
            <a:off x="3929062" y="257176"/>
            <a:ext cx="4068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</a:rPr>
              <a:t>Fatores de risco: </a:t>
            </a:r>
            <a:r>
              <a:rPr lang="pt-BR" sz="3200" b="1" dirty="0" err="1">
                <a:solidFill>
                  <a:srgbClr val="FF0000"/>
                </a:solidFill>
              </a:rPr>
              <a:t>alcool</a:t>
            </a:r>
            <a:endParaRPr lang="pt-BR" sz="32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97F705-BDF5-B24A-B8CF-0ECEEC8E7C1A}"/>
              </a:ext>
            </a:extLst>
          </p:cNvPr>
          <p:cNvSpPr txBox="1"/>
          <p:nvPr/>
        </p:nvSpPr>
        <p:spPr>
          <a:xfrm>
            <a:off x="1285875" y="1528762"/>
            <a:ext cx="924631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Tumor de Cabeça e Pescoço: </a:t>
            </a:r>
            <a:r>
              <a:rPr lang="pt-BR" sz="2400" dirty="0"/>
              <a:t>2x consumo moderado e 5x alto consumo</a:t>
            </a:r>
          </a:p>
          <a:p>
            <a:endParaRPr lang="pt-BR" sz="2400" dirty="0"/>
          </a:p>
          <a:p>
            <a:r>
              <a:rPr lang="pt-BR" sz="2400" b="1" dirty="0" err="1"/>
              <a:t>Esofago</a:t>
            </a:r>
            <a:r>
              <a:rPr lang="pt-BR" sz="2400" b="1" dirty="0"/>
              <a:t>: </a:t>
            </a:r>
            <a:r>
              <a:rPr lang="pt-BR" sz="2400" dirty="0"/>
              <a:t>2x consumo moderado e 5x alto consumo</a:t>
            </a:r>
          </a:p>
          <a:p>
            <a:endParaRPr lang="pt-BR" sz="2400" dirty="0"/>
          </a:p>
          <a:p>
            <a:r>
              <a:rPr lang="pt-BR" sz="2400" b="1" dirty="0"/>
              <a:t>Fígado: </a:t>
            </a:r>
            <a:r>
              <a:rPr lang="pt-BR" sz="2400" dirty="0"/>
              <a:t>2x alto consumo</a:t>
            </a:r>
          </a:p>
          <a:p>
            <a:endParaRPr lang="pt-BR" sz="2400" dirty="0"/>
          </a:p>
          <a:p>
            <a:r>
              <a:rPr lang="pt-BR" sz="2400" b="1" dirty="0"/>
              <a:t>Mama: </a:t>
            </a:r>
            <a:r>
              <a:rPr lang="pt-BR" sz="2400" dirty="0"/>
              <a:t>1.6x alto consumo, 1.3x consumo moderado e 1.04x </a:t>
            </a:r>
            <a:r>
              <a:rPr lang="pt-BR" sz="2400" dirty="0" err="1"/>
              <a:t>qq</a:t>
            </a:r>
            <a:r>
              <a:rPr lang="pt-BR" sz="2400" dirty="0"/>
              <a:t> consumo</a:t>
            </a:r>
          </a:p>
          <a:p>
            <a:endParaRPr lang="pt-BR" sz="2400" dirty="0"/>
          </a:p>
          <a:p>
            <a:r>
              <a:rPr lang="pt-BR" sz="2400" b="1" dirty="0" err="1"/>
              <a:t>Coloretal</a:t>
            </a:r>
            <a:r>
              <a:rPr lang="pt-BR" sz="2400" b="1" dirty="0"/>
              <a:t>: </a:t>
            </a:r>
            <a:r>
              <a:rPr lang="pt-BR" sz="2400" dirty="0"/>
              <a:t>1.5x consumo moderado ou alto.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330526-90F3-A744-A88D-9DE452AC4023}"/>
              </a:ext>
            </a:extLst>
          </p:cNvPr>
          <p:cNvSpPr/>
          <p:nvPr/>
        </p:nvSpPr>
        <p:spPr>
          <a:xfrm>
            <a:off x="7634258" y="6030396"/>
            <a:ext cx="2724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Lancet 2018; 392: 1015–35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22959F-D807-4F44-AA92-5D7008C5A404}"/>
              </a:ext>
            </a:extLst>
          </p:cNvPr>
          <p:cNvSpPr txBox="1"/>
          <p:nvPr/>
        </p:nvSpPr>
        <p:spPr>
          <a:xfrm>
            <a:off x="1050163" y="5384065"/>
            <a:ext cx="10091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Consumo</a:t>
            </a:r>
            <a:r>
              <a:rPr lang="en-US" b="1" dirty="0">
                <a:solidFill>
                  <a:srgbClr val="FF0000"/>
                </a:solidFill>
              </a:rPr>
              <a:t> de </a:t>
            </a:r>
            <a:r>
              <a:rPr lang="en-US" b="1" dirty="0" err="1">
                <a:solidFill>
                  <a:srgbClr val="FF0000"/>
                </a:solidFill>
              </a:rPr>
              <a:t>alcool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é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responsável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por</a:t>
            </a:r>
            <a:r>
              <a:rPr lang="en-US" b="1" dirty="0">
                <a:solidFill>
                  <a:srgbClr val="FF0000"/>
                </a:solidFill>
              </a:rPr>
              <a:t> 10% das </a:t>
            </a:r>
            <a:r>
              <a:rPr lang="en-US" b="1" dirty="0" err="1">
                <a:solidFill>
                  <a:srgbClr val="FF0000"/>
                </a:solidFill>
              </a:rPr>
              <a:t>mortes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globais</a:t>
            </a:r>
            <a:r>
              <a:rPr lang="en-US" b="1" dirty="0">
                <a:solidFill>
                  <a:srgbClr val="FF0000"/>
                </a:solidFill>
              </a:rPr>
              <a:t> e </a:t>
            </a:r>
            <a:r>
              <a:rPr lang="en-US" b="1" dirty="0" err="1">
                <a:solidFill>
                  <a:srgbClr val="FF0000"/>
                </a:solidFill>
              </a:rPr>
              <a:t>é</a:t>
            </a:r>
            <a:r>
              <a:rPr lang="en-US" b="1" dirty="0">
                <a:solidFill>
                  <a:srgbClr val="FF0000"/>
                </a:solidFill>
              </a:rPr>
              <a:t> a principal causa de </a:t>
            </a:r>
            <a:r>
              <a:rPr lang="en-US" b="1" dirty="0" err="1">
                <a:solidFill>
                  <a:srgbClr val="FF0000"/>
                </a:solidFill>
              </a:rPr>
              <a:t>redução</a:t>
            </a:r>
            <a:r>
              <a:rPr lang="en-US" b="1" dirty="0">
                <a:solidFill>
                  <a:srgbClr val="FF0000"/>
                </a:solidFill>
              </a:rPr>
              <a:t> de </a:t>
            </a:r>
            <a:r>
              <a:rPr lang="en-US" b="1" dirty="0" err="1">
                <a:solidFill>
                  <a:srgbClr val="FF0000"/>
                </a:solidFill>
              </a:rPr>
              <a:t>saúde</a:t>
            </a:r>
            <a:r>
              <a:rPr lang="en-US" b="1" dirty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</a:rPr>
              <a:t>Nivel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mínimo</a:t>
            </a:r>
            <a:r>
              <a:rPr lang="en-US" b="1" dirty="0">
                <a:solidFill>
                  <a:srgbClr val="FF0000"/>
                </a:solidFill>
              </a:rPr>
              <a:t> para </a:t>
            </a:r>
            <a:r>
              <a:rPr lang="en-US" b="1" dirty="0" err="1">
                <a:solidFill>
                  <a:srgbClr val="FF0000"/>
                </a:solidFill>
              </a:rPr>
              <a:t>nao</a:t>
            </a:r>
            <a:r>
              <a:rPr lang="en-US" b="1" dirty="0">
                <a:solidFill>
                  <a:srgbClr val="FF0000"/>
                </a:solidFill>
              </a:rPr>
              <a:t> impactor </a:t>
            </a:r>
            <a:r>
              <a:rPr lang="en-US" b="1" dirty="0" err="1">
                <a:solidFill>
                  <a:srgbClr val="FF0000"/>
                </a:solidFill>
              </a:rPr>
              <a:t>saúde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é</a:t>
            </a:r>
            <a:r>
              <a:rPr lang="en-US" b="1" dirty="0">
                <a:solidFill>
                  <a:srgbClr val="FF0000"/>
                </a:solidFill>
              </a:rPr>
              <a:t> ZERO. </a:t>
            </a:r>
          </a:p>
        </p:txBody>
      </p:sp>
    </p:spTree>
    <p:extLst>
      <p:ext uri="{BB962C8B-B14F-4D97-AF65-F5344CB8AC3E}">
        <p14:creationId xmlns:p14="http://schemas.microsoft.com/office/powerpoint/2010/main" val="417443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6C1414B-769A-604A-8A88-E235ADF3D207}"/>
              </a:ext>
            </a:extLst>
          </p:cNvPr>
          <p:cNvSpPr txBox="1"/>
          <p:nvPr/>
        </p:nvSpPr>
        <p:spPr>
          <a:xfrm>
            <a:off x="1023906" y="3224921"/>
            <a:ext cx="103912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/>
              <a:t>Eu não tenho nenhum conflito de interesse.</a:t>
            </a:r>
          </a:p>
        </p:txBody>
      </p:sp>
    </p:spTree>
    <p:extLst>
      <p:ext uri="{BB962C8B-B14F-4D97-AF65-F5344CB8AC3E}">
        <p14:creationId xmlns:p14="http://schemas.microsoft.com/office/powerpoint/2010/main" val="41433001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04BA08-79B3-EC40-A3FB-1370C2B8E426}"/>
              </a:ext>
            </a:extLst>
          </p:cNvPr>
          <p:cNvSpPr txBox="1"/>
          <p:nvPr/>
        </p:nvSpPr>
        <p:spPr>
          <a:xfrm>
            <a:off x="1986766" y="271463"/>
            <a:ext cx="8218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</a:rPr>
              <a:t>Fatores de risco: Atividade Física/Sedentarismo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88147B-8753-7B4F-8485-CF5739738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600" y="1158875"/>
            <a:ext cx="74168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477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2EE6672-DE24-0843-A3D1-8ED5DB00E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8" y="292098"/>
            <a:ext cx="11859491" cy="95303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3200" b="1" dirty="0">
                <a:solidFill>
                  <a:srgbClr val="00009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charset="0"/>
              </a:rPr>
              <a:t>Epidemiologia </a:t>
            </a:r>
            <a:endParaRPr lang="pt-B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5C8219-E40E-7644-9DEA-85581B8BCD2B}"/>
              </a:ext>
            </a:extLst>
          </p:cNvPr>
          <p:cNvSpPr/>
          <p:nvPr/>
        </p:nvSpPr>
        <p:spPr>
          <a:xfrm>
            <a:off x="6078071" y="6488668"/>
            <a:ext cx="6113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Fraumeni J.F.; Cancer Epidemiology and Prevention 3</a:t>
            </a:r>
            <a:r>
              <a:rPr lang="en-US" baseline="30000" dirty="0"/>
              <a:t>rd</a:t>
            </a:r>
            <a:r>
              <a:rPr lang="en-US" dirty="0"/>
              <a:t> Edition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10DDF0-12ED-3742-A3F0-07874E948F4F}"/>
              </a:ext>
            </a:extLst>
          </p:cNvPr>
          <p:cNvSpPr txBox="1"/>
          <p:nvPr/>
        </p:nvSpPr>
        <p:spPr>
          <a:xfrm>
            <a:off x="332509" y="1271066"/>
            <a:ext cx="8506692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/>
              <a:t>Síndrome</a:t>
            </a:r>
            <a:r>
              <a:rPr lang="en-US" sz="2800" b="1" dirty="0"/>
              <a:t> de Lynch: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MLH1, MSH2, MSH6, PMS2, EPCAM.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err="1"/>
              <a:t>Quando</a:t>
            </a:r>
            <a:r>
              <a:rPr lang="en-US" sz="2800" dirty="0"/>
              <a:t> </a:t>
            </a:r>
            <a:r>
              <a:rPr lang="en-US" sz="2800" dirty="0" err="1"/>
              <a:t>pensar</a:t>
            </a:r>
            <a:r>
              <a:rPr lang="en-US" sz="2800" dirty="0"/>
              <a:t>/</a:t>
            </a:r>
            <a:r>
              <a:rPr lang="en-US" sz="2800" dirty="0" err="1"/>
              <a:t>encaminhar</a:t>
            </a:r>
            <a:r>
              <a:rPr lang="en-US" sz="2800" dirty="0"/>
              <a:t> (</a:t>
            </a:r>
            <a:r>
              <a:rPr lang="en-US" sz="2800" dirty="0" err="1"/>
              <a:t>critérios</a:t>
            </a:r>
            <a:r>
              <a:rPr lang="en-US" sz="2800" dirty="0"/>
              <a:t> de Bethesda)?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CRC or </a:t>
            </a:r>
            <a:r>
              <a:rPr lang="en-US" sz="2800" dirty="0" err="1"/>
              <a:t>uterino</a:t>
            </a:r>
            <a:r>
              <a:rPr lang="en-US" sz="2800" dirty="0"/>
              <a:t> com </a:t>
            </a:r>
            <a:r>
              <a:rPr lang="en-US" sz="2800" dirty="0" err="1"/>
              <a:t>pacientes</a:t>
            </a:r>
            <a:r>
              <a:rPr lang="en-US" sz="2800" dirty="0"/>
              <a:t> &lt; 50 </a:t>
            </a:r>
            <a:r>
              <a:rPr lang="en-US" sz="2800" dirty="0" err="1"/>
              <a:t>anos</a:t>
            </a:r>
            <a:r>
              <a:rPr lang="en-US" sz="2800" dirty="0"/>
              <a:t>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Tumores</a:t>
            </a:r>
            <a:r>
              <a:rPr lang="en-US" sz="2800" dirty="0"/>
              <a:t> </a:t>
            </a:r>
            <a:r>
              <a:rPr lang="en-US" sz="2800" dirty="0" err="1"/>
              <a:t>sincronicos</a:t>
            </a:r>
            <a:r>
              <a:rPr lang="en-US" sz="2800" dirty="0"/>
              <a:t> </a:t>
            </a:r>
            <a:r>
              <a:rPr lang="en-US" sz="2800" dirty="0" err="1"/>
              <a:t>ou</a:t>
            </a:r>
            <a:r>
              <a:rPr lang="en-US" sz="2800" dirty="0"/>
              <a:t> </a:t>
            </a:r>
            <a:r>
              <a:rPr lang="en-US" sz="2800" dirty="0" err="1"/>
              <a:t>metacronicos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qq</a:t>
            </a:r>
            <a:r>
              <a:rPr lang="en-US" sz="2800" dirty="0"/>
              <a:t> </a:t>
            </a:r>
            <a:r>
              <a:rPr lang="en-US" sz="2800" dirty="0" err="1"/>
              <a:t>idade</a:t>
            </a:r>
            <a:r>
              <a:rPr lang="en-US" sz="2800" dirty="0"/>
              <a:t>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CRC e familiar com tumor da </a:t>
            </a:r>
            <a:r>
              <a:rPr lang="en-US" sz="2800" dirty="0" err="1"/>
              <a:t>síndrome</a:t>
            </a:r>
            <a:r>
              <a:rPr lang="en-US" sz="2800" dirty="0"/>
              <a:t> antes de 50 </a:t>
            </a:r>
            <a:r>
              <a:rPr lang="en-US" sz="2800" dirty="0" err="1"/>
              <a:t>anos</a:t>
            </a:r>
            <a:endParaRPr lang="en-US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CRC e &gt;2 tumors da </a:t>
            </a:r>
            <a:r>
              <a:rPr lang="en-US" sz="2800" dirty="0" err="1"/>
              <a:t>síndrome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qualquer</a:t>
            </a:r>
            <a:r>
              <a:rPr lang="en-US" sz="2800" dirty="0"/>
              <a:t> </a:t>
            </a:r>
            <a:r>
              <a:rPr lang="en-US" sz="2800" dirty="0" err="1"/>
              <a:t>idade</a:t>
            </a:r>
            <a:r>
              <a:rPr lang="en-US" sz="2800" dirty="0"/>
              <a:t>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869F77-F7ED-EC47-AE95-1D5CA6FEB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1" y="292098"/>
            <a:ext cx="3225800" cy="5803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95BD29-925F-9D46-81BB-4B08DC45F69F}"/>
              </a:ext>
            </a:extLst>
          </p:cNvPr>
          <p:cNvSpPr txBox="1"/>
          <p:nvPr/>
        </p:nvSpPr>
        <p:spPr>
          <a:xfrm>
            <a:off x="10104089" y="411079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SNC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C9C7FE-D54A-6A4D-8AC5-F36719F0E67B}"/>
              </a:ext>
            </a:extLst>
          </p:cNvPr>
          <p:cNvSpPr txBox="1"/>
          <p:nvPr/>
        </p:nvSpPr>
        <p:spPr>
          <a:xfrm>
            <a:off x="10646301" y="2978068"/>
            <a:ext cx="1435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Estomago</a:t>
            </a:r>
            <a:endParaRPr 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CEA9A8-0E8F-134B-AC35-AB81007B4B65}"/>
              </a:ext>
            </a:extLst>
          </p:cNvPr>
          <p:cNvSpPr txBox="1"/>
          <p:nvPr/>
        </p:nvSpPr>
        <p:spPr>
          <a:xfrm>
            <a:off x="8855127" y="3135829"/>
            <a:ext cx="1324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Via </a:t>
            </a:r>
            <a:r>
              <a:rPr lang="en-US" sz="2400" b="1" dirty="0" err="1"/>
              <a:t>Biliar</a:t>
            </a:r>
            <a:endParaRPr lang="en-US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DB312D-B0A2-FB45-AFC9-93638ACE428A}"/>
              </a:ext>
            </a:extLst>
          </p:cNvPr>
          <p:cNvSpPr txBox="1"/>
          <p:nvPr/>
        </p:nvSpPr>
        <p:spPr>
          <a:xfrm>
            <a:off x="10821218" y="3670574"/>
            <a:ext cx="1324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Pâncreas</a:t>
            </a:r>
            <a:endParaRPr 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9552D1-9326-C541-BC58-3172A02BA4A5}"/>
              </a:ext>
            </a:extLst>
          </p:cNvPr>
          <p:cNvSpPr txBox="1"/>
          <p:nvPr/>
        </p:nvSpPr>
        <p:spPr>
          <a:xfrm>
            <a:off x="8936254" y="5157572"/>
            <a:ext cx="103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Ovário</a:t>
            </a:r>
            <a:endParaRPr lang="en-US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94F483-08A1-9745-B20D-5951AD1DEDE9}"/>
              </a:ext>
            </a:extLst>
          </p:cNvPr>
          <p:cNvSpPr txBox="1"/>
          <p:nvPr/>
        </p:nvSpPr>
        <p:spPr>
          <a:xfrm>
            <a:off x="9682511" y="5886601"/>
            <a:ext cx="1927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Trato</a:t>
            </a:r>
            <a:r>
              <a:rPr lang="en-US" sz="2400" b="1" dirty="0"/>
              <a:t> </a:t>
            </a:r>
            <a:r>
              <a:rPr lang="en-US" sz="2400" b="1" dirty="0" err="1"/>
              <a:t>urinario</a:t>
            </a:r>
            <a:endParaRPr lang="en-US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4004DC-BB26-B84D-A292-3934BFA75D3B}"/>
              </a:ext>
            </a:extLst>
          </p:cNvPr>
          <p:cNvSpPr txBox="1"/>
          <p:nvPr/>
        </p:nvSpPr>
        <p:spPr>
          <a:xfrm>
            <a:off x="10512481" y="5291254"/>
            <a:ext cx="1690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Endometrio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9747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2EE6672-DE24-0843-A3D1-8ED5DB00E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8" y="292098"/>
            <a:ext cx="11859491" cy="95303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3200" b="1" dirty="0">
                <a:solidFill>
                  <a:srgbClr val="00009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charset="0"/>
              </a:rPr>
              <a:t>Epidemiologia </a:t>
            </a:r>
            <a:endParaRPr lang="pt-B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5C8219-E40E-7644-9DEA-85581B8BCD2B}"/>
              </a:ext>
            </a:extLst>
          </p:cNvPr>
          <p:cNvSpPr/>
          <p:nvPr/>
        </p:nvSpPr>
        <p:spPr>
          <a:xfrm>
            <a:off x="6078071" y="6488668"/>
            <a:ext cx="6113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Fraumeni J.F.; Cancer Epidemiology and Prevention 3</a:t>
            </a:r>
            <a:r>
              <a:rPr lang="en-US" baseline="30000" dirty="0"/>
              <a:t>rd</a:t>
            </a:r>
            <a:r>
              <a:rPr lang="en-US" dirty="0"/>
              <a:t> Edition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10DDF0-12ED-3742-A3F0-07874E948F4F}"/>
              </a:ext>
            </a:extLst>
          </p:cNvPr>
          <p:cNvSpPr txBox="1"/>
          <p:nvPr/>
        </p:nvSpPr>
        <p:spPr>
          <a:xfrm>
            <a:off x="332509" y="1271066"/>
            <a:ext cx="8506692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/>
              <a:t>Síndrome</a:t>
            </a:r>
            <a:r>
              <a:rPr lang="en-US" sz="2800" b="1" dirty="0"/>
              <a:t> de Li-Fraumeni: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TP53!</a:t>
            </a:r>
          </a:p>
          <a:p>
            <a:pPr>
              <a:lnSpc>
                <a:spcPct val="150000"/>
              </a:lnSpc>
            </a:pPr>
            <a:endParaRPr lang="en-US" sz="28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9DF57D-4055-A74B-B2E4-6F6856EFF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85" y="2785620"/>
            <a:ext cx="4610100" cy="378028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3361DB6-9486-8F4F-ABDC-CAA95CE662E0}"/>
              </a:ext>
            </a:extLst>
          </p:cNvPr>
          <p:cNvSpPr/>
          <p:nvPr/>
        </p:nvSpPr>
        <p:spPr>
          <a:xfrm>
            <a:off x="5791201" y="2551837"/>
            <a:ext cx="6096000" cy="27763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 err="1">
                <a:solidFill>
                  <a:srgbClr val="25292F"/>
                </a:solidFill>
                <a:latin typeface="Roboto"/>
              </a:rPr>
              <a:t>Sindrome</a:t>
            </a:r>
            <a:r>
              <a:rPr lang="en-US" b="1" dirty="0">
                <a:solidFill>
                  <a:srgbClr val="25292F"/>
                </a:solidFill>
                <a:latin typeface="Roboto"/>
              </a:rPr>
              <a:t> Classica: </a:t>
            </a:r>
            <a:r>
              <a:rPr lang="en-US" dirty="0">
                <a:solidFill>
                  <a:srgbClr val="25292F"/>
                </a:solidFill>
                <a:latin typeface="Roboto"/>
              </a:rPr>
              <a:t> </a:t>
            </a:r>
            <a:r>
              <a:rPr lang="en-US" dirty="0" err="1">
                <a:solidFill>
                  <a:srgbClr val="25292F"/>
                </a:solidFill>
                <a:latin typeface="Roboto"/>
              </a:rPr>
              <a:t>Todos</a:t>
            </a:r>
            <a:r>
              <a:rPr lang="en-US" dirty="0">
                <a:solidFill>
                  <a:srgbClr val="25292F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25292F"/>
                </a:solidFill>
                <a:latin typeface="Roboto"/>
              </a:rPr>
              <a:t>os</a:t>
            </a:r>
            <a:r>
              <a:rPr lang="en-US" dirty="0">
                <a:solidFill>
                  <a:srgbClr val="25292F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25292F"/>
                </a:solidFill>
                <a:latin typeface="Roboto"/>
              </a:rPr>
              <a:t>critérios</a:t>
            </a:r>
            <a:r>
              <a:rPr lang="en-US" dirty="0">
                <a:solidFill>
                  <a:srgbClr val="25292F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25292F"/>
                </a:solidFill>
                <a:latin typeface="Roboto"/>
              </a:rPr>
              <a:t>abaixo</a:t>
            </a:r>
            <a:endParaRPr lang="en-US" dirty="0">
              <a:solidFill>
                <a:srgbClr val="25292F"/>
              </a:solidFill>
              <a:latin typeface="Roboto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5292F"/>
                </a:solidFill>
                <a:latin typeface="Roboto"/>
              </a:rPr>
              <a:t>Sarcoma antes de 45 </a:t>
            </a:r>
            <a:r>
              <a:rPr lang="en-US" dirty="0" err="1">
                <a:solidFill>
                  <a:srgbClr val="25292F"/>
                </a:solidFill>
                <a:latin typeface="Roboto"/>
              </a:rPr>
              <a:t>anos</a:t>
            </a:r>
            <a:r>
              <a:rPr lang="en-US" dirty="0">
                <a:solidFill>
                  <a:srgbClr val="25292F"/>
                </a:solidFill>
                <a:latin typeface="Roboto"/>
              </a:rPr>
              <a:t> de </a:t>
            </a:r>
            <a:r>
              <a:rPr lang="en-US" dirty="0" err="1">
                <a:solidFill>
                  <a:srgbClr val="25292F"/>
                </a:solidFill>
                <a:latin typeface="Roboto"/>
              </a:rPr>
              <a:t>idade</a:t>
            </a:r>
            <a:endParaRPr lang="en-US" dirty="0">
              <a:solidFill>
                <a:srgbClr val="25292F"/>
              </a:solidFill>
              <a:latin typeface="Roboto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25292F"/>
                </a:solidFill>
                <a:latin typeface="Roboto"/>
              </a:rPr>
              <a:t>Parente</a:t>
            </a:r>
            <a:r>
              <a:rPr lang="en-US" dirty="0">
                <a:solidFill>
                  <a:srgbClr val="25292F"/>
                </a:solidFill>
                <a:latin typeface="Roboto"/>
              </a:rPr>
              <a:t> de </a:t>
            </a:r>
            <a:r>
              <a:rPr lang="en-US" dirty="0" err="1">
                <a:solidFill>
                  <a:srgbClr val="25292F"/>
                </a:solidFill>
                <a:latin typeface="Roboto"/>
              </a:rPr>
              <a:t>primeiro</a:t>
            </a:r>
            <a:r>
              <a:rPr lang="en-US" dirty="0">
                <a:solidFill>
                  <a:srgbClr val="25292F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25292F"/>
                </a:solidFill>
                <a:latin typeface="Roboto"/>
              </a:rPr>
              <a:t>grau</a:t>
            </a:r>
            <a:r>
              <a:rPr lang="en-US" dirty="0">
                <a:solidFill>
                  <a:srgbClr val="25292F"/>
                </a:solidFill>
                <a:latin typeface="Roboto"/>
              </a:rPr>
              <a:t> com </a:t>
            </a:r>
            <a:r>
              <a:rPr lang="en-US" dirty="0" err="1">
                <a:solidFill>
                  <a:srgbClr val="25292F"/>
                </a:solidFill>
                <a:latin typeface="Roboto"/>
              </a:rPr>
              <a:t>qq</a:t>
            </a:r>
            <a:r>
              <a:rPr lang="en-US" dirty="0">
                <a:solidFill>
                  <a:srgbClr val="25292F"/>
                </a:solidFill>
                <a:latin typeface="Roboto"/>
              </a:rPr>
              <a:t> cancer &lt; 45 </a:t>
            </a:r>
            <a:r>
              <a:rPr lang="en-US" dirty="0" err="1">
                <a:solidFill>
                  <a:srgbClr val="25292F"/>
                </a:solidFill>
                <a:latin typeface="Roboto"/>
              </a:rPr>
              <a:t>anos</a:t>
            </a:r>
            <a:endParaRPr lang="en-US" dirty="0">
              <a:solidFill>
                <a:srgbClr val="25292F"/>
              </a:solidFill>
              <a:latin typeface="Roboto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25292F"/>
                </a:solidFill>
                <a:latin typeface="Roboto"/>
              </a:rPr>
              <a:t>Parente</a:t>
            </a:r>
            <a:r>
              <a:rPr lang="en-US" dirty="0">
                <a:solidFill>
                  <a:srgbClr val="25292F"/>
                </a:solidFill>
                <a:latin typeface="Roboto"/>
              </a:rPr>
              <a:t> de </a:t>
            </a:r>
            <a:r>
              <a:rPr lang="en-US" dirty="0" err="1">
                <a:solidFill>
                  <a:srgbClr val="25292F"/>
                </a:solidFill>
                <a:latin typeface="Roboto"/>
              </a:rPr>
              <a:t>primeiro</a:t>
            </a:r>
            <a:r>
              <a:rPr lang="en-US" dirty="0">
                <a:solidFill>
                  <a:srgbClr val="25292F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25292F"/>
                </a:solidFill>
                <a:latin typeface="Roboto"/>
              </a:rPr>
              <a:t>ou</a:t>
            </a:r>
            <a:r>
              <a:rPr lang="en-US" dirty="0">
                <a:solidFill>
                  <a:srgbClr val="25292F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25292F"/>
                </a:solidFill>
                <a:latin typeface="Roboto"/>
              </a:rPr>
              <a:t>segundo</a:t>
            </a:r>
            <a:r>
              <a:rPr lang="en-US" dirty="0">
                <a:solidFill>
                  <a:srgbClr val="25292F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25292F"/>
                </a:solidFill>
                <a:latin typeface="Roboto"/>
              </a:rPr>
              <a:t>grau</a:t>
            </a:r>
            <a:r>
              <a:rPr lang="en-US" dirty="0">
                <a:solidFill>
                  <a:srgbClr val="25292F"/>
                </a:solidFill>
                <a:latin typeface="Roboto"/>
              </a:rPr>
              <a:t> com </a:t>
            </a:r>
            <a:r>
              <a:rPr lang="en-US" dirty="0" err="1">
                <a:solidFill>
                  <a:srgbClr val="25292F"/>
                </a:solidFill>
                <a:latin typeface="Roboto"/>
              </a:rPr>
              <a:t>qq</a:t>
            </a:r>
            <a:r>
              <a:rPr lang="en-US" dirty="0">
                <a:solidFill>
                  <a:srgbClr val="25292F"/>
                </a:solidFill>
                <a:latin typeface="Roboto"/>
              </a:rPr>
              <a:t> cancer &lt; 45 </a:t>
            </a:r>
            <a:r>
              <a:rPr lang="en-US" dirty="0" err="1">
                <a:solidFill>
                  <a:srgbClr val="25292F"/>
                </a:solidFill>
                <a:latin typeface="Roboto"/>
              </a:rPr>
              <a:t>anos</a:t>
            </a:r>
            <a:r>
              <a:rPr lang="en-US" dirty="0">
                <a:solidFill>
                  <a:srgbClr val="25292F"/>
                </a:solidFill>
                <a:latin typeface="Roboto"/>
              </a:rPr>
              <a:t> OU sarcoma </a:t>
            </a:r>
            <a:r>
              <a:rPr lang="en-US" dirty="0" err="1">
                <a:solidFill>
                  <a:srgbClr val="25292F"/>
                </a:solidFill>
                <a:latin typeface="Roboto"/>
              </a:rPr>
              <a:t>em</a:t>
            </a:r>
            <a:r>
              <a:rPr lang="en-US" dirty="0">
                <a:solidFill>
                  <a:srgbClr val="25292F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25292F"/>
                </a:solidFill>
                <a:latin typeface="Roboto"/>
              </a:rPr>
              <a:t>qq</a:t>
            </a:r>
            <a:r>
              <a:rPr lang="en-US" dirty="0">
                <a:solidFill>
                  <a:srgbClr val="25292F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25292F"/>
                </a:solidFill>
                <a:latin typeface="Roboto"/>
              </a:rPr>
              <a:t>idade</a:t>
            </a:r>
            <a:r>
              <a:rPr lang="en-US" dirty="0">
                <a:solidFill>
                  <a:srgbClr val="25292F"/>
                </a:solidFill>
                <a:latin typeface="Robot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235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398CF23-84C2-884B-9A20-38702FD0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8" y="292098"/>
            <a:ext cx="11859491" cy="95303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3200" b="1" dirty="0">
                <a:solidFill>
                  <a:srgbClr val="00009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charset="0"/>
              </a:rPr>
              <a:t>Epidemiologia </a:t>
            </a:r>
            <a:endParaRPr lang="pt-B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F7EBF0-FE63-A84C-B311-1ED1C9690927}"/>
              </a:ext>
            </a:extLst>
          </p:cNvPr>
          <p:cNvSpPr/>
          <p:nvPr/>
        </p:nvSpPr>
        <p:spPr>
          <a:xfrm>
            <a:off x="3199966" y="3137625"/>
            <a:ext cx="6229785" cy="924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>
                <a:solidFill>
                  <a:srgbClr val="25292F"/>
                </a:solidFill>
                <a:latin typeface="Roboto"/>
              </a:rPr>
              <a:t>DÚVIDAS?</a:t>
            </a:r>
            <a:endParaRPr lang="en-US" sz="3200" dirty="0">
              <a:solidFill>
                <a:srgbClr val="25292F"/>
              </a:solidFill>
              <a:latin typeface="Roboto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B3A056-A4F8-1C4D-AE51-306DD5AE58D8}"/>
              </a:ext>
            </a:extLst>
          </p:cNvPr>
          <p:cNvSpPr/>
          <p:nvPr/>
        </p:nvSpPr>
        <p:spPr>
          <a:xfrm>
            <a:off x="2285794" y="5001696"/>
            <a:ext cx="73901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hlinkClick r:id="rId3"/>
              </a:rPr>
              <a:t>https://pollev.com/LEANDROCOLLI267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770743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F58226-977F-DA46-B0D3-C77878420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612" y="1690688"/>
            <a:ext cx="7728775" cy="51525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BB2BFF-36AD-7148-95FA-ADFD78C44086}"/>
              </a:ext>
            </a:extLst>
          </p:cNvPr>
          <p:cNvSpPr txBox="1"/>
          <p:nvPr/>
        </p:nvSpPr>
        <p:spPr>
          <a:xfrm>
            <a:off x="3843819" y="550574"/>
            <a:ext cx="4099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Cancer: </a:t>
            </a:r>
            <a:r>
              <a:rPr lang="en-US" sz="3200" b="1" dirty="0" err="1">
                <a:solidFill>
                  <a:srgbClr val="FF0000"/>
                </a:solidFill>
              </a:rPr>
              <a:t>múltiplas</a:t>
            </a:r>
            <a:r>
              <a:rPr lang="en-US" sz="3200" b="1" dirty="0">
                <a:solidFill>
                  <a:srgbClr val="FF0000"/>
                </a:solidFill>
              </a:rPr>
              <a:t> faces</a:t>
            </a:r>
          </a:p>
        </p:txBody>
      </p:sp>
    </p:spTree>
    <p:extLst>
      <p:ext uri="{BB962C8B-B14F-4D97-AF65-F5344CB8AC3E}">
        <p14:creationId xmlns:p14="http://schemas.microsoft.com/office/powerpoint/2010/main" val="13192343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19B000-C6C9-1540-85EA-A1445DB8DBDD}"/>
              </a:ext>
            </a:extLst>
          </p:cNvPr>
          <p:cNvSpPr txBox="1"/>
          <p:nvPr/>
        </p:nvSpPr>
        <p:spPr>
          <a:xfrm>
            <a:off x="3929544" y="536287"/>
            <a:ext cx="40566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Apresentações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Clínicas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B91EB46-BE48-2A49-94D9-AAC84F95D1FE}"/>
              </a:ext>
            </a:extLst>
          </p:cNvPr>
          <p:cNvSpPr/>
          <p:nvPr/>
        </p:nvSpPr>
        <p:spPr>
          <a:xfrm>
            <a:off x="1771650" y="2114550"/>
            <a:ext cx="4914900" cy="39147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Sinais</a:t>
            </a:r>
            <a:r>
              <a:rPr lang="en-US" sz="2800" dirty="0"/>
              <a:t> e </a:t>
            </a:r>
            <a:r>
              <a:rPr lang="en-US" sz="2800" dirty="0" err="1"/>
              <a:t>Sintomas</a:t>
            </a:r>
            <a:r>
              <a:rPr lang="en-US" sz="2800" dirty="0"/>
              <a:t> Gerais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F29ACA1-D75E-C04B-AE9A-F84879D416BA}"/>
              </a:ext>
            </a:extLst>
          </p:cNvPr>
          <p:cNvSpPr/>
          <p:nvPr/>
        </p:nvSpPr>
        <p:spPr>
          <a:xfrm>
            <a:off x="5717743" y="2114550"/>
            <a:ext cx="4914900" cy="391477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Órgao</a:t>
            </a:r>
            <a:r>
              <a:rPr lang="en-US" sz="2800" dirty="0"/>
              <a:t> </a:t>
            </a:r>
            <a:r>
              <a:rPr lang="en-US" sz="2800" dirty="0" err="1"/>
              <a:t>específicos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520698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72A7F-A4C1-8E4F-B4BB-E1E939D2DD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0EB921-B670-A74B-B12C-46EBD63669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free_text_polls/z3BvMqxzNKGbrdYkI7NJ0">
            <a:extLst>
              <a:ext uri="{FF2B5EF4-FFF2-40B4-BE49-F238E27FC236}">
                <a16:creationId xmlns:a16="http://schemas.microsoft.com/office/drawing/2014/main" id="{DE7CB5B3-3298-404F-968C-57A133A5A8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700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ED9C496-777F-DC4D-9C64-C3B89AC0880A}"/>
              </a:ext>
            </a:extLst>
          </p:cNvPr>
          <p:cNvSpPr txBox="1"/>
          <p:nvPr/>
        </p:nvSpPr>
        <p:spPr>
          <a:xfrm>
            <a:off x="542925" y="1300163"/>
            <a:ext cx="9510873" cy="5575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 err="1"/>
              <a:t>Febre</a:t>
            </a:r>
            <a:r>
              <a:rPr lang="en-US" sz="2400" b="1" dirty="0"/>
              <a:t> (~30% dos </a:t>
            </a:r>
            <a:r>
              <a:rPr lang="en-US" sz="2400" b="1" dirty="0" err="1"/>
              <a:t>casos</a:t>
            </a:r>
            <a:r>
              <a:rPr lang="en-US" sz="2400" b="1" dirty="0"/>
              <a:t>):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UcPeriod"/>
            </a:pPr>
            <a:r>
              <a:rPr lang="en-US" sz="2400" dirty="0" err="1"/>
              <a:t>Associada</a:t>
            </a:r>
            <a:r>
              <a:rPr lang="en-US" sz="2400" dirty="0"/>
              <a:t> a </a:t>
            </a:r>
            <a:r>
              <a:rPr lang="en-US" sz="2400" dirty="0" err="1"/>
              <a:t>sudorese</a:t>
            </a:r>
            <a:r>
              <a:rPr lang="en-US" sz="2400" dirty="0"/>
              <a:t> </a:t>
            </a:r>
            <a:r>
              <a:rPr lang="en-US" sz="2400" dirty="0" err="1"/>
              <a:t>noturna</a:t>
            </a:r>
            <a:endParaRPr lang="en-US" sz="2400" dirty="0"/>
          </a:p>
          <a:p>
            <a:pPr marL="800100" lvl="1" indent="-342900">
              <a:lnSpc>
                <a:spcPct val="150000"/>
              </a:lnSpc>
              <a:buFont typeface="+mj-lt"/>
              <a:buAutoNum type="alphaUcPeriod"/>
            </a:pPr>
            <a:r>
              <a:rPr lang="en-US" sz="2400" dirty="0" err="1"/>
              <a:t>Linfomas</a:t>
            </a:r>
            <a:r>
              <a:rPr lang="en-US" sz="2400" dirty="0"/>
              <a:t>, Cancer renal e metastases hepaticas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 err="1"/>
              <a:t>Dor</a:t>
            </a:r>
            <a:r>
              <a:rPr lang="en-US" sz="2400" b="1" dirty="0"/>
              <a:t> (~30% dos </a:t>
            </a:r>
            <a:r>
              <a:rPr lang="en-US" sz="2400" b="1" dirty="0" err="1"/>
              <a:t>casos</a:t>
            </a:r>
            <a:r>
              <a:rPr lang="en-US" sz="2400" b="1" dirty="0"/>
              <a:t>):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UcPeriod"/>
            </a:pPr>
            <a:r>
              <a:rPr lang="en-US" sz="2400" dirty="0" err="1"/>
              <a:t>Mecanismo</a:t>
            </a:r>
            <a:r>
              <a:rPr lang="en-US" sz="2400" dirty="0"/>
              <a:t> </a:t>
            </a:r>
            <a:r>
              <a:rPr lang="en-US" sz="2400" dirty="0" err="1"/>
              <a:t>mais</a:t>
            </a:r>
            <a:r>
              <a:rPr lang="en-US" sz="2400" dirty="0"/>
              <a:t> </a:t>
            </a:r>
            <a:r>
              <a:rPr lang="en-US" sz="2400" dirty="0" err="1"/>
              <a:t>comum</a:t>
            </a:r>
            <a:r>
              <a:rPr lang="en-US" sz="2400" dirty="0"/>
              <a:t>: </a:t>
            </a:r>
            <a:r>
              <a:rPr lang="en-US" sz="2400" dirty="0" err="1"/>
              <a:t>infiltração</a:t>
            </a:r>
            <a:endParaRPr lang="en-US" sz="2400" dirty="0"/>
          </a:p>
          <a:p>
            <a:pPr marL="800100" lvl="1" indent="-342900">
              <a:lnSpc>
                <a:spcPct val="150000"/>
              </a:lnSpc>
              <a:buFont typeface="+mj-lt"/>
              <a:buAutoNum type="alphaUcPeriod"/>
            </a:pPr>
            <a:r>
              <a:rPr lang="en-US" sz="2400" dirty="0" err="1"/>
              <a:t>Todo</a:t>
            </a:r>
            <a:r>
              <a:rPr lang="en-US" sz="2400" dirty="0"/>
              <a:t> </a:t>
            </a:r>
            <a:r>
              <a:rPr lang="en-US" sz="2400" dirty="0" err="1"/>
              <a:t>paciente</a:t>
            </a:r>
            <a:r>
              <a:rPr lang="en-US" sz="2400" dirty="0"/>
              <a:t> com </a:t>
            </a:r>
            <a:r>
              <a:rPr lang="en-US" sz="2400" dirty="0" err="1"/>
              <a:t>dor</a:t>
            </a:r>
            <a:r>
              <a:rPr lang="en-US" sz="2400" dirty="0"/>
              <a:t> </a:t>
            </a:r>
            <a:r>
              <a:rPr lang="en-US" sz="2400" dirty="0" err="1"/>
              <a:t>persistente</a:t>
            </a:r>
            <a:r>
              <a:rPr lang="en-US" sz="2400" dirty="0"/>
              <a:t> </a:t>
            </a:r>
            <a:r>
              <a:rPr lang="en-US" sz="2400" dirty="0" err="1"/>
              <a:t>deve</a:t>
            </a:r>
            <a:r>
              <a:rPr lang="en-US" sz="2400" dirty="0"/>
              <a:t> levanter </a:t>
            </a:r>
            <a:r>
              <a:rPr lang="en-US" sz="2400" dirty="0" err="1"/>
              <a:t>hipótese</a:t>
            </a:r>
            <a:r>
              <a:rPr lang="en-US" sz="2400" dirty="0"/>
              <a:t> de cancer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 err="1"/>
              <a:t>Perda</a:t>
            </a:r>
            <a:r>
              <a:rPr lang="en-US" sz="2400" b="1" dirty="0"/>
              <a:t> de Peso </a:t>
            </a:r>
            <a:r>
              <a:rPr lang="en-US" sz="2400" b="1" dirty="0" err="1"/>
              <a:t>sem</a:t>
            </a:r>
            <a:r>
              <a:rPr lang="en-US" sz="2400" b="1" dirty="0"/>
              <a:t> </a:t>
            </a:r>
            <a:r>
              <a:rPr lang="en-US" sz="2400" b="1" dirty="0" err="1"/>
              <a:t>casusa</a:t>
            </a:r>
            <a:r>
              <a:rPr lang="en-US" sz="2400" b="1" dirty="0"/>
              <a:t>: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UcPeriod"/>
            </a:pPr>
            <a:r>
              <a:rPr lang="en-US" sz="2400" dirty="0"/>
              <a:t>&gt; 10 pounds (4,5 kg) </a:t>
            </a:r>
            <a:r>
              <a:rPr lang="en-US" sz="2400" dirty="0" err="1"/>
              <a:t>ou</a:t>
            </a:r>
            <a:r>
              <a:rPr lang="en-US" sz="2400" dirty="0"/>
              <a:t> &gt; 5% do peso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UcPeriod"/>
            </a:pPr>
            <a:r>
              <a:rPr lang="en-US" sz="2400" dirty="0" err="1"/>
              <a:t>Diversas</a:t>
            </a:r>
            <a:r>
              <a:rPr lang="en-US" sz="2400" dirty="0"/>
              <a:t> </a:t>
            </a:r>
            <a:r>
              <a:rPr lang="en-US" sz="2400" dirty="0" err="1"/>
              <a:t>causas</a:t>
            </a:r>
            <a:r>
              <a:rPr lang="en-US" sz="2400" dirty="0"/>
              <a:t>: </a:t>
            </a:r>
            <a:r>
              <a:rPr lang="en-US" sz="2400" dirty="0" err="1"/>
              <a:t>absorção</a:t>
            </a:r>
            <a:r>
              <a:rPr lang="en-US" sz="2400" dirty="0"/>
              <a:t>, </a:t>
            </a:r>
            <a:r>
              <a:rPr lang="en-US" sz="2400" dirty="0" err="1"/>
              <a:t>obstrução</a:t>
            </a:r>
            <a:r>
              <a:rPr lang="en-US" sz="2400" dirty="0"/>
              <a:t>, </a:t>
            </a:r>
            <a:r>
              <a:rPr lang="en-US" sz="2400" dirty="0" err="1"/>
              <a:t>catabolismo</a:t>
            </a:r>
            <a:r>
              <a:rPr lang="en-US" sz="2400" dirty="0"/>
              <a:t>, etc.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UcPeriod"/>
            </a:pP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80787A-4B83-2D4B-9130-584E02B72806}"/>
              </a:ext>
            </a:extLst>
          </p:cNvPr>
          <p:cNvSpPr txBox="1"/>
          <p:nvPr/>
        </p:nvSpPr>
        <p:spPr>
          <a:xfrm>
            <a:off x="4243869" y="442912"/>
            <a:ext cx="4292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Sinais</a:t>
            </a:r>
            <a:r>
              <a:rPr lang="en-US" sz="3200" b="1" dirty="0">
                <a:solidFill>
                  <a:srgbClr val="FF0000"/>
                </a:solidFill>
              </a:rPr>
              <a:t> e </a:t>
            </a:r>
            <a:r>
              <a:rPr lang="en-US" sz="3200" b="1" dirty="0" err="1">
                <a:solidFill>
                  <a:srgbClr val="FF0000"/>
                </a:solidFill>
              </a:rPr>
              <a:t>Sintomas</a:t>
            </a:r>
            <a:r>
              <a:rPr lang="en-US" sz="3200" b="1" dirty="0">
                <a:solidFill>
                  <a:srgbClr val="FF0000"/>
                </a:solidFill>
              </a:rPr>
              <a:t> Gerais</a:t>
            </a:r>
          </a:p>
        </p:txBody>
      </p:sp>
    </p:spTree>
    <p:extLst>
      <p:ext uri="{BB962C8B-B14F-4D97-AF65-F5344CB8AC3E}">
        <p14:creationId xmlns:p14="http://schemas.microsoft.com/office/powerpoint/2010/main" val="6435963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ED9C496-777F-DC4D-9C64-C3B89AC0880A}"/>
              </a:ext>
            </a:extLst>
          </p:cNvPr>
          <p:cNvSpPr txBox="1"/>
          <p:nvPr/>
        </p:nvSpPr>
        <p:spPr>
          <a:xfrm>
            <a:off x="542925" y="968622"/>
            <a:ext cx="7231916" cy="5575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4"/>
            </a:pPr>
            <a:r>
              <a:rPr lang="en-US" sz="2400" b="1" dirty="0" err="1"/>
              <a:t>Fadiga</a:t>
            </a:r>
            <a:r>
              <a:rPr lang="en-US" sz="2400" b="1" dirty="0"/>
              <a:t>: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UcPeriod"/>
            </a:pPr>
            <a:r>
              <a:rPr lang="en-US" sz="2400" dirty="0" err="1"/>
              <a:t>Cansaço</a:t>
            </a:r>
            <a:r>
              <a:rPr lang="en-US" sz="2400" dirty="0"/>
              <a:t> </a:t>
            </a:r>
            <a:r>
              <a:rPr lang="en-US" sz="2400" dirty="0" err="1"/>
              <a:t>profundo</a:t>
            </a:r>
            <a:r>
              <a:rPr lang="en-US" sz="2400" dirty="0"/>
              <a:t> que </a:t>
            </a:r>
            <a:r>
              <a:rPr lang="en-US" sz="2400" dirty="0" err="1"/>
              <a:t>nao</a:t>
            </a:r>
            <a:r>
              <a:rPr lang="en-US" sz="2400" dirty="0"/>
              <a:t> </a:t>
            </a:r>
            <a:r>
              <a:rPr lang="en-US" sz="2400" dirty="0" err="1"/>
              <a:t>melhora</a:t>
            </a:r>
            <a:r>
              <a:rPr lang="en-US" sz="2400" dirty="0"/>
              <a:t> com </a:t>
            </a:r>
            <a:r>
              <a:rPr lang="en-US" sz="2400" dirty="0" err="1"/>
              <a:t>repouso</a:t>
            </a:r>
            <a:r>
              <a:rPr lang="en-US" sz="2400" dirty="0"/>
              <a:t>.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UcPeriod"/>
            </a:pPr>
            <a:r>
              <a:rPr lang="en-US" sz="2400" dirty="0" err="1"/>
              <a:t>Leucemias</a:t>
            </a:r>
            <a:r>
              <a:rPr lang="en-US" sz="2400" dirty="0"/>
              <a:t>, colon, </a:t>
            </a:r>
            <a:r>
              <a:rPr lang="en-US" sz="2400" dirty="0" err="1"/>
              <a:t>estomago</a:t>
            </a:r>
            <a:r>
              <a:rPr lang="en-US" sz="2400" dirty="0"/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en-US" sz="2400" b="1" dirty="0"/>
              <a:t>Massa </a:t>
            </a:r>
            <a:r>
              <a:rPr lang="en-US" sz="2400" b="1" dirty="0" err="1"/>
              <a:t>tumoral</a:t>
            </a:r>
            <a:r>
              <a:rPr lang="en-US" sz="2400" b="1" dirty="0"/>
              <a:t>: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UcPeriod"/>
            </a:pPr>
            <a:r>
              <a:rPr lang="en-US" sz="2400" dirty="0" err="1"/>
              <a:t>Palpem</a:t>
            </a:r>
            <a:r>
              <a:rPr lang="en-US" sz="2400" dirty="0"/>
              <a:t> </a:t>
            </a:r>
            <a:r>
              <a:rPr lang="en-US" sz="2400" dirty="0" err="1"/>
              <a:t>seu</a:t>
            </a:r>
            <a:r>
              <a:rPr lang="en-US" sz="2400" dirty="0"/>
              <a:t> </a:t>
            </a:r>
            <a:r>
              <a:rPr lang="en-US" sz="2400" dirty="0" err="1"/>
              <a:t>paciente</a:t>
            </a:r>
            <a:r>
              <a:rPr lang="en-US" sz="2400" dirty="0"/>
              <a:t>!!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en-US" sz="2400" b="1" dirty="0"/>
              <a:t>Anemia: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UcPeriod"/>
            </a:pPr>
            <a:r>
              <a:rPr lang="en-US" sz="2400" dirty="0" err="1"/>
              <a:t>Tumores</a:t>
            </a:r>
            <a:r>
              <a:rPr lang="en-US" sz="2400" dirty="0"/>
              <a:t> </a:t>
            </a:r>
            <a:r>
              <a:rPr lang="en-US" sz="2400" dirty="0" err="1"/>
              <a:t>Gastrointestinais</a:t>
            </a:r>
            <a:endParaRPr lang="en-US" sz="2400" dirty="0"/>
          </a:p>
          <a:p>
            <a:pPr marL="800100" lvl="1" indent="-342900">
              <a:lnSpc>
                <a:spcPct val="150000"/>
              </a:lnSpc>
              <a:buFont typeface="+mj-lt"/>
              <a:buAutoNum type="alphaUcPeriod"/>
            </a:pPr>
            <a:r>
              <a:rPr lang="en-US" sz="2400" dirty="0" err="1"/>
              <a:t>Geralmente</a:t>
            </a:r>
            <a:r>
              <a:rPr lang="en-US" sz="2400" dirty="0"/>
              <a:t>:</a:t>
            </a:r>
          </a:p>
          <a:p>
            <a:pPr marL="1257300" lvl="2" indent="-342900">
              <a:lnSpc>
                <a:spcPct val="150000"/>
              </a:lnSpc>
              <a:buFont typeface="+mj-lt"/>
              <a:buAutoNum type="alphaUcPeriod"/>
            </a:pPr>
            <a:r>
              <a:rPr lang="en-US" sz="2400" dirty="0"/>
              <a:t>anemia </a:t>
            </a:r>
            <a:r>
              <a:rPr lang="en-US" sz="2400" dirty="0" err="1"/>
              <a:t>normocitica</a:t>
            </a:r>
            <a:r>
              <a:rPr lang="en-US" sz="2400" dirty="0"/>
              <a:t> </a:t>
            </a:r>
            <a:r>
              <a:rPr lang="en-US" sz="2400" dirty="0" err="1"/>
              <a:t>normocromica</a:t>
            </a:r>
            <a:endParaRPr lang="en-US" sz="2400" dirty="0"/>
          </a:p>
          <a:p>
            <a:pPr marL="1257300" lvl="2" indent="-342900">
              <a:lnSpc>
                <a:spcPct val="150000"/>
              </a:lnSpc>
              <a:buFont typeface="+mj-lt"/>
              <a:buAutoNum type="alphaUcPeriod"/>
            </a:pPr>
            <a:r>
              <a:rPr lang="en-US" sz="2400" dirty="0"/>
              <a:t>anemia </a:t>
            </a:r>
            <a:r>
              <a:rPr lang="en-US" sz="2400" dirty="0" err="1"/>
              <a:t>microcítica</a:t>
            </a:r>
            <a:r>
              <a:rPr lang="en-US" sz="2400" dirty="0"/>
              <a:t> e </a:t>
            </a:r>
            <a:r>
              <a:rPr lang="en-US" sz="2400" dirty="0" err="1"/>
              <a:t>hipocrômica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3E15BD-2318-FB44-B213-CD275C9FD265}"/>
              </a:ext>
            </a:extLst>
          </p:cNvPr>
          <p:cNvSpPr txBox="1"/>
          <p:nvPr/>
        </p:nvSpPr>
        <p:spPr>
          <a:xfrm>
            <a:off x="4243869" y="442912"/>
            <a:ext cx="4292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Sinais</a:t>
            </a:r>
            <a:r>
              <a:rPr lang="en-US" sz="3200" b="1" dirty="0">
                <a:solidFill>
                  <a:srgbClr val="FF0000"/>
                </a:solidFill>
              </a:rPr>
              <a:t> e </a:t>
            </a:r>
            <a:r>
              <a:rPr lang="en-US" sz="3200" b="1" dirty="0" err="1">
                <a:solidFill>
                  <a:srgbClr val="FF0000"/>
                </a:solidFill>
              </a:rPr>
              <a:t>Sintomas</a:t>
            </a:r>
            <a:r>
              <a:rPr lang="en-US" sz="3200" b="1" dirty="0">
                <a:solidFill>
                  <a:srgbClr val="FF0000"/>
                </a:solidFill>
              </a:rPr>
              <a:t> Gerais</a:t>
            </a:r>
          </a:p>
        </p:txBody>
      </p:sp>
    </p:spTree>
    <p:extLst>
      <p:ext uri="{BB962C8B-B14F-4D97-AF65-F5344CB8AC3E}">
        <p14:creationId xmlns:p14="http://schemas.microsoft.com/office/powerpoint/2010/main" val="25723908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513A0D-6BF8-A244-8CFC-D4CD5715F770}"/>
              </a:ext>
            </a:extLst>
          </p:cNvPr>
          <p:cNvSpPr txBox="1"/>
          <p:nvPr/>
        </p:nvSpPr>
        <p:spPr>
          <a:xfrm>
            <a:off x="509044" y="385763"/>
            <a:ext cx="111739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dirty="0"/>
              <a:t>Ricardo, homem de 59 anos, reclama ao seu médico de família que apresenta tosse progressiva nas ultimas três semanas, com falta de ar e escarros hemoptoicos.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AC56D4-6B82-024C-B92B-C409F4143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641" y="2654125"/>
            <a:ext cx="4322797" cy="31757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D474DC-5ACB-014D-BB2C-8D5A934BD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938" y="2173895"/>
            <a:ext cx="3971746" cy="46841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977655-50B1-9C41-94B3-A35C40224CCE}"/>
              </a:ext>
            </a:extLst>
          </p:cNvPr>
          <p:cNvSpPr/>
          <p:nvPr/>
        </p:nvSpPr>
        <p:spPr>
          <a:xfrm>
            <a:off x="509044" y="1689221"/>
            <a:ext cx="110848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/>
              <a:t>O paciente é tabagista 20 maços por dia há 40 anos e relata perda de peso.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2770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2E33A4-176A-F545-B482-A3D995C6D47C}"/>
              </a:ext>
            </a:extLst>
          </p:cNvPr>
          <p:cNvSpPr txBox="1"/>
          <p:nvPr/>
        </p:nvSpPr>
        <p:spPr>
          <a:xfrm>
            <a:off x="3932270" y="215354"/>
            <a:ext cx="40972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/>
              <a:t>Eu preciso de </a:t>
            </a:r>
            <a:r>
              <a:rPr lang="pt-BR" sz="4400" b="1" dirty="0" err="1"/>
              <a:t>vc</a:t>
            </a:r>
            <a:r>
              <a:rPr lang="pt-BR" sz="4400" b="1" dirty="0"/>
              <a:t>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220232-CDC2-5A4A-8107-BC02FD420D88}"/>
              </a:ext>
            </a:extLst>
          </p:cNvPr>
          <p:cNvSpPr/>
          <p:nvPr/>
        </p:nvSpPr>
        <p:spPr>
          <a:xfrm>
            <a:off x="2400917" y="5801796"/>
            <a:ext cx="73901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hlinkClick r:id="rId3"/>
              </a:rPr>
              <a:t>https://pollev.com/LEANDROCOLLI267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F8D2D3-E3C3-DC4E-A5A9-8429748E96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37"/>
          <a:stretch/>
        </p:blipFill>
        <p:spPr>
          <a:xfrm>
            <a:off x="4347228" y="1015490"/>
            <a:ext cx="3497545" cy="468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685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3E15BD-2318-FB44-B213-CD275C9FD265}"/>
              </a:ext>
            </a:extLst>
          </p:cNvPr>
          <p:cNvSpPr txBox="1"/>
          <p:nvPr/>
        </p:nvSpPr>
        <p:spPr>
          <a:xfrm>
            <a:off x="2729394" y="485775"/>
            <a:ext cx="5739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Cancer de </a:t>
            </a:r>
            <a:r>
              <a:rPr lang="en-US" sz="3200" b="1" dirty="0" err="1">
                <a:solidFill>
                  <a:srgbClr val="FF0000"/>
                </a:solidFill>
              </a:rPr>
              <a:t>Pulmão</a:t>
            </a:r>
            <a:r>
              <a:rPr lang="en-US" sz="3200" b="1" dirty="0">
                <a:solidFill>
                  <a:srgbClr val="FF0000"/>
                </a:solidFill>
              </a:rPr>
              <a:t> vs Pneumonia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1653DF0-2E58-C044-9C65-61823315DF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851843"/>
              </p:ext>
            </p:extLst>
          </p:nvPr>
        </p:nvGraphicFramePr>
        <p:xfrm>
          <a:off x="1674812" y="1548340"/>
          <a:ext cx="8912226" cy="2623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0742">
                  <a:extLst>
                    <a:ext uri="{9D8B030D-6E8A-4147-A177-3AD203B41FA5}">
                      <a16:colId xmlns:a16="http://schemas.microsoft.com/office/drawing/2014/main" val="3759773617"/>
                    </a:ext>
                  </a:extLst>
                </a:gridCol>
                <a:gridCol w="2970742">
                  <a:extLst>
                    <a:ext uri="{9D8B030D-6E8A-4147-A177-3AD203B41FA5}">
                      <a16:colId xmlns:a16="http://schemas.microsoft.com/office/drawing/2014/main" val="835169296"/>
                    </a:ext>
                  </a:extLst>
                </a:gridCol>
                <a:gridCol w="2970742">
                  <a:extLst>
                    <a:ext uri="{9D8B030D-6E8A-4147-A177-3AD203B41FA5}">
                      <a16:colId xmlns:a16="http://schemas.microsoft.com/office/drawing/2014/main" val="1025664393"/>
                    </a:ext>
                  </a:extLst>
                </a:gridCol>
              </a:tblGrid>
              <a:tr h="437268">
                <a:tc>
                  <a:txBody>
                    <a:bodyPr/>
                    <a:lstStyle/>
                    <a:p>
                      <a:r>
                        <a:rPr lang="en-US" dirty="0"/>
                        <a:t>O que?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Pneumonia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Cancer de </a:t>
                      </a:r>
                      <a:r>
                        <a:rPr lang="en-US" dirty="0" err="1"/>
                        <a:t>Pulmao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9334565"/>
                  </a:ext>
                </a:extLst>
              </a:tr>
              <a:tr h="437268">
                <a:tc>
                  <a:txBody>
                    <a:bodyPr/>
                    <a:lstStyle/>
                    <a:p>
                      <a:r>
                        <a:rPr lang="en-US" dirty="0" err="1"/>
                        <a:t>Tosse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Limitada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Persistente</a:t>
                      </a:r>
                      <a:r>
                        <a:rPr lang="en-US" dirty="0"/>
                        <a:t> (&gt;2 </a:t>
                      </a:r>
                      <a:r>
                        <a:rPr lang="en-US" dirty="0" err="1"/>
                        <a:t>semanas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9102811"/>
                  </a:ext>
                </a:extLst>
              </a:tr>
              <a:tr h="437268">
                <a:tc>
                  <a:txBody>
                    <a:bodyPr/>
                    <a:lstStyle/>
                    <a:p>
                      <a:r>
                        <a:rPr lang="en-US" dirty="0" err="1"/>
                        <a:t>Escarro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Amarelado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Sanguinolento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Escuro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6974952"/>
                  </a:ext>
                </a:extLst>
              </a:tr>
              <a:tr h="437268">
                <a:tc>
                  <a:txBody>
                    <a:bodyPr/>
                    <a:lstStyle/>
                    <a:p>
                      <a:r>
                        <a:rPr lang="en-US" dirty="0" err="1"/>
                        <a:t>Cansaço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Agudo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Cronico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5317522"/>
                  </a:ext>
                </a:extLst>
              </a:tr>
              <a:tr h="437268">
                <a:tc>
                  <a:txBody>
                    <a:bodyPr/>
                    <a:lstStyle/>
                    <a:p>
                      <a:r>
                        <a:rPr lang="en-US" dirty="0" err="1"/>
                        <a:t>Perda</a:t>
                      </a:r>
                      <a:r>
                        <a:rPr lang="en-US" dirty="0"/>
                        <a:t> de peso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Incomum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Comum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470064"/>
                  </a:ext>
                </a:extLst>
              </a:tr>
              <a:tr h="437268">
                <a:tc>
                  <a:txBody>
                    <a:bodyPr/>
                    <a:lstStyle/>
                    <a:p>
                      <a:r>
                        <a:rPr lang="en-US" dirty="0" err="1"/>
                        <a:t>Cefaléia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Incomum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Possível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8685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77928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03E8FA-B662-4649-9942-3709D1667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" y="941390"/>
            <a:ext cx="5626100" cy="557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0AB660-DA30-234A-8DE7-E2C4AD1F3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5821" y="626005"/>
            <a:ext cx="5172532" cy="60346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5A50E2-EBD0-974D-AB5B-93D82422F6ED}"/>
              </a:ext>
            </a:extLst>
          </p:cNvPr>
          <p:cNvSpPr txBox="1"/>
          <p:nvPr/>
        </p:nvSpPr>
        <p:spPr>
          <a:xfrm>
            <a:off x="2826452" y="48922"/>
            <a:ext cx="5739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Cancer de </a:t>
            </a:r>
            <a:r>
              <a:rPr lang="en-US" sz="3200" b="1" dirty="0" err="1">
                <a:solidFill>
                  <a:srgbClr val="FF0000"/>
                </a:solidFill>
              </a:rPr>
              <a:t>Pulmão</a:t>
            </a:r>
            <a:r>
              <a:rPr lang="en-US" sz="3200" b="1" dirty="0">
                <a:solidFill>
                  <a:srgbClr val="FF0000"/>
                </a:solidFill>
              </a:rPr>
              <a:t> vs Pneumonia</a:t>
            </a:r>
          </a:p>
        </p:txBody>
      </p:sp>
    </p:spTree>
    <p:extLst>
      <p:ext uri="{BB962C8B-B14F-4D97-AF65-F5344CB8AC3E}">
        <p14:creationId xmlns:p14="http://schemas.microsoft.com/office/powerpoint/2010/main" val="4877669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513A0D-6BF8-A244-8CFC-D4CD5715F770}"/>
              </a:ext>
            </a:extLst>
          </p:cNvPr>
          <p:cNvSpPr txBox="1"/>
          <p:nvPr/>
        </p:nvSpPr>
        <p:spPr>
          <a:xfrm>
            <a:off x="509044" y="385763"/>
            <a:ext cx="111739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dirty="0"/>
              <a:t>Sandra, mulher de 66 anos, queixa de cansaço há dois meses, perda de peso, maior ruído intestinal e gases. Ao exame físico, descora ++/4, sem alterações na palpação abdominal.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5EB6AD-702B-1E48-AC8C-A2980CEEC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638" y="1762733"/>
            <a:ext cx="3711721" cy="50952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499EAD-E2FB-3D4E-8431-B9D93CD27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837" y="2356623"/>
            <a:ext cx="5524643" cy="353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4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2EE6672-DE24-0843-A3D1-8ED5DB00E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8" y="292098"/>
            <a:ext cx="11859491" cy="95303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3200" b="1" dirty="0">
                <a:solidFill>
                  <a:srgbClr val="00009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charset="0"/>
              </a:rPr>
              <a:t>Apresentações Clínicas</a:t>
            </a:r>
            <a:endParaRPr lang="pt-B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E99C70-2EEF-D84B-9D59-00A760D4BCE4}"/>
              </a:ext>
            </a:extLst>
          </p:cNvPr>
          <p:cNvSpPr txBox="1"/>
          <p:nvPr/>
        </p:nvSpPr>
        <p:spPr>
          <a:xfrm>
            <a:off x="878541" y="1398494"/>
            <a:ext cx="6309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Três</a:t>
            </a:r>
            <a:r>
              <a:rPr lang="en-US" sz="2800" b="1" dirty="0"/>
              <a:t> </a:t>
            </a:r>
            <a:r>
              <a:rPr lang="en-US" sz="2800" b="1" dirty="0" err="1"/>
              <a:t>apresentações</a:t>
            </a:r>
            <a:r>
              <a:rPr lang="en-US" sz="2800" b="1" dirty="0"/>
              <a:t> </a:t>
            </a:r>
            <a:r>
              <a:rPr lang="en-US" sz="2800" b="1" dirty="0" err="1"/>
              <a:t>clínicas</a:t>
            </a:r>
            <a:r>
              <a:rPr lang="en-US" sz="2800" b="1" dirty="0"/>
              <a:t> </a:t>
            </a:r>
            <a:r>
              <a:rPr lang="en-US" sz="2800" b="1" dirty="0" err="1"/>
              <a:t>mais</a:t>
            </a:r>
            <a:r>
              <a:rPr lang="en-US" sz="2800" b="1" dirty="0"/>
              <a:t> </a:t>
            </a:r>
            <a:r>
              <a:rPr lang="en-US" sz="2800" b="1" dirty="0" err="1"/>
              <a:t>comuns</a:t>
            </a:r>
            <a:r>
              <a:rPr lang="en-US" sz="2800" b="1" dirty="0"/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861B28-FACB-FD42-A19A-42218508C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15" y="2422866"/>
            <a:ext cx="3894044" cy="3264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8529EA-30C0-3846-BA90-BFDFC7127CD9}"/>
              </a:ext>
            </a:extLst>
          </p:cNvPr>
          <p:cNvSpPr txBox="1"/>
          <p:nvPr/>
        </p:nvSpPr>
        <p:spPr>
          <a:xfrm>
            <a:off x="1223807" y="5958130"/>
            <a:ext cx="1988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Rastreamento</a:t>
            </a:r>
            <a:endParaRPr lang="en-US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4DA029-1EC7-ED4B-9F5B-E893DF775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2541" y="2283688"/>
            <a:ext cx="3454400" cy="3543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9A4C7D-7144-E14A-B972-1F40467688BF}"/>
              </a:ext>
            </a:extLst>
          </p:cNvPr>
          <p:cNvSpPr txBox="1"/>
          <p:nvPr/>
        </p:nvSpPr>
        <p:spPr>
          <a:xfrm>
            <a:off x="4033186" y="5912641"/>
            <a:ext cx="5010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Quadro </a:t>
            </a:r>
            <a:r>
              <a:rPr lang="en-US" sz="2400" b="1" dirty="0" err="1"/>
              <a:t>agudo</a:t>
            </a:r>
            <a:r>
              <a:rPr lang="en-US" sz="2400" b="1" dirty="0"/>
              <a:t> de </a:t>
            </a:r>
            <a:r>
              <a:rPr lang="en-US" sz="2400" b="1" dirty="0" err="1"/>
              <a:t>obstrução</a:t>
            </a:r>
            <a:r>
              <a:rPr lang="en-US" sz="2400" b="1" dirty="0"/>
              <a:t> intestinal, </a:t>
            </a:r>
            <a:r>
              <a:rPr lang="en-US" sz="2400" b="1" dirty="0" err="1"/>
              <a:t>sangramento</a:t>
            </a:r>
            <a:r>
              <a:rPr lang="en-US" sz="2400" b="1" dirty="0"/>
              <a:t> </a:t>
            </a:r>
            <a:r>
              <a:rPr lang="en-US" sz="2400" b="1" dirty="0" err="1"/>
              <a:t>ou</a:t>
            </a:r>
            <a:r>
              <a:rPr lang="en-US" sz="2400" b="1" dirty="0"/>
              <a:t> </a:t>
            </a:r>
            <a:r>
              <a:rPr lang="en-US" sz="2400" b="1" dirty="0" err="1"/>
              <a:t>peritonite</a:t>
            </a:r>
            <a:endParaRPr lang="en-US" sz="2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A3BEB0-C339-F645-8B70-6F1B732D5E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3682" y="2262211"/>
            <a:ext cx="1774190" cy="35344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121792-1DB0-344E-85EA-328CE742584B}"/>
              </a:ext>
            </a:extLst>
          </p:cNvPr>
          <p:cNvSpPr txBox="1"/>
          <p:nvPr/>
        </p:nvSpPr>
        <p:spPr>
          <a:xfrm>
            <a:off x="7965671" y="5936136"/>
            <a:ext cx="5010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Sinais</a:t>
            </a:r>
            <a:r>
              <a:rPr lang="en-US" sz="2400" b="1" dirty="0"/>
              <a:t> e </a:t>
            </a:r>
            <a:r>
              <a:rPr lang="en-US" sz="2400" b="1" dirty="0" err="1"/>
              <a:t>Sintomas</a:t>
            </a:r>
            <a:endParaRPr lang="en-US" sz="2400" b="1" dirty="0"/>
          </a:p>
          <a:p>
            <a:pPr algn="ctr"/>
            <a:r>
              <a:rPr lang="en-US" sz="2400" b="1" dirty="0" err="1"/>
              <a:t>sugestivos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3209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2EE6672-DE24-0843-A3D1-8ED5DB00E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8" y="292098"/>
            <a:ext cx="11859491" cy="95303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3200" b="1" dirty="0">
                <a:solidFill>
                  <a:srgbClr val="00009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charset="0"/>
              </a:rPr>
              <a:t>Sinais e Sintomas</a:t>
            </a:r>
            <a:endParaRPr lang="pt-BR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65CE31-6491-3B43-9EE9-C3CE0BF89876}"/>
              </a:ext>
            </a:extLst>
          </p:cNvPr>
          <p:cNvSpPr txBox="1"/>
          <p:nvPr/>
        </p:nvSpPr>
        <p:spPr>
          <a:xfrm>
            <a:off x="8859028" y="5234695"/>
            <a:ext cx="30834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Tumor de </a:t>
            </a:r>
            <a:r>
              <a:rPr lang="en-US" sz="2400" b="1" u="sng" dirty="0" err="1"/>
              <a:t>Reto</a:t>
            </a:r>
            <a:r>
              <a:rPr lang="en-US" sz="2400" b="1" u="sng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Tenesmo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Dor</a:t>
            </a:r>
            <a:r>
              <a:rPr lang="en-US" sz="2400" dirty="0"/>
              <a:t> </a:t>
            </a:r>
            <a:r>
              <a:rPr lang="en-US" sz="2400" dirty="0" err="1"/>
              <a:t>retal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Afinamento</a:t>
            </a:r>
            <a:r>
              <a:rPr lang="en-US" sz="2400" dirty="0"/>
              <a:t> de </a:t>
            </a:r>
            <a:r>
              <a:rPr lang="en-US" sz="2400" dirty="0" err="1"/>
              <a:t>fezes</a:t>
            </a:r>
            <a:endParaRPr lang="en-US" sz="24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B617EBB-5305-5140-BA5D-7CAD440C0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77" y="1245133"/>
            <a:ext cx="2184400" cy="2438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4450D0-2069-3145-9AA9-B547F7441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4130" y="1110737"/>
            <a:ext cx="1513336" cy="24332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51EE2B-15CA-3A4E-A6DF-26595C462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8660" y="1178968"/>
            <a:ext cx="1440125" cy="250456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39C056B-0881-414E-ABD1-D9FBD608FBFA}"/>
              </a:ext>
            </a:extLst>
          </p:cNvPr>
          <p:cNvSpPr/>
          <p:nvPr/>
        </p:nvSpPr>
        <p:spPr>
          <a:xfrm>
            <a:off x="611019" y="3921757"/>
            <a:ext cx="2112758" cy="14296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/>
              <a:t>Alterações</a:t>
            </a:r>
            <a:r>
              <a:rPr lang="en-US" sz="2000" b="1" dirty="0"/>
              <a:t> de </a:t>
            </a:r>
          </a:p>
          <a:p>
            <a:pPr algn="ctr">
              <a:lnSpc>
                <a:spcPct val="150000"/>
              </a:lnSpc>
            </a:pPr>
            <a:r>
              <a:rPr lang="en-US" sz="2000" b="1" dirty="0" err="1"/>
              <a:t>hábito</a:t>
            </a:r>
            <a:r>
              <a:rPr lang="en-US" sz="2000" b="1" dirty="0"/>
              <a:t> intestinal</a:t>
            </a:r>
          </a:p>
          <a:p>
            <a:pPr algn="ctr">
              <a:lnSpc>
                <a:spcPct val="150000"/>
              </a:lnSpc>
            </a:pPr>
            <a:r>
              <a:rPr lang="en-US" sz="2000" dirty="0"/>
              <a:t>75% dos </a:t>
            </a:r>
            <a:r>
              <a:rPr lang="en-US" sz="2000" dirty="0" err="1"/>
              <a:t>pacientes</a:t>
            </a: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A02770-471C-4648-81DA-EC08181A08DE}"/>
              </a:ext>
            </a:extLst>
          </p:cNvPr>
          <p:cNvSpPr/>
          <p:nvPr/>
        </p:nvSpPr>
        <p:spPr>
          <a:xfrm>
            <a:off x="3176469" y="4055511"/>
            <a:ext cx="1920910" cy="12958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/>
              <a:t>Hematoquesia</a:t>
            </a:r>
            <a:r>
              <a:rPr lang="en-US" b="1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b="1" dirty="0" err="1"/>
              <a:t>ou</a:t>
            </a:r>
            <a:r>
              <a:rPr lang="en-US" b="1" dirty="0"/>
              <a:t> melena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50% dos </a:t>
            </a:r>
            <a:r>
              <a:rPr lang="en-US" dirty="0" err="1"/>
              <a:t>pacientes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DBC53C-D2DC-514C-8A9F-5920AB1B8C9C}"/>
              </a:ext>
            </a:extLst>
          </p:cNvPr>
          <p:cNvSpPr/>
          <p:nvPr/>
        </p:nvSpPr>
        <p:spPr>
          <a:xfrm>
            <a:off x="2917199" y="6029040"/>
            <a:ext cx="2439450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Anemia </a:t>
            </a:r>
            <a:r>
              <a:rPr lang="en-US" b="1" dirty="0" err="1"/>
              <a:t>ferropriva</a:t>
            </a:r>
            <a:r>
              <a:rPr lang="en-US" b="1" dirty="0"/>
              <a:t>: </a:t>
            </a:r>
            <a:r>
              <a:rPr lang="en-US" dirty="0"/>
              <a:t>10%</a:t>
            </a: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6046F373-E12A-2E43-B127-F792911DFBD5}"/>
              </a:ext>
            </a:extLst>
          </p:cNvPr>
          <p:cNvSpPr/>
          <p:nvPr/>
        </p:nvSpPr>
        <p:spPr>
          <a:xfrm>
            <a:off x="3885912" y="5449346"/>
            <a:ext cx="502024" cy="5701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F48453C-4D57-6048-AF79-921AA687445F}"/>
              </a:ext>
            </a:extLst>
          </p:cNvPr>
          <p:cNvSpPr/>
          <p:nvPr/>
        </p:nvSpPr>
        <p:spPr>
          <a:xfrm>
            <a:off x="5476555" y="4137755"/>
            <a:ext cx="1920910" cy="8803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/>
              <a:t>Dor</a:t>
            </a:r>
            <a:r>
              <a:rPr lang="en-US" b="1" dirty="0"/>
              <a:t> abdominal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35% dos </a:t>
            </a:r>
            <a:r>
              <a:rPr lang="en-US" dirty="0" err="1"/>
              <a:t>pacientes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13D2470-6340-614E-AB6C-61FD0B466396}"/>
              </a:ext>
            </a:extLst>
          </p:cNvPr>
          <p:cNvSpPr/>
          <p:nvPr/>
        </p:nvSpPr>
        <p:spPr>
          <a:xfrm>
            <a:off x="7468267" y="4196383"/>
            <a:ext cx="1920910" cy="8803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/>
              <a:t>Perda</a:t>
            </a:r>
            <a:r>
              <a:rPr lang="en-US" b="1" dirty="0"/>
              <a:t> de Peso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20% dos </a:t>
            </a:r>
            <a:r>
              <a:rPr lang="en-US" dirty="0" err="1"/>
              <a:t>pacientes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E132843-D685-F34F-B5BE-AF7471D9F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914" y="1453464"/>
            <a:ext cx="1927022" cy="207915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C05F166-8863-3643-A457-630B922000FA}"/>
              </a:ext>
            </a:extLst>
          </p:cNvPr>
          <p:cNvSpPr txBox="1"/>
          <p:nvPr/>
        </p:nvSpPr>
        <p:spPr>
          <a:xfrm>
            <a:off x="9771529" y="1254648"/>
            <a:ext cx="172515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err="1"/>
              <a:t>Astenia</a:t>
            </a:r>
            <a:endParaRPr lang="en-US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Nauseas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err="1"/>
              <a:t>Vomitos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5448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0" grpId="0"/>
      <p:bldP spid="13" grpId="0"/>
      <p:bldP spid="15" grpId="0"/>
      <p:bldP spid="17" grpId="0" animBg="1"/>
      <p:bldP spid="18" grpId="0"/>
      <p:bldP spid="25" grpId="0"/>
      <p:bldP spid="2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513A0D-6BF8-A244-8CFC-D4CD5715F770}"/>
              </a:ext>
            </a:extLst>
          </p:cNvPr>
          <p:cNvSpPr txBox="1"/>
          <p:nvPr/>
        </p:nvSpPr>
        <p:spPr>
          <a:xfrm>
            <a:off x="509044" y="385763"/>
            <a:ext cx="11173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dirty="0"/>
              <a:t>David, homem de 50 anos, queixa de dificuldade de início para urinar e jato fraco. Relatada dor lombar.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F747BB-3B11-8148-9150-B29D8DD7060C}"/>
              </a:ext>
            </a:extLst>
          </p:cNvPr>
          <p:cNvSpPr/>
          <p:nvPr/>
        </p:nvSpPr>
        <p:spPr>
          <a:xfrm>
            <a:off x="509044" y="2632531"/>
            <a:ext cx="25812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Geneva" panose="020B0503030404040204" pitchFamily="34" charset="0"/>
              </a:rPr>
              <a:t>PSA:18ng/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neva" panose="020B0503030404040204" pitchFamily="34" charset="0"/>
              </a:rPr>
              <a:t>mL.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2574B8-FFE9-3140-B3E8-A36019E03AB2}"/>
              </a:ext>
            </a:extLst>
          </p:cNvPr>
          <p:cNvSpPr/>
          <p:nvPr/>
        </p:nvSpPr>
        <p:spPr>
          <a:xfrm>
            <a:off x="509044" y="1339870"/>
            <a:ext cx="11173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sz="2800" dirty="0">
                <a:solidFill>
                  <a:prstClr val="black"/>
                </a:solidFill>
              </a:rPr>
              <a:t>Realizado toque retal e encontrada massa prostática.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DC1737-53AA-234D-B515-07503150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6425" y="1092855"/>
            <a:ext cx="2053590" cy="543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8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3E15BD-2318-FB44-B213-CD275C9FD265}"/>
              </a:ext>
            </a:extLst>
          </p:cNvPr>
          <p:cNvSpPr txBox="1"/>
          <p:nvPr/>
        </p:nvSpPr>
        <p:spPr>
          <a:xfrm>
            <a:off x="2072169" y="485775"/>
            <a:ext cx="73081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Cancer de </a:t>
            </a:r>
            <a:r>
              <a:rPr lang="en-US" sz="3200" b="1" dirty="0" err="1">
                <a:solidFill>
                  <a:srgbClr val="FF0000"/>
                </a:solidFill>
              </a:rPr>
              <a:t>Próstata</a:t>
            </a:r>
            <a:r>
              <a:rPr lang="en-US" sz="3200" b="1" dirty="0">
                <a:solidFill>
                  <a:srgbClr val="FF0000"/>
                </a:solidFill>
              </a:rPr>
              <a:t> vs </a:t>
            </a:r>
            <a:r>
              <a:rPr lang="en-US" sz="3200" b="1" dirty="0" err="1">
                <a:solidFill>
                  <a:srgbClr val="FF0000"/>
                </a:solidFill>
              </a:rPr>
              <a:t>Hiperplasia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Benigna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1653DF0-2E58-C044-9C65-61823315DF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235725"/>
              </p:ext>
            </p:extLst>
          </p:nvPr>
        </p:nvGraphicFramePr>
        <p:xfrm>
          <a:off x="1674812" y="1548340"/>
          <a:ext cx="8912226" cy="2389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0742">
                  <a:extLst>
                    <a:ext uri="{9D8B030D-6E8A-4147-A177-3AD203B41FA5}">
                      <a16:colId xmlns:a16="http://schemas.microsoft.com/office/drawing/2014/main" val="3759773617"/>
                    </a:ext>
                  </a:extLst>
                </a:gridCol>
                <a:gridCol w="2970742">
                  <a:extLst>
                    <a:ext uri="{9D8B030D-6E8A-4147-A177-3AD203B41FA5}">
                      <a16:colId xmlns:a16="http://schemas.microsoft.com/office/drawing/2014/main" val="835169296"/>
                    </a:ext>
                  </a:extLst>
                </a:gridCol>
                <a:gridCol w="2970742">
                  <a:extLst>
                    <a:ext uri="{9D8B030D-6E8A-4147-A177-3AD203B41FA5}">
                      <a16:colId xmlns:a16="http://schemas.microsoft.com/office/drawing/2014/main" val="1025664393"/>
                    </a:ext>
                  </a:extLst>
                </a:gridCol>
              </a:tblGrid>
              <a:tr h="437268">
                <a:tc>
                  <a:txBody>
                    <a:bodyPr/>
                    <a:lstStyle/>
                    <a:p>
                      <a:r>
                        <a:rPr lang="en-US" dirty="0"/>
                        <a:t>O que?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Hiperplasia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Benigna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Cancer de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</a:rPr>
                        <a:t>Próstata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9334565"/>
                  </a:ext>
                </a:extLst>
              </a:tr>
              <a:tr h="437268">
                <a:tc>
                  <a:txBody>
                    <a:bodyPr/>
                    <a:lstStyle/>
                    <a:p>
                      <a:r>
                        <a:rPr lang="en-US" dirty="0" err="1"/>
                        <a:t>Urgencia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miccional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Presente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Presente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9102811"/>
                  </a:ext>
                </a:extLst>
              </a:tr>
              <a:tr h="437268">
                <a:tc>
                  <a:txBody>
                    <a:bodyPr/>
                    <a:lstStyle/>
                    <a:p>
                      <a:r>
                        <a:rPr lang="en-US" dirty="0" err="1"/>
                        <a:t>Dificuldade</a:t>
                      </a:r>
                      <a:r>
                        <a:rPr lang="en-US" dirty="0"/>
                        <a:t> para </a:t>
                      </a:r>
                      <a:r>
                        <a:rPr lang="en-US" dirty="0" err="1"/>
                        <a:t>iniciar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jato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Presente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Presente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6974952"/>
                  </a:ext>
                </a:extLst>
              </a:tr>
              <a:tr h="437268">
                <a:tc>
                  <a:txBody>
                    <a:bodyPr/>
                    <a:lstStyle/>
                    <a:p>
                      <a:r>
                        <a:rPr lang="en-US" dirty="0" err="1"/>
                        <a:t>Esvaziamento</a:t>
                      </a:r>
                      <a:r>
                        <a:rPr lang="en-US" dirty="0"/>
                        <a:t> vesical </a:t>
                      </a:r>
                      <a:r>
                        <a:rPr lang="en-US" dirty="0" err="1"/>
                        <a:t>imcompleto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Presente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Presente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5317522"/>
                  </a:ext>
                </a:extLst>
              </a:tr>
              <a:tr h="437268">
                <a:tc>
                  <a:txBody>
                    <a:bodyPr/>
                    <a:lstStyle/>
                    <a:p>
                      <a:r>
                        <a:rPr lang="en-US" dirty="0" err="1"/>
                        <a:t>Jato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urinario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fraco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Presente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Presente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47006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2AF8D52-283F-1D41-ADAD-8C093EA2EB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642559"/>
              </p:ext>
            </p:extLst>
          </p:nvPr>
        </p:nvGraphicFramePr>
        <p:xfrm>
          <a:off x="1639887" y="4649738"/>
          <a:ext cx="8912226" cy="1749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0742">
                  <a:extLst>
                    <a:ext uri="{9D8B030D-6E8A-4147-A177-3AD203B41FA5}">
                      <a16:colId xmlns:a16="http://schemas.microsoft.com/office/drawing/2014/main" val="3759773617"/>
                    </a:ext>
                  </a:extLst>
                </a:gridCol>
                <a:gridCol w="2970742">
                  <a:extLst>
                    <a:ext uri="{9D8B030D-6E8A-4147-A177-3AD203B41FA5}">
                      <a16:colId xmlns:a16="http://schemas.microsoft.com/office/drawing/2014/main" val="835169296"/>
                    </a:ext>
                  </a:extLst>
                </a:gridCol>
                <a:gridCol w="2970742">
                  <a:extLst>
                    <a:ext uri="{9D8B030D-6E8A-4147-A177-3AD203B41FA5}">
                      <a16:colId xmlns:a16="http://schemas.microsoft.com/office/drawing/2014/main" val="1025664393"/>
                    </a:ext>
                  </a:extLst>
                </a:gridCol>
              </a:tblGrid>
              <a:tr h="437268">
                <a:tc>
                  <a:txBody>
                    <a:bodyPr/>
                    <a:lstStyle/>
                    <a:p>
                      <a:r>
                        <a:rPr lang="en-US" dirty="0"/>
                        <a:t>O que?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Hiperplasia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Benigna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Cancer de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</a:rPr>
                        <a:t>Próstata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9334565"/>
                  </a:ext>
                </a:extLst>
              </a:tr>
              <a:tr h="437268">
                <a:tc>
                  <a:txBody>
                    <a:bodyPr/>
                    <a:lstStyle/>
                    <a:p>
                      <a:r>
                        <a:rPr lang="en-US" dirty="0" err="1"/>
                        <a:t>Disúria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Rara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Comum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9102811"/>
                  </a:ext>
                </a:extLst>
              </a:tr>
              <a:tr h="437268">
                <a:tc>
                  <a:txBody>
                    <a:bodyPr/>
                    <a:lstStyle/>
                    <a:p>
                      <a:r>
                        <a:rPr lang="en-US" dirty="0" err="1"/>
                        <a:t>Hematúria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Rara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Comum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6974952"/>
                  </a:ext>
                </a:extLst>
              </a:tr>
              <a:tr h="437268">
                <a:tc>
                  <a:txBody>
                    <a:bodyPr/>
                    <a:lstStyle/>
                    <a:p>
                      <a:r>
                        <a:rPr lang="en-US" dirty="0" err="1"/>
                        <a:t>Disfunção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erétil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Rara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Comum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53175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15431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E84C83-7AD1-494D-89DA-8089E78545F7}"/>
              </a:ext>
            </a:extLst>
          </p:cNvPr>
          <p:cNvSpPr txBox="1"/>
          <p:nvPr/>
        </p:nvSpPr>
        <p:spPr>
          <a:xfrm>
            <a:off x="2874316" y="500062"/>
            <a:ext cx="6443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Diagnóstico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Oncológico</a:t>
            </a:r>
            <a:r>
              <a:rPr lang="en-US" sz="3200" b="1" dirty="0">
                <a:solidFill>
                  <a:srgbClr val="FF0000"/>
                </a:solidFill>
              </a:rPr>
              <a:t>: ferramentas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10C13F-42F6-4941-BD9E-5DE463DC6F25}"/>
              </a:ext>
            </a:extLst>
          </p:cNvPr>
          <p:cNvSpPr txBox="1"/>
          <p:nvPr/>
        </p:nvSpPr>
        <p:spPr>
          <a:xfrm>
            <a:off x="1285875" y="1543050"/>
            <a:ext cx="5838906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Marcadores</a:t>
            </a:r>
            <a:r>
              <a:rPr lang="en-US" sz="2800" dirty="0"/>
              <a:t> </a:t>
            </a:r>
            <a:r>
              <a:rPr lang="en-US" sz="2800" dirty="0" err="1"/>
              <a:t>Tumorais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Imagem</a:t>
            </a:r>
            <a:r>
              <a:rPr lang="en-US" sz="2800" dirty="0"/>
              <a:t>: </a:t>
            </a:r>
            <a:r>
              <a:rPr lang="en-US" sz="2800" dirty="0" err="1"/>
              <a:t>diagnóstico</a:t>
            </a:r>
            <a:r>
              <a:rPr lang="en-US" sz="2800" dirty="0"/>
              <a:t> e </a:t>
            </a:r>
            <a:r>
              <a:rPr lang="en-US" sz="2800" dirty="0" err="1"/>
              <a:t>estadiamento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Patologia</a:t>
            </a:r>
            <a:r>
              <a:rPr lang="en-US" sz="2800" dirty="0"/>
              <a:t>: </a:t>
            </a:r>
            <a:r>
              <a:rPr lang="en-US" sz="2800" dirty="0" err="1"/>
              <a:t>confirmação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Molecular: </a:t>
            </a:r>
            <a:r>
              <a:rPr lang="en-US" sz="2800" dirty="0" err="1"/>
              <a:t>subtipos</a:t>
            </a:r>
            <a:r>
              <a:rPr lang="en-US" sz="2800" dirty="0"/>
              <a:t> e </a:t>
            </a:r>
            <a:r>
              <a:rPr lang="en-US" sz="2800" dirty="0" err="1"/>
              <a:t>tratamento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010899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ABDFF-FA89-E049-84DA-5C06F1689D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8E0854-3644-C444-979D-0F302F7C80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Uls7EqjxOukSmbnzRJd0F">
            <a:extLst>
              <a:ext uri="{FF2B5EF4-FFF2-40B4-BE49-F238E27FC236}">
                <a16:creationId xmlns:a16="http://schemas.microsoft.com/office/drawing/2014/main" id="{5085FB3E-2C52-804B-8CC5-A2896C835F8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580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E84C83-7AD1-494D-89DA-8089E78545F7}"/>
              </a:ext>
            </a:extLst>
          </p:cNvPr>
          <p:cNvSpPr txBox="1"/>
          <p:nvPr/>
        </p:nvSpPr>
        <p:spPr>
          <a:xfrm>
            <a:off x="1953567" y="412462"/>
            <a:ext cx="8570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Marcadores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Tumorais</a:t>
            </a:r>
            <a:r>
              <a:rPr lang="en-US" sz="3200" b="1" dirty="0">
                <a:solidFill>
                  <a:srgbClr val="FF0000"/>
                </a:solidFill>
              </a:rPr>
              <a:t>: </a:t>
            </a:r>
            <a:r>
              <a:rPr lang="en-US" sz="3200" b="1" u="sng" dirty="0">
                <a:solidFill>
                  <a:srgbClr val="FF0000"/>
                </a:solidFill>
              </a:rPr>
              <a:t>NAO FECHA DIAGNOSTICO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BB645E-E63D-B34F-BE28-60F98AFE7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36" y="1340930"/>
            <a:ext cx="6285103" cy="53477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600F52-AE9E-CE46-BFE1-EE5C8E759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3064" y="3105438"/>
            <a:ext cx="4495800" cy="3340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B06B99-8A51-B441-94BD-8B6CCA398D19}"/>
              </a:ext>
            </a:extLst>
          </p:cNvPr>
          <p:cNvSpPr txBox="1"/>
          <p:nvPr/>
        </p:nvSpPr>
        <p:spPr>
          <a:xfrm>
            <a:off x="8253997" y="1612393"/>
            <a:ext cx="22120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Seguimento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Prognóstico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8541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6CC04-3EE9-3F47-AEEA-967D184819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D41A0-D64A-A54A-A0E4-923D24BA92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free_text_polls/NSY4uUA8qVlO4CMeJEn3a">
            <a:extLst>
              <a:ext uri="{FF2B5EF4-FFF2-40B4-BE49-F238E27FC236}">
                <a16:creationId xmlns:a16="http://schemas.microsoft.com/office/drawing/2014/main" id="{2A3FAAC0-7CCC-004F-A30F-654F5B15860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15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E84C83-7AD1-494D-89DA-8089E78545F7}"/>
              </a:ext>
            </a:extLst>
          </p:cNvPr>
          <p:cNvSpPr txBox="1"/>
          <p:nvPr/>
        </p:nvSpPr>
        <p:spPr>
          <a:xfrm>
            <a:off x="5407875" y="485774"/>
            <a:ext cx="16085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Imagens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ACA93F-46B1-DB4F-A19C-9724C82A5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33" y="2176462"/>
            <a:ext cx="5943600" cy="45339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3FE1C9-5960-E74D-A009-23F1002BC971}"/>
              </a:ext>
            </a:extLst>
          </p:cNvPr>
          <p:cNvSpPr/>
          <p:nvPr/>
        </p:nvSpPr>
        <p:spPr>
          <a:xfrm>
            <a:off x="386943" y="1653242"/>
            <a:ext cx="19514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/>
              <a:t>Tomografias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39CCF2-2BD2-AB45-9064-491D8BC26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9819" y="2161730"/>
            <a:ext cx="4825238" cy="45486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159810-576C-BF44-8600-7624E5A3FE9D}"/>
              </a:ext>
            </a:extLst>
          </p:cNvPr>
          <p:cNvSpPr/>
          <p:nvPr/>
        </p:nvSpPr>
        <p:spPr>
          <a:xfrm>
            <a:off x="7016392" y="1638510"/>
            <a:ext cx="35959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/>
              <a:t>Ressonancia</a:t>
            </a:r>
            <a:r>
              <a:rPr lang="en-US" sz="2800" dirty="0"/>
              <a:t> </a:t>
            </a:r>
            <a:r>
              <a:rPr lang="en-US" sz="2800" dirty="0" err="1"/>
              <a:t>Magnetica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620679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E84C83-7AD1-494D-89DA-8089E78545F7}"/>
              </a:ext>
            </a:extLst>
          </p:cNvPr>
          <p:cNvSpPr txBox="1"/>
          <p:nvPr/>
        </p:nvSpPr>
        <p:spPr>
          <a:xfrm>
            <a:off x="4807800" y="500061"/>
            <a:ext cx="1771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Patologia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3FE1C9-5960-E74D-A009-23F1002BC971}"/>
              </a:ext>
            </a:extLst>
          </p:cNvPr>
          <p:cNvSpPr/>
          <p:nvPr/>
        </p:nvSpPr>
        <p:spPr>
          <a:xfrm>
            <a:off x="386943" y="1653242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8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4E3E081-FE3D-1F4C-BD06-15436F9A2F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785413"/>
              </p:ext>
            </p:extLst>
          </p:nvPr>
        </p:nvGraphicFramePr>
        <p:xfrm>
          <a:off x="1628776" y="1653242"/>
          <a:ext cx="8458200" cy="4496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9100">
                  <a:extLst>
                    <a:ext uri="{9D8B030D-6E8A-4147-A177-3AD203B41FA5}">
                      <a16:colId xmlns:a16="http://schemas.microsoft.com/office/drawing/2014/main" val="3759773617"/>
                    </a:ext>
                  </a:extLst>
                </a:gridCol>
                <a:gridCol w="4229100">
                  <a:extLst>
                    <a:ext uri="{9D8B030D-6E8A-4147-A177-3AD203B41FA5}">
                      <a16:colId xmlns:a16="http://schemas.microsoft.com/office/drawing/2014/main" val="835169296"/>
                    </a:ext>
                  </a:extLst>
                </a:gridCol>
              </a:tblGrid>
              <a:tr h="51390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Carcinoma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Sarcoma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9334565"/>
                  </a:ext>
                </a:extLst>
              </a:tr>
              <a:tr h="51390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Tecido</a:t>
                      </a:r>
                      <a:r>
                        <a:rPr lang="en-US" sz="3200" dirty="0"/>
                        <a:t> epithelial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Mesoderme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9102811"/>
                  </a:ext>
                </a:extLst>
              </a:tr>
              <a:tr h="51390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Comum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Raro</a:t>
                      </a:r>
                      <a:r>
                        <a:rPr lang="en-US" sz="3200" dirty="0"/>
                        <a:t> (&lt;1%)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6974952"/>
                  </a:ext>
                </a:extLst>
              </a:tr>
              <a:tr h="94665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&gt; 50 </a:t>
                      </a:r>
                      <a:r>
                        <a:rPr lang="en-US" sz="3200" dirty="0" err="1"/>
                        <a:t>anos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Criancas</a:t>
                      </a:r>
                      <a:r>
                        <a:rPr lang="en-US" sz="3200" dirty="0"/>
                        <a:t> e </a:t>
                      </a:r>
                      <a:r>
                        <a:rPr lang="en-US" sz="3200" dirty="0" err="1"/>
                        <a:t>adulto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jovens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5317522"/>
                  </a:ext>
                </a:extLst>
              </a:tr>
              <a:tr h="181217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Pulmao</a:t>
                      </a:r>
                      <a:r>
                        <a:rPr lang="en-US" sz="3200" dirty="0"/>
                        <a:t>, </a:t>
                      </a:r>
                      <a:r>
                        <a:rPr lang="en-US" sz="3200" dirty="0" err="1"/>
                        <a:t>Figado</a:t>
                      </a:r>
                      <a:r>
                        <a:rPr lang="en-US" sz="3200" dirty="0"/>
                        <a:t>, </a:t>
                      </a:r>
                      <a:r>
                        <a:rPr lang="en-US" sz="3200" dirty="0" err="1"/>
                        <a:t>Estomago</a:t>
                      </a:r>
                      <a:r>
                        <a:rPr lang="en-US" sz="3200" dirty="0"/>
                        <a:t>, </a:t>
                      </a:r>
                      <a:r>
                        <a:rPr lang="en-US" sz="3200" dirty="0" err="1"/>
                        <a:t>etc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Ossos</a:t>
                      </a:r>
                      <a:r>
                        <a:rPr lang="en-US" sz="3200" dirty="0"/>
                        <a:t>, </a:t>
                      </a:r>
                      <a:r>
                        <a:rPr lang="en-US" sz="3200" dirty="0" err="1"/>
                        <a:t>musculos</a:t>
                      </a:r>
                      <a:r>
                        <a:rPr lang="en-US" sz="3200" dirty="0"/>
                        <a:t>, </a:t>
                      </a:r>
                      <a:r>
                        <a:rPr lang="en-US" sz="3200" dirty="0" err="1"/>
                        <a:t>nervos</a:t>
                      </a:r>
                      <a:r>
                        <a:rPr lang="en-US" sz="3200" dirty="0"/>
                        <a:t>, </a:t>
                      </a:r>
                      <a:r>
                        <a:rPr lang="en-US" sz="3200" dirty="0" err="1"/>
                        <a:t>cartilagens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4700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63694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B6DF753-83E5-AD46-912C-7D1DA5AA3DFA}"/>
              </a:ext>
            </a:extLst>
          </p:cNvPr>
          <p:cNvSpPr/>
          <p:nvPr/>
        </p:nvSpPr>
        <p:spPr>
          <a:xfrm>
            <a:off x="7602071" y="6458936"/>
            <a:ext cx="5020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Medena</a:t>
            </a:r>
            <a:r>
              <a:rPr lang="en-US" dirty="0"/>
              <a:t> JP. Trends in Cancer. 2016. 2:9;505-518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5E51E5-500A-8A43-9947-AEB2912B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603" y="2408799"/>
            <a:ext cx="5099050" cy="26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3C27BA-E88E-C747-B23F-042DB59E3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0" y="890427"/>
            <a:ext cx="7055823" cy="57050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400264-3059-B043-A488-7E3F3175C24A}"/>
              </a:ext>
            </a:extLst>
          </p:cNvPr>
          <p:cNvSpPr txBox="1"/>
          <p:nvPr/>
        </p:nvSpPr>
        <p:spPr>
          <a:xfrm>
            <a:off x="4936388" y="305652"/>
            <a:ext cx="19127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Molecular</a:t>
            </a:r>
          </a:p>
        </p:txBody>
      </p:sp>
    </p:spTree>
    <p:extLst>
      <p:ext uri="{BB962C8B-B14F-4D97-AF65-F5344CB8AC3E}">
        <p14:creationId xmlns:p14="http://schemas.microsoft.com/office/powerpoint/2010/main" val="181110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E81EBBA-7790-7140-80F5-DC5C5353D1A8}"/>
              </a:ext>
            </a:extLst>
          </p:cNvPr>
          <p:cNvSpPr txBox="1"/>
          <p:nvPr/>
        </p:nvSpPr>
        <p:spPr>
          <a:xfrm>
            <a:off x="5318992" y="319939"/>
            <a:ext cx="1554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Resumo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0ED106-F902-304B-A654-82E7B95AE4A8}"/>
              </a:ext>
            </a:extLst>
          </p:cNvPr>
          <p:cNvSpPr txBox="1"/>
          <p:nvPr/>
        </p:nvSpPr>
        <p:spPr>
          <a:xfrm>
            <a:off x="1504063" y="2085975"/>
            <a:ext cx="2000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err="1"/>
              <a:t>Epidemiologia</a:t>
            </a:r>
            <a:endParaRPr lang="en-US" sz="2400" b="1" u="sn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07D36D-4171-7940-929D-2048BD0A5F5D}"/>
              </a:ext>
            </a:extLst>
          </p:cNvPr>
          <p:cNvSpPr txBox="1"/>
          <p:nvPr/>
        </p:nvSpPr>
        <p:spPr>
          <a:xfrm>
            <a:off x="1300162" y="3028950"/>
            <a:ext cx="2408673" cy="17113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/>
              <a:t>Frequente</a:t>
            </a:r>
            <a:endParaRPr lang="en-US" dirty="0"/>
          </a:p>
          <a:p>
            <a:pPr algn="ctr">
              <a:lnSpc>
                <a:spcPct val="150000"/>
              </a:lnSpc>
            </a:pPr>
            <a:r>
              <a:rPr lang="en-US" dirty="0"/>
              <a:t>Segunda causa de </a:t>
            </a:r>
            <a:r>
              <a:rPr lang="en-US" dirty="0" err="1"/>
              <a:t>obito</a:t>
            </a:r>
            <a:endParaRPr lang="en-US" dirty="0"/>
          </a:p>
          <a:p>
            <a:pPr algn="ctr">
              <a:lnSpc>
                <a:spcPct val="150000"/>
              </a:lnSpc>
            </a:pPr>
            <a:r>
              <a:rPr lang="en-US" dirty="0" err="1"/>
              <a:t>Fatores</a:t>
            </a:r>
            <a:r>
              <a:rPr lang="en-US" dirty="0"/>
              <a:t> de </a:t>
            </a:r>
            <a:r>
              <a:rPr lang="en-US" dirty="0" err="1"/>
              <a:t>risco</a:t>
            </a:r>
            <a:endParaRPr lang="en-US" dirty="0"/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4F03EB-64FB-D849-9454-294626733984}"/>
              </a:ext>
            </a:extLst>
          </p:cNvPr>
          <p:cNvSpPr txBox="1"/>
          <p:nvPr/>
        </p:nvSpPr>
        <p:spPr>
          <a:xfrm>
            <a:off x="4671125" y="2085975"/>
            <a:ext cx="3091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err="1"/>
              <a:t>Apresentacoes</a:t>
            </a:r>
            <a:r>
              <a:rPr lang="en-US" sz="2400" b="1" u="sng" dirty="0"/>
              <a:t> </a:t>
            </a:r>
            <a:r>
              <a:rPr lang="en-US" sz="2400" b="1" u="sng" dirty="0" err="1"/>
              <a:t>Clinicas</a:t>
            </a:r>
            <a:endParaRPr lang="en-US" sz="2400" b="1" u="sng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EB4C27-5090-B64E-9A0F-1AB20B5E6C5F}"/>
              </a:ext>
            </a:extLst>
          </p:cNvPr>
          <p:cNvSpPr txBox="1"/>
          <p:nvPr/>
        </p:nvSpPr>
        <p:spPr>
          <a:xfrm>
            <a:off x="5087684" y="3028950"/>
            <a:ext cx="2310762" cy="17113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O </a:t>
            </a:r>
            <a:r>
              <a:rPr lang="en-US" dirty="0" err="1"/>
              <a:t>grande</a:t>
            </a:r>
            <a:r>
              <a:rPr lang="en-US" dirty="0"/>
              <a:t> </a:t>
            </a:r>
            <a:r>
              <a:rPr lang="en-US" dirty="0" err="1"/>
              <a:t>imitador</a:t>
            </a:r>
            <a:endParaRPr lang="en-US" dirty="0"/>
          </a:p>
          <a:p>
            <a:pPr algn="ctr">
              <a:lnSpc>
                <a:spcPct val="150000"/>
              </a:lnSpc>
            </a:pPr>
            <a:r>
              <a:rPr lang="en-US" dirty="0" err="1"/>
              <a:t>Sinais</a:t>
            </a:r>
            <a:r>
              <a:rPr lang="en-US" dirty="0"/>
              <a:t>/</a:t>
            </a:r>
            <a:r>
              <a:rPr lang="en-US" dirty="0" err="1"/>
              <a:t>Sintomas</a:t>
            </a:r>
            <a:r>
              <a:rPr lang="en-US" dirty="0"/>
              <a:t> Gerais</a:t>
            </a:r>
          </a:p>
          <a:p>
            <a:pPr algn="ctr">
              <a:lnSpc>
                <a:spcPct val="150000"/>
              </a:lnSpc>
            </a:pPr>
            <a:r>
              <a:rPr lang="en-US" dirty="0" err="1"/>
              <a:t>Especificos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orgaos</a:t>
            </a:r>
            <a:endParaRPr lang="en-US" dirty="0"/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0175BF-B3A9-A343-8C2C-69210C8976C1}"/>
              </a:ext>
            </a:extLst>
          </p:cNvPr>
          <p:cNvSpPr txBox="1"/>
          <p:nvPr/>
        </p:nvSpPr>
        <p:spPr>
          <a:xfrm>
            <a:off x="8825752" y="2090440"/>
            <a:ext cx="1676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err="1"/>
              <a:t>Diagnostico</a:t>
            </a:r>
            <a:endParaRPr lang="en-US" sz="2400" b="1" u="sng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89D9C8-A4C9-DD40-A803-60F04CCFD3AE}"/>
              </a:ext>
            </a:extLst>
          </p:cNvPr>
          <p:cNvSpPr txBox="1"/>
          <p:nvPr/>
        </p:nvSpPr>
        <p:spPr>
          <a:xfrm>
            <a:off x="9172845" y="3028950"/>
            <a:ext cx="1135247" cy="17113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/>
              <a:t>Imagem</a:t>
            </a:r>
            <a:endParaRPr lang="en-US" dirty="0"/>
          </a:p>
          <a:p>
            <a:pPr algn="ctr">
              <a:lnSpc>
                <a:spcPct val="150000"/>
              </a:lnSpc>
            </a:pPr>
            <a:r>
              <a:rPr lang="en-US" dirty="0" err="1"/>
              <a:t>Patologia</a:t>
            </a:r>
            <a:endParaRPr lang="en-US" dirty="0"/>
          </a:p>
          <a:p>
            <a:pPr algn="ctr">
              <a:lnSpc>
                <a:spcPct val="150000"/>
              </a:lnSpc>
            </a:pPr>
            <a:r>
              <a:rPr lang="en-US" dirty="0"/>
              <a:t>Molecular</a:t>
            </a:r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18419D-8114-7446-A25D-49E289DA3136}"/>
              </a:ext>
            </a:extLst>
          </p:cNvPr>
          <p:cNvSpPr txBox="1"/>
          <p:nvPr/>
        </p:nvSpPr>
        <p:spPr>
          <a:xfrm>
            <a:off x="2669298" y="5572125"/>
            <a:ext cx="7147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Proxima aula: Como </a:t>
            </a:r>
            <a:r>
              <a:rPr lang="en-US" sz="2000" b="1" u="sng" dirty="0" err="1"/>
              <a:t>tratamos</a:t>
            </a:r>
            <a:r>
              <a:rPr lang="en-US" sz="2000" b="1" u="sng" dirty="0"/>
              <a:t>? </a:t>
            </a:r>
            <a:r>
              <a:rPr lang="en-US" sz="2000" b="1" u="sng" dirty="0" err="1"/>
              <a:t>Qual</a:t>
            </a:r>
            <a:r>
              <a:rPr lang="en-US" sz="2000" b="1" u="sng" dirty="0"/>
              <a:t> </a:t>
            </a:r>
            <a:r>
              <a:rPr lang="en-US" sz="2000" b="1" u="sng" dirty="0" err="1"/>
              <a:t>é</a:t>
            </a:r>
            <a:r>
              <a:rPr lang="en-US" sz="2000" b="1" u="sng" dirty="0"/>
              <a:t> o </a:t>
            </a:r>
            <a:r>
              <a:rPr lang="en-US" sz="2000" b="1" u="sng" dirty="0" err="1"/>
              <a:t>pensamento</a:t>
            </a:r>
            <a:r>
              <a:rPr lang="en-US" sz="2000" b="1" u="sng" dirty="0"/>
              <a:t> </a:t>
            </a:r>
            <a:r>
              <a:rPr lang="en-US" sz="2000" b="1" u="sng" dirty="0" err="1"/>
              <a:t>Oncologico</a:t>
            </a:r>
            <a:r>
              <a:rPr lang="en-US" sz="2000" b="1" u="sng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9644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2E33A4-176A-F545-B482-A3D995C6D47C}"/>
              </a:ext>
            </a:extLst>
          </p:cNvPr>
          <p:cNvSpPr txBox="1"/>
          <p:nvPr/>
        </p:nvSpPr>
        <p:spPr>
          <a:xfrm>
            <a:off x="1433188" y="3044279"/>
            <a:ext cx="90953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/>
              <a:t>O que eu quero ser depois de crescer?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220232-CDC2-5A4A-8107-BC02FD420D88}"/>
              </a:ext>
            </a:extLst>
          </p:cNvPr>
          <p:cNvSpPr/>
          <p:nvPr/>
        </p:nvSpPr>
        <p:spPr>
          <a:xfrm>
            <a:off x="2285794" y="5001696"/>
            <a:ext cx="73901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hlinkClick r:id="rId3"/>
              </a:rPr>
              <a:t>https://pollev.com/LEANDROCOLLI267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08758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5C68C-DEAB-7445-BC55-296E749CC6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0714E7-4E9B-2041-8B3F-11E2EF5608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JzH8cudlGL4VzHudGCYzl">
            <a:extLst>
              <a:ext uri="{FF2B5EF4-FFF2-40B4-BE49-F238E27FC236}">
                <a16:creationId xmlns:a16="http://schemas.microsoft.com/office/drawing/2014/main" id="{B2DE78D4-F712-5045-A2B1-64B80EE67BB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31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2E33A4-176A-F545-B482-A3D995C6D47C}"/>
              </a:ext>
            </a:extLst>
          </p:cNvPr>
          <p:cNvSpPr txBox="1"/>
          <p:nvPr/>
        </p:nvSpPr>
        <p:spPr>
          <a:xfrm>
            <a:off x="2584593" y="3044279"/>
            <a:ext cx="67925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/>
              <a:t>O que é a Oncologia Clínica?</a:t>
            </a:r>
          </a:p>
        </p:txBody>
      </p:sp>
    </p:spTree>
    <p:extLst>
      <p:ext uri="{BB962C8B-B14F-4D97-AF65-F5344CB8AC3E}">
        <p14:creationId xmlns:p14="http://schemas.microsoft.com/office/powerpoint/2010/main" val="233618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2E33A4-176A-F545-B482-A3D995C6D47C}"/>
              </a:ext>
            </a:extLst>
          </p:cNvPr>
          <p:cNvSpPr txBox="1"/>
          <p:nvPr/>
        </p:nvSpPr>
        <p:spPr>
          <a:xfrm>
            <a:off x="871996" y="2094253"/>
            <a:ext cx="108314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/>
              <a:t>Por que eu devo prestar atenção neste curso?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220232-CDC2-5A4A-8107-BC02FD420D88}"/>
              </a:ext>
            </a:extLst>
          </p:cNvPr>
          <p:cNvSpPr/>
          <p:nvPr/>
        </p:nvSpPr>
        <p:spPr>
          <a:xfrm>
            <a:off x="2285794" y="5001696"/>
            <a:ext cx="73901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hlinkClick r:id="rId3"/>
              </a:rPr>
              <a:t>https://pollev.com/LEANDROCOLLI267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50336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1349</TotalTime>
  <Words>1398</Words>
  <Application>Microsoft Macintosh PowerPoint</Application>
  <PresentationFormat>Widescreen</PresentationFormat>
  <Paragraphs>366</Paragraphs>
  <Slides>53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Arial Black</vt:lpstr>
      <vt:lpstr>Calibri</vt:lpstr>
      <vt:lpstr>Calibri Light</vt:lpstr>
      <vt:lpstr>Geneva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Epidemiologia </vt:lpstr>
      <vt:lpstr>PowerPoint Presentation</vt:lpstr>
      <vt:lpstr>Epidemiologia </vt:lpstr>
      <vt:lpstr>Epidemiologia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Epidemiologia </vt:lpstr>
      <vt:lpstr>Epidemiologia </vt:lpstr>
      <vt:lpstr>Epidemiologia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Apresentações Clínicas</vt:lpstr>
      <vt:lpstr>Sinais e Sintomas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Colli, Leandro (NIH/NCI) [V]</dc:creator>
  <cp:lastModifiedBy>Colli, Leandro (NIH/NCI) [V]</cp:lastModifiedBy>
  <cp:revision>55</cp:revision>
  <dcterms:created xsi:type="dcterms:W3CDTF">2019-04-22T00:35:23Z</dcterms:created>
  <dcterms:modified xsi:type="dcterms:W3CDTF">2019-05-27T16:33:28Z</dcterms:modified>
</cp:coreProperties>
</file>