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8" r:id="rId2"/>
    <p:sldId id="269" r:id="rId3"/>
    <p:sldId id="276" r:id="rId4"/>
    <p:sldId id="264" r:id="rId5"/>
    <p:sldId id="296" r:id="rId6"/>
    <p:sldId id="279" r:id="rId7"/>
    <p:sldId id="267" r:id="rId8"/>
    <p:sldId id="270" r:id="rId9"/>
    <p:sldId id="272" r:id="rId10"/>
    <p:sldId id="282" r:id="rId11"/>
    <p:sldId id="284" r:id="rId12"/>
    <p:sldId id="285" r:id="rId13"/>
    <p:sldId id="286" r:id="rId14"/>
    <p:sldId id="283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</p:sldIdLst>
  <p:sldSz cx="12192000" cy="6858000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278C-BD4D-4D32-8B7D-F3D16BDA4F11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8AD1-4AD1-4C41-93AB-7A3C67BA25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66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278C-BD4D-4D32-8B7D-F3D16BDA4F11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8AD1-4AD1-4C41-93AB-7A3C67BA25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88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278C-BD4D-4D32-8B7D-F3D16BDA4F11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8AD1-4AD1-4C41-93AB-7A3C67BA25B1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781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278C-BD4D-4D32-8B7D-F3D16BDA4F11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8AD1-4AD1-4C41-93AB-7A3C67BA25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983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278C-BD4D-4D32-8B7D-F3D16BDA4F11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8AD1-4AD1-4C41-93AB-7A3C67BA25B1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0072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278C-BD4D-4D32-8B7D-F3D16BDA4F11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8AD1-4AD1-4C41-93AB-7A3C67BA25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755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278C-BD4D-4D32-8B7D-F3D16BDA4F11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8AD1-4AD1-4C41-93AB-7A3C67BA25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550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278C-BD4D-4D32-8B7D-F3D16BDA4F11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8AD1-4AD1-4C41-93AB-7A3C67BA25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91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278C-BD4D-4D32-8B7D-F3D16BDA4F11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8AD1-4AD1-4C41-93AB-7A3C67BA25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247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278C-BD4D-4D32-8B7D-F3D16BDA4F11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8AD1-4AD1-4C41-93AB-7A3C67BA25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78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278C-BD4D-4D32-8B7D-F3D16BDA4F11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8AD1-4AD1-4C41-93AB-7A3C67BA25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05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278C-BD4D-4D32-8B7D-F3D16BDA4F11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8AD1-4AD1-4C41-93AB-7A3C67BA25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37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278C-BD4D-4D32-8B7D-F3D16BDA4F11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8AD1-4AD1-4C41-93AB-7A3C67BA25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08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278C-BD4D-4D32-8B7D-F3D16BDA4F11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8AD1-4AD1-4C41-93AB-7A3C67BA25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62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278C-BD4D-4D32-8B7D-F3D16BDA4F11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8AD1-4AD1-4C41-93AB-7A3C67BA25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02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278C-BD4D-4D32-8B7D-F3D16BDA4F11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8AD1-4AD1-4C41-93AB-7A3C67BA25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81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C278C-BD4D-4D32-8B7D-F3D16BDA4F11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1B8AD1-4AD1-4C41-93AB-7A3C67BA25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34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isciplinas.usp.br/mod/resource/view.php?id=4911730" TargetMode="External"/><Relationship Id="rId2" Type="http://schemas.openxmlformats.org/officeDocument/2006/relationships/hyperlink" Target="https://edisciplinas.usp.br/mod/resource/view.php?id=491171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isciplinas.usp.br/mod/resource/view.php?id=4911747&amp;redirect=1" TargetMode="External"/><Relationship Id="rId5" Type="http://schemas.openxmlformats.org/officeDocument/2006/relationships/hyperlink" Target="https://edisciplinas.usp.br/mod/resource/view.php?id=4911746" TargetMode="External"/><Relationship Id="rId4" Type="http://schemas.openxmlformats.org/officeDocument/2006/relationships/hyperlink" Target="https://edisciplinas.usp.br/mod/resource/view.php?id=4911736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disciplinas.usp.br/mod/resource/view.php?id=491173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disciplinas.usp.br/mod/resource/view.php?id=4911717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isciplinas.usp.br/mod/resource/view.php?id=4911717" TargetMode="Externa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QsXHtrf3jxs4Jq962ts2-LuMoHhCeJlN/view?usp=shari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isciplinas.usp.br/mod/resource/view.php?id=4911747&amp;redirect=1" TargetMode="External"/><Relationship Id="rId4" Type="http://schemas.openxmlformats.org/officeDocument/2006/relationships/hyperlink" Target="https://edisciplinas.usp.br/mod/resource/view.php?id=4911746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W7s6VDP1n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isciplinas.usp.br/mod/resource/view.php?id=4911730" TargetMode="External"/><Relationship Id="rId2" Type="http://schemas.openxmlformats.org/officeDocument/2006/relationships/hyperlink" Target="https://edisciplinas.usp.br/mod/resource/view.php?id=491171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isciplinas.usp.br/mod/resource/view.php?id=4911747&amp;redirect=1" TargetMode="External"/><Relationship Id="rId5" Type="http://schemas.openxmlformats.org/officeDocument/2006/relationships/hyperlink" Target="https://edisciplinas.usp.br/mod/resource/view.php?id=4911746" TargetMode="External"/><Relationship Id="rId4" Type="http://schemas.openxmlformats.org/officeDocument/2006/relationships/hyperlink" Target="https://edisciplinas.usp.br/mod/resource/view.php?id=4911736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6099" y="3890434"/>
            <a:ext cx="8375486" cy="1646302"/>
          </a:xfrm>
        </p:spPr>
        <p:txBody>
          <a:bodyPr/>
          <a:lstStyle/>
          <a:p>
            <a:r>
              <a:rPr lang="pt-BR" sz="8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DIREITO DE PROPRIEDADE &amp; </a:t>
            </a:r>
            <a:r>
              <a:rPr lang="pt-BR" sz="8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AMAZONIA</a:t>
            </a:r>
            <a:endParaRPr lang="pt-BR" sz="8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86100" y="5723793"/>
            <a:ext cx="757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Discussão: Terra </a:t>
            </a:r>
            <a:r>
              <a:rPr lang="pt-BR" dirty="0"/>
              <a:t>pública x terras devolutas x domínio público x captura de </a:t>
            </a:r>
            <a:r>
              <a:rPr lang="pt-BR" dirty="0" smtClean="0"/>
              <a:t>posse, bagunça </a:t>
            </a:r>
            <a:r>
              <a:rPr lang="pt-BR" dirty="0"/>
              <a:t>institucional sobre a terra na Amazônia.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804746" y="1415562"/>
            <a:ext cx="327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TRABALHO EXTRA (OPCIONAL)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526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79640" y="881887"/>
            <a:ext cx="4646612" cy="1600200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Resenha </a:t>
            </a:r>
            <a:r>
              <a:rPr lang="pt-BR" b="1" dirty="0" smtClean="0"/>
              <a:t>4 (soluções</a:t>
            </a:r>
            <a:r>
              <a:rPr lang="pt-BR" b="1" dirty="0" smtClean="0"/>
              <a:t>): NÃO HÁ DESMATAMENTO ZERO NA AMAZONIA (o custo social seria muito maior).</a:t>
            </a:r>
            <a:br>
              <a:rPr lang="pt-BR" b="1" dirty="0" smtClean="0"/>
            </a:br>
            <a:r>
              <a:rPr lang="pt-BR" b="1" dirty="0" smtClean="0"/>
              <a:t>O melhor é uma solução COASINA para conter o desmatamento da Amazônia?</a:t>
            </a:r>
            <a:endParaRPr lang="pt-BR" b="1" dirty="0"/>
          </a:p>
        </p:txBody>
      </p:sp>
      <p:sp>
        <p:nvSpPr>
          <p:cNvPr id="3" name="Espaço Reservado para Texto 3"/>
          <p:cNvSpPr txBox="1">
            <a:spLocks/>
          </p:cNvSpPr>
          <p:nvPr/>
        </p:nvSpPr>
        <p:spPr>
          <a:xfrm>
            <a:off x="579640" y="2482087"/>
            <a:ext cx="4361635" cy="381158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 smtClean="0"/>
              <a:t>Uma das soluções é minimizar o custo social através de soluções negociadas entre as partes. MERCADO DE CRÉDITO DE CARBONO, COMPENSAÇÃO AMBIENTAL, ACORDOS DE </a:t>
            </a:r>
            <a:r>
              <a:rPr lang="pt-BR" sz="2000" dirty="0" err="1" smtClean="0"/>
              <a:t>PARIS..e</a:t>
            </a:r>
            <a:r>
              <a:rPr lang="pt-BR" sz="2000" dirty="0" smtClean="0"/>
              <a:t> outros instrumentos para minimizar os danos é a saída? </a:t>
            </a:r>
          </a:p>
          <a:p>
            <a:pPr algn="just"/>
            <a:r>
              <a:rPr lang="pt-BR" sz="2000" dirty="0" smtClean="0"/>
              <a:t>Ou os custos de transação são tão altos e as externalidades negativas tão elevadas que soluções negociadas não são possíveis na </a:t>
            </a:r>
            <a:r>
              <a:rPr lang="pt-BR" sz="2000" dirty="0" err="1" smtClean="0"/>
              <a:t>Amazonia</a:t>
            </a:r>
            <a:r>
              <a:rPr lang="pt-BR" sz="2000" dirty="0" smtClean="0"/>
              <a:t>.</a:t>
            </a:r>
          </a:p>
          <a:p>
            <a:pPr algn="just"/>
            <a:r>
              <a:rPr lang="pt-BR" sz="2000" dirty="0" smtClean="0"/>
              <a:t>Discuta o termo desmatamento zero na Amazônia através de uma visão </a:t>
            </a:r>
            <a:r>
              <a:rPr lang="pt-BR" sz="2000" dirty="0" err="1" smtClean="0"/>
              <a:t>cosiana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602013" y="5634706"/>
            <a:ext cx="39867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Nível Ótimo de Desmatamento</a:t>
            </a:r>
            <a:endParaRPr lang="pt-BR" dirty="0"/>
          </a:p>
        </p:txBody>
      </p:sp>
      <p:pic>
        <p:nvPicPr>
          <p:cNvPr id="5" name="Picture 8" descr="Nível Ótimo de Poluição - NEERT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77" y="625567"/>
            <a:ext cx="5390182" cy="500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9135076" y="2602499"/>
            <a:ext cx="218364" cy="218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276570" y="6004038"/>
            <a:ext cx="3312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NÃO HÁ DESMATAMENTO ZERO!!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233246" y="6293675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Coase (1960)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95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7752" t="17960" r="26560" b="12538"/>
          <a:stretch/>
        </p:blipFill>
        <p:spPr>
          <a:xfrm>
            <a:off x="1336431" y="914342"/>
            <a:ext cx="6945923" cy="594365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36431" y="281353"/>
            <a:ext cx="655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ATIVIDADE EXTRA – AMAZÔNIA – ATÉ 1 PONTO (na média final)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07902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58" y="869859"/>
            <a:ext cx="9849046" cy="51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52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956932" y="5729578"/>
            <a:ext cx="1312025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909436" y="324666"/>
            <a:ext cx="45906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PROGRAMAÇÃO – 2023</a:t>
            </a:r>
          </a:p>
          <a:p>
            <a:r>
              <a:rPr lang="pt-BR" sz="3200" dirty="0" smtClean="0"/>
              <a:t>NOVEMBRO &amp; DEZEMBRO</a:t>
            </a: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553942"/>
            <a:ext cx="2952328" cy="280751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735568" y="1894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13974" y="4137674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 smtClean="0"/>
          </a:p>
          <a:p>
            <a:r>
              <a:rPr lang="pt-BR" sz="2000" b="1" dirty="0" smtClean="0"/>
              <a:t>7/11 - PAPERS</a:t>
            </a:r>
            <a:r>
              <a:rPr lang="pt-BR" sz="2000" b="1" dirty="0"/>
              <a:t>: DEMSETZ</a:t>
            </a:r>
          </a:p>
          <a:p>
            <a:r>
              <a:rPr lang="pt-BR" sz="2000" b="1" dirty="0"/>
              <a:t>08/11 PAPERS:CUSTO SOCIAL</a:t>
            </a:r>
          </a:p>
          <a:p>
            <a:r>
              <a:rPr lang="pt-BR" dirty="0" smtClean="0"/>
              <a:t>14/11 - AÇÕES COLETIVAS - OSTROM</a:t>
            </a:r>
            <a:endParaRPr lang="pt-BR" dirty="0"/>
          </a:p>
          <a:p>
            <a:r>
              <a:rPr lang="pt-BR" dirty="0" smtClean="0"/>
              <a:t>21/11 - DOUGLAS </a:t>
            </a:r>
            <a:r>
              <a:rPr lang="pt-BR" dirty="0"/>
              <a:t>NORTH </a:t>
            </a:r>
            <a:r>
              <a:rPr lang="pt-BR" dirty="0" smtClean="0"/>
              <a:t>– INSTITUIÇÕES</a:t>
            </a:r>
          </a:p>
          <a:p>
            <a:r>
              <a:rPr lang="pt-BR" dirty="0" smtClean="0"/>
              <a:t>22/11 – Revisão de Prova</a:t>
            </a:r>
          </a:p>
          <a:p>
            <a:r>
              <a:rPr lang="pt-BR" dirty="0" smtClean="0"/>
              <a:t>28 e 29 – </a:t>
            </a:r>
            <a:r>
              <a:rPr lang="pt-BR" b="1" dirty="0"/>
              <a:t>PROVINHA 4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8" y="1610561"/>
            <a:ext cx="2952328" cy="2807514"/>
          </a:xfrm>
          <a:prstGeom prst="rect">
            <a:avLst/>
          </a:prstGeom>
        </p:spPr>
      </p:pic>
      <p:sp>
        <p:nvSpPr>
          <p:cNvPr id="8" name="Retângulo Arredondado 7"/>
          <p:cNvSpPr/>
          <p:nvPr/>
        </p:nvSpPr>
        <p:spPr>
          <a:xfrm>
            <a:off x="2063552" y="3663779"/>
            <a:ext cx="734796" cy="382352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811553" y="4607216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Dia 05 – </a:t>
            </a:r>
            <a:r>
              <a:rPr lang="pt-BR" b="1" dirty="0" smtClean="0"/>
              <a:t>Prova Geral</a:t>
            </a:r>
          </a:p>
          <a:p>
            <a:r>
              <a:rPr lang="pt-BR" b="1" dirty="0" smtClean="0"/>
              <a:t>Dia 05 – Entrega do Trabalho</a:t>
            </a:r>
            <a:endParaRPr lang="pt-BR" b="1" dirty="0" smtClean="0"/>
          </a:p>
          <a:p>
            <a:r>
              <a:rPr lang="pt-BR" b="1" dirty="0" smtClean="0"/>
              <a:t>Dias 12 e 13: aulas extras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485231" y="1553942"/>
            <a:ext cx="3308738" cy="36317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TRABALHO PARA O DIA 05/12 (até 1 ponto na média):</a:t>
            </a:r>
          </a:p>
          <a:p>
            <a:endParaRPr lang="pt-BR" dirty="0"/>
          </a:p>
          <a:p>
            <a:r>
              <a:rPr lang="pt-BR" sz="3200" b="1" dirty="0" smtClean="0">
                <a:latin typeface="Arial Rounded MT Bold" panose="020F0704030504030204" pitchFamily="34" charset="0"/>
              </a:rPr>
              <a:t>DIREITO DE PROPRIEDADE &amp; AMAZÔNIA</a:t>
            </a:r>
          </a:p>
          <a:p>
            <a:endParaRPr lang="pt-BR" sz="3200" b="1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 Rounded MT Bold" panose="020F0704030504030204" pitchFamily="34" charset="0"/>
              </a:rPr>
              <a:t>Explicação na tarefa do STOA.</a:t>
            </a:r>
            <a:endParaRPr lang="pt-BR" sz="2400" b="1" dirty="0">
              <a:latin typeface="Arial Rounded MT Bold" panose="020F0704030504030204" pitchFamily="34" charset="0"/>
            </a:endParaRPr>
          </a:p>
        </p:txBody>
      </p:sp>
      <p:sp>
        <p:nvSpPr>
          <p:cNvPr id="11" name="Retângulo Arredondado 10"/>
          <p:cNvSpPr/>
          <p:nvPr/>
        </p:nvSpPr>
        <p:spPr>
          <a:xfrm>
            <a:off x="5663952" y="2766523"/>
            <a:ext cx="338752" cy="382352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361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ANEXO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Material de Carolina Graça, apresentado na disciplina LES 580</a:t>
            </a:r>
          </a:p>
          <a:p>
            <a:r>
              <a:rPr lang="pt-BR" dirty="0" smtClean="0"/>
              <a:t>Ver a aula da Carolina: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24253" y="5096970"/>
            <a:ext cx="7060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ASSISTIR A AULA DE CAROLINA GRAÇA e sua apresentação (anexo), feita em 2020, na disciplina LES 580:</a:t>
            </a:r>
          </a:p>
          <a:p>
            <a:r>
              <a:rPr lang="pt-BR" dirty="0" smtClean="0"/>
              <a:t>https</a:t>
            </a:r>
            <a:r>
              <a:rPr lang="pt-BR" dirty="0"/>
              <a:t>://drive.google.com/file/d/1QsXHtrf3jxs4Jq962ts2-LuMoHhCeJlN/view?usp=sharing</a:t>
            </a:r>
          </a:p>
        </p:txBody>
      </p:sp>
    </p:spTree>
    <p:extLst>
      <p:ext uri="{BB962C8B-B14F-4D97-AF65-F5344CB8AC3E}">
        <p14:creationId xmlns:p14="http://schemas.microsoft.com/office/powerpoint/2010/main" val="3165767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 teórica para a resenha – presente no </a:t>
            </a:r>
            <a:r>
              <a:rPr lang="pt-BR" dirty="0" err="1" smtClean="0"/>
              <a:t>Stoa</a:t>
            </a:r>
            <a:r>
              <a:rPr lang="pt-BR" dirty="0" smtClean="0"/>
              <a:t>/</a:t>
            </a:r>
            <a:r>
              <a:rPr lang="pt-BR" dirty="0" err="1" smtClean="0"/>
              <a:t>Moodle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7481" y="2310058"/>
            <a:ext cx="8493043" cy="388077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 </a:t>
            </a:r>
            <a:r>
              <a:rPr lang="en-US" dirty="0" err="1">
                <a:hlinkClick r:id="rId2"/>
              </a:rPr>
              <a:t>Demsetz</a:t>
            </a:r>
            <a:r>
              <a:rPr lang="en-US" dirty="0">
                <a:hlinkClick r:id="rId2"/>
              </a:rPr>
              <a:t>, Harold. 1967. “Toward a Theory of Property Rights,” American Economic Review 57(2): 347‑359.</a:t>
            </a:r>
            <a:r>
              <a:rPr lang="en-US" dirty="0"/>
              <a:t> 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err="1">
                <a:hlinkClick r:id="rId3"/>
              </a:rPr>
              <a:t>Coase</a:t>
            </a:r>
            <a:r>
              <a:rPr lang="en-US" dirty="0">
                <a:hlinkClick r:id="rId3"/>
              </a:rPr>
              <a:t>, R. The problem of social cost The Journal of Law and Economics, </a:t>
            </a:r>
            <a:r>
              <a:rPr lang="en-US" dirty="0" err="1">
                <a:hlinkClick r:id="rId3"/>
              </a:rPr>
              <a:t>october</a:t>
            </a:r>
            <a:r>
              <a:rPr lang="en-US" dirty="0">
                <a:hlinkClick r:id="rId3"/>
              </a:rPr>
              <a:t> 1960</a:t>
            </a:r>
            <a:r>
              <a:rPr lang="en-US" dirty="0"/>
              <a:t> 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pt-BR" dirty="0"/>
              <a:t> </a:t>
            </a:r>
            <a:r>
              <a:rPr lang="pt-BR" dirty="0">
                <a:hlinkClick r:id="rId4"/>
              </a:rPr>
              <a:t>Douglas North (Instituições) - texto base</a:t>
            </a:r>
            <a:r>
              <a:rPr lang="pt-BR" dirty="0"/>
              <a:t> </a:t>
            </a:r>
            <a:r>
              <a:rPr lang="pt-BR" dirty="0" smtClean="0"/>
              <a:t>no </a:t>
            </a:r>
            <a:r>
              <a:rPr lang="pt-BR" dirty="0" err="1" smtClean="0"/>
              <a:t>Stoa</a:t>
            </a:r>
            <a:r>
              <a:rPr lang="pt-BR" dirty="0" smtClean="0"/>
              <a:t>/</a:t>
            </a:r>
            <a:r>
              <a:rPr lang="pt-BR" dirty="0" err="1" smtClean="0"/>
              <a:t>Moodle</a:t>
            </a:r>
            <a:endParaRPr lang="pt-BR" dirty="0" smtClean="0"/>
          </a:p>
          <a:p>
            <a:pPr>
              <a:buFont typeface="+mj-lt"/>
              <a:buAutoNum type="arabicPeriod"/>
            </a:pPr>
            <a:r>
              <a:rPr lang="pt-BR" dirty="0"/>
              <a:t> </a:t>
            </a:r>
            <a:r>
              <a:rPr lang="pt-BR" dirty="0" smtClean="0">
                <a:hlinkClick r:id="rId5"/>
              </a:rPr>
              <a:t>Design </a:t>
            </a:r>
            <a:r>
              <a:rPr lang="pt-BR" dirty="0" err="1" smtClean="0">
                <a:hlinkClick r:id="rId5"/>
              </a:rPr>
              <a:t>principles</a:t>
            </a:r>
            <a:r>
              <a:rPr lang="pt-BR" dirty="0" smtClean="0">
                <a:hlinkClick r:id="rId5"/>
              </a:rPr>
              <a:t> </a:t>
            </a:r>
            <a:r>
              <a:rPr lang="pt-BR" dirty="0" err="1" smtClean="0">
                <a:hlinkClick r:id="rId5"/>
              </a:rPr>
              <a:t>of</a:t>
            </a:r>
            <a:r>
              <a:rPr lang="pt-BR" dirty="0" smtClean="0">
                <a:hlinkClick r:id="rId5"/>
              </a:rPr>
              <a:t> </a:t>
            </a:r>
            <a:r>
              <a:rPr lang="pt-BR" dirty="0" err="1" smtClean="0">
                <a:hlinkClick r:id="rId5"/>
              </a:rPr>
              <a:t>robust</a:t>
            </a:r>
            <a:r>
              <a:rPr lang="pt-BR" dirty="0" smtClean="0">
                <a:hlinkClick r:id="rId5"/>
              </a:rPr>
              <a:t> </a:t>
            </a:r>
            <a:r>
              <a:rPr lang="pt-BR" dirty="0" err="1" smtClean="0">
                <a:hlinkClick r:id="rId5"/>
              </a:rPr>
              <a:t>property-rights</a:t>
            </a:r>
            <a:r>
              <a:rPr lang="pt-BR" dirty="0" smtClean="0">
                <a:hlinkClick r:id="rId5"/>
              </a:rPr>
              <a:t> </a:t>
            </a:r>
            <a:r>
              <a:rPr lang="pt-BR" dirty="0" err="1" smtClean="0">
                <a:hlinkClick r:id="rId5"/>
              </a:rPr>
              <a:t>institutions</a:t>
            </a:r>
            <a:r>
              <a:rPr lang="pt-BR" dirty="0" smtClean="0">
                <a:hlinkClick r:id="rId5"/>
              </a:rPr>
              <a:t>: </a:t>
            </a:r>
            <a:r>
              <a:rPr lang="pt-BR" dirty="0" err="1" smtClean="0">
                <a:hlinkClick r:id="rId5"/>
              </a:rPr>
              <a:t>what</a:t>
            </a:r>
            <a:r>
              <a:rPr lang="pt-BR" dirty="0" smtClean="0">
                <a:hlinkClick r:id="rId5"/>
              </a:rPr>
              <a:t> </a:t>
            </a:r>
            <a:r>
              <a:rPr lang="pt-BR" dirty="0" err="1" smtClean="0">
                <a:hlinkClick r:id="rId5"/>
              </a:rPr>
              <a:t>have</a:t>
            </a:r>
            <a:r>
              <a:rPr lang="pt-BR" dirty="0" smtClean="0">
                <a:hlinkClick r:id="rId5"/>
              </a:rPr>
              <a:t> </a:t>
            </a:r>
            <a:r>
              <a:rPr lang="pt-BR" dirty="0" err="1" smtClean="0">
                <a:hlinkClick r:id="rId5"/>
              </a:rPr>
              <a:t>we</a:t>
            </a:r>
            <a:r>
              <a:rPr lang="pt-BR" dirty="0" smtClean="0">
                <a:hlinkClick r:id="rId5"/>
              </a:rPr>
              <a:t> </a:t>
            </a:r>
            <a:r>
              <a:rPr lang="pt-BR" dirty="0" err="1" smtClean="0">
                <a:hlinkClick r:id="rId5"/>
              </a:rPr>
              <a:t>learned</a:t>
            </a:r>
            <a:r>
              <a:rPr lang="pt-BR" dirty="0" smtClean="0">
                <a:hlinkClick r:id="rId5"/>
              </a:rPr>
              <a:t>?</a:t>
            </a:r>
            <a:r>
              <a:rPr lang="pt-BR" dirty="0"/>
              <a:t> </a:t>
            </a:r>
            <a:r>
              <a:rPr lang="pt-BR" dirty="0" err="1" smtClean="0"/>
              <a:t>Ostrom</a:t>
            </a:r>
            <a:endParaRPr lang="pt-BR" dirty="0" smtClean="0"/>
          </a:p>
          <a:p>
            <a:pPr>
              <a:buFont typeface="+mj-lt"/>
              <a:buAutoNum type="arabicPeriod"/>
            </a:pPr>
            <a:r>
              <a:rPr lang="pt-BR" dirty="0" smtClean="0">
                <a:hlinkClick r:id="rId6"/>
              </a:rPr>
              <a:t>IN </a:t>
            </a:r>
            <a:r>
              <a:rPr lang="pt-BR" dirty="0">
                <a:hlinkClick r:id="rId6"/>
              </a:rPr>
              <a:t>S T I T U T I O N S A N D T H E </a:t>
            </a:r>
            <a:r>
              <a:rPr lang="pt-BR" dirty="0" smtClean="0">
                <a:hlinkClick r:id="rId6"/>
              </a:rPr>
              <a:t>ENVIRONMENT</a:t>
            </a:r>
            <a:r>
              <a:rPr lang="pt-BR" dirty="0" smtClean="0"/>
              <a:t> - </a:t>
            </a:r>
            <a:r>
              <a:rPr lang="pt-BR" dirty="0" err="1" smtClean="0"/>
              <a:t>Ostrom</a:t>
            </a:r>
            <a:endParaRPr lang="pt-BR" dirty="0"/>
          </a:p>
          <a:p>
            <a:pPr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804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083" y="11814"/>
            <a:ext cx="10058400" cy="1450757"/>
          </a:xfrm>
        </p:spPr>
        <p:txBody>
          <a:bodyPr/>
          <a:lstStyle/>
          <a:p>
            <a:r>
              <a:rPr lang="pt-BR" sz="3200" dirty="0" smtClean="0"/>
              <a:t>O artigo “</a:t>
            </a:r>
            <a:r>
              <a:rPr lang="pt-BR" sz="3200" i="1" dirty="0" smtClean="0"/>
              <a:t>The </a:t>
            </a:r>
            <a:r>
              <a:rPr lang="pt-BR" sz="3200" i="1" dirty="0" err="1" smtClean="0"/>
              <a:t>Problem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of</a:t>
            </a:r>
            <a:r>
              <a:rPr lang="pt-BR" sz="3200" i="1" dirty="0" smtClean="0"/>
              <a:t> Social </a:t>
            </a:r>
            <a:r>
              <a:rPr lang="pt-BR" sz="3200" i="1" dirty="0" err="1" smtClean="0"/>
              <a:t>Cost</a:t>
            </a:r>
            <a:r>
              <a:rPr lang="pt-BR" sz="3200" dirty="0" smtClean="0"/>
              <a:t>”, de 1960, Ronald Coase</a:t>
            </a:r>
            <a:r>
              <a:rPr lang="pt-BR" sz="1600" dirty="0"/>
              <a:t/>
            </a:r>
            <a:br>
              <a:rPr lang="pt-BR" sz="1600" dirty="0"/>
            </a:br>
            <a:endParaRPr lang="pt-BR" sz="1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78480" y="1011981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/>
              <a:t>Principais ideias do custo social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911804" y="1799849"/>
            <a:ext cx="8856984" cy="3678303"/>
          </a:xfrm>
        </p:spPr>
        <p:txBody>
          <a:bodyPr>
            <a:noAutofit/>
          </a:bodyPr>
          <a:lstStyle/>
          <a:p>
            <a:pPr lvl="0"/>
            <a:r>
              <a:rPr lang="pt-BR" sz="3200" dirty="0"/>
              <a:t>Em resumo, o </a:t>
            </a:r>
            <a:r>
              <a:rPr lang="pt-BR" sz="3200" dirty="0" smtClean="0"/>
              <a:t>problema </a:t>
            </a:r>
            <a:r>
              <a:rPr lang="pt-BR" sz="3200" dirty="0"/>
              <a:t>que enfrentamos</a:t>
            </a:r>
            <a:r>
              <a:rPr lang="pt-BR" sz="3200" b="1" dirty="0"/>
              <a:t> ao lidar com ações que geram efeitos negativos não se limita a restringir os responsáveis.</a:t>
            </a:r>
            <a:r>
              <a:rPr lang="pt-BR" sz="3200" dirty="0"/>
              <a:t> </a:t>
            </a:r>
            <a:endParaRPr lang="pt-BR" sz="3200" dirty="0" smtClean="0"/>
          </a:p>
          <a:p>
            <a:pPr lvl="0"/>
            <a:r>
              <a:rPr lang="pt-BR" sz="3200" dirty="0" smtClean="0"/>
              <a:t>É </a:t>
            </a:r>
            <a:r>
              <a:rPr lang="pt-BR" sz="3200" dirty="0"/>
              <a:t>preciso decidir </a:t>
            </a:r>
            <a:r>
              <a:rPr lang="pt-BR" sz="3200" b="1" dirty="0"/>
              <a:t>se os ganhos provenientes da prevenção desses efeitos negativos são maiores ou menores que as perdas sofridas pelo resultado do término da ação que produzia o efeito</a:t>
            </a:r>
            <a:r>
              <a:rPr lang="pt-BR" sz="3200" dirty="0"/>
              <a:t>.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64004" y="3986548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pt-BR" sz="1400" dirty="0"/>
              <a:t>Ronald H. </a:t>
            </a:r>
            <a:r>
              <a:rPr lang="en-US" altLang="pt-BR" sz="1400" dirty="0" err="1"/>
              <a:t>Coase</a:t>
            </a:r>
            <a:endParaRPr lang="en-US" altLang="pt-BR" sz="1400" dirty="0"/>
          </a:p>
        </p:txBody>
      </p:sp>
      <p:pic>
        <p:nvPicPr>
          <p:cNvPr id="8" name="Picture 4" descr="co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127586"/>
            <a:ext cx="1256819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4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97" y="307559"/>
            <a:ext cx="8490341" cy="1450757"/>
          </a:xfrm>
        </p:spPr>
        <p:txBody>
          <a:bodyPr>
            <a:normAutofit fontScale="90000"/>
          </a:bodyPr>
          <a:lstStyle/>
          <a:p>
            <a:r>
              <a:rPr lang="pt-BR" dirty="0"/>
              <a:t>O artigo “</a:t>
            </a:r>
            <a:r>
              <a:rPr lang="pt-BR" i="1" dirty="0"/>
              <a:t>The </a:t>
            </a:r>
            <a:r>
              <a:rPr lang="pt-BR" i="1" dirty="0" err="1"/>
              <a:t>Problem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Social </a:t>
            </a:r>
            <a:r>
              <a:rPr lang="pt-BR" i="1" dirty="0" err="1"/>
              <a:t>Cost</a:t>
            </a:r>
            <a:r>
              <a:rPr lang="pt-BR" dirty="0"/>
              <a:t>”, de 1960, Ronald Coase</a:t>
            </a:r>
            <a:r>
              <a:rPr lang="pt-BR" sz="3600" dirty="0"/>
              <a:t/>
            </a:r>
            <a:br>
              <a:rPr lang="pt-BR" sz="3600" dirty="0"/>
            </a:b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57043" y="1682507"/>
            <a:ext cx="10062041" cy="404128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dirty="0" smtClean="0"/>
              <a:t>A </a:t>
            </a:r>
            <a:r>
              <a:rPr lang="pt-BR" dirty="0"/>
              <a:t>DELIMITAÇÃO LEGAL DOS DIREITOS E O PROBLEMA </a:t>
            </a:r>
            <a:r>
              <a:rPr lang="pt-BR" dirty="0" smtClean="0"/>
              <a:t>ECONÔMICO: </a:t>
            </a:r>
            <a:r>
              <a:rPr lang="pt-BR" b="1" dirty="0" smtClean="0"/>
              <a:t>O </a:t>
            </a:r>
            <a:r>
              <a:rPr lang="pt-BR" b="1" dirty="0"/>
              <a:t>problema a ser enfrentado quando se está diante de atividades que causam efeitos danosos não é o de simplesmente coibir os responsáveis pelos mesmos. O que tem de ser observado é se o ganho com a não produção do dano é maior do que a perda </a:t>
            </a:r>
            <a:r>
              <a:rPr lang="pt-BR" b="1" dirty="0" smtClean="0"/>
              <a:t>sofrida </a:t>
            </a:r>
            <a:r>
              <a:rPr lang="pt-BR" b="1" dirty="0"/>
              <a:t>como resultado da proibição da atividade danosa. </a:t>
            </a:r>
            <a:endParaRPr lang="pt-BR" b="1" dirty="0" smtClean="0"/>
          </a:p>
          <a:p>
            <a:r>
              <a:rPr lang="en-US" dirty="0" err="1"/>
              <a:t>Mudar</a:t>
            </a:r>
            <a:r>
              <a:rPr lang="en-US" dirty="0"/>
              <a:t> a </a:t>
            </a:r>
            <a:r>
              <a:rPr lang="en-US" dirty="0" err="1"/>
              <a:t>abordagem</a:t>
            </a:r>
            <a:r>
              <a:rPr lang="en-US" dirty="0"/>
              <a:t>:</a:t>
            </a:r>
            <a:endParaRPr lang="pt-BR" dirty="0"/>
          </a:p>
          <a:p>
            <a:pPr lvl="1" algn="just"/>
            <a:r>
              <a:rPr lang="en-US" dirty="0"/>
              <a:t> </a:t>
            </a:r>
            <a:r>
              <a:rPr lang="pt-BR" b="1" dirty="0"/>
              <a:t>Se os fatores de produção são pensados como direitos, torna-se mais fácil compreender que o direito de fazer alguma coisa, da qual </a:t>
            </a:r>
            <a:r>
              <a:rPr lang="pt-BR" b="1" dirty="0" err="1"/>
              <a:t>provêem</a:t>
            </a:r>
            <a:r>
              <a:rPr lang="pt-BR" b="1" dirty="0"/>
              <a:t> efeitos danosos (tais como a emissão de fumaça, barulho, odores, etc.) e, também, um fator de produção. </a:t>
            </a:r>
            <a:r>
              <a:rPr lang="pt-BR" dirty="0"/>
              <a:t>Ao se projetar e escolher entre arranjos sociais, devemos considerar o efeito total.</a:t>
            </a:r>
          </a:p>
          <a:p>
            <a:r>
              <a:rPr lang="en-US" dirty="0" smtClean="0"/>
              <a:t>PROPÓSITO </a:t>
            </a:r>
            <a:r>
              <a:rPr lang="en-US" dirty="0"/>
              <a:t>DA REGULAÇÃO</a:t>
            </a:r>
            <a:r>
              <a:rPr lang="en-US" dirty="0" smtClean="0"/>
              <a:t>: </a:t>
            </a:r>
            <a:r>
              <a:rPr lang="pt-BR" b="1" dirty="0" smtClean="0"/>
              <a:t>O </a:t>
            </a:r>
            <a:r>
              <a:rPr lang="pt-BR" b="1" dirty="0"/>
              <a:t>propósito dessa regulação não deve ser eliminar a poluição causada pela fumaça, mas, preferencialmente, assegurar que o nível ótimo de fumaça seja emitido, sendo este caracterizado por maximizar o valor da produção</a:t>
            </a:r>
            <a:r>
              <a:rPr lang="pt-BR" b="1" dirty="0" smtClean="0"/>
              <a:t>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9905" y="3930407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pt-BR" sz="1400" dirty="0"/>
              <a:t>Ronald H. </a:t>
            </a:r>
            <a:r>
              <a:rPr lang="en-US" altLang="pt-BR" sz="1400" dirty="0" err="1"/>
              <a:t>Coase</a:t>
            </a:r>
            <a:endParaRPr lang="en-US" altLang="pt-BR" sz="1400" dirty="0"/>
          </a:p>
        </p:txBody>
      </p:sp>
      <p:pic>
        <p:nvPicPr>
          <p:cNvPr id="5" name="Picture 4" descr="co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97" y="2071445"/>
            <a:ext cx="1256819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973015" y="59990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/>
            </a:pPr>
            <a:r>
              <a:rPr lang="en-US" dirty="0" err="1">
                <a:hlinkClick r:id="rId3"/>
              </a:rPr>
              <a:t>Coase</a:t>
            </a:r>
            <a:r>
              <a:rPr lang="en-US" dirty="0">
                <a:hlinkClick r:id="rId3"/>
              </a:rPr>
              <a:t>, R. The problem of social cost The Journal of Law and Economics, </a:t>
            </a:r>
            <a:r>
              <a:rPr lang="en-US" dirty="0" err="1">
                <a:hlinkClick r:id="rId3"/>
              </a:rPr>
              <a:t>october</a:t>
            </a:r>
            <a:r>
              <a:rPr lang="en-US" dirty="0">
                <a:hlinkClick r:id="rId3"/>
              </a:rPr>
              <a:t> 1960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31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3667400" y="619874"/>
            <a:ext cx="7416824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DIRETO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PROPRIEDADE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autor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Harold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Demsetz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647728" y="1412776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No </a:t>
            </a:r>
            <a:r>
              <a:rPr lang="en-US" sz="2000" dirty="0" err="1"/>
              <a:t>geral</a:t>
            </a:r>
            <a:r>
              <a:rPr lang="en-US" sz="2000" dirty="0"/>
              <a:t>, a </a:t>
            </a:r>
            <a:r>
              <a:rPr lang="en-US" sz="2000" dirty="0" err="1"/>
              <a:t>abundancia</a:t>
            </a:r>
            <a:r>
              <a:rPr lang="en-US" sz="2000" dirty="0"/>
              <a:t> plena, “o </a:t>
            </a:r>
            <a:r>
              <a:rPr lang="en-US" sz="2000" dirty="0" err="1"/>
              <a:t>paraíso</a:t>
            </a:r>
            <a:r>
              <a:rPr lang="en-US" sz="2000" dirty="0"/>
              <a:t>” </a:t>
            </a:r>
            <a:r>
              <a:rPr lang="en-US" sz="2000" dirty="0" err="1"/>
              <a:t>não</a:t>
            </a:r>
            <a:r>
              <a:rPr lang="en-US" sz="2000" dirty="0"/>
              <a:t> </a:t>
            </a:r>
            <a:r>
              <a:rPr lang="en-US" sz="2000" dirty="0" err="1"/>
              <a:t>há</a:t>
            </a:r>
            <a:r>
              <a:rPr lang="en-US" sz="2000" dirty="0"/>
              <a:t> </a:t>
            </a:r>
            <a:r>
              <a:rPr lang="en-US" sz="2000" dirty="0" err="1"/>
              <a:t>discussão</a:t>
            </a:r>
            <a:r>
              <a:rPr lang="en-US" sz="2000" dirty="0"/>
              <a:t> da </a:t>
            </a:r>
            <a:r>
              <a:rPr lang="en-US" sz="2000" dirty="0" err="1"/>
              <a:t>propriedade</a:t>
            </a:r>
            <a:r>
              <a:rPr lang="en-US" sz="2000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O </a:t>
            </a:r>
            <a:r>
              <a:rPr lang="en-US" sz="2000" dirty="0" err="1"/>
              <a:t>direito</a:t>
            </a:r>
            <a:r>
              <a:rPr lang="en-US" sz="2000" dirty="0"/>
              <a:t> de </a:t>
            </a:r>
            <a:r>
              <a:rPr lang="en-US" sz="2000" dirty="0" err="1"/>
              <a:t>propriedade</a:t>
            </a:r>
            <a:r>
              <a:rPr lang="en-US" sz="2000" dirty="0"/>
              <a:t> emerge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escassez</a:t>
            </a:r>
            <a:r>
              <a:rPr lang="en-US" sz="2000" dirty="0"/>
              <a:t>. </a:t>
            </a:r>
            <a:r>
              <a:rPr lang="en-US" sz="2000" dirty="0" err="1"/>
              <a:t>Ele</a:t>
            </a:r>
            <a:r>
              <a:rPr lang="en-US" sz="2000" dirty="0"/>
              <a:t> </a:t>
            </a:r>
            <a:r>
              <a:rPr lang="en-US" sz="2000" dirty="0" err="1"/>
              <a:t>permite</a:t>
            </a:r>
            <a:r>
              <a:rPr lang="en-US" sz="2000" dirty="0"/>
              <a:t> </a:t>
            </a:r>
            <a:r>
              <a:rPr lang="en-US" sz="2000" b="1" dirty="0"/>
              <a:t>o </a:t>
            </a:r>
            <a:r>
              <a:rPr lang="en-US" sz="2000" b="1" dirty="0" err="1"/>
              <a:t>direito</a:t>
            </a:r>
            <a:r>
              <a:rPr lang="en-US" sz="2000" b="1" dirty="0"/>
              <a:t> a </a:t>
            </a:r>
            <a:r>
              <a:rPr lang="en-US" sz="2000" b="1" dirty="0" err="1"/>
              <a:t>exclusão</a:t>
            </a:r>
            <a:r>
              <a:rPr lang="en-US" sz="2000" b="1" dirty="0"/>
              <a:t>.</a:t>
            </a:r>
            <a:endParaRPr lang="pt-BR" sz="2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O </a:t>
            </a:r>
            <a:r>
              <a:rPr lang="en-US" sz="2000" dirty="0" err="1"/>
              <a:t>direito</a:t>
            </a:r>
            <a:r>
              <a:rPr lang="en-US" sz="2000" dirty="0"/>
              <a:t> de </a:t>
            </a:r>
            <a:r>
              <a:rPr lang="en-US" sz="2000" dirty="0" err="1"/>
              <a:t>propriedade</a:t>
            </a:r>
            <a:r>
              <a:rPr lang="en-US" sz="2000" dirty="0"/>
              <a:t> </a:t>
            </a:r>
            <a:r>
              <a:rPr lang="en-US" sz="2000" dirty="0" err="1"/>
              <a:t>existe</a:t>
            </a:r>
            <a:r>
              <a:rPr lang="en-US" sz="2000" dirty="0"/>
              <a:t> para regular a </a:t>
            </a:r>
            <a:r>
              <a:rPr lang="en-US" sz="2000" dirty="0" err="1"/>
              <a:t>escassez</a:t>
            </a:r>
            <a:r>
              <a:rPr lang="en-US" sz="20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 err="1"/>
              <a:t>Qdo</a:t>
            </a:r>
            <a:r>
              <a:rPr lang="en-US" sz="2000" b="1" dirty="0"/>
              <a:t> surge </a:t>
            </a:r>
            <a:r>
              <a:rPr lang="en-US" sz="2000" b="1" dirty="0" err="1"/>
              <a:t>os</a:t>
            </a:r>
            <a:r>
              <a:rPr lang="en-US" sz="2000" b="1" dirty="0"/>
              <a:t> </a:t>
            </a:r>
            <a:r>
              <a:rPr lang="en-US" sz="2000" b="1" dirty="0" err="1"/>
              <a:t>direitos</a:t>
            </a:r>
            <a:r>
              <a:rPr lang="en-US" sz="2000" b="1" dirty="0"/>
              <a:t> de </a:t>
            </a:r>
            <a:r>
              <a:rPr lang="en-US" sz="2000" b="1" dirty="0" err="1"/>
              <a:t>propriedade</a:t>
            </a:r>
            <a:r>
              <a:rPr lang="en-US" sz="2000" b="1" dirty="0"/>
              <a:t>?</a:t>
            </a:r>
            <a:endParaRPr lang="pt-BR" sz="2000" b="1" dirty="0"/>
          </a:p>
          <a:p>
            <a:pPr marL="457200" indent="-171450">
              <a:buFont typeface="Arial" panose="020B0604020202020204" pitchFamily="34" charset="0"/>
              <a:buChar char="•"/>
            </a:pPr>
            <a:r>
              <a:rPr lang="en-US" sz="2000" dirty="0"/>
              <a:t>O valor de um </a:t>
            </a:r>
            <a:r>
              <a:rPr lang="en-US" sz="2000" dirty="0" err="1"/>
              <a:t>bem</a:t>
            </a:r>
            <a:r>
              <a:rPr lang="en-US" sz="2000" dirty="0"/>
              <a:t> é </a:t>
            </a:r>
            <a:r>
              <a:rPr lang="en-US" sz="2000" dirty="0" err="1"/>
              <a:t>regrado</a:t>
            </a:r>
            <a:r>
              <a:rPr lang="en-US" sz="2000" dirty="0"/>
              <a:t> </a:t>
            </a:r>
            <a:r>
              <a:rPr lang="en-US" sz="2000" dirty="0" err="1"/>
              <a:t>pelos</a:t>
            </a:r>
            <a:r>
              <a:rPr lang="en-US" sz="2000" dirty="0"/>
              <a:t> </a:t>
            </a:r>
            <a:r>
              <a:rPr lang="en-US" sz="2000" dirty="0" err="1"/>
              <a:t>direitos</a:t>
            </a:r>
            <a:r>
              <a:rPr lang="en-US" sz="2000" dirty="0"/>
              <a:t> de </a:t>
            </a:r>
            <a:r>
              <a:rPr lang="en-US" sz="2000" dirty="0" err="1"/>
              <a:t>propriedade</a:t>
            </a:r>
            <a:r>
              <a:rPr lang="en-US" sz="2000" dirty="0"/>
              <a:t>. A terra,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exemplo</a:t>
            </a:r>
            <a:r>
              <a:rPr lang="en-US" sz="2000" dirty="0"/>
              <a:t>. Se o </a:t>
            </a:r>
            <a:r>
              <a:rPr lang="en-US" sz="2000" dirty="0" err="1"/>
              <a:t>estado</a:t>
            </a:r>
            <a:r>
              <a:rPr lang="en-US" sz="2000" dirty="0"/>
              <a:t> </a:t>
            </a:r>
            <a:r>
              <a:rPr lang="en-US" sz="2000" dirty="0" err="1"/>
              <a:t>não</a:t>
            </a:r>
            <a:r>
              <a:rPr lang="en-US" sz="2000" dirty="0"/>
              <a:t> </a:t>
            </a:r>
            <a:r>
              <a:rPr lang="en-US" sz="2000" dirty="0" err="1"/>
              <a:t>consegue</a:t>
            </a:r>
            <a:r>
              <a:rPr lang="en-US" sz="2000" dirty="0"/>
              <a:t> </a:t>
            </a:r>
            <a:r>
              <a:rPr lang="en-US" sz="2000" dirty="0" err="1"/>
              <a:t>garantir</a:t>
            </a:r>
            <a:r>
              <a:rPr lang="en-US" sz="2000" dirty="0"/>
              <a:t> a posse, o valor </a:t>
            </a:r>
            <a:r>
              <a:rPr lang="en-US" sz="2000" dirty="0" err="1"/>
              <a:t>cai</a:t>
            </a:r>
            <a:r>
              <a:rPr lang="en-US" sz="2000" dirty="0"/>
              <a:t>. Uma </a:t>
            </a:r>
            <a:r>
              <a:rPr lang="en-US" sz="2000" dirty="0" err="1"/>
              <a:t>região</a:t>
            </a:r>
            <a:r>
              <a:rPr lang="en-US" sz="2000" dirty="0"/>
              <a:t> que é </a:t>
            </a:r>
            <a:r>
              <a:rPr lang="en-US" sz="2000" dirty="0" err="1"/>
              <a:t>altamente</a:t>
            </a:r>
            <a:r>
              <a:rPr lang="en-US" sz="2000" dirty="0"/>
              <a:t> a </a:t>
            </a:r>
            <a:r>
              <a:rPr lang="en-US" sz="2000" dirty="0" err="1"/>
              <a:t>invasões</a:t>
            </a:r>
            <a:r>
              <a:rPr lang="en-US" sz="2000" dirty="0"/>
              <a:t>, </a:t>
            </a:r>
            <a:r>
              <a:rPr lang="en-US" sz="2000" dirty="0" err="1"/>
              <a:t>isso</a:t>
            </a:r>
            <a:r>
              <a:rPr lang="en-US" sz="2000" dirty="0"/>
              <a:t> </a:t>
            </a:r>
            <a:r>
              <a:rPr lang="en-US" sz="2000" dirty="0" err="1"/>
              <a:t>pode</a:t>
            </a:r>
            <a:r>
              <a:rPr lang="en-US" sz="2000" dirty="0"/>
              <a:t> </a:t>
            </a:r>
            <a:r>
              <a:rPr lang="en-US" sz="2000" dirty="0" err="1"/>
              <a:t>afetar</a:t>
            </a:r>
            <a:r>
              <a:rPr lang="en-US" sz="2000" dirty="0"/>
              <a:t> o valor da terra </a:t>
            </a:r>
            <a:r>
              <a:rPr lang="en-US" sz="2000" dirty="0" err="1"/>
              <a:t>agrícola</a:t>
            </a:r>
            <a:r>
              <a:rPr lang="en-US" sz="2000" dirty="0"/>
              <a:t>.</a:t>
            </a:r>
            <a:endParaRPr lang="pt-BR" sz="2000" dirty="0"/>
          </a:p>
          <a:p>
            <a:pPr marL="457200" indent="-171450">
              <a:buFont typeface="Arial" panose="020B0604020202020204" pitchFamily="34" charset="0"/>
              <a:buChar char="•"/>
            </a:pP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direitos</a:t>
            </a:r>
            <a:r>
              <a:rPr lang="en-US" sz="2000" dirty="0"/>
              <a:t> de </a:t>
            </a:r>
            <a:r>
              <a:rPr lang="en-US" sz="2000" dirty="0" err="1"/>
              <a:t>propriedade</a:t>
            </a:r>
            <a:r>
              <a:rPr lang="en-US" sz="2000" dirty="0"/>
              <a:t> </a:t>
            </a:r>
            <a:r>
              <a:rPr lang="en-US" sz="2000" dirty="0" err="1"/>
              <a:t>afetam</a:t>
            </a:r>
            <a:r>
              <a:rPr lang="en-US" sz="2000" dirty="0"/>
              <a:t> o valor e de forma </a:t>
            </a:r>
            <a:r>
              <a:rPr lang="en-US" sz="2000" dirty="0" err="1"/>
              <a:t>previsivel</a:t>
            </a:r>
            <a:r>
              <a:rPr lang="en-US" sz="2000" dirty="0"/>
              <a:t>.</a:t>
            </a:r>
            <a:endParaRPr lang="pt-BR" sz="2000" dirty="0"/>
          </a:p>
          <a:p>
            <a:pPr marL="457200" indent="-171450">
              <a:buFont typeface="Arial" panose="020B0604020202020204" pitchFamily="34" charset="0"/>
              <a:buChar char="•"/>
            </a:pPr>
            <a:r>
              <a:rPr lang="en-US" sz="2000" dirty="0"/>
              <a:t>Se </a:t>
            </a:r>
            <a:r>
              <a:rPr lang="en-US" sz="2000" dirty="0" err="1"/>
              <a:t>eu</a:t>
            </a:r>
            <a:r>
              <a:rPr lang="en-US" sz="2000" dirty="0"/>
              <a:t> </a:t>
            </a:r>
            <a:r>
              <a:rPr lang="en-US" sz="2000" dirty="0" err="1"/>
              <a:t>mudar</a:t>
            </a:r>
            <a:r>
              <a:rPr lang="en-US" sz="2000" dirty="0"/>
              <a:t> o </a:t>
            </a:r>
            <a:r>
              <a:rPr lang="en-US" sz="2000" dirty="0" err="1"/>
              <a:t>regramento</a:t>
            </a:r>
            <a:r>
              <a:rPr lang="en-US" sz="2000" dirty="0"/>
              <a:t> do </a:t>
            </a:r>
            <a:r>
              <a:rPr lang="en-US" sz="2000" dirty="0" err="1"/>
              <a:t>direto</a:t>
            </a:r>
            <a:r>
              <a:rPr lang="en-US" sz="2000" dirty="0"/>
              <a:t> de </a:t>
            </a:r>
            <a:r>
              <a:rPr lang="en-US" sz="2000" dirty="0" err="1"/>
              <a:t>propriedade</a:t>
            </a:r>
            <a:r>
              <a:rPr lang="en-US" sz="2000" dirty="0"/>
              <a:t>, </a:t>
            </a:r>
            <a:r>
              <a:rPr lang="en-US" sz="2000" dirty="0" err="1"/>
              <a:t>eu</a:t>
            </a:r>
            <a:r>
              <a:rPr lang="en-US" sz="2000" dirty="0"/>
              <a:t> </a:t>
            </a:r>
            <a:r>
              <a:rPr lang="en-US" sz="2000" dirty="0" err="1"/>
              <a:t>mudo</a:t>
            </a:r>
            <a:r>
              <a:rPr lang="en-US" sz="2000" dirty="0"/>
              <a:t> o valor</a:t>
            </a:r>
            <a:r>
              <a:rPr lang="en-US" sz="2000" dirty="0" smtClean="0"/>
              <a:t>.</a:t>
            </a:r>
            <a:endParaRPr lang="pt-BR" sz="20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30331" y="3150125"/>
            <a:ext cx="1600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pt-BR" sz="1400" dirty="0"/>
              <a:t>Harold </a:t>
            </a:r>
            <a:r>
              <a:rPr lang="en-US" altLang="pt-BR" sz="1400" dirty="0" err="1"/>
              <a:t>Demsetz</a:t>
            </a:r>
            <a:endParaRPr lang="en-US" altLang="pt-BR" sz="1400" dirty="0"/>
          </a:p>
        </p:txBody>
      </p:sp>
      <p:pic>
        <p:nvPicPr>
          <p:cNvPr id="6" name="Picture 7" descr="demse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31" y="1412776"/>
            <a:ext cx="13366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973016" y="60413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/>
            </a:pPr>
            <a:r>
              <a:rPr lang="en-US" dirty="0" err="1">
                <a:hlinkClick r:id="rId3"/>
              </a:rPr>
              <a:t>Demsetz</a:t>
            </a:r>
            <a:r>
              <a:rPr lang="en-US" dirty="0">
                <a:hlinkClick r:id="rId3"/>
              </a:rPr>
              <a:t>, Harold. 1967. “Toward a Theory of Property Rights,” American Economic Review 57(2): 347‑359.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554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275364"/>
            <a:ext cx="8794592" cy="343916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392479" y="1714777"/>
            <a:ext cx="345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Tragédia dos Comuns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761" y="3714526"/>
            <a:ext cx="8911333" cy="208287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635443" y="437837"/>
            <a:ext cx="236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CONTRIBUIÇÕES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2862" y="2078119"/>
            <a:ext cx="1600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pt-BR" sz="1400" dirty="0"/>
              <a:t>Harold </a:t>
            </a:r>
            <a:r>
              <a:rPr lang="en-US" altLang="pt-BR" sz="1400" dirty="0" err="1"/>
              <a:t>Demsetz</a:t>
            </a:r>
            <a:endParaRPr lang="en-US" altLang="pt-BR" sz="1400" dirty="0"/>
          </a:p>
        </p:txBody>
      </p:sp>
      <p:pic>
        <p:nvPicPr>
          <p:cNvPr id="10" name="Picture 7" descr="demset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62" y="340770"/>
            <a:ext cx="13366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335360" y="2881556"/>
            <a:ext cx="2232248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DIRETO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PROPRIEDADE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autor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Harold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Demsetz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20262" y="57973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/>
            </a:pPr>
            <a:r>
              <a:rPr lang="en-US" dirty="0" err="1">
                <a:hlinkClick r:id="rId5"/>
              </a:rPr>
              <a:t>Demsetz</a:t>
            </a:r>
            <a:r>
              <a:rPr lang="en-US" dirty="0">
                <a:hlinkClick r:id="rId5"/>
              </a:rPr>
              <a:t>, Harold. 1967. “Toward a Theory of Property Rights,” American Economic Review 57(2): 347‑359.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4234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9364" y="1207477"/>
            <a:ext cx="8596668" cy="1320800"/>
          </a:xfrm>
        </p:spPr>
        <p:txBody>
          <a:bodyPr/>
          <a:lstStyle/>
          <a:p>
            <a:r>
              <a:rPr lang="pt-BR" dirty="0" smtClean="0"/>
              <a:t>Atividade extra: até 1 ponto – dia 05/12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0959" y="1949574"/>
            <a:ext cx="8459757" cy="4416057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pt-BR" dirty="0" smtClean="0"/>
              <a:t>Assista a aula gravada sobre o tema </a:t>
            </a:r>
            <a:r>
              <a:rPr lang="pt-BR" dirty="0" smtClean="0"/>
              <a:t>de</a:t>
            </a:r>
            <a:r>
              <a:rPr lang="pt-BR" dirty="0" smtClean="0"/>
              <a:t> </a:t>
            </a:r>
            <a:r>
              <a:rPr lang="pt-BR" dirty="0" smtClean="0"/>
              <a:t>2020 da disciplina </a:t>
            </a:r>
            <a:r>
              <a:rPr lang="pt-BR" dirty="0" smtClean="0"/>
              <a:t>(</a:t>
            </a: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drive.google.com/file/d/1QsXHtrf3jxs4Jq962ts2-LuMoHhCeJlN/view?usp=sharing</a:t>
            </a:r>
            <a:r>
              <a:rPr lang="pt-BR" dirty="0" smtClean="0"/>
              <a:t> )</a:t>
            </a:r>
            <a:endParaRPr lang="pt-BR" dirty="0"/>
          </a:p>
          <a:p>
            <a:pPr>
              <a:buFont typeface="+mj-lt"/>
              <a:buAutoNum type="arabicPeriod"/>
            </a:pPr>
            <a:r>
              <a:rPr lang="pt-BR" dirty="0" smtClean="0"/>
              <a:t>Estudar e fazer uma revisão sobre o Desmatamento da Amazônia, coletando estatísticas e vendo os vídeos recomendados </a:t>
            </a:r>
            <a:r>
              <a:rPr lang="pt-BR" dirty="0" smtClean="0"/>
              <a:t>(SLIDES A SEGUIR).</a:t>
            </a:r>
            <a:endParaRPr lang="pt-BR" dirty="0" smtClean="0"/>
          </a:p>
          <a:p>
            <a:pPr>
              <a:buFont typeface="+mj-lt"/>
              <a:buAutoNum type="arabicPeriod"/>
            </a:pPr>
            <a:r>
              <a:rPr lang="pt-BR" dirty="0" smtClean="0"/>
              <a:t>Os alunos podem </a:t>
            </a:r>
            <a:r>
              <a:rPr lang="pt-BR" dirty="0"/>
              <a:t>e</a:t>
            </a:r>
            <a:r>
              <a:rPr lang="pt-BR" dirty="0" smtClean="0"/>
              <a:t>scolher responder </a:t>
            </a:r>
            <a:r>
              <a:rPr lang="pt-BR" dirty="0" smtClean="0"/>
              <a:t>4 </a:t>
            </a:r>
            <a:r>
              <a:rPr lang="pt-BR" dirty="0" smtClean="0"/>
              <a:t>PERGUNTAS (a seguir) e escrever uma resenha de duas páginas (no máximo) </a:t>
            </a:r>
            <a:r>
              <a:rPr lang="pt-BR" dirty="0" smtClean="0"/>
              <a:t>– </a:t>
            </a:r>
            <a:r>
              <a:rPr lang="pt-BR" b="1" dirty="0" smtClean="0"/>
              <a:t>entrega até o dia 05/12 </a:t>
            </a:r>
            <a:r>
              <a:rPr lang="pt-BR" dirty="0" smtClean="0"/>
              <a:t>-  sobre o Desmatamento da Amazônia com base na Teoria da Economia das Organizações.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Além de contextualizar </a:t>
            </a:r>
            <a:r>
              <a:rPr lang="pt-BR" dirty="0" smtClean="0"/>
              <a:t>ESTATISTICAMENTE a </a:t>
            </a:r>
            <a:r>
              <a:rPr lang="pt-BR" dirty="0" smtClean="0"/>
              <a:t>resposta, </a:t>
            </a:r>
            <a:r>
              <a:rPr lang="pt-BR" dirty="0" smtClean="0"/>
              <a:t>a resenha </a:t>
            </a:r>
            <a:r>
              <a:rPr lang="pt-BR" dirty="0" smtClean="0"/>
              <a:t>tem que estar referenciada por um (ou mais) </a:t>
            </a:r>
            <a:r>
              <a:rPr lang="pt-BR" dirty="0" err="1" smtClean="0"/>
              <a:t>papers</a:t>
            </a:r>
            <a:r>
              <a:rPr lang="pt-BR" dirty="0" smtClean="0"/>
              <a:t> a seguir: Douglas </a:t>
            </a:r>
            <a:r>
              <a:rPr lang="pt-BR" dirty="0"/>
              <a:t>N</a:t>
            </a:r>
            <a:r>
              <a:rPr lang="pt-BR" dirty="0" smtClean="0"/>
              <a:t>orth (</a:t>
            </a:r>
            <a:r>
              <a:rPr lang="pt-BR" dirty="0"/>
              <a:t>Instituições) Custo Social (Coase), Instituições (North), </a:t>
            </a:r>
            <a:r>
              <a:rPr lang="pt-BR" dirty="0" err="1"/>
              <a:t>Demsetz</a:t>
            </a:r>
            <a:r>
              <a:rPr lang="pt-BR" dirty="0"/>
              <a:t> (Direito de Propriedade), OSTROM </a:t>
            </a:r>
            <a:r>
              <a:rPr lang="pt-BR" dirty="0" smtClean="0"/>
              <a:t>(Instituições </a:t>
            </a:r>
            <a:r>
              <a:rPr lang="pt-BR" dirty="0" err="1" smtClean="0"/>
              <a:t>AutoOrganizadas</a:t>
            </a:r>
            <a:r>
              <a:rPr lang="pt-BR" dirty="0" smtClean="0"/>
              <a:t>). </a:t>
            </a:r>
            <a:r>
              <a:rPr lang="pt-BR" dirty="0" smtClean="0"/>
              <a:t>Essa (s) teoria (s) dará (</a:t>
            </a:r>
            <a:r>
              <a:rPr lang="pt-BR" dirty="0" err="1" smtClean="0"/>
              <a:t>ão</a:t>
            </a:r>
            <a:r>
              <a:rPr lang="pt-BR" dirty="0" smtClean="0"/>
              <a:t>) </a:t>
            </a:r>
            <a:r>
              <a:rPr lang="pt-BR" dirty="0"/>
              <a:t>suporte a sua </a:t>
            </a:r>
            <a:r>
              <a:rPr lang="pt-BR" dirty="0" smtClean="0"/>
              <a:t>argumentação </a:t>
            </a:r>
            <a:r>
              <a:rPr lang="pt-BR" dirty="0"/>
              <a:t>na resenha</a:t>
            </a:r>
            <a:r>
              <a:rPr lang="pt-BR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Não esqueça de colocar referencias bibliográficas</a:t>
            </a:r>
            <a:endParaRPr lang="pt-BR" dirty="0" smtClean="0"/>
          </a:p>
          <a:p>
            <a:pPr>
              <a:buFont typeface="+mj-lt"/>
              <a:buAutoNum type="arabicPeriod"/>
            </a:pPr>
            <a:r>
              <a:rPr lang="pt-BR" dirty="0" smtClean="0"/>
              <a:t>Atenção, será pontuado até 1 ponto para o aluno </a:t>
            </a:r>
            <a:r>
              <a:rPr lang="pt-BR" dirty="0" smtClean="0"/>
              <a:t>na média final que </a:t>
            </a:r>
            <a:r>
              <a:rPr lang="pt-BR" dirty="0" smtClean="0"/>
              <a:t>contextualizar o tema e avaliar sob um escopo econômico (é resenha, não é resumo).</a:t>
            </a:r>
            <a:endParaRPr lang="pt-BR" dirty="0"/>
          </a:p>
          <a:p>
            <a:pPr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60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3397263" y="770533"/>
            <a:ext cx="7128792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AÇÕES </a:t>
            </a: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COLETIVAS - </a:t>
            </a:r>
            <a:r>
              <a:rPr lang="pt-BR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Elinor</a:t>
            </a: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Ostrom</a:t>
            </a:r>
            <a:endParaRPr lang="pt-B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331" y="1468377"/>
            <a:ext cx="5342127" cy="461423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40979" y="1443979"/>
            <a:ext cx="2556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Ela contraria o conceito da Tragédia dos </a:t>
            </a:r>
            <a:r>
              <a:rPr lang="pt-BR" sz="2400" dirty="0" smtClean="0"/>
              <a:t>comuns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0971" y="3451459"/>
            <a:ext cx="2800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Tragédia dos comuns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820814" y="1125264"/>
            <a:ext cx="147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Elinor</a:t>
            </a:r>
            <a:r>
              <a:rPr lang="pt-BR" dirty="0"/>
              <a:t> </a:t>
            </a:r>
            <a:r>
              <a:rPr lang="pt-BR" dirty="0" err="1"/>
              <a:t>Ostrom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1047750" cy="1047750"/>
          </a:xfrm>
          <a:prstGeom prst="rect">
            <a:avLst/>
          </a:prstGeom>
        </p:spPr>
      </p:pic>
      <p:sp>
        <p:nvSpPr>
          <p:cNvPr id="11" name="Seta para Baixo 10"/>
          <p:cNvSpPr/>
          <p:nvPr/>
        </p:nvSpPr>
        <p:spPr>
          <a:xfrm>
            <a:off x="1271464" y="3128295"/>
            <a:ext cx="648072" cy="372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3600534" y="3451459"/>
            <a:ext cx="64103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782022" y="4498468"/>
            <a:ext cx="36053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pt-BR" dirty="0"/>
              <a:t> </a:t>
            </a:r>
            <a:r>
              <a:rPr lang="pt-BR" dirty="0">
                <a:hlinkClick r:id="rId4"/>
              </a:rPr>
              <a:t>Design </a:t>
            </a:r>
            <a:r>
              <a:rPr lang="pt-BR" dirty="0" err="1">
                <a:hlinkClick r:id="rId4"/>
              </a:rPr>
              <a:t>principles</a:t>
            </a:r>
            <a:r>
              <a:rPr lang="pt-BR" dirty="0">
                <a:hlinkClick r:id="rId4"/>
              </a:rPr>
              <a:t> </a:t>
            </a:r>
            <a:r>
              <a:rPr lang="pt-BR" dirty="0" err="1">
                <a:hlinkClick r:id="rId4"/>
              </a:rPr>
              <a:t>of</a:t>
            </a:r>
            <a:r>
              <a:rPr lang="pt-BR" dirty="0">
                <a:hlinkClick r:id="rId4"/>
              </a:rPr>
              <a:t> </a:t>
            </a:r>
            <a:r>
              <a:rPr lang="pt-BR" dirty="0" err="1">
                <a:hlinkClick r:id="rId4"/>
              </a:rPr>
              <a:t>robust</a:t>
            </a:r>
            <a:r>
              <a:rPr lang="pt-BR" dirty="0">
                <a:hlinkClick r:id="rId4"/>
              </a:rPr>
              <a:t> </a:t>
            </a:r>
            <a:r>
              <a:rPr lang="pt-BR" dirty="0" err="1">
                <a:hlinkClick r:id="rId4"/>
              </a:rPr>
              <a:t>property-rights</a:t>
            </a:r>
            <a:r>
              <a:rPr lang="pt-BR" dirty="0">
                <a:hlinkClick r:id="rId4"/>
              </a:rPr>
              <a:t> </a:t>
            </a:r>
            <a:r>
              <a:rPr lang="pt-BR" dirty="0" err="1">
                <a:hlinkClick r:id="rId4"/>
              </a:rPr>
              <a:t>institutions</a:t>
            </a:r>
            <a:r>
              <a:rPr lang="pt-BR" dirty="0">
                <a:hlinkClick r:id="rId4"/>
              </a:rPr>
              <a:t>: </a:t>
            </a:r>
            <a:r>
              <a:rPr lang="pt-BR" dirty="0" err="1">
                <a:hlinkClick r:id="rId4"/>
              </a:rPr>
              <a:t>what</a:t>
            </a:r>
            <a:r>
              <a:rPr lang="pt-BR" dirty="0">
                <a:hlinkClick r:id="rId4"/>
              </a:rPr>
              <a:t> </a:t>
            </a:r>
            <a:r>
              <a:rPr lang="pt-BR" dirty="0" err="1">
                <a:hlinkClick r:id="rId4"/>
              </a:rPr>
              <a:t>have</a:t>
            </a:r>
            <a:r>
              <a:rPr lang="pt-BR" dirty="0">
                <a:hlinkClick r:id="rId4"/>
              </a:rPr>
              <a:t> </a:t>
            </a:r>
            <a:r>
              <a:rPr lang="pt-BR" dirty="0" err="1">
                <a:hlinkClick r:id="rId4"/>
              </a:rPr>
              <a:t>we</a:t>
            </a:r>
            <a:r>
              <a:rPr lang="pt-BR" dirty="0">
                <a:hlinkClick r:id="rId4"/>
              </a:rPr>
              <a:t> </a:t>
            </a:r>
            <a:r>
              <a:rPr lang="pt-BR" dirty="0" err="1">
                <a:hlinkClick r:id="rId4"/>
              </a:rPr>
              <a:t>learned</a:t>
            </a:r>
            <a:r>
              <a:rPr lang="pt-BR" dirty="0">
                <a:hlinkClick r:id="rId4"/>
              </a:rPr>
              <a:t>?</a:t>
            </a:r>
            <a:r>
              <a:rPr lang="pt-BR" dirty="0"/>
              <a:t> </a:t>
            </a:r>
            <a:r>
              <a:rPr lang="pt-BR" dirty="0" err="1"/>
              <a:t>Ostrom</a:t>
            </a:r>
            <a:endParaRPr lang="pt-BR" dirty="0"/>
          </a:p>
          <a:p>
            <a:pPr>
              <a:buFont typeface="+mj-lt"/>
              <a:buAutoNum type="arabicPeriod"/>
            </a:pPr>
            <a:r>
              <a:rPr lang="pt-BR" dirty="0">
                <a:hlinkClick r:id="rId5"/>
              </a:rPr>
              <a:t>IN S T I T U T I O N S A N D T H E ENVIRONMENT</a:t>
            </a:r>
            <a:r>
              <a:rPr lang="pt-BR" dirty="0"/>
              <a:t> - </a:t>
            </a:r>
            <a:r>
              <a:rPr lang="pt-BR" dirty="0" err="1"/>
              <a:t>Ostrom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5568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2749" y="592015"/>
            <a:ext cx="8596668" cy="762000"/>
          </a:xfrm>
        </p:spPr>
        <p:txBody>
          <a:bodyPr/>
          <a:lstStyle/>
          <a:p>
            <a:r>
              <a:rPr lang="pt-BR" dirty="0" smtClean="0"/>
              <a:t>DOUGLAS NORTH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0639" y="1448412"/>
            <a:ext cx="6954714" cy="5295288"/>
          </a:xfrm>
        </p:spPr>
        <p:txBody>
          <a:bodyPr>
            <a:noAutofit/>
          </a:bodyPr>
          <a:lstStyle/>
          <a:p>
            <a:r>
              <a:rPr lang="pt-BR" sz="2400" dirty="0"/>
              <a:t>Instituições são as restrições humanamente concebidas que estruturam </a:t>
            </a:r>
            <a:r>
              <a:rPr lang="pt-BR" sz="2400" dirty="0" smtClean="0"/>
              <a:t>a política</a:t>
            </a:r>
            <a:r>
              <a:rPr lang="pt-BR" sz="2400" dirty="0"/>
              <a:t>, a interação econômica e social. Eles consistem em </a:t>
            </a:r>
            <a:r>
              <a:rPr lang="pt-BR" sz="2400" dirty="0" smtClean="0"/>
              <a:t>restrições informais </a:t>
            </a:r>
            <a:r>
              <a:rPr lang="pt-BR" sz="2400" dirty="0"/>
              <a:t>(sanções, tabus, costumes, tradições e códigos de conduta) e </a:t>
            </a:r>
            <a:r>
              <a:rPr lang="pt-BR" sz="2400" dirty="0" smtClean="0"/>
              <a:t>regras formais </a:t>
            </a:r>
            <a:r>
              <a:rPr lang="pt-BR" sz="2400" dirty="0"/>
              <a:t>(constituições, leis, direitos de propriedade).</a:t>
            </a:r>
          </a:p>
          <a:p>
            <a:r>
              <a:rPr lang="pt-BR" sz="2400" dirty="0" smtClean="0"/>
              <a:t>As </a:t>
            </a:r>
            <a:r>
              <a:rPr lang="pt-BR" sz="2400" dirty="0"/>
              <a:t>instituições fornecem a estrutura de incentivos de uma economia</a:t>
            </a:r>
            <a:r>
              <a:rPr lang="pt-BR" sz="2400" dirty="0" smtClean="0"/>
              <a:t>; com </a:t>
            </a:r>
            <a:r>
              <a:rPr lang="pt-BR" sz="2400" dirty="0"/>
              <a:t>isso, a estrutura evolui, ela molda a direção da </a:t>
            </a:r>
            <a:r>
              <a:rPr lang="pt-BR" sz="2400" dirty="0" smtClean="0"/>
              <a:t>mudança econômica </a:t>
            </a:r>
            <a:r>
              <a:rPr lang="pt-BR" sz="2400" dirty="0"/>
              <a:t>em direção ao crescimento, estagnação ou declínio.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46" y="1352856"/>
            <a:ext cx="1905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50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pt-BR" dirty="0" smtClean="0"/>
              <a:t>DOUGLAS NORTH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89511" y="1448412"/>
            <a:ext cx="8405119" cy="5629396"/>
          </a:xfrm>
        </p:spPr>
        <p:txBody>
          <a:bodyPr>
            <a:normAutofit/>
          </a:bodyPr>
          <a:lstStyle/>
          <a:p>
            <a:r>
              <a:rPr lang="pt-BR" dirty="0"/>
              <a:t>Autor busca abordar sobre o papel de instituições no desempenho das economias.</a:t>
            </a:r>
          </a:p>
          <a:p>
            <a:r>
              <a:rPr lang="pt-BR" dirty="0" smtClean="0"/>
              <a:t>As </a:t>
            </a:r>
            <a:r>
              <a:rPr lang="pt-BR" dirty="0"/>
              <a:t>instituições reduzem os custos de transação e produção por troca para que </a:t>
            </a:r>
            <a:r>
              <a:rPr lang="pt-BR" dirty="0" smtClean="0"/>
              <a:t>os ganhos </a:t>
            </a:r>
            <a:r>
              <a:rPr lang="pt-BR" dirty="0"/>
              <a:t>potenciais do comércio sejam realizáveis.</a:t>
            </a:r>
          </a:p>
          <a:p>
            <a:r>
              <a:rPr lang="pt-BR" dirty="0" smtClean="0"/>
              <a:t> </a:t>
            </a:r>
            <a:r>
              <a:rPr lang="pt-BR" dirty="0"/>
              <a:t>As instituições econômicas são partes essenciais de uma matriz institucional eficaz.</a:t>
            </a:r>
          </a:p>
          <a:p>
            <a:pPr lvl="1"/>
            <a:r>
              <a:rPr lang="pt-BR" dirty="0" smtClean="0"/>
              <a:t>Matriz </a:t>
            </a:r>
            <a:r>
              <a:rPr lang="pt-BR" dirty="0"/>
              <a:t>Institucional: É um conjunto de regras formais e informais que as </a:t>
            </a:r>
            <a:r>
              <a:rPr lang="pt-BR" dirty="0" smtClean="0"/>
              <a:t>instituições estabelecem </a:t>
            </a:r>
            <a:r>
              <a:rPr lang="pt-BR" dirty="0"/>
              <a:t>para alcançar seus objetivos de acordo com North (1998).</a:t>
            </a:r>
          </a:p>
          <a:p>
            <a:r>
              <a:rPr lang="pt-BR" dirty="0" smtClean="0"/>
              <a:t>A </a:t>
            </a:r>
            <a:r>
              <a:rPr lang="pt-BR" dirty="0"/>
              <a:t>questão central de história econômica e do desenvolvimento econômico </a:t>
            </a:r>
            <a:r>
              <a:rPr lang="pt-BR" dirty="0" smtClean="0"/>
              <a:t>é responsável </a:t>
            </a:r>
            <a:r>
              <a:rPr lang="pt-BR" dirty="0"/>
              <a:t>pela evolução de instituições políticas e econômicas que criam </a:t>
            </a:r>
            <a:r>
              <a:rPr lang="pt-BR" dirty="0" smtClean="0"/>
              <a:t>um ambiente </a:t>
            </a:r>
            <a:r>
              <a:rPr lang="pt-BR" dirty="0"/>
              <a:t>econômico que induz o aumento da produtividade.</a:t>
            </a:r>
          </a:p>
        </p:txBody>
      </p:sp>
    </p:spTree>
    <p:extLst>
      <p:ext uri="{BB962C8B-B14F-4D97-AF65-F5344CB8AC3E}">
        <p14:creationId xmlns:p14="http://schemas.microsoft.com/office/powerpoint/2010/main" val="2167499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Vamos ler todos os </a:t>
            </a:r>
            <a:r>
              <a:rPr lang="pt-BR" dirty="0" err="1" smtClean="0"/>
              <a:t>papers</a:t>
            </a:r>
            <a:r>
              <a:rPr lang="pt-BR" dirty="0" smtClean="0"/>
              <a:t> e fazer exercícios sobre os autores em novembro!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77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97524" y="0"/>
            <a:ext cx="8877300" cy="132556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VÍDEOS RECOMENDADOS para ter uma visão sobre Grilagem de Terras &amp; Desmatamento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767862" y="1123340"/>
            <a:ext cx="8402515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SEGUE O LINK DOS VÍDEOS: </a:t>
            </a:r>
          </a:p>
          <a:p>
            <a:r>
              <a:rPr lang="pt-BR" sz="2600" dirty="0" smtClean="0"/>
              <a:t>GRILAGEM: https</a:t>
            </a:r>
            <a:r>
              <a:rPr lang="pt-BR" sz="2600" dirty="0"/>
              <a:t>://www.youtube.com/watch?v=-FSYM55heH0&amp;list=RDCMUCRVbqma6TaIHp9E151nC8sA&amp;start_radio=1&amp;t=180</a:t>
            </a:r>
          </a:p>
          <a:p>
            <a:r>
              <a:rPr lang="pt-BR" b="1" dirty="0"/>
              <a:t>A </a:t>
            </a:r>
            <a:r>
              <a:rPr lang="pt-BR" b="1" dirty="0" err="1"/>
              <a:t>questão</a:t>
            </a:r>
            <a:r>
              <a:rPr lang="pt-BR" b="1" dirty="0"/>
              <a:t> </a:t>
            </a:r>
            <a:r>
              <a:rPr lang="pt-BR" b="1" dirty="0" err="1" smtClean="0"/>
              <a:t>indígena</a:t>
            </a:r>
            <a:r>
              <a:rPr lang="pt-BR" b="1" dirty="0" smtClean="0"/>
              <a:t>: </a:t>
            </a:r>
            <a:r>
              <a:rPr lang="pt-BR" sz="2600" dirty="0" smtClean="0"/>
              <a:t>https</a:t>
            </a:r>
            <a:r>
              <a:rPr lang="pt-BR" sz="2600" dirty="0"/>
              <a:t>://www.youtube.com/watch?v=y_tKDCBimTQ&amp;list=RDCMUCRVbqma6TaIHp9E151nC8sA&amp;index=2</a:t>
            </a:r>
          </a:p>
          <a:p>
            <a:r>
              <a:rPr lang="pt-BR" b="1" dirty="0"/>
              <a:t>Terra indígena na </a:t>
            </a:r>
            <a:r>
              <a:rPr lang="pt-BR" b="1" dirty="0" smtClean="0"/>
              <a:t>Amazônia </a:t>
            </a:r>
            <a:r>
              <a:rPr lang="pt-BR" sz="2600" dirty="0" smtClean="0"/>
              <a:t>https</a:t>
            </a:r>
            <a:r>
              <a:rPr lang="pt-BR" sz="2600" dirty="0"/>
              <a:t>://globoplay.globo.com/v/8544328/?utm_source=twitter&amp;utm_medium=share-player-desktop</a:t>
            </a:r>
          </a:p>
          <a:p>
            <a:r>
              <a:rPr lang="pt-BR" b="1" dirty="0"/>
              <a:t>G</a:t>
            </a:r>
            <a:r>
              <a:rPr lang="pt-BR" b="1" dirty="0" smtClean="0"/>
              <a:t>rilagem </a:t>
            </a:r>
            <a:r>
              <a:rPr lang="pt-BR" b="1" dirty="0"/>
              <a:t>de terras </a:t>
            </a:r>
            <a:r>
              <a:rPr lang="pt-BR" b="1" dirty="0" smtClean="0"/>
              <a:t>pública: </a:t>
            </a:r>
            <a:r>
              <a:rPr lang="pt-BR" sz="2600" dirty="0" smtClean="0"/>
              <a:t>https</a:t>
            </a:r>
            <a:r>
              <a:rPr lang="pt-BR" sz="2600" dirty="0"/>
              <a:t>://www.youtube.com/watch?v=PpPNcWop9P0</a:t>
            </a:r>
          </a:p>
          <a:p>
            <a:r>
              <a:rPr lang="pt-BR" b="1" dirty="0"/>
              <a:t>Grilagem, desmatamento e </a:t>
            </a:r>
            <a:r>
              <a:rPr lang="pt-BR" b="1" dirty="0" smtClean="0"/>
              <a:t>violência: </a:t>
            </a:r>
            <a:endParaRPr lang="pt-BR" b="1" dirty="0"/>
          </a:p>
          <a:p>
            <a:r>
              <a:rPr lang="pt-BR" sz="2600" dirty="0" smtClean="0">
                <a:solidFill>
                  <a:schemeClr val="tx1"/>
                </a:solidFill>
              </a:rPr>
              <a:t>https</a:t>
            </a:r>
            <a:r>
              <a:rPr lang="pt-BR" sz="2600" dirty="0">
                <a:solidFill>
                  <a:schemeClr val="tx1"/>
                </a:solidFill>
              </a:rPr>
              <a:t>://www.youtube.com/watch?v=-mcTv-FXlbA&amp;feature=youtu.be</a:t>
            </a:r>
          </a:p>
          <a:p>
            <a:r>
              <a:rPr lang="pt-BR" b="1" dirty="0"/>
              <a:t>Seja Legal com a </a:t>
            </a:r>
            <a:r>
              <a:rPr lang="pt-BR" b="1" dirty="0" smtClean="0"/>
              <a:t>Amazônia:</a:t>
            </a:r>
            <a:endParaRPr lang="pt-BR" b="1" dirty="0"/>
          </a:p>
          <a:p>
            <a:r>
              <a:rPr lang="pt-BR" sz="2600" dirty="0" smtClean="0">
                <a:hlinkClick r:id="rId2"/>
              </a:rPr>
              <a:t>https</a:t>
            </a:r>
            <a:r>
              <a:rPr lang="pt-BR" sz="2600" dirty="0">
                <a:hlinkClick r:id="rId2"/>
              </a:rPr>
              <a:t>://</a:t>
            </a:r>
            <a:r>
              <a:rPr lang="pt-BR" sz="2600" dirty="0" smtClean="0">
                <a:hlinkClick r:id="rId2"/>
              </a:rPr>
              <a:t>www.youtube.com/watch?v=1W7s6VDP1nc</a:t>
            </a:r>
            <a:endParaRPr lang="pt-BR" sz="26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615461" y="5474678"/>
            <a:ext cx="8326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ASSISTIR A AULA DE CAROLINA GRAÇA e sua apresentação (anexo), feita em 2020, na disciplina LES 580:</a:t>
            </a:r>
          </a:p>
          <a:p>
            <a:r>
              <a:rPr lang="pt-BR" dirty="0" smtClean="0"/>
              <a:t>https</a:t>
            </a:r>
            <a:r>
              <a:rPr lang="pt-BR" dirty="0"/>
              <a:t>://drive.google.com/file/d/1QsXHtrf3jxs4Jq962ts2-LuMoHhCeJlN/view?usp=sharing</a:t>
            </a:r>
          </a:p>
        </p:txBody>
      </p:sp>
    </p:spTree>
    <p:extLst>
      <p:ext uri="{BB962C8B-B14F-4D97-AF65-F5344CB8AC3E}">
        <p14:creationId xmlns:p14="http://schemas.microsoft.com/office/powerpoint/2010/main" val="321145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583618" y="3472111"/>
            <a:ext cx="4313021" cy="2914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6640" y="201080"/>
            <a:ext cx="3530859" cy="287873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146" y="638947"/>
            <a:ext cx="8208716" cy="1154755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>Mapa mental</a:t>
            </a:r>
            <a:br>
              <a:rPr lang="pt-BR" sz="3200" dirty="0" smtClean="0"/>
            </a:br>
            <a:r>
              <a:rPr lang="pt-BR" sz="3200" b="1" dirty="0" smtClean="0"/>
              <a:t>PROBLEMÁTICA DE DESMATAMENTO DA AMAZONIA</a:t>
            </a:r>
            <a:endParaRPr lang="pt-BR" sz="3200" b="1" dirty="0"/>
          </a:p>
        </p:txBody>
      </p:sp>
      <p:sp>
        <p:nvSpPr>
          <p:cNvPr id="4" name="Retângulo 3"/>
          <p:cNvSpPr/>
          <p:nvPr/>
        </p:nvSpPr>
        <p:spPr>
          <a:xfrm>
            <a:off x="422047" y="2991168"/>
            <a:ext cx="1741227" cy="1078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MERCADO DE TERRAS “ilegais”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2750130" y="2297492"/>
            <a:ext cx="12419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PARA OBTER A POSSE ?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389878" y="3472111"/>
            <a:ext cx="326181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INSTITUIÇÕES </a:t>
            </a:r>
          </a:p>
          <a:p>
            <a:pPr algn="ctr"/>
            <a:r>
              <a:rPr lang="pt-BR" dirty="0" smtClean="0"/>
              <a:t>LOCAIS QUE FAVORECEM ESSA FRAGILIDADE “LEGAL”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578933" y="2160942"/>
            <a:ext cx="290697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GRILAGEM: PRECISA “FORJAR” QUE A TERRA É USADA PARA USO/GANHO DA POSSE</a:t>
            </a:r>
            <a:endParaRPr lang="pt-BR" dirty="0"/>
          </a:p>
        </p:txBody>
      </p:sp>
      <p:cxnSp>
        <p:nvCxnSpPr>
          <p:cNvPr id="9" name="Conector de Seta Reta 8"/>
          <p:cNvCxnSpPr>
            <a:endCxn id="5" idx="1"/>
          </p:cNvCxnSpPr>
          <p:nvPr/>
        </p:nvCxnSpPr>
        <p:spPr>
          <a:xfrm flipV="1">
            <a:off x="2183746" y="2754692"/>
            <a:ext cx="566384" cy="236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3992076" y="2733447"/>
            <a:ext cx="5868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 rot="5400000">
            <a:off x="9447722" y="1040564"/>
            <a:ext cx="615553" cy="3560013"/>
          </a:xfrm>
          <a:prstGeom prst="rect">
            <a:avLst/>
          </a:prstGeom>
          <a:solidFill>
            <a:srgbClr val="FF0000"/>
          </a:solidFill>
        </p:spPr>
        <p:txBody>
          <a:bodyPr vert="vert270" wrap="square" rtlCol="0" anchor="ctr">
            <a:spAutoFit/>
          </a:bodyPr>
          <a:lstStyle/>
          <a:p>
            <a:pPr algn="ctr"/>
            <a:r>
              <a:rPr lang="pt-BR" sz="2800" dirty="0" smtClean="0"/>
              <a:t>DESMATAMENTO</a:t>
            </a:r>
            <a:endParaRPr lang="pt-BR" sz="2800" dirty="0"/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1292659" y="4135701"/>
            <a:ext cx="2" cy="384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222875" y="4499164"/>
            <a:ext cx="2328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 mercado ilegal de terras é um </a:t>
            </a:r>
            <a:r>
              <a:rPr lang="pt-BR" u="sng" dirty="0" smtClean="0"/>
              <a:t>indutor do desmatamento </a:t>
            </a:r>
            <a:r>
              <a:rPr lang="pt-BR" dirty="0" smtClean="0"/>
              <a:t>de árvores na Amazônia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8238550" y="3196735"/>
            <a:ext cx="3179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1) Necessária para conseguir a posso da terra e um incentivo econômico para as vendas de madeira de lei.</a:t>
            </a:r>
            <a:endParaRPr lang="pt-BR" dirty="0"/>
          </a:p>
        </p:txBody>
      </p:sp>
      <p:cxnSp>
        <p:nvCxnSpPr>
          <p:cNvPr id="28" name="Conector de Seta Reta 27"/>
          <p:cNvCxnSpPr>
            <a:stCxn id="7" idx="3"/>
          </p:cNvCxnSpPr>
          <p:nvPr/>
        </p:nvCxnSpPr>
        <p:spPr>
          <a:xfrm flipV="1">
            <a:off x="7485903" y="2761106"/>
            <a:ext cx="48958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4709097" y="5463273"/>
            <a:ext cx="26096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CAR é uma instituição que está sendo usado de forma oportunista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4229100" y="4472315"/>
            <a:ext cx="340868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INSTITUIÇÕES MACRO (FEDERAL) TAMBÉM FAVORECEM FRAGILIDADE “LEGAL”</a:t>
            </a:r>
            <a:endParaRPr lang="pt-BR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3583619" y="3826735"/>
            <a:ext cx="615553" cy="20982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2800" dirty="0" smtClean="0"/>
              <a:t>INSTITUIÇÕES</a:t>
            </a:r>
            <a:endParaRPr lang="pt-BR" sz="2800" dirty="0"/>
          </a:p>
        </p:txBody>
      </p:sp>
      <p:cxnSp>
        <p:nvCxnSpPr>
          <p:cNvPr id="34" name="Conector de Seta Reta 33"/>
          <p:cNvCxnSpPr/>
          <p:nvPr/>
        </p:nvCxnSpPr>
        <p:spPr>
          <a:xfrm>
            <a:off x="9839831" y="4453585"/>
            <a:ext cx="0" cy="4803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7988414" y="4986972"/>
            <a:ext cx="185141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PECUÁRIA EXTENSIVA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AGRICULTURA</a:t>
            </a:r>
            <a:endParaRPr lang="pt-BR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10054504" y="4986971"/>
            <a:ext cx="185141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EXPLORAÇÃO DOS RECURSOS MINERAIS &amp; OUTROS</a:t>
            </a:r>
            <a:endParaRPr lang="pt-BR" dirty="0"/>
          </a:p>
        </p:txBody>
      </p:sp>
      <p:cxnSp>
        <p:nvCxnSpPr>
          <p:cNvPr id="40" name="Conector de Seta Reta 39"/>
          <p:cNvCxnSpPr/>
          <p:nvPr/>
        </p:nvCxnSpPr>
        <p:spPr>
          <a:xfrm flipH="1" flipV="1">
            <a:off x="10030538" y="4337421"/>
            <a:ext cx="23966" cy="5965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547083" y="6146440"/>
            <a:ext cx="4860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Graça, Carolina Torres.</a:t>
            </a:r>
          </a:p>
          <a:p>
            <a:r>
              <a:rPr lang="pt-BR" sz="1200" dirty="0"/>
              <a:t>Estratégias empresariais e o direito de propriedade sobre a terra no</a:t>
            </a:r>
          </a:p>
          <a:p>
            <a:r>
              <a:rPr lang="pt-BR" sz="1200" dirty="0"/>
              <a:t>Brasil / Carolina Torres Graça. - São Paulo, 2019</a:t>
            </a:r>
            <a:r>
              <a:rPr lang="pt-BR" sz="1200" dirty="0" smtClean="0"/>
              <a:t>. 216 </a:t>
            </a:r>
            <a:r>
              <a:rPr lang="pt-BR" sz="1200" dirty="0"/>
              <a:t>p.</a:t>
            </a:r>
          </a:p>
        </p:txBody>
      </p:sp>
    </p:spTree>
    <p:extLst>
      <p:ext uri="{BB962C8B-B14F-4D97-AF65-F5344CB8AC3E}">
        <p14:creationId xmlns:p14="http://schemas.microsoft.com/office/powerpoint/2010/main" val="101707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 teórica para a resenha – presente no </a:t>
            </a:r>
            <a:r>
              <a:rPr lang="pt-BR" dirty="0" err="1" smtClean="0"/>
              <a:t>Stoa</a:t>
            </a:r>
            <a:r>
              <a:rPr lang="pt-BR" dirty="0" smtClean="0"/>
              <a:t>/</a:t>
            </a:r>
            <a:r>
              <a:rPr lang="pt-BR" dirty="0" err="1" smtClean="0"/>
              <a:t>Moodle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7481" y="2310058"/>
            <a:ext cx="8493043" cy="388077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 </a:t>
            </a:r>
            <a:r>
              <a:rPr lang="en-US" dirty="0" err="1">
                <a:hlinkClick r:id="rId2"/>
              </a:rPr>
              <a:t>Demsetz</a:t>
            </a:r>
            <a:r>
              <a:rPr lang="en-US" dirty="0">
                <a:hlinkClick r:id="rId2"/>
              </a:rPr>
              <a:t>, Harold. 1967. “Toward a Theory of Property Rights,” American Economic Review 57(2): 347‑359.</a:t>
            </a:r>
            <a:r>
              <a:rPr lang="en-US" dirty="0"/>
              <a:t> 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err="1">
                <a:hlinkClick r:id="rId3"/>
              </a:rPr>
              <a:t>Coase</a:t>
            </a:r>
            <a:r>
              <a:rPr lang="en-US" dirty="0">
                <a:hlinkClick r:id="rId3"/>
              </a:rPr>
              <a:t>, R. The problem of social cost The Journal of Law and Economics, </a:t>
            </a:r>
            <a:r>
              <a:rPr lang="en-US" dirty="0" err="1">
                <a:hlinkClick r:id="rId3"/>
              </a:rPr>
              <a:t>october</a:t>
            </a:r>
            <a:r>
              <a:rPr lang="en-US" dirty="0">
                <a:hlinkClick r:id="rId3"/>
              </a:rPr>
              <a:t> 1960</a:t>
            </a:r>
            <a:r>
              <a:rPr lang="en-US" dirty="0"/>
              <a:t> 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pt-BR" dirty="0"/>
              <a:t> </a:t>
            </a:r>
            <a:r>
              <a:rPr lang="pt-BR" dirty="0">
                <a:hlinkClick r:id="rId4"/>
              </a:rPr>
              <a:t>Douglas North (Instituições) - texto base</a:t>
            </a:r>
            <a:r>
              <a:rPr lang="pt-BR" dirty="0"/>
              <a:t> </a:t>
            </a:r>
            <a:r>
              <a:rPr lang="pt-BR" dirty="0" smtClean="0"/>
              <a:t>no </a:t>
            </a:r>
            <a:r>
              <a:rPr lang="pt-BR" dirty="0" err="1" smtClean="0"/>
              <a:t>Stoa</a:t>
            </a:r>
            <a:r>
              <a:rPr lang="pt-BR" dirty="0" smtClean="0"/>
              <a:t>/</a:t>
            </a:r>
            <a:r>
              <a:rPr lang="pt-BR" dirty="0" err="1" smtClean="0"/>
              <a:t>Moodle</a:t>
            </a:r>
            <a:endParaRPr lang="pt-BR" dirty="0" smtClean="0"/>
          </a:p>
          <a:p>
            <a:pPr>
              <a:buFont typeface="+mj-lt"/>
              <a:buAutoNum type="arabicPeriod"/>
            </a:pPr>
            <a:r>
              <a:rPr lang="pt-BR" dirty="0"/>
              <a:t> </a:t>
            </a:r>
            <a:r>
              <a:rPr lang="pt-BR" dirty="0" smtClean="0">
                <a:hlinkClick r:id="rId5"/>
              </a:rPr>
              <a:t>Design </a:t>
            </a:r>
            <a:r>
              <a:rPr lang="pt-BR" dirty="0" err="1" smtClean="0">
                <a:hlinkClick r:id="rId5"/>
              </a:rPr>
              <a:t>principles</a:t>
            </a:r>
            <a:r>
              <a:rPr lang="pt-BR" dirty="0" smtClean="0">
                <a:hlinkClick r:id="rId5"/>
              </a:rPr>
              <a:t> </a:t>
            </a:r>
            <a:r>
              <a:rPr lang="pt-BR" dirty="0" err="1" smtClean="0">
                <a:hlinkClick r:id="rId5"/>
              </a:rPr>
              <a:t>of</a:t>
            </a:r>
            <a:r>
              <a:rPr lang="pt-BR" dirty="0" smtClean="0">
                <a:hlinkClick r:id="rId5"/>
              </a:rPr>
              <a:t> </a:t>
            </a:r>
            <a:r>
              <a:rPr lang="pt-BR" dirty="0" err="1" smtClean="0">
                <a:hlinkClick r:id="rId5"/>
              </a:rPr>
              <a:t>robust</a:t>
            </a:r>
            <a:r>
              <a:rPr lang="pt-BR" dirty="0" smtClean="0">
                <a:hlinkClick r:id="rId5"/>
              </a:rPr>
              <a:t> </a:t>
            </a:r>
            <a:r>
              <a:rPr lang="pt-BR" dirty="0" err="1" smtClean="0">
                <a:hlinkClick r:id="rId5"/>
              </a:rPr>
              <a:t>property-rights</a:t>
            </a:r>
            <a:r>
              <a:rPr lang="pt-BR" dirty="0" smtClean="0">
                <a:hlinkClick r:id="rId5"/>
              </a:rPr>
              <a:t> </a:t>
            </a:r>
            <a:r>
              <a:rPr lang="pt-BR" dirty="0" err="1" smtClean="0">
                <a:hlinkClick r:id="rId5"/>
              </a:rPr>
              <a:t>institutions</a:t>
            </a:r>
            <a:r>
              <a:rPr lang="pt-BR" dirty="0" smtClean="0">
                <a:hlinkClick r:id="rId5"/>
              </a:rPr>
              <a:t>: </a:t>
            </a:r>
            <a:r>
              <a:rPr lang="pt-BR" dirty="0" err="1" smtClean="0">
                <a:hlinkClick r:id="rId5"/>
              </a:rPr>
              <a:t>what</a:t>
            </a:r>
            <a:r>
              <a:rPr lang="pt-BR" dirty="0" smtClean="0">
                <a:hlinkClick r:id="rId5"/>
              </a:rPr>
              <a:t> </a:t>
            </a:r>
            <a:r>
              <a:rPr lang="pt-BR" dirty="0" err="1" smtClean="0">
                <a:hlinkClick r:id="rId5"/>
              </a:rPr>
              <a:t>have</a:t>
            </a:r>
            <a:r>
              <a:rPr lang="pt-BR" dirty="0" smtClean="0">
                <a:hlinkClick r:id="rId5"/>
              </a:rPr>
              <a:t> </a:t>
            </a:r>
            <a:r>
              <a:rPr lang="pt-BR" dirty="0" err="1" smtClean="0">
                <a:hlinkClick r:id="rId5"/>
              </a:rPr>
              <a:t>we</a:t>
            </a:r>
            <a:r>
              <a:rPr lang="pt-BR" dirty="0" smtClean="0">
                <a:hlinkClick r:id="rId5"/>
              </a:rPr>
              <a:t> </a:t>
            </a:r>
            <a:r>
              <a:rPr lang="pt-BR" dirty="0" err="1" smtClean="0">
                <a:hlinkClick r:id="rId5"/>
              </a:rPr>
              <a:t>learned</a:t>
            </a:r>
            <a:r>
              <a:rPr lang="pt-BR" dirty="0" smtClean="0">
                <a:hlinkClick r:id="rId5"/>
              </a:rPr>
              <a:t>?</a:t>
            </a:r>
            <a:r>
              <a:rPr lang="pt-BR" dirty="0"/>
              <a:t> </a:t>
            </a:r>
            <a:r>
              <a:rPr lang="pt-BR" dirty="0" err="1" smtClean="0"/>
              <a:t>Ostrom</a:t>
            </a:r>
            <a:endParaRPr lang="pt-BR" dirty="0" smtClean="0"/>
          </a:p>
          <a:p>
            <a:pPr>
              <a:buFont typeface="+mj-lt"/>
              <a:buAutoNum type="arabicPeriod"/>
            </a:pPr>
            <a:r>
              <a:rPr lang="pt-BR" dirty="0" smtClean="0">
                <a:hlinkClick r:id="rId6"/>
              </a:rPr>
              <a:t>IN </a:t>
            </a:r>
            <a:r>
              <a:rPr lang="pt-BR" dirty="0">
                <a:hlinkClick r:id="rId6"/>
              </a:rPr>
              <a:t>S T I T U T I O N S A N D T H E </a:t>
            </a:r>
            <a:r>
              <a:rPr lang="pt-BR" dirty="0" smtClean="0">
                <a:hlinkClick r:id="rId6"/>
              </a:rPr>
              <a:t>ENVIRONMENT</a:t>
            </a:r>
            <a:r>
              <a:rPr lang="pt-BR" dirty="0" smtClean="0"/>
              <a:t> - </a:t>
            </a:r>
            <a:r>
              <a:rPr lang="pt-BR" dirty="0" err="1" smtClean="0"/>
              <a:t>Ostrom</a:t>
            </a:r>
            <a:endParaRPr lang="pt-BR" dirty="0"/>
          </a:p>
          <a:p>
            <a:pPr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43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ESCOLHER UMA DAS 5 PERGUNTAS PARA RESPONDER A RESENHA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91735" y="4676917"/>
            <a:ext cx="8596668" cy="860400"/>
          </a:xfrm>
        </p:spPr>
        <p:txBody>
          <a:bodyPr>
            <a:normAutofit fontScale="25000" lnSpcReduction="20000"/>
          </a:bodyPr>
          <a:lstStyle/>
          <a:p>
            <a:r>
              <a:rPr lang="pt-BR" sz="8000" dirty="0" smtClean="0"/>
              <a:t>Resenha: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5600" dirty="0" smtClean="0"/>
              <a:t>Especificar qual pergunta está sendo respondida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5600" dirty="0" smtClean="0"/>
              <a:t>Colocar o nome e especificar as referencias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5600" dirty="0" smtClean="0"/>
              <a:t>Resenha de no máximo 2 páginas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5600" dirty="0" smtClean="0"/>
              <a:t>Pontuação: até 1 ponto na média final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5600" dirty="0" smtClean="0"/>
              <a:t>Subir a atividade no STOA – Atividade Extra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t-BR" sz="5600" dirty="0"/>
          </a:p>
        </p:txBody>
      </p:sp>
    </p:spTree>
    <p:extLst>
      <p:ext uri="{BB962C8B-B14F-4D97-AF65-F5344CB8AC3E}">
        <p14:creationId xmlns:p14="http://schemas.microsoft.com/office/powerpoint/2010/main" val="36581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4374050" cy="1600200"/>
          </a:xfrm>
        </p:spPr>
        <p:txBody>
          <a:bodyPr>
            <a:normAutofit fontScale="90000"/>
          </a:bodyPr>
          <a:lstStyle/>
          <a:p>
            <a:r>
              <a:rPr lang="pt-BR" sz="1600" b="1" dirty="0" smtClean="0"/>
              <a:t>RESENHA </a:t>
            </a:r>
            <a:r>
              <a:rPr lang="pt-BR" sz="1600" b="1" dirty="0" smtClean="0"/>
              <a:t>1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2800" b="1" dirty="0" smtClean="0"/>
              <a:t>PORQUE AS INSITITUIÇÕES NÃO EVOLUEM?</a:t>
            </a:r>
            <a:endParaRPr lang="pt-BR" sz="2800" b="1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3307" y="1257300"/>
            <a:ext cx="4513262" cy="4513262"/>
          </a:xfrm>
          <a:prstGeom prst="rect">
            <a:avLst/>
          </a:prstGeom>
        </p:spPr>
      </p:pic>
      <p:sp>
        <p:nvSpPr>
          <p:cNvPr id="7" name="Espaço Reservado para Texto 6"/>
          <p:cNvSpPr>
            <a:spLocks noGrp="1"/>
          </p:cNvSpPr>
          <p:nvPr>
            <p:ph type="body" sz="half" idx="2"/>
          </p:nvPr>
        </p:nvSpPr>
        <p:spPr>
          <a:xfrm>
            <a:off x="920383" y="2141806"/>
            <a:ext cx="3932237" cy="3811588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Ver </a:t>
            </a:r>
            <a:r>
              <a:rPr lang="pt-BR" sz="2400" dirty="0" smtClean="0"/>
              <a:t>quem são </a:t>
            </a:r>
            <a:r>
              <a:rPr lang="pt-BR" sz="2400" dirty="0"/>
              <a:t>os órgãos </a:t>
            </a:r>
            <a:r>
              <a:rPr lang="pt-BR" sz="2400" dirty="0" smtClean="0"/>
              <a:t>responsáveis em </a:t>
            </a:r>
            <a:r>
              <a:rPr lang="pt-BR" sz="2400" dirty="0"/>
              <a:t>coibir a grilagem, suas </a:t>
            </a:r>
            <a:r>
              <a:rPr lang="pt-BR" sz="2400" dirty="0" smtClean="0"/>
              <a:t>responsabilidades, ações e deficiências na Amazônia.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Ver o desafio da regulação fundiária na Amazônia.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/>
              <a:t>Porque as INSTITUIÇÕES de fato não funcionam ou não evoluem para coibir a grilagem?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E, argumentar com base na visão de Douglas North sobre o porquê de muitas instituições não evoluem.</a:t>
            </a:r>
          </a:p>
          <a:p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5363307" y="5799505"/>
            <a:ext cx="2969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Douglas North - Instituições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0700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0505" y="659423"/>
            <a:ext cx="4443306" cy="16002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RESENHA </a:t>
            </a:r>
            <a:r>
              <a:rPr lang="pt-BR" dirty="0" smtClean="0"/>
              <a:t>2: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Terra indígenas/ </a:t>
            </a:r>
            <a:r>
              <a:rPr lang="pt-BR" sz="3100" dirty="0"/>
              <a:t>governamental promovem </a:t>
            </a:r>
            <a:r>
              <a:rPr lang="pt-BR" sz="3100" dirty="0" smtClean="0"/>
              <a:t>(ou não) incentivos à preservação?</a:t>
            </a:r>
            <a:endParaRPr lang="pt-BR" sz="31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0483" y="988061"/>
            <a:ext cx="6510242" cy="4361862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70533" y="2423789"/>
            <a:ext cx="3932237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Ver as estatísticas de terras indígenas e domínio público na Amazônia e o desafio da regulamentação fundiária.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As terras indígenas e as governamentais são as fontes hoje mais susceptíveis ao desmatamento?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 propriedade privada favorece uma maior preservação ambiental?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 propriedade comunal/domínio público está levando a uma </a:t>
            </a:r>
            <a:r>
              <a:rPr lang="pt-BR" dirty="0" err="1" smtClean="0"/>
              <a:t>superexploração</a:t>
            </a:r>
            <a:r>
              <a:rPr lang="pt-BR" dirty="0" smtClean="0"/>
              <a:t> da Amazônia?</a:t>
            </a:r>
          </a:p>
          <a:p>
            <a:r>
              <a:rPr lang="pt-BR" dirty="0" smtClean="0"/>
              <a:t>FAZER UM ANÁLISE COM BASE EM DEMSETZ (OS TIPOS DE DIREITO DE PROPRIEDADE) E OS INCENTIVOS ÊCONÔMICOS &amp; OSTROM.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477608" y="5671038"/>
            <a:ext cx="285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Demsetz</a:t>
            </a:r>
            <a:r>
              <a:rPr lang="pt-BR" dirty="0" smtClean="0"/>
              <a:t> &amp; </a:t>
            </a:r>
            <a:r>
              <a:rPr lang="pt-BR" dirty="0" err="1" smtClean="0"/>
              <a:t>Ostrom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4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5906" y="281354"/>
            <a:ext cx="4264475" cy="1600200"/>
          </a:xfrm>
        </p:spPr>
        <p:txBody>
          <a:bodyPr>
            <a:normAutofit/>
          </a:bodyPr>
          <a:lstStyle/>
          <a:p>
            <a:r>
              <a:rPr lang="pt-BR" dirty="0" smtClean="0"/>
              <a:t>RESENHA </a:t>
            </a:r>
            <a:r>
              <a:rPr lang="pt-BR" dirty="0" smtClean="0"/>
              <a:t>3 </a:t>
            </a:r>
            <a:r>
              <a:rPr lang="pt-BR" dirty="0" smtClean="0"/>
              <a:t>(solução OSTROM): COMUNIDADES SÃO CAPAZES DE PREVERVAR BENS COMUNS? </a:t>
            </a:r>
            <a:endParaRPr lang="pt-BR" dirty="0"/>
          </a:p>
        </p:txBody>
      </p:sp>
      <p:pic>
        <p:nvPicPr>
          <p:cNvPr id="3074" name="Picture 2" descr="Amazônia UP está com inscrições abertas | Portal Cultu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84" y="2558927"/>
            <a:ext cx="48768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5906" y="2152934"/>
            <a:ext cx="4876148" cy="4406128"/>
          </a:xfrm>
        </p:spPr>
        <p:txBody>
          <a:bodyPr>
            <a:normAutofit/>
          </a:bodyPr>
          <a:lstStyle/>
          <a:p>
            <a:r>
              <a:rPr lang="pt-BR" sz="1600" dirty="0" smtClean="0"/>
              <a:t>PERGUNTAS:</a:t>
            </a:r>
          </a:p>
          <a:p>
            <a:r>
              <a:rPr lang="pt-BR" sz="1800" b="1" dirty="0" smtClean="0"/>
              <a:t>VISÃO MICROINSTITUCIONAL – UM OLHAR PARA AS COMUNIDADES DA AMAZONIA.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O </a:t>
            </a:r>
            <a:r>
              <a:rPr lang="pt-BR" sz="1800" dirty="0" err="1" smtClean="0"/>
              <a:t>empoderamento</a:t>
            </a:r>
            <a:r>
              <a:rPr lang="pt-BR" sz="1800" dirty="0" smtClean="0"/>
              <a:t> e o reconhecimento de negócios sustentáveis das comunidades locais é uma saída para a preservação da Amazônia?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Cite e avalie exemplos de casos locais bem sucedidos de preservação através do reconhecimento das comunidades locais.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Qual seria o olhar de OSTROM para a preservação da Amazônia?</a:t>
            </a:r>
            <a:endParaRPr lang="pt-BR" sz="1800" dirty="0"/>
          </a:p>
          <a:p>
            <a:endParaRPr lang="pt-BR" sz="1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6356838" y="5530362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Ostrom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47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834</TotalTime>
  <Words>1600</Words>
  <Application>Microsoft Office PowerPoint</Application>
  <PresentationFormat>Widescreen</PresentationFormat>
  <Paragraphs>159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Arial Rounded MT Bold</vt:lpstr>
      <vt:lpstr>Calibri</vt:lpstr>
      <vt:lpstr>Times New Roman</vt:lpstr>
      <vt:lpstr>Trebuchet MS</vt:lpstr>
      <vt:lpstr>Wingdings 3</vt:lpstr>
      <vt:lpstr>Facetado</vt:lpstr>
      <vt:lpstr>DIREITO DE PROPRIEDADE &amp; AMAZONIA</vt:lpstr>
      <vt:lpstr>Atividade extra: até 1 ponto – dia 05/12</vt:lpstr>
      <vt:lpstr>VÍDEOS RECOMENDADOS para ter uma visão sobre Grilagem de Terras &amp; Desmatamento</vt:lpstr>
      <vt:lpstr>Mapa mental PROBLEMÁTICA DE DESMATAMENTO DA AMAZONIA</vt:lpstr>
      <vt:lpstr>Bibliografia teórica para a resenha – presente no Stoa/Moodle:</vt:lpstr>
      <vt:lpstr>ESCOLHER UMA DAS 5 PERGUNTAS PARA RESPONDER A RESENHA</vt:lpstr>
      <vt:lpstr>RESENHA 1 PORQUE AS INSITITUIÇÕES NÃO EVOLUEM?</vt:lpstr>
      <vt:lpstr>RESENHA 2:  Terra indígenas/ governamental promovem (ou não) incentivos à preservação?</vt:lpstr>
      <vt:lpstr>RESENHA 3 (solução OSTROM): COMUNIDADES SÃO CAPAZES DE PREVERVAR BENS COMUNS? </vt:lpstr>
      <vt:lpstr>Apresentação do PowerPoint</vt:lpstr>
      <vt:lpstr>Apresentação do PowerPoint</vt:lpstr>
      <vt:lpstr>Apresentação do PowerPoint</vt:lpstr>
      <vt:lpstr>Apresentação do PowerPoint</vt:lpstr>
      <vt:lpstr>ANEXO</vt:lpstr>
      <vt:lpstr>Bibliografia teórica para a resenha – presente no Stoa/Moodle:</vt:lpstr>
      <vt:lpstr>O artigo “The Problem of Social Cost”, de 1960, Ronald Coase </vt:lpstr>
      <vt:lpstr>O artigo “The Problem of Social Cost”, de 1960, Ronald Coase </vt:lpstr>
      <vt:lpstr>Apresentação do PowerPoint</vt:lpstr>
      <vt:lpstr>Apresentação do PowerPoint</vt:lpstr>
      <vt:lpstr>Apresentação do PowerPoint</vt:lpstr>
      <vt:lpstr>DOUGLAS NORTH</vt:lpstr>
      <vt:lpstr>DOUGLAS NORTH</vt:lpstr>
      <vt:lpstr>Vamos ler todos os papers e fazer exercícios sobre os autores em novembro!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https://www.youtube.com/watch?v=-FSYM55heH0&amp;list=RDCMUCRVbqma6TaIHp9E151nC8sA&amp;start_radio=1&amp;t=180</dc:title>
  <dc:creator>Margarete Boteon</dc:creator>
  <cp:lastModifiedBy>Margarete Boteon</cp:lastModifiedBy>
  <cp:revision>47</cp:revision>
  <cp:lastPrinted>2023-10-17T19:30:28Z</cp:lastPrinted>
  <dcterms:created xsi:type="dcterms:W3CDTF">2020-12-02T01:25:51Z</dcterms:created>
  <dcterms:modified xsi:type="dcterms:W3CDTF">2023-11-06T21:13:17Z</dcterms:modified>
</cp:coreProperties>
</file>