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</p:sldMasterIdLst>
  <p:sldIdLst>
    <p:sldId id="262" r:id="rId6"/>
    <p:sldId id="265" r:id="rId7"/>
    <p:sldId id="263" r:id="rId8"/>
    <p:sldId id="264" r:id="rId9"/>
    <p:sldId id="259" r:id="rId10"/>
    <p:sldId id="258" r:id="rId11"/>
    <p:sldId id="261" r:id="rId12"/>
    <p:sldId id="266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8.wmf"/><Relationship Id="rId7" Type="http://schemas.openxmlformats.org/officeDocument/2006/relationships/image" Target="../media/image21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4.wmf"/><Relationship Id="rId5" Type="http://schemas.openxmlformats.org/officeDocument/2006/relationships/image" Target="../media/image20.wmf"/><Relationship Id="rId10" Type="http://schemas.openxmlformats.org/officeDocument/2006/relationships/image" Target="../media/image23.wmf"/><Relationship Id="rId4" Type="http://schemas.openxmlformats.org/officeDocument/2006/relationships/image" Target="../media/image19.wmf"/><Relationship Id="rId9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5.wmf"/><Relationship Id="rId7" Type="http://schemas.openxmlformats.org/officeDocument/2006/relationships/image" Target="../media/image7.wmf"/><Relationship Id="rId2" Type="http://schemas.openxmlformats.org/officeDocument/2006/relationships/image" Target="../media/image17.wmf"/><Relationship Id="rId1" Type="http://schemas.openxmlformats.org/officeDocument/2006/relationships/image" Target="../media/image24.wmf"/><Relationship Id="rId6" Type="http://schemas.openxmlformats.org/officeDocument/2006/relationships/image" Target="../media/image26.wmf"/><Relationship Id="rId5" Type="http://schemas.openxmlformats.org/officeDocument/2006/relationships/image" Target="../media/image4.wmf"/><Relationship Id="rId4" Type="http://schemas.openxmlformats.org/officeDocument/2006/relationships/image" Target="../media/image20.wmf"/><Relationship Id="rId9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11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7.wmf"/><Relationship Id="rId1" Type="http://schemas.openxmlformats.org/officeDocument/2006/relationships/image" Target="../media/image24.wmf"/><Relationship Id="rId6" Type="http://schemas.openxmlformats.org/officeDocument/2006/relationships/image" Target="../media/image26.wmf"/><Relationship Id="rId5" Type="http://schemas.openxmlformats.org/officeDocument/2006/relationships/image" Target="../media/image4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8064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13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87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80643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570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55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342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414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70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901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8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570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90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139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879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805584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326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18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198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1746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1049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3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55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3775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439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334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082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7051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778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76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640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3269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6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3421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843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92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249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101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0622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370682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4654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876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237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2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4146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67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436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2710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3038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5628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6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7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90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8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9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023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023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522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835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FCC70C-8B6E-439D-AD1B-121BFE8F81D8}" type="datetimeFigureOut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24/11/2021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E2EE0D-EEA3-46C6-A79F-CFCA2D07E1BC}" type="slidenum">
              <a:rPr lang="pt-BR" smtClean="0">
                <a:solidFill>
                  <a:prstClr val="white">
                    <a:shade val="50000"/>
                  </a:prstClr>
                </a:solidFill>
              </a:rPr>
              <a:pPr/>
              <a:t>‹nº›</a:t>
            </a:fld>
            <a:endParaRPr lang="pt-BR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796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51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9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0.wmf"/><Relationship Id="rId9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png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21.wmf"/><Relationship Id="rId20" Type="http://schemas.openxmlformats.org/officeDocument/2006/relationships/image" Target="../media/image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4.wmf"/><Relationship Id="rId22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31.bin"/><Relationship Id="rId25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8.bin"/><Relationship Id="rId24" Type="http://schemas.openxmlformats.org/officeDocument/2006/relationships/oleObject" Target="../embeddings/oleObject37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6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6.wmf"/><Relationship Id="rId22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32.wmf"/><Relationship Id="rId3" Type="http://schemas.openxmlformats.org/officeDocument/2006/relationships/oleObject" Target="../embeddings/oleObject38.bin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9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1.wmf"/><Relationship Id="rId5" Type="http://schemas.openxmlformats.org/officeDocument/2006/relationships/image" Target="../media/image14.png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41.bin"/><Relationship Id="rId4" Type="http://schemas.openxmlformats.org/officeDocument/2006/relationships/image" Target="../media/image11.wmf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4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0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764704"/>
            <a:ext cx="825097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3600" b="1" dirty="0"/>
          </a:p>
          <a:p>
            <a:r>
              <a:rPr lang="pt-BR" sz="3600" b="1" dirty="0"/>
              <a:t>CONTROLE DO MOTOR ELÉTRICO</a:t>
            </a:r>
          </a:p>
          <a:p>
            <a:endParaRPr lang="pt-BR" sz="3600" b="1" dirty="0"/>
          </a:p>
          <a:p>
            <a:pPr algn="ctr"/>
            <a:r>
              <a:rPr lang="pt-BR" sz="3600" b="1" dirty="0"/>
              <a:t>EXERCÍCIOS</a:t>
            </a:r>
          </a:p>
          <a:p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129292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ector de seta reta 21"/>
          <p:cNvCxnSpPr/>
          <p:nvPr/>
        </p:nvCxnSpPr>
        <p:spPr>
          <a:xfrm>
            <a:off x="6382316" y="2936556"/>
            <a:ext cx="963064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23" name="Conector de seta reta 22"/>
          <p:cNvCxnSpPr/>
          <p:nvPr/>
        </p:nvCxnSpPr>
        <p:spPr>
          <a:xfrm>
            <a:off x="4152585" y="2917706"/>
            <a:ext cx="864096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aphicFrame>
        <p:nvGraphicFramePr>
          <p:cNvPr id="24" name="Obje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116090"/>
              </p:ext>
            </p:extLst>
          </p:nvPr>
        </p:nvGraphicFramePr>
        <p:xfrm>
          <a:off x="5067300" y="2490788"/>
          <a:ext cx="12112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ção" r:id="rId3" imgW="457200" imgH="380880" progId="Equation.3">
                  <p:embed/>
                </p:oleObj>
              </mc:Choice>
              <mc:Fallback>
                <p:oleObj name="Equação" r:id="rId3" imgW="4572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2490788"/>
                        <a:ext cx="1211263" cy="9779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848966"/>
              </p:ext>
            </p:extLst>
          </p:nvPr>
        </p:nvGraphicFramePr>
        <p:xfrm>
          <a:off x="4209880" y="2399047"/>
          <a:ext cx="749506" cy="416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ção" r:id="rId5" imgW="342720" imgH="190440" progId="Equation.3">
                  <p:embed/>
                </p:oleObj>
              </mc:Choice>
              <mc:Fallback>
                <p:oleObj name="Equação" r:id="rId5" imgW="34272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09880" y="2399047"/>
                        <a:ext cx="749506" cy="416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114848"/>
              </p:ext>
            </p:extLst>
          </p:nvPr>
        </p:nvGraphicFramePr>
        <p:xfrm>
          <a:off x="6382316" y="2530356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ção" r:id="rId7" imgW="291960" imgH="177480" progId="Equation.3">
                  <p:embed/>
                </p:oleObj>
              </mc:Choice>
              <mc:Fallback>
                <p:oleObj name="Equação" r:id="rId7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2316" y="2530356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Elipse 26"/>
          <p:cNvSpPr/>
          <p:nvPr/>
        </p:nvSpPr>
        <p:spPr>
          <a:xfrm>
            <a:off x="2689472" y="2681628"/>
            <a:ext cx="349978" cy="366196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pt-BR" kern="0">
              <a:solidFill>
                <a:sysClr val="windowText" lastClr="000000"/>
              </a:solidFill>
            </a:endParaRPr>
          </a:p>
        </p:txBody>
      </p:sp>
      <p:cxnSp>
        <p:nvCxnSpPr>
          <p:cNvPr id="28" name="Conector reto 27"/>
          <p:cNvCxnSpPr/>
          <p:nvPr/>
        </p:nvCxnSpPr>
        <p:spPr>
          <a:xfrm>
            <a:off x="6600857" y="2917706"/>
            <a:ext cx="14258" cy="1121971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29" name="Conector reto 28"/>
          <p:cNvCxnSpPr/>
          <p:nvPr/>
        </p:nvCxnSpPr>
        <p:spPr>
          <a:xfrm flipH="1">
            <a:off x="2864462" y="4002057"/>
            <a:ext cx="1657078" cy="13573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30" name="Conector de seta reta 29"/>
          <p:cNvCxnSpPr>
            <a:endCxn id="27" idx="4"/>
          </p:cNvCxnSpPr>
          <p:nvPr/>
        </p:nvCxnSpPr>
        <p:spPr>
          <a:xfrm flipV="1">
            <a:off x="2864461" y="3047824"/>
            <a:ext cx="0" cy="96780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31" name="Conector de seta reta 30"/>
          <p:cNvCxnSpPr/>
          <p:nvPr/>
        </p:nvCxnSpPr>
        <p:spPr>
          <a:xfrm flipH="1">
            <a:off x="5813703" y="4002057"/>
            <a:ext cx="787154" cy="16081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32" name="Caixa de texto 53"/>
          <p:cNvSpPr txBox="1"/>
          <p:nvPr/>
        </p:nvSpPr>
        <p:spPr>
          <a:xfrm>
            <a:off x="4521540" y="3729811"/>
            <a:ext cx="1274155" cy="62092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24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</a:p>
        </p:txBody>
      </p:sp>
      <p:cxnSp>
        <p:nvCxnSpPr>
          <p:cNvPr id="33" name="Conector de seta reta 32"/>
          <p:cNvCxnSpPr/>
          <p:nvPr/>
        </p:nvCxnSpPr>
        <p:spPr>
          <a:xfrm>
            <a:off x="1626579" y="2864726"/>
            <a:ext cx="1062893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graphicFrame>
        <p:nvGraphicFramePr>
          <p:cNvPr id="34" name="Obje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819713"/>
              </p:ext>
            </p:extLst>
          </p:nvPr>
        </p:nvGraphicFramePr>
        <p:xfrm>
          <a:off x="1992239" y="3253618"/>
          <a:ext cx="7493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ção" r:id="rId9" imgW="342720" imgH="190440" progId="Equation.3">
                  <p:embed/>
                </p:oleObj>
              </mc:Choice>
              <mc:Fallback>
                <p:oleObj name="Equação" r:id="rId9" imgW="3427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239" y="3253618"/>
                        <a:ext cx="7493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to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018819"/>
              </p:ext>
            </p:extLst>
          </p:nvPr>
        </p:nvGraphicFramePr>
        <p:xfrm>
          <a:off x="4611688" y="3783013"/>
          <a:ext cx="10953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ção" r:id="rId11" imgW="368280" imgH="190440" progId="Equation.3">
                  <p:embed/>
                </p:oleObj>
              </mc:Choice>
              <mc:Fallback>
                <p:oleObj name="Equação" r:id="rId11" imgW="368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88" y="3783013"/>
                        <a:ext cx="109537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Caixa de texto 41"/>
          <p:cNvSpPr txBox="1"/>
          <p:nvPr/>
        </p:nvSpPr>
        <p:spPr>
          <a:xfrm>
            <a:off x="2903097" y="3138717"/>
            <a:ext cx="314456" cy="362384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_</a:t>
            </a:r>
            <a:endParaRPr lang="pt-B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7" name="Caixa de texto 40"/>
          <p:cNvSpPr txBox="1"/>
          <p:nvPr/>
        </p:nvSpPr>
        <p:spPr>
          <a:xfrm>
            <a:off x="2226764" y="2449484"/>
            <a:ext cx="414787" cy="38228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+</a:t>
            </a:r>
            <a:endParaRPr lang="pt-B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cxnSp>
        <p:nvCxnSpPr>
          <p:cNvPr id="38" name="Conector de seta reta 37"/>
          <p:cNvCxnSpPr/>
          <p:nvPr/>
        </p:nvCxnSpPr>
        <p:spPr>
          <a:xfrm>
            <a:off x="3039450" y="2864726"/>
            <a:ext cx="356207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39" name="Caixa de texto 53"/>
          <p:cNvSpPr txBox="1"/>
          <p:nvPr/>
        </p:nvSpPr>
        <p:spPr>
          <a:xfrm>
            <a:off x="3395657" y="2607243"/>
            <a:ext cx="756928" cy="62092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24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</a:p>
        </p:txBody>
      </p:sp>
      <p:graphicFrame>
        <p:nvGraphicFramePr>
          <p:cNvPr id="40" name="Objeto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577636"/>
              </p:ext>
            </p:extLst>
          </p:nvPr>
        </p:nvGraphicFramePr>
        <p:xfrm>
          <a:off x="1181256" y="2323635"/>
          <a:ext cx="10271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ção" r:id="rId13" imgW="469800" imgH="241200" progId="Equation.3">
                  <p:embed/>
                </p:oleObj>
              </mc:Choice>
              <mc:Fallback>
                <p:oleObj name="Equação" r:id="rId13" imgW="469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256" y="2323635"/>
                        <a:ext cx="10271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t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383316"/>
              </p:ext>
            </p:extLst>
          </p:nvPr>
        </p:nvGraphicFramePr>
        <p:xfrm>
          <a:off x="3568700" y="2608263"/>
          <a:ext cx="4143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ção" r:id="rId15" imgW="203040" imgH="190440" progId="Equation.3">
                  <p:embed/>
                </p:oleObj>
              </mc:Choice>
              <mc:Fallback>
                <p:oleObj name="Equação" r:id="rId15" imgW="2030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2608263"/>
                        <a:ext cx="4143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CaixaDeTexto 41"/>
          <p:cNvSpPr txBox="1"/>
          <p:nvPr/>
        </p:nvSpPr>
        <p:spPr>
          <a:xfrm>
            <a:off x="-121944" y="215642"/>
            <a:ext cx="941315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PARA O CONTROLE DA PENA DE UM PLOTTER,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RERESENTADO ABAIXO, DESEJAMOS A RESPOSTA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MAIS RÁPIDA SEM SOBRESSINAL PARA UM 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DEGRAU NA REFERÊNCIA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395536" y="4869160"/>
            <a:ext cx="84497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DETERMINAR O GANHO DO AMPLIFICADOR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 </a:t>
            </a:r>
          </a:p>
        </p:txBody>
      </p:sp>
      <p:graphicFrame>
        <p:nvGraphicFramePr>
          <p:cNvPr id="64" name="Objeto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433818"/>
              </p:ext>
            </p:extLst>
          </p:nvPr>
        </p:nvGraphicFramePr>
        <p:xfrm>
          <a:off x="424156" y="5373020"/>
          <a:ext cx="4143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ção" r:id="rId17" imgW="203040" imgH="190440" progId="Equation.3">
                  <p:embed/>
                </p:oleObj>
              </mc:Choice>
              <mc:Fallback>
                <p:oleObj name="Equação" r:id="rId17" imgW="2030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56" y="5373020"/>
                        <a:ext cx="4143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564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294999"/>
              </p:ext>
            </p:extLst>
          </p:nvPr>
        </p:nvGraphicFramePr>
        <p:xfrm>
          <a:off x="2123728" y="332656"/>
          <a:ext cx="4232721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ção" r:id="rId3" imgW="1257120" imgH="406080" progId="Equation.3">
                  <p:embed/>
                </p:oleObj>
              </mc:Choice>
              <mc:Fallback>
                <p:oleObj name="Equação" r:id="rId3" imgW="125712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3728" y="332656"/>
                        <a:ext cx="4232721" cy="136815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204824"/>
              </p:ext>
            </p:extLst>
          </p:nvPr>
        </p:nvGraphicFramePr>
        <p:xfrm>
          <a:off x="3860800" y="2971800"/>
          <a:ext cx="1422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ção" r:id="rId5" imgW="1422360" imgH="914400" progId="Equation.3">
                  <p:embed/>
                </p:oleObj>
              </mc:Choice>
              <mc:Fallback>
                <p:oleObj name="Equação" r:id="rId5" imgW="142236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60800" y="2971800"/>
                        <a:ext cx="1422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76872"/>
            <a:ext cx="5211442" cy="4157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22805"/>
              </p:ext>
            </p:extLst>
          </p:nvPr>
        </p:nvGraphicFramePr>
        <p:xfrm>
          <a:off x="395536" y="2276872"/>
          <a:ext cx="271977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ção" r:id="rId8" imgW="1218960" imgH="774360" progId="Equation.3">
                  <p:embed/>
                </p:oleObj>
              </mc:Choice>
              <mc:Fallback>
                <p:oleObj name="Equação" r:id="rId8" imgW="1218960" imgH="774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5536" y="2276872"/>
                        <a:ext cx="2719778" cy="172819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692231"/>
              </p:ext>
            </p:extLst>
          </p:nvPr>
        </p:nvGraphicFramePr>
        <p:xfrm>
          <a:off x="215900" y="4508500"/>
          <a:ext cx="2087563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ção" r:id="rId10" imgW="736560" imgH="380880" progId="Equation.3">
                  <p:embed/>
                </p:oleObj>
              </mc:Choice>
              <mc:Fallback>
                <p:oleObj name="Equação" r:id="rId10" imgW="73656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5900" y="4508500"/>
                        <a:ext cx="2087563" cy="10810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0950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684256"/>
              </p:ext>
            </p:extLst>
          </p:nvPr>
        </p:nvGraphicFramePr>
        <p:xfrm>
          <a:off x="1828213" y="1169168"/>
          <a:ext cx="5616575" cy="256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ção" r:id="rId3" imgW="2311200" imgH="1054080" progId="Equation.3">
                  <p:embed/>
                </p:oleObj>
              </mc:Choice>
              <mc:Fallback>
                <p:oleObj name="Equação" r:id="rId3" imgW="2311200" imgH="1054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213" y="1169168"/>
                        <a:ext cx="5616575" cy="25622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-25192" y="215061"/>
            <a:ext cx="93233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prstClr val="black"/>
                </a:solidFill>
              </a:rPr>
              <a:t>RESPOSTA DO SISTEMA DE SEGUNDA ORDEM</a:t>
            </a:r>
          </a:p>
          <a:p>
            <a:r>
              <a:rPr lang="pt-BR" sz="2800" b="1" dirty="0">
                <a:solidFill>
                  <a:prstClr val="black"/>
                </a:solidFill>
              </a:rPr>
              <a:t>PARA AMORTECIMENTO SUB-CRÍTICO E CRÍTICO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948" y="3990447"/>
            <a:ext cx="5623380" cy="2750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92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>
            <a:off x="6103938" y="1556792"/>
            <a:ext cx="772318" cy="9447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4" name="Conector de seta reta 3"/>
          <p:cNvCxnSpPr/>
          <p:nvPr/>
        </p:nvCxnSpPr>
        <p:spPr>
          <a:xfrm>
            <a:off x="4311884" y="1574799"/>
            <a:ext cx="620156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643486"/>
              </p:ext>
            </p:extLst>
          </p:nvPr>
        </p:nvGraphicFramePr>
        <p:xfrm>
          <a:off x="4926013" y="1106488"/>
          <a:ext cx="117792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ção" r:id="rId3" imgW="444240" imgH="380880" progId="Equation.3">
                  <p:embed/>
                </p:oleObj>
              </mc:Choice>
              <mc:Fallback>
                <p:oleObj name="Equação" r:id="rId3" imgW="4442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013" y="1106488"/>
                        <a:ext cx="1177925" cy="9779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215705"/>
              </p:ext>
            </p:extLst>
          </p:nvPr>
        </p:nvGraphicFramePr>
        <p:xfrm>
          <a:off x="6172660" y="1187449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ção" r:id="rId5" imgW="291960" imgH="177480" progId="Equation.3">
                  <p:embed/>
                </p:oleObj>
              </mc:Choice>
              <mc:Fallback>
                <p:oleObj name="Equação" r:id="rId5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660" y="1187449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Elipse 7"/>
          <p:cNvSpPr/>
          <p:nvPr/>
        </p:nvSpPr>
        <p:spPr>
          <a:xfrm>
            <a:off x="2851457" y="1391701"/>
            <a:ext cx="349978" cy="366196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pt-BR" kern="0">
              <a:solidFill>
                <a:sysClr val="windowText" lastClr="000000"/>
              </a:solidFill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6391201" y="1550753"/>
            <a:ext cx="14258" cy="1121971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0" name="Conector reto 9"/>
          <p:cNvCxnSpPr/>
          <p:nvPr/>
        </p:nvCxnSpPr>
        <p:spPr>
          <a:xfrm flipH="1">
            <a:off x="3026446" y="2659150"/>
            <a:ext cx="1285438" cy="0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1" name="Conector de seta reta 10"/>
          <p:cNvCxnSpPr>
            <a:endCxn id="8" idx="4"/>
          </p:cNvCxnSpPr>
          <p:nvPr/>
        </p:nvCxnSpPr>
        <p:spPr>
          <a:xfrm flipV="1">
            <a:off x="3026446" y="1757897"/>
            <a:ext cx="0" cy="901253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2" name="Conector de seta reta 11"/>
          <p:cNvCxnSpPr/>
          <p:nvPr/>
        </p:nvCxnSpPr>
        <p:spPr>
          <a:xfrm flipH="1">
            <a:off x="5604047" y="2659150"/>
            <a:ext cx="787154" cy="16081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3" name="Caixa de texto 53"/>
          <p:cNvSpPr txBox="1"/>
          <p:nvPr/>
        </p:nvSpPr>
        <p:spPr>
          <a:xfrm>
            <a:off x="4311884" y="2386904"/>
            <a:ext cx="1274155" cy="62092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24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</a:p>
        </p:txBody>
      </p:sp>
      <p:cxnSp>
        <p:nvCxnSpPr>
          <p:cNvPr id="14" name="Conector de seta reta 13"/>
          <p:cNvCxnSpPr/>
          <p:nvPr/>
        </p:nvCxnSpPr>
        <p:spPr>
          <a:xfrm>
            <a:off x="2595182" y="1595018"/>
            <a:ext cx="255431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869917"/>
              </p:ext>
            </p:extLst>
          </p:nvPr>
        </p:nvGraphicFramePr>
        <p:xfrm>
          <a:off x="4648200" y="2387600"/>
          <a:ext cx="6032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ção" r:id="rId7" imgW="203040" imgH="190440" progId="Equation.3">
                  <p:embed/>
                </p:oleObj>
              </mc:Choice>
              <mc:Fallback>
                <p:oleObj name="Equação" r:id="rId7" imgW="2030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87600"/>
                        <a:ext cx="6032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ixa de texto 41"/>
          <p:cNvSpPr txBox="1"/>
          <p:nvPr/>
        </p:nvSpPr>
        <p:spPr>
          <a:xfrm>
            <a:off x="3064987" y="1818815"/>
            <a:ext cx="314456" cy="362384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_</a:t>
            </a:r>
            <a:endParaRPr lang="pt-B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aixa de texto 40"/>
          <p:cNvSpPr txBox="1"/>
          <p:nvPr/>
        </p:nvSpPr>
        <p:spPr>
          <a:xfrm>
            <a:off x="2771800" y="1052736"/>
            <a:ext cx="128780" cy="28214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+</a:t>
            </a:r>
            <a:endParaRPr lang="pt-B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cxnSp>
        <p:nvCxnSpPr>
          <p:cNvPr id="19" name="Conector de seta reta 18"/>
          <p:cNvCxnSpPr/>
          <p:nvPr/>
        </p:nvCxnSpPr>
        <p:spPr>
          <a:xfrm>
            <a:off x="3201340" y="1577534"/>
            <a:ext cx="356207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20" name="Caixa de texto 53"/>
          <p:cNvSpPr txBox="1"/>
          <p:nvPr/>
        </p:nvSpPr>
        <p:spPr>
          <a:xfrm>
            <a:off x="3557547" y="1162193"/>
            <a:ext cx="754337" cy="75463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24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</a:p>
        </p:txBody>
      </p:sp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307716"/>
              </p:ext>
            </p:extLst>
          </p:nvPr>
        </p:nvGraphicFramePr>
        <p:xfrm>
          <a:off x="3533775" y="1290638"/>
          <a:ext cx="8016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Equação" r:id="rId9" imgW="393480" imgH="190440" progId="Equation.3">
                  <p:embed/>
                </p:oleObj>
              </mc:Choice>
              <mc:Fallback>
                <p:oleObj name="Equação" r:id="rId9" imgW="3934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1290638"/>
                        <a:ext cx="80168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Caixa de texto 53"/>
          <p:cNvSpPr txBox="1"/>
          <p:nvPr/>
        </p:nvSpPr>
        <p:spPr>
          <a:xfrm>
            <a:off x="6876256" y="1179472"/>
            <a:ext cx="754337" cy="75463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24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</a:p>
        </p:txBody>
      </p:sp>
      <p:graphicFrame>
        <p:nvGraphicFramePr>
          <p:cNvPr id="28" name="Obje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047244"/>
              </p:ext>
            </p:extLst>
          </p:nvPr>
        </p:nvGraphicFramePr>
        <p:xfrm>
          <a:off x="7122226" y="1207444"/>
          <a:ext cx="262396" cy="734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ção" r:id="rId11" imgW="126720" imgH="355320" progId="Equation.3">
                  <p:embed/>
                </p:oleObj>
              </mc:Choice>
              <mc:Fallback>
                <p:oleObj name="Equação" r:id="rId11" imgW="12672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22226" y="1207444"/>
                        <a:ext cx="262396" cy="7347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Conector de seta reta 28"/>
          <p:cNvCxnSpPr/>
          <p:nvPr/>
        </p:nvCxnSpPr>
        <p:spPr>
          <a:xfrm>
            <a:off x="7630593" y="1569603"/>
            <a:ext cx="963064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aphicFrame>
        <p:nvGraphicFramePr>
          <p:cNvPr id="30" name="Obje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292119"/>
              </p:ext>
            </p:extLst>
          </p:nvPr>
        </p:nvGraphicFramePr>
        <p:xfrm>
          <a:off x="7630593" y="1163403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ção" r:id="rId13" imgW="291960" imgH="177480" progId="Equation.3">
                  <p:embed/>
                </p:oleObj>
              </mc:Choice>
              <mc:Fallback>
                <p:oleObj name="Equação" r:id="rId13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0593" y="1163403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Conector reto 30"/>
          <p:cNvCxnSpPr/>
          <p:nvPr/>
        </p:nvCxnSpPr>
        <p:spPr>
          <a:xfrm>
            <a:off x="8088790" y="1530065"/>
            <a:ext cx="23335" cy="2042951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33" name="Conector reto 32"/>
          <p:cNvCxnSpPr/>
          <p:nvPr/>
        </p:nvCxnSpPr>
        <p:spPr>
          <a:xfrm>
            <a:off x="5724128" y="3547663"/>
            <a:ext cx="2342898" cy="1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</a:ln>
          <a:effectLst/>
        </p:spPr>
      </p:cxnSp>
      <p:sp>
        <p:nvSpPr>
          <p:cNvPr id="37" name="Caixa de texto 53"/>
          <p:cNvSpPr txBox="1"/>
          <p:nvPr/>
        </p:nvSpPr>
        <p:spPr>
          <a:xfrm>
            <a:off x="4463420" y="3262804"/>
            <a:ext cx="1274155" cy="62092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24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</a:p>
        </p:txBody>
      </p:sp>
      <p:graphicFrame>
        <p:nvGraphicFramePr>
          <p:cNvPr id="38" name="Objeto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258971"/>
              </p:ext>
            </p:extLst>
          </p:nvPr>
        </p:nvGraphicFramePr>
        <p:xfrm>
          <a:off x="4835525" y="3263900"/>
          <a:ext cx="5286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ção" r:id="rId15" imgW="177480" imgH="190440" progId="Equation.3">
                  <p:embed/>
                </p:oleObj>
              </mc:Choice>
              <mc:Fallback>
                <p:oleObj name="Equação" r:id="rId15" imgW="1774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25" y="3263900"/>
                        <a:ext cx="5286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Caixa de texto 53"/>
          <p:cNvSpPr txBox="1"/>
          <p:nvPr/>
        </p:nvSpPr>
        <p:spPr>
          <a:xfrm>
            <a:off x="1873447" y="1234201"/>
            <a:ext cx="754337" cy="75463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24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</a:p>
        </p:txBody>
      </p:sp>
      <p:graphicFrame>
        <p:nvGraphicFramePr>
          <p:cNvPr id="41" name="Objet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43745"/>
              </p:ext>
            </p:extLst>
          </p:nvPr>
        </p:nvGraphicFramePr>
        <p:xfrm>
          <a:off x="1826096" y="1324240"/>
          <a:ext cx="8016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ção" r:id="rId17" imgW="393480" imgH="190440" progId="Equation.3">
                  <p:embed/>
                </p:oleObj>
              </mc:Choice>
              <mc:Fallback>
                <p:oleObj name="Equação" r:id="rId17" imgW="3934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6096" y="1324240"/>
                        <a:ext cx="80168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Elipse 42"/>
          <p:cNvSpPr/>
          <p:nvPr/>
        </p:nvSpPr>
        <p:spPr>
          <a:xfrm>
            <a:off x="1108604" y="1412776"/>
            <a:ext cx="349978" cy="366196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pt-BR" kern="0">
              <a:solidFill>
                <a:sysClr val="windowText" lastClr="000000"/>
              </a:solidFill>
            </a:endParaRPr>
          </a:p>
        </p:txBody>
      </p:sp>
      <p:cxnSp>
        <p:nvCxnSpPr>
          <p:cNvPr id="44" name="Conector de seta reta 43"/>
          <p:cNvCxnSpPr/>
          <p:nvPr/>
        </p:nvCxnSpPr>
        <p:spPr>
          <a:xfrm>
            <a:off x="443004" y="1569807"/>
            <a:ext cx="665600" cy="998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45" name="Caixa de texto 40"/>
          <p:cNvSpPr txBox="1"/>
          <p:nvPr/>
        </p:nvSpPr>
        <p:spPr>
          <a:xfrm>
            <a:off x="864430" y="1052736"/>
            <a:ext cx="207393" cy="38228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+</a:t>
            </a:r>
            <a:endParaRPr lang="pt-B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6" name="Objeto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280803"/>
              </p:ext>
            </p:extLst>
          </p:nvPr>
        </p:nvGraphicFramePr>
        <p:xfrm>
          <a:off x="-77381" y="1052736"/>
          <a:ext cx="10271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ção" r:id="rId19" imgW="469800" imgH="241200" progId="Equation.3">
                  <p:embed/>
                </p:oleObj>
              </mc:Choice>
              <mc:Fallback>
                <p:oleObj name="Equação" r:id="rId19" imgW="469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7381" y="1052736"/>
                        <a:ext cx="10271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Conector de seta reta 49"/>
          <p:cNvCxnSpPr/>
          <p:nvPr/>
        </p:nvCxnSpPr>
        <p:spPr>
          <a:xfrm>
            <a:off x="1458582" y="1628800"/>
            <a:ext cx="414865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6" name="Conector reto 55"/>
          <p:cNvCxnSpPr>
            <a:endCxn id="37" idx="1"/>
          </p:cNvCxnSpPr>
          <p:nvPr/>
        </p:nvCxnSpPr>
        <p:spPr>
          <a:xfrm>
            <a:off x="1283593" y="3547663"/>
            <a:ext cx="3179827" cy="25604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60" name="Conector de seta reta 59"/>
          <p:cNvCxnSpPr>
            <a:endCxn id="43" idx="4"/>
          </p:cNvCxnSpPr>
          <p:nvPr/>
        </p:nvCxnSpPr>
        <p:spPr>
          <a:xfrm flipV="1">
            <a:off x="1276787" y="1778972"/>
            <a:ext cx="6806" cy="178149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62" name="Caixa de texto 41"/>
          <p:cNvSpPr txBox="1"/>
          <p:nvPr/>
        </p:nvSpPr>
        <p:spPr>
          <a:xfrm>
            <a:off x="1351558" y="1904156"/>
            <a:ext cx="314456" cy="362384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_</a:t>
            </a:r>
            <a:endParaRPr lang="pt-B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443004" y="182869"/>
            <a:ext cx="6332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prstClr val="black"/>
                </a:solidFill>
              </a:rPr>
              <a:t>SERVOMECANISMO- EXEMPLO 2</a:t>
            </a:r>
            <a:r>
              <a:rPr lang="pt-BR" sz="2800" b="1" dirty="0">
                <a:solidFill>
                  <a:prstClr val="white"/>
                </a:solidFill>
              </a:rPr>
              <a:t>  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79977"/>
              </p:ext>
            </p:extLst>
          </p:nvPr>
        </p:nvGraphicFramePr>
        <p:xfrm>
          <a:off x="781050" y="4292600"/>
          <a:ext cx="19605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ção" r:id="rId21" imgW="660240" imgH="190440" progId="Equation.3">
                  <p:embed/>
                </p:oleObj>
              </mc:Choice>
              <mc:Fallback>
                <p:oleObj name="Equação" r:id="rId21" imgW="660240" imgH="190440" progId="Equation.3">
                  <p:embed/>
                  <p:pic>
                    <p:nvPicPr>
                      <p:cNvPr id="0" name="Obje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4292600"/>
                        <a:ext cx="1960563" cy="5683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aixaDeTexto 20">
            <a:extLst>
              <a:ext uri="{FF2B5EF4-FFF2-40B4-BE49-F238E27FC236}">
                <a16:creationId xmlns:a16="http://schemas.microsoft.com/office/drawing/2014/main" id="{5864DDFB-2470-4D34-AEE7-EA0AB0D63E43}"/>
              </a:ext>
            </a:extLst>
          </p:cNvPr>
          <p:cNvSpPr txBox="1"/>
          <p:nvPr/>
        </p:nvSpPr>
        <p:spPr>
          <a:xfrm>
            <a:off x="3779912" y="4860925"/>
            <a:ext cx="16979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</a:rPr>
              <a:t>C</a:t>
            </a:r>
            <a:r>
              <a:rPr lang="pt-BR" sz="2000" b="1" dirty="0">
                <a:solidFill>
                  <a:schemeClr val="bg1"/>
                </a:solidFill>
              </a:rPr>
              <a:t>P</a:t>
            </a:r>
            <a:r>
              <a:rPr lang="pt-BR" sz="2800" b="1" dirty="0">
                <a:solidFill>
                  <a:schemeClr val="bg1"/>
                </a:solidFill>
              </a:rPr>
              <a:t>(s)= k</a:t>
            </a:r>
            <a:r>
              <a:rPr lang="pt-BR" sz="2000" b="1" dirty="0">
                <a:solidFill>
                  <a:schemeClr val="bg1"/>
                </a:solidFill>
              </a:rPr>
              <a:t>1</a:t>
            </a:r>
          </a:p>
          <a:p>
            <a:r>
              <a:rPr lang="pt-BR" sz="2800" b="1" dirty="0">
                <a:solidFill>
                  <a:schemeClr val="bg1"/>
                </a:solidFill>
              </a:rPr>
              <a:t>C</a:t>
            </a:r>
            <a:r>
              <a:rPr lang="pt-BR" sz="2000" b="1" dirty="0">
                <a:solidFill>
                  <a:schemeClr val="bg1"/>
                </a:solidFill>
              </a:rPr>
              <a:t>V</a:t>
            </a:r>
            <a:r>
              <a:rPr lang="pt-BR" sz="2800" b="1" dirty="0">
                <a:solidFill>
                  <a:schemeClr val="bg1"/>
                </a:solidFill>
              </a:rPr>
              <a:t>(s)= k</a:t>
            </a:r>
            <a:r>
              <a:rPr lang="pt-BR" sz="2000" b="1" dirty="0">
                <a:solidFill>
                  <a:schemeClr val="bg1"/>
                </a:solidFill>
              </a:rPr>
              <a:t>2</a:t>
            </a:r>
          </a:p>
          <a:p>
            <a:endParaRPr 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313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>
            <a:off x="6103938" y="1556792"/>
            <a:ext cx="772318" cy="9447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4" name="Conector de seta reta 3"/>
          <p:cNvCxnSpPr/>
          <p:nvPr/>
        </p:nvCxnSpPr>
        <p:spPr>
          <a:xfrm>
            <a:off x="4311884" y="1574799"/>
            <a:ext cx="620156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381098"/>
              </p:ext>
            </p:extLst>
          </p:nvPr>
        </p:nvGraphicFramePr>
        <p:xfrm>
          <a:off x="4992688" y="1106488"/>
          <a:ext cx="10445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Equação" r:id="rId3" imgW="393480" imgH="380880" progId="Equation.3">
                  <p:embed/>
                </p:oleObj>
              </mc:Choice>
              <mc:Fallback>
                <p:oleObj name="Equação" r:id="rId3" imgW="3934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1106488"/>
                        <a:ext cx="1044575" cy="9779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512604"/>
              </p:ext>
            </p:extLst>
          </p:nvPr>
        </p:nvGraphicFramePr>
        <p:xfrm>
          <a:off x="6172660" y="1187449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name="Equação" r:id="rId5" imgW="291960" imgH="177480" progId="Equation.3">
                  <p:embed/>
                </p:oleObj>
              </mc:Choice>
              <mc:Fallback>
                <p:oleObj name="Equação" r:id="rId5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660" y="1187449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Elipse 7"/>
          <p:cNvSpPr/>
          <p:nvPr/>
        </p:nvSpPr>
        <p:spPr>
          <a:xfrm>
            <a:off x="2851457" y="1391701"/>
            <a:ext cx="349978" cy="366196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pt-BR" kern="0">
              <a:solidFill>
                <a:sysClr val="windowText" lastClr="000000"/>
              </a:solidFill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6391201" y="1550753"/>
            <a:ext cx="14258" cy="1121971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0" name="Conector reto 9"/>
          <p:cNvCxnSpPr/>
          <p:nvPr/>
        </p:nvCxnSpPr>
        <p:spPr>
          <a:xfrm flipH="1">
            <a:off x="3026446" y="2659150"/>
            <a:ext cx="1285438" cy="0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11" name="Conector de seta reta 10"/>
          <p:cNvCxnSpPr>
            <a:endCxn id="8" idx="4"/>
          </p:cNvCxnSpPr>
          <p:nvPr/>
        </p:nvCxnSpPr>
        <p:spPr>
          <a:xfrm flipV="1">
            <a:off x="3026446" y="1757897"/>
            <a:ext cx="0" cy="901253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2" name="Conector de seta reta 11"/>
          <p:cNvCxnSpPr/>
          <p:nvPr/>
        </p:nvCxnSpPr>
        <p:spPr>
          <a:xfrm flipH="1">
            <a:off x="4311884" y="2659150"/>
            <a:ext cx="2079317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4" name="Conector de seta reta 13"/>
          <p:cNvCxnSpPr/>
          <p:nvPr/>
        </p:nvCxnSpPr>
        <p:spPr>
          <a:xfrm>
            <a:off x="2595182" y="1595018"/>
            <a:ext cx="255431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7" name="Caixa de texto 41"/>
          <p:cNvSpPr txBox="1"/>
          <p:nvPr/>
        </p:nvSpPr>
        <p:spPr>
          <a:xfrm>
            <a:off x="3064987" y="1818815"/>
            <a:ext cx="314456" cy="362384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_</a:t>
            </a:r>
            <a:endParaRPr lang="pt-B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Caixa de texto 40"/>
          <p:cNvSpPr txBox="1"/>
          <p:nvPr/>
        </p:nvSpPr>
        <p:spPr>
          <a:xfrm>
            <a:off x="2771800" y="1052736"/>
            <a:ext cx="128780" cy="28214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+</a:t>
            </a:r>
            <a:endParaRPr lang="pt-B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cxnSp>
        <p:nvCxnSpPr>
          <p:cNvPr id="19" name="Conector de seta reta 18"/>
          <p:cNvCxnSpPr/>
          <p:nvPr/>
        </p:nvCxnSpPr>
        <p:spPr>
          <a:xfrm>
            <a:off x="3201340" y="1577534"/>
            <a:ext cx="356207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20" name="Caixa de texto 53"/>
          <p:cNvSpPr txBox="1"/>
          <p:nvPr/>
        </p:nvSpPr>
        <p:spPr>
          <a:xfrm>
            <a:off x="3557547" y="1162193"/>
            <a:ext cx="754337" cy="75463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24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</a:p>
        </p:txBody>
      </p:sp>
      <p:graphicFrame>
        <p:nvGraphicFramePr>
          <p:cNvPr id="25" name="Obje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011163"/>
              </p:ext>
            </p:extLst>
          </p:nvPr>
        </p:nvGraphicFramePr>
        <p:xfrm>
          <a:off x="3765550" y="1290638"/>
          <a:ext cx="3365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Equação" r:id="rId7" imgW="164880" imgH="190440" progId="Equation.3">
                  <p:embed/>
                </p:oleObj>
              </mc:Choice>
              <mc:Fallback>
                <p:oleObj name="Equação" r:id="rId7" imgW="1648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550" y="1290638"/>
                        <a:ext cx="3365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Caixa de texto 53"/>
          <p:cNvSpPr txBox="1"/>
          <p:nvPr/>
        </p:nvSpPr>
        <p:spPr>
          <a:xfrm>
            <a:off x="6876256" y="1179472"/>
            <a:ext cx="754337" cy="75463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24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</a:p>
        </p:txBody>
      </p:sp>
      <p:graphicFrame>
        <p:nvGraphicFramePr>
          <p:cNvPr id="28" name="Obje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610174"/>
              </p:ext>
            </p:extLst>
          </p:nvPr>
        </p:nvGraphicFramePr>
        <p:xfrm>
          <a:off x="7122226" y="1207444"/>
          <a:ext cx="262396" cy="734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Equação" r:id="rId9" imgW="126720" imgH="355320" progId="Equation.3">
                  <p:embed/>
                </p:oleObj>
              </mc:Choice>
              <mc:Fallback>
                <p:oleObj name="Equação" r:id="rId9" imgW="12672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22226" y="1207444"/>
                        <a:ext cx="262396" cy="7347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Conector de seta reta 28"/>
          <p:cNvCxnSpPr/>
          <p:nvPr/>
        </p:nvCxnSpPr>
        <p:spPr>
          <a:xfrm>
            <a:off x="7630593" y="1569603"/>
            <a:ext cx="963064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aphicFrame>
        <p:nvGraphicFramePr>
          <p:cNvPr id="30" name="Obje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986367"/>
              </p:ext>
            </p:extLst>
          </p:nvPr>
        </p:nvGraphicFramePr>
        <p:xfrm>
          <a:off x="7630593" y="1163403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Equação" r:id="rId11" imgW="291960" imgH="177480" progId="Equation.3">
                  <p:embed/>
                </p:oleObj>
              </mc:Choice>
              <mc:Fallback>
                <p:oleObj name="Equação" r:id="rId11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0593" y="1163403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Conector reto 30"/>
          <p:cNvCxnSpPr/>
          <p:nvPr/>
        </p:nvCxnSpPr>
        <p:spPr>
          <a:xfrm>
            <a:off x="8088790" y="1530065"/>
            <a:ext cx="23335" cy="2042951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33" name="Conector reto 32"/>
          <p:cNvCxnSpPr/>
          <p:nvPr/>
        </p:nvCxnSpPr>
        <p:spPr>
          <a:xfrm flipV="1">
            <a:off x="4463420" y="3547664"/>
            <a:ext cx="3603606" cy="25603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</a:ln>
          <a:effectLst/>
        </p:spPr>
      </p:cxnSp>
      <p:sp>
        <p:nvSpPr>
          <p:cNvPr id="40" name="Caixa de texto 53"/>
          <p:cNvSpPr txBox="1"/>
          <p:nvPr/>
        </p:nvSpPr>
        <p:spPr>
          <a:xfrm>
            <a:off x="1873447" y="1234201"/>
            <a:ext cx="754337" cy="75463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24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</a:p>
        </p:txBody>
      </p:sp>
      <p:graphicFrame>
        <p:nvGraphicFramePr>
          <p:cNvPr id="41" name="Objeto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192775"/>
              </p:ext>
            </p:extLst>
          </p:nvPr>
        </p:nvGraphicFramePr>
        <p:xfrm>
          <a:off x="2070100" y="1323975"/>
          <a:ext cx="3111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Equação" r:id="rId13" imgW="152280" imgH="190440" progId="Equation.3">
                  <p:embed/>
                </p:oleObj>
              </mc:Choice>
              <mc:Fallback>
                <p:oleObj name="Equação" r:id="rId13" imgW="152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1323975"/>
                        <a:ext cx="3111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Elipse 42"/>
          <p:cNvSpPr/>
          <p:nvPr/>
        </p:nvSpPr>
        <p:spPr>
          <a:xfrm>
            <a:off x="1108604" y="1412776"/>
            <a:ext cx="349978" cy="366196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pt-BR" kern="0">
              <a:solidFill>
                <a:sysClr val="windowText" lastClr="000000"/>
              </a:solidFill>
            </a:endParaRPr>
          </a:p>
        </p:txBody>
      </p:sp>
      <p:cxnSp>
        <p:nvCxnSpPr>
          <p:cNvPr id="44" name="Conector de seta reta 43"/>
          <p:cNvCxnSpPr/>
          <p:nvPr/>
        </p:nvCxnSpPr>
        <p:spPr>
          <a:xfrm>
            <a:off x="443004" y="1569807"/>
            <a:ext cx="665600" cy="998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45" name="Caixa de texto 40"/>
          <p:cNvSpPr txBox="1"/>
          <p:nvPr/>
        </p:nvSpPr>
        <p:spPr>
          <a:xfrm>
            <a:off x="864430" y="1052736"/>
            <a:ext cx="207393" cy="38228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+</a:t>
            </a:r>
            <a:endParaRPr lang="pt-B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6" name="Objeto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192219"/>
              </p:ext>
            </p:extLst>
          </p:nvPr>
        </p:nvGraphicFramePr>
        <p:xfrm>
          <a:off x="-77381" y="1052736"/>
          <a:ext cx="10271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Equação" r:id="rId15" imgW="469800" imgH="241200" progId="Equation.3">
                  <p:embed/>
                </p:oleObj>
              </mc:Choice>
              <mc:Fallback>
                <p:oleObj name="Equação" r:id="rId15" imgW="469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7381" y="1052736"/>
                        <a:ext cx="10271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Conector de seta reta 49"/>
          <p:cNvCxnSpPr/>
          <p:nvPr/>
        </p:nvCxnSpPr>
        <p:spPr>
          <a:xfrm>
            <a:off x="1458582" y="1628800"/>
            <a:ext cx="414865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56" name="Conector reto 55"/>
          <p:cNvCxnSpPr/>
          <p:nvPr/>
        </p:nvCxnSpPr>
        <p:spPr>
          <a:xfrm>
            <a:off x="1283593" y="3547663"/>
            <a:ext cx="3179827" cy="25604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60" name="Conector de seta reta 59"/>
          <p:cNvCxnSpPr>
            <a:endCxn id="43" idx="4"/>
          </p:cNvCxnSpPr>
          <p:nvPr/>
        </p:nvCxnSpPr>
        <p:spPr>
          <a:xfrm flipV="1">
            <a:off x="1276787" y="1778972"/>
            <a:ext cx="6806" cy="178149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62" name="Caixa de texto 41"/>
          <p:cNvSpPr txBox="1"/>
          <p:nvPr/>
        </p:nvSpPr>
        <p:spPr>
          <a:xfrm>
            <a:off x="1351558" y="1904156"/>
            <a:ext cx="314456" cy="362384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_</a:t>
            </a:r>
            <a:endParaRPr lang="pt-B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443004" y="182869"/>
            <a:ext cx="6332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>
                <a:solidFill>
                  <a:prstClr val="black"/>
                </a:solidFill>
              </a:rPr>
              <a:t>SERVOMECANISMO- EXEMPLO 2</a:t>
            </a:r>
            <a:r>
              <a:rPr lang="pt-BR" sz="2800" b="1" dirty="0">
                <a:solidFill>
                  <a:prstClr val="white"/>
                </a:solidFill>
              </a:rPr>
              <a:t>  </a:t>
            </a:r>
          </a:p>
        </p:txBody>
      </p:sp>
      <p:cxnSp>
        <p:nvCxnSpPr>
          <p:cNvPr id="42" name="Conector de seta reta 41"/>
          <p:cNvCxnSpPr/>
          <p:nvPr/>
        </p:nvCxnSpPr>
        <p:spPr>
          <a:xfrm>
            <a:off x="6103938" y="4543920"/>
            <a:ext cx="1149911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47" name="Conector de seta reta 46"/>
          <p:cNvCxnSpPr/>
          <p:nvPr/>
        </p:nvCxnSpPr>
        <p:spPr>
          <a:xfrm>
            <a:off x="4689477" y="4552480"/>
            <a:ext cx="620156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aphicFrame>
        <p:nvGraphicFramePr>
          <p:cNvPr id="48" name="Objeto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589105"/>
              </p:ext>
            </p:extLst>
          </p:nvPr>
        </p:nvGraphicFramePr>
        <p:xfrm>
          <a:off x="3995027" y="4068522"/>
          <a:ext cx="2122488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Equação" r:id="rId17" imgW="799920" imgH="380880" progId="Equation.3">
                  <p:embed/>
                </p:oleObj>
              </mc:Choice>
              <mc:Fallback>
                <p:oleObj name="Equação" r:id="rId17" imgW="799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027" y="4068522"/>
                        <a:ext cx="2122488" cy="9779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to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25927"/>
              </p:ext>
            </p:extLst>
          </p:nvPr>
        </p:nvGraphicFramePr>
        <p:xfrm>
          <a:off x="6550253" y="4165130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Equação" r:id="rId19" imgW="291960" imgH="177480" progId="Equation.3">
                  <p:embed/>
                </p:oleObj>
              </mc:Choice>
              <mc:Fallback>
                <p:oleObj name="Equação" r:id="rId19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0253" y="4165130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Conector de seta reta 56"/>
          <p:cNvCxnSpPr>
            <a:endCxn id="48" idx="1"/>
          </p:cNvCxnSpPr>
          <p:nvPr/>
        </p:nvCxnSpPr>
        <p:spPr>
          <a:xfrm flipV="1">
            <a:off x="2972775" y="4557472"/>
            <a:ext cx="1022252" cy="15227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66" name="Caixa de texto 53"/>
          <p:cNvSpPr txBox="1"/>
          <p:nvPr/>
        </p:nvSpPr>
        <p:spPr>
          <a:xfrm>
            <a:off x="7253849" y="4157153"/>
            <a:ext cx="754337" cy="75463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24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</a:p>
        </p:txBody>
      </p:sp>
      <p:graphicFrame>
        <p:nvGraphicFramePr>
          <p:cNvPr id="67" name="Objeto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788183"/>
              </p:ext>
            </p:extLst>
          </p:nvPr>
        </p:nvGraphicFramePr>
        <p:xfrm>
          <a:off x="7499819" y="4185125"/>
          <a:ext cx="262396" cy="734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Equação" r:id="rId20" imgW="126720" imgH="355320" progId="Equation.3">
                  <p:embed/>
                </p:oleObj>
              </mc:Choice>
              <mc:Fallback>
                <p:oleObj name="Equação" r:id="rId20" imgW="12672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499819" y="4185125"/>
                        <a:ext cx="262396" cy="7347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8" name="Conector de seta reta 67"/>
          <p:cNvCxnSpPr/>
          <p:nvPr/>
        </p:nvCxnSpPr>
        <p:spPr>
          <a:xfrm>
            <a:off x="8008186" y="4547284"/>
            <a:ext cx="963064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aphicFrame>
        <p:nvGraphicFramePr>
          <p:cNvPr id="69" name="Objeto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921936"/>
              </p:ext>
            </p:extLst>
          </p:nvPr>
        </p:nvGraphicFramePr>
        <p:xfrm>
          <a:off x="8008186" y="4141084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Equação" r:id="rId21" imgW="291960" imgH="177480" progId="Equation.3">
                  <p:embed/>
                </p:oleObj>
              </mc:Choice>
              <mc:Fallback>
                <p:oleObj name="Equação" r:id="rId21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8186" y="4141084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0" name="Conector reto 69"/>
          <p:cNvCxnSpPr/>
          <p:nvPr/>
        </p:nvCxnSpPr>
        <p:spPr>
          <a:xfrm>
            <a:off x="8466383" y="4507746"/>
            <a:ext cx="23335" cy="865470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71" name="Conector reto 70"/>
          <p:cNvCxnSpPr/>
          <p:nvPr/>
        </p:nvCxnSpPr>
        <p:spPr>
          <a:xfrm flipV="1">
            <a:off x="1661186" y="5381810"/>
            <a:ext cx="6898908" cy="25602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</a:ln>
          <a:effectLst/>
        </p:spPr>
      </p:cxnSp>
      <p:sp>
        <p:nvSpPr>
          <p:cNvPr id="72" name="Caixa de texto 53"/>
          <p:cNvSpPr txBox="1"/>
          <p:nvPr/>
        </p:nvSpPr>
        <p:spPr>
          <a:xfrm>
            <a:off x="2251040" y="4211882"/>
            <a:ext cx="754337" cy="75463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24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</a:p>
        </p:txBody>
      </p:sp>
      <p:graphicFrame>
        <p:nvGraphicFramePr>
          <p:cNvPr id="73" name="Objeto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73264"/>
              </p:ext>
            </p:extLst>
          </p:nvPr>
        </p:nvGraphicFramePr>
        <p:xfrm>
          <a:off x="2447693" y="4301656"/>
          <a:ext cx="3111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name="Equação" r:id="rId22" imgW="152280" imgH="190440" progId="Equation.3">
                  <p:embed/>
                </p:oleObj>
              </mc:Choice>
              <mc:Fallback>
                <p:oleObj name="Equação" r:id="rId22" imgW="152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693" y="4301656"/>
                        <a:ext cx="3111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Elipse 73"/>
          <p:cNvSpPr/>
          <p:nvPr/>
        </p:nvSpPr>
        <p:spPr>
          <a:xfrm>
            <a:off x="1486197" y="4390457"/>
            <a:ext cx="349978" cy="366196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pt-BR" kern="0">
              <a:solidFill>
                <a:sysClr val="windowText" lastClr="000000"/>
              </a:solidFill>
            </a:endParaRPr>
          </a:p>
        </p:txBody>
      </p:sp>
      <p:cxnSp>
        <p:nvCxnSpPr>
          <p:cNvPr id="75" name="Conector de seta reta 74"/>
          <p:cNvCxnSpPr/>
          <p:nvPr/>
        </p:nvCxnSpPr>
        <p:spPr>
          <a:xfrm>
            <a:off x="820597" y="4547488"/>
            <a:ext cx="665600" cy="998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76" name="Caixa de texto 40"/>
          <p:cNvSpPr txBox="1"/>
          <p:nvPr/>
        </p:nvSpPr>
        <p:spPr>
          <a:xfrm>
            <a:off x="1242023" y="4030417"/>
            <a:ext cx="207393" cy="38228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+</a:t>
            </a:r>
            <a:endParaRPr lang="pt-B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77" name="Objeto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651526"/>
              </p:ext>
            </p:extLst>
          </p:nvPr>
        </p:nvGraphicFramePr>
        <p:xfrm>
          <a:off x="300212" y="4030417"/>
          <a:ext cx="10271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Equação" r:id="rId23" imgW="469800" imgH="241200" progId="Equation.3">
                  <p:embed/>
                </p:oleObj>
              </mc:Choice>
              <mc:Fallback>
                <p:oleObj name="Equação" r:id="rId23" imgW="469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212" y="4030417"/>
                        <a:ext cx="10271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8" name="Conector de seta reta 77"/>
          <p:cNvCxnSpPr/>
          <p:nvPr/>
        </p:nvCxnSpPr>
        <p:spPr>
          <a:xfrm>
            <a:off x="1836175" y="4606481"/>
            <a:ext cx="414865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80" name="Conector de seta reta 79"/>
          <p:cNvCxnSpPr>
            <a:endCxn id="74" idx="4"/>
          </p:cNvCxnSpPr>
          <p:nvPr/>
        </p:nvCxnSpPr>
        <p:spPr>
          <a:xfrm flipV="1">
            <a:off x="1661186" y="4756653"/>
            <a:ext cx="0" cy="616563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81" name="Caixa de texto 41"/>
          <p:cNvSpPr txBox="1"/>
          <p:nvPr/>
        </p:nvSpPr>
        <p:spPr>
          <a:xfrm>
            <a:off x="1729151" y="4797152"/>
            <a:ext cx="314456" cy="362384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_</a:t>
            </a:r>
            <a:endParaRPr lang="pt-B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34" name="Obje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43459"/>
              </p:ext>
            </p:extLst>
          </p:nvPr>
        </p:nvGraphicFramePr>
        <p:xfrm>
          <a:off x="2665651" y="5589240"/>
          <a:ext cx="5287963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Equação" r:id="rId24" imgW="1993680" imgH="431640" progId="Equation.3">
                  <p:embed/>
                </p:oleObj>
              </mc:Choice>
              <mc:Fallback>
                <p:oleObj name="Equação" r:id="rId24" imgW="1993680" imgH="431640" progId="Equation.3">
                  <p:embed/>
                  <p:pic>
                    <p:nvPicPr>
                      <p:cNvPr id="0" name="Objeto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651" y="5589240"/>
                        <a:ext cx="5287963" cy="11080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331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880963"/>
              </p:ext>
            </p:extLst>
          </p:nvPr>
        </p:nvGraphicFramePr>
        <p:xfrm>
          <a:off x="3860800" y="2971800"/>
          <a:ext cx="1422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ção" r:id="rId3" imgW="1422360" imgH="914400" progId="Equation.3">
                  <p:embed/>
                </p:oleObj>
              </mc:Choice>
              <mc:Fallback>
                <p:oleObj name="Equação" r:id="rId3" imgW="142236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0800" y="2971800"/>
                        <a:ext cx="1422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276872"/>
            <a:ext cx="5211442" cy="4157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724019"/>
              </p:ext>
            </p:extLst>
          </p:nvPr>
        </p:nvGraphicFramePr>
        <p:xfrm>
          <a:off x="467544" y="1916832"/>
          <a:ext cx="18700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ção" r:id="rId6" imgW="838080" imgH="545760" progId="Equation.3">
                  <p:embed/>
                </p:oleObj>
              </mc:Choice>
              <mc:Fallback>
                <p:oleObj name="Equação" r:id="rId6" imgW="838080" imgH="545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7544" y="1916832"/>
                        <a:ext cx="1870075" cy="1219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149968"/>
              </p:ext>
            </p:extLst>
          </p:nvPr>
        </p:nvGraphicFramePr>
        <p:xfrm>
          <a:off x="179512" y="260648"/>
          <a:ext cx="5287963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ção" r:id="rId8" imgW="1993680" imgH="431640" progId="Equation.3">
                  <p:embed/>
                </p:oleObj>
              </mc:Choice>
              <mc:Fallback>
                <p:oleObj name="Equação" r:id="rId8" imgW="1993680" imgH="431640" progId="Equation.3">
                  <p:embed/>
                  <p:pic>
                    <p:nvPicPr>
                      <p:cNvPr id="0" name="Objeto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60648"/>
                        <a:ext cx="5287963" cy="11080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630305"/>
              </p:ext>
            </p:extLst>
          </p:nvPr>
        </p:nvGraphicFramePr>
        <p:xfrm>
          <a:off x="5652120" y="260648"/>
          <a:ext cx="24526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ção" r:id="rId10" imgW="1358640" imgH="190440" progId="Equation.3">
                  <p:embed/>
                </p:oleObj>
              </mc:Choice>
              <mc:Fallback>
                <p:oleObj name="Equação" r:id="rId10" imgW="1358640" imgH="190440" progId="Equation.3">
                  <p:embed/>
                  <p:pic>
                    <p:nvPicPr>
                      <p:cNvPr id="0" name="Objeto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260648"/>
                        <a:ext cx="2452688" cy="431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161118"/>
              </p:ext>
            </p:extLst>
          </p:nvPr>
        </p:nvGraphicFramePr>
        <p:xfrm>
          <a:off x="5796136" y="908720"/>
          <a:ext cx="157797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ção" r:id="rId12" imgW="723600" imgH="228600" progId="Equation.3">
                  <p:embed/>
                </p:oleObj>
              </mc:Choice>
              <mc:Fallback>
                <p:oleObj name="Equação" r:id="rId12" imgW="723600" imgH="228600" progId="Equation.3">
                  <p:embed/>
                  <p:pic>
                    <p:nvPicPr>
                      <p:cNvPr id="0" name="Objeto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908720"/>
                        <a:ext cx="1577975" cy="4968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011128"/>
              </p:ext>
            </p:extLst>
          </p:nvPr>
        </p:nvGraphicFramePr>
        <p:xfrm>
          <a:off x="523875" y="3933825"/>
          <a:ext cx="11763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ção" r:id="rId14" imgW="444240" imgH="190440" progId="Equation.3">
                  <p:embed/>
                </p:oleObj>
              </mc:Choice>
              <mc:Fallback>
                <p:oleObj name="Equação" r:id="rId14" imgW="4442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23875" y="3933825"/>
                        <a:ext cx="1176338" cy="5032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874604"/>
              </p:ext>
            </p:extLst>
          </p:nvPr>
        </p:nvGraphicFramePr>
        <p:xfrm>
          <a:off x="593725" y="4652963"/>
          <a:ext cx="11779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ção" r:id="rId16" imgW="444240" imgH="190440" progId="Equation.3">
                  <p:embed/>
                </p:oleObj>
              </mc:Choice>
              <mc:Fallback>
                <p:oleObj name="Equação" r:id="rId16" imgW="444240" imgH="190440" progId="Equation.3">
                  <p:embed/>
                  <p:pic>
                    <p:nvPicPr>
                      <p:cNvPr id="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4652963"/>
                        <a:ext cx="1177925" cy="5032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340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de seta reta 2">
            <a:extLst>
              <a:ext uri="{FF2B5EF4-FFF2-40B4-BE49-F238E27FC236}">
                <a16:creationId xmlns:a16="http://schemas.microsoft.com/office/drawing/2014/main" id="{F2B09AE0-9A52-4675-9FA1-709FAE0B28B7}"/>
              </a:ext>
            </a:extLst>
          </p:cNvPr>
          <p:cNvCxnSpPr/>
          <p:nvPr/>
        </p:nvCxnSpPr>
        <p:spPr>
          <a:xfrm>
            <a:off x="6103938" y="1556792"/>
            <a:ext cx="772318" cy="9447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3" name="Conector de seta reta 3">
            <a:extLst>
              <a:ext uri="{FF2B5EF4-FFF2-40B4-BE49-F238E27FC236}">
                <a16:creationId xmlns:a16="http://schemas.microsoft.com/office/drawing/2014/main" id="{E6EF3FD0-6745-468F-A223-CCB24C91A695}"/>
              </a:ext>
            </a:extLst>
          </p:cNvPr>
          <p:cNvCxnSpPr/>
          <p:nvPr/>
        </p:nvCxnSpPr>
        <p:spPr>
          <a:xfrm>
            <a:off x="4311884" y="1574799"/>
            <a:ext cx="620156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3449CBD-599E-41DB-A9C1-682120A0BE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722751"/>
              </p:ext>
            </p:extLst>
          </p:nvPr>
        </p:nvGraphicFramePr>
        <p:xfrm>
          <a:off x="4992688" y="1106488"/>
          <a:ext cx="10445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ção" r:id="rId3" imgW="393480" imgH="380880" progId="Equation.3">
                  <p:embed/>
                </p:oleObj>
              </mc:Choice>
              <mc:Fallback>
                <p:oleObj name="Equação" r:id="rId3" imgW="393480" imgH="38088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1106488"/>
                        <a:ext cx="1044575" cy="9779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2305B8EE-1528-452F-B120-06A9EB84B9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633742"/>
              </p:ext>
            </p:extLst>
          </p:nvPr>
        </p:nvGraphicFramePr>
        <p:xfrm>
          <a:off x="6172660" y="1187449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ção" r:id="rId5" imgW="291960" imgH="177480" progId="Equation.3">
                  <p:embed/>
                </p:oleObj>
              </mc:Choice>
              <mc:Fallback>
                <p:oleObj name="Equação" r:id="rId5" imgW="291960" imgH="177480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660" y="1187449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lipse 5">
            <a:extLst>
              <a:ext uri="{FF2B5EF4-FFF2-40B4-BE49-F238E27FC236}">
                <a16:creationId xmlns:a16="http://schemas.microsoft.com/office/drawing/2014/main" id="{8C005EFC-E10A-4DBB-9802-C0A1F9A0FB8A}"/>
              </a:ext>
            </a:extLst>
          </p:cNvPr>
          <p:cNvSpPr/>
          <p:nvPr/>
        </p:nvSpPr>
        <p:spPr>
          <a:xfrm>
            <a:off x="2851457" y="1391701"/>
            <a:ext cx="349978" cy="366196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pt-BR" kern="0">
              <a:solidFill>
                <a:sysClr val="windowText" lastClr="000000"/>
              </a:solidFill>
            </a:endParaRP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8297B1-0B83-4F72-8A5D-AE08001D119C}"/>
              </a:ext>
            </a:extLst>
          </p:cNvPr>
          <p:cNvCxnSpPr/>
          <p:nvPr/>
        </p:nvCxnSpPr>
        <p:spPr>
          <a:xfrm>
            <a:off x="6391201" y="1550753"/>
            <a:ext cx="14258" cy="1121971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586F276-2F83-4019-8A23-F72FE1DCF5DD}"/>
              </a:ext>
            </a:extLst>
          </p:cNvPr>
          <p:cNvCxnSpPr/>
          <p:nvPr/>
        </p:nvCxnSpPr>
        <p:spPr>
          <a:xfrm flipH="1">
            <a:off x="3026446" y="2659150"/>
            <a:ext cx="1285438" cy="0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9" name="Conector de seta reta 10">
            <a:extLst>
              <a:ext uri="{FF2B5EF4-FFF2-40B4-BE49-F238E27FC236}">
                <a16:creationId xmlns:a16="http://schemas.microsoft.com/office/drawing/2014/main" id="{844271FD-B226-4178-AB19-9D62989CFACF}"/>
              </a:ext>
            </a:extLst>
          </p:cNvPr>
          <p:cNvCxnSpPr>
            <a:endCxn id="6" idx="4"/>
          </p:cNvCxnSpPr>
          <p:nvPr/>
        </p:nvCxnSpPr>
        <p:spPr>
          <a:xfrm flipV="1">
            <a:off x="3026446" y="1757897"/>
            <a:ext cx="0" cy="901253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0" name="Conector de seta reta 11">
            <a:extLst>
              <a:ext uri="{FF2B5EF4-FFF2-40B4-BE49-F238E27FC236}">
                <a16:creationId xmlns:a16="http://schemas.microsoft.com/office/drawing/2014/main" id="{85515328-BB6C-4B38-909B-3F6D45ECE386}"/>
              </a:ext>
            </a:extLst>
          </p:cNvPr>
          <p:cNvCxnSpPr/>
          <p:nvPr/>
        </p:nvCxnSpPr>
        <p:spPr>
          <a:xfrm flipH="1">
            <a:off x="4311884" y="2659150"/>
            <a:ext cx="2079317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1" name="Conector de seta reta 13">
            <a:extLst>
              <a:ext uri="{FF2B5EF4-FFF2-40B4-BE49-F238E27FC236}">
                <a16:creationId xmlns:a16="http://schemas.microsoft.com/office/drawing/2014/main" id="{696700A9-C0E0-41B8-95CD-A02935ED8D24}"/>
              </a:ext>
            </a:extLst>
          </p:cNvPr>
          <p:cNvCxnSpPr/>
          <p:nvPr/>
        </p:nvCxnSpPr>
        <p:spPr>
          <a:xfrm>
            <a:off x="2595182" y="1595018"/>
            <a:ext cx="255431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2" name="Caixa de texto 41">
            <a:extLst>
              <a:ext uri="{FF2B5EF4-FFF2-40B4-BE49-F238E27FC236}">
                <a16:creationId xmlns:a16="http://schemas.microsoft.com/office/drawing/2014/main" id="{C9B628D7-3B80-47CC-9DAF-718C90C8A90B}"/>
              </a:ext>
            </a:extLst>
          </p:cNvPr>
          <p:cNvSpPr txBox="1"/>
          <p:nvPr/>
        </p:nvSpPr>
        <p:spPr>
          <a:xfrm>
            <a:off x="3064987" y="1818815"/>
            <a:ext cx="314456" cy="362384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_</a:t>
            </a:r>
            <a:endParaRPr lang="pt-B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Caixa de texto 40">
            <a:extLst>
              <a:ext uri="{FF2B5EF4-FFF2-40B4-BE49-F238E27FC236}">
                <a16:creationId xmlns:a16="http://schemas.microsoft.com/office/drawing/2014/main" id="{912F0292-3CF5-4294-8C3B-1A8C66CB7257}"/>
              </a:ext>
            </a:extLst>
          </p:cNvPr>
          <p:cNvSpPr txBox="1"/>
          <p:nvPr/>
        </p:nvSpPr>
        <p:spPr>
          <a:xfrm>
            <a:off x="2771800" y="1052736"/>
            <a:ext cx="128780" cy="28214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+</a:t>
            </a:r>
            <a:endParaRPr lang="pt-B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cxnSp>
        <p:nvCxnSpPr>
          <p:cNvPr id="14" name="Conector de seta reta 18">
            <a:extLst>
              <a:ext uri="{FF2B5EF4-FFF2-40B4-BE49-F238E27FC236}">
                <a16:creationId xmlns:a16="http://schemas.microsoft.com/office/drawing/2014/main" id="{C344F527-24EA-485F-AD44-0DBAEAEF4370}"/>
              </a:ext>
            </a:extLst>
          </p:cNvPr>
          <p:cNvCxnSpPr/>
          <p:nvPr/>
        </p:nvCxnSpPr>
        <p:spPr>
          <a:xfrm>
            <a:off x="3201340" y="1577534"/>
            <a:ext cx="356207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15" name="Caixa de texto 53">
            <a:extLst>
              <a:ext uri="{FF2B5EF4-FFF2-40B4-BE49-F238E27FC236}">
                <a16:creationId xmlns:a16="http://schemas.microsoft.com/office/drawing/2014/main" id="{FCF8094C-CE51-4A82-B300-A459BC7C2EF6}"/>
              </a:ext>
            </a:extLst>
          </p:cNvPr>
          <p:cNvSpPr txBox="1"/>
          <p:nvPr/>
        </p:nvSpPr>
        <p:spPr>
          <a:xfrm>
            <a:off x="3557547" y="1162193"/>
            <a:ext cx="754337" cy="75463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24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</a:p>
        </p:txBody>
      </p:sp>
      <p:graphicFrame>
        <p:nvGraphicFramePr>
          <p:cNvPr id="16" name="Objeto 15">
            <a:extLst>
              <a:ext uri="{FF2B5EF4-FFF2-40B4-BE49-F238E27FC236}">
                <a16:creationId xmlns:a16="http://schemas.microsoft.com/office/drawing/2014/main" id="{A5C125D0-DB94-44FD-A099-2C66821A62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172363"/>
              </p:ext>
            </p:extLst>
          </p:nvPr>
        </p:nvGraphicFramePr>
        <p:xfrm>
          <a:off x="3765550" y="1290638"/>
          <a:ext cx="3365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ção" r:id="rId7" imgW="164880" imgH="190440" progId="Equation.3">
                  <p:embed/>
                </p:oleObj>
              </mc:Choice>
              <mc:Fallback>
                <p:oleObj name="Equação" r:id="rId7" imgW="164880" imgH="190440" progId="Equation.3">
                  <p:embed/>
                  <p:pic>
                    <p:nvPicPr>
                      <p:cNvPr id="25" name="Objeto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550" y="1290638"/>
                        <a:ext cx="3365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ixa de texto 53">
            <a:extLst>
              <a:ext uri="{FF2B5EF4-FFF2-40B4-BE49-F238E27FC236}">
                <a16:creationId xmlns:a16="http://schemas.microsoft.com/office/drawing/2014/main" id="{7B896BC0-AD32-434C-90D0-B11278D6F8C2}"/>
              </a:ext>
            </a:extLst>
          </p:cNvPr>
          <p:cNvSpPr txBox="1"/>
          <p:nvPr/>
        </p:nvSpPr>
        <p:spPr>
          <a:xfrm>
            <a:off x="6876256" y="1179472"/>
            <a:ext cx="754337" cy="75463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24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</a:p>
        </p:txBody>
      </p:sp>
      <p:graphicFrame>
        <p:nvGraphicFramePr>
          <p:cNvPr id="18" name="Objeto 17">
            <a:extLst>
              <a:ext uri="{FF2B5EF4-FFF2-40B4-BE49-F238E27FC236}">
                <a16:creationId xmlns:a16="http://schemas.microsoft.com/office/drawing/2014/main" id="{F3914798-456A-4A62-98EB-FC0277B59A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015682"/>
              </p:ext>
            </p:extLst>
          </p:nvPr>
        </p:nvGraphicFramePr>
        <p:xfrm>
          <a:off x="7122226" y="1207444"/>
          <a:ext cx="262396" cy="734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ção" r:id="rId9" imgW="126720" imgH="355320" progId="Equation.3">
                  <p:embed/>
                </p:oleObj>
              </mc:Choice>
              <mc:Fallback>
                <p:oleObj name="Equação" r:id="rId9" imgW="126720" imgH="355320" progId="Equation.3">
                  <p:embed/>
                  <p:pic>
                    <p:nvPicPr>
                      <p:cNvPr id="28" name="Objeto 2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22226" y="1207444"/>
                        <a:ext cx="262396" cy="7347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Conector de seta reta 28">
            <a:extLst>
              <a:ext uri="{FF2B5EF4-FFF2-40B4-BE49-F238E27FC236}">
                <a16:creationId xmlns:a16="http://schemas.microsoft.com/office/drawing/2014/main" id="{A8721B40-C2B4-4CC2-A5A2-79DBC3E5AD03}"/>
              </a:ext>
            </a:extLst>
          </p:cNvPr>
          <p:cNvCxnSpPr/>
          <p:nvPr/>
        </p:nvCxnSpPr>
        <p:spPr>
          <a:xfrm>
            <a:off x="7630593" y="1569603"/>
            <a:ext cx="963064" cy="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aphicFrame>
        <p:nvGraphicFramePr>
          <p:cNvPr id="20" name="Objeto 19">
            <a:extLst>
              <a:ext uri="{FF2B5EF4-FFF2-40B4-BE49-F238E27FC236}">
                <a16:creationId xmlns:a16="http://schemas.microsoft.com/office/drawing/2014/main" id="{8170B10C-8CFF-4E0F-9013-00D96CDAF8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022815"/>
              </p:ext>
            </p:extLst>
          </p:nvPr>
        </p:nvGraphicFramePr>
        <p:xfrm>
          <a:off x="7630593" y="1163403"/>
          <a:ext cx="638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ção" r:id="rId11" imgW="291960" imgH="177480" progId="Equation.3">
                  <p:embed/>
                </p:oleObj>
              </mc:Choice>
              <mc:Fallback>
                <p:oleObj name="Equação" r:id="rId11" imgW="291960" imgH="177480" progId="Equation.3">
                  <p:embed/>
                  <p:pic>
                    <p:nvPicPr>
                      <p:cNvPr id="30" name="Objeto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0593" y="1163403"/>
                        <a:ext cx="63817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257E5443-18BC-47FE-90A6-D7050DE40331}"/>
              </a:ext>
            </a:extLst>
          </p:cNvPr>
          <p:cNvCxnSpPr/>
          <p:nvPr/>
        </p:nvCxnSpPr>
        <p:spPr>
          <a:xfrm>
            <a:off x="8088790" y="1530065"/>
            <a:ext cx="23335" cy="2042951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558EF40A-F078-4983-AD9E-A66C85B9DB55}"/>
              </a:ext>
            </a:extLst>
          </p:cNvPr>
          <p:cNvCxnSpPr/>
          <p:nvPr/>
        </p:nvCxnSpPr>
        <p:spPr>
          <a:xfrm flipV="1">
            <a:off x="4463420" y="3547664"/>
            <a:ext cx="3603606" cy="25603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triangle"/>
          </a:ln>
          <a:effectLst/>
        </p:spPr>
      </p:cxnSp>
      <p:sp>
        <p:nvSpPr>
          <p:cNvPr id="23" name="Caixa de texto 53">
            <a:extLst>
              <a:ext uri="{FF2B5EF4-FFF2-40B4-BE49-F238E27FC236}">
                <a16:creationId xmlns:a16="http://schemas.microsoft.com/office/drawing/2014/main" id="{55F2DDA3-5CC6-4447-B6BA-160DB98D55F4}"/>
              </a:ext>
            </a:extLst>
          </p:cNvPr>
          <p:cNvSpPr txBox="1"/>
          <p:nvPr/>
        </p:nvSpPr>
        <p:spPr>
          <a:xfrm>
            <a:off x="1873447" y="1234201"/>
            <a:ext cx="754337" cy="75463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24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      </a:t>
            </a:r>
          </a:p>
        </p:txBody>
      </p:sp>
      <p:graphicFrame>
        <p:nvGraphicFramePr>
          <p:cNvPr id="24" name="Objeto 23">
            <a:extLst>
              <a:ext uri="{FF2B5EF4-FFF2-40B4-BE49-F238E27FC236}">
                <a16:creationId xmlns:a16="http://schemas.microsoft.com/office/drawing/2014/main" id="{83CCFB13-F9AA-466F-B902-945E219B87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756122"/>
              </p:ext>
            </p:extLst>
          </p:nvPr>
        </p:nvGraphicFramePr>
        <p:xfrm>
          <a:off x="2070100" y="1323975"/>
          <a:ext cx="3111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ção" r:id="rId13" imgW="152280" imgH="190440" progId="Equation.3">
                  <p:embed/>
                </p:oleObj>
              </mc:Choice>
              <mc:Fallback>
                <p:oleObj name="Equação" r:id="rId13" imgW="152280" imgH="190440" progId="Equation.3">
                  <p:embed/>
                  <p:pic>
                    <p:nvPicPr>
                      <p:cNvPr id="41" name="Objeto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1323975"/>
                        <a:ext cx="3111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Elipse 24">
            <a:extLst>
              <a:ext uri="{FF2B5EF4-FFF2-40B4-BE49-F238E27FC236}">
                <a16:creationId xmlns:a16="http://schemas.microsoft.com/office/drawing/2014/main" id="{41CB4FC6-0262-401B-9323-C7FB4D0ACC84}"/>
              </a:ext>
            </a:extLst>
          </p:cNvPr>
          <p:cNvSpPr/>
          <p:nvPr/>
        </p:nvSpPr>
        <p:spPr>
          <a:xfrm>
            <a:off x="1108604" y="1412776"/>
            <a:ext cx="349978" cy="366196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pt-BR" kern="0">
              <a:solidFill>
                <a:sysClr val="windowText" lastClr="000000"/>
              </a:solidFill>
            </a:endParaRPr>
          </a:p>
        </p:txBody>
      </p:sp>
      <p:cxnSp>
        <p:nvCxnSpPr>
          <p:cNvPr id="26" name="Conector de seta reta 43">
            <a:extLst>
              <a:ext uri="{FF2B5EF4-FFF2-40B4-BE49-F238E27FC236}">
                <a16:creationId xmlns:a16="http://schemas.microsoft.com/office/drawing/2014/main" id="{AA4F09A8-EE5E-4238-8832-653D5A5AC7AB}"/>
              </a:ext>
            </a:extLst>
          </p:cNvPr>
          <p:cNvCxnSpPr/>
          <p:nvPr/>
        </p:nvCxnSpPr>
        <p:spPr>
          <a:xfrm>
            <a:off x="443004" y="1569807"/>
            <a:ext cx="665600" cy="998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27" name="Caixa de texto 40">
            <a:extLst>
              <a:ext uri="{FF2B5EF4-FFF2-40B4-BE49-F238E27FC236}">
                <a16:creationId xmlns:a16="http://schemas.microsoft.com/office/drawing/2014/main" id="{091D8B58-9058-4566-B7B9-961BBAE3B561}"/>
              </a:ext>
            </a:extLst>
          </p:cNvPr>
          <p:cNvSpPr txBox="1"/>
          <p:nvPr/>
        </p:nvSpPr>
        <p:spPr>
          <a:xfrm>
            <a:off x="864430" y="1052736"/>
            <a:ext cx="207393" cy="382285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+</a:t>
            </a:r>
            <a:endParaRPr lang="pt-B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cxnSp>
        <p:nvCxnSpPr>
          <p:cNvPr id="28" name="Conector de seta reta 49">
            <a:extLst>
              <a:ext uri="{FF2B5EF4-FFF2-40B4-BE49-F238E27FC236}">
                <a16:creationId xmlns:a16="http://schemas.microsoft.com/office/drawing/2014/main" id="{B7CE9D77-DF3E-440D-B4E1-D24CA0CDA205}"/>
              </a:ext>
            </a:extLst>
          </p:cNvPr>
          <p:cNvCxnSpPr/>
          <p:nvPr/>
        </p:nvCxnSpPr>
        <p:spPr>
          <a:xfrm>
            <a:off x="1458582" y="1628800"/>
            <a:ext cx="414865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27E11D77-BF51-4467-9FA5-64DF90A8D2F5}"/>
              </a:ext>
            </a:extLst>
          </p:cNvPr>
          <p:cNvCxnSpPr/>
          <p:nvPr/>
        </p:nvCxnSpPr>
        <p:spPr>
          <a:xfrm>
            <a:off x="1283593" y="3547663"/>
            <a:ext cx="3179827" cy="25604"/>
          </a:xfrm>
          <a:prstGeom prst="line">
            <a:avLst/>
          </a:prstGeom>
          <a:noFill/>
          <a:ln w="25400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/>
        </p:spPr>
      </p:cxnSp>
      <p:cxnSp>
        <p:nvCxnSpPr>
          <p:cNvPr id="30" name="Conector de seta reta 59">
            <a:extLst>
              <a:ext uri="{FF2B5EF4-FFF2-40B4-BE49-F238E27FC236}">
                <a16:creationId xmlns:a16="http://schemas.microsoft.com/office/drawing/2014/main" id="{36A8DC84-85F5-4193-AA9A-2818697EC5ED}"/>
              </a:ext>
            </a:extLst>
          </p:cNvPr>
          <p:cNvCxnSpPr>
            <a:endCxn id="25" idx="4"/>
          </p:cNvCxnSpPr>
          <p:nvPr/>
        </p:nvCxnSpPr>
        <p:spPr>
          <a:xfrm flipV="1">
            <a:off x="1276787" y="1778972"/>
            <a:ext cx="6806" cy="1781494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31" name="Caixa de texto 41">
            <a:extLst>
              <a:ext uri="{FF2B5EF4-FFF2-40B4-BE49-F238E27FC236}">
                <a16:creationId xmlns:a16="http://schemas.microsoft.com/office/drawing/2014/main" id="{86767DF1-2084-4318-A721-764394E34AFE}"/>
              </a:ext>
            </a:extLst>
          </p:cNvPr>
          <p:cNvSpPr txBox="1"/>
          <p:nvPr/>
        </p:nvSpPr>
        <p:spPr>
          <a:xfrm>
            <a:off x="1351558" y="1904156"/>
            <a:ext cx="314456" cy="362384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pt-BR" sz="1100" b="1" kern="0" dirty="0">
                <a:solidFill>
                  <a:sysClr val="windowText" lastClr="000000"/>
                </a:solidFill>
                <a:latin typeface="Calibri"/>
                <a:ea typeface="Calibri"/>
                <a:cs typeface="Times New Roman"/>
              </a:rPr>
              <a:t>_</a:t>
            </a:r>
            <a:endParaRPr lang="pt-BR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13861DF3-B681-43AC-A9AB-B8CF778C8BFE}"/>
              </a:ext>
            </a:extLst>
          </p:cNvPr>
          <p:cNvSpPr txBox="1"/>
          <p:nvPr/>
        </p:nvSpPr>
        <p:spPr>
          <a:xfrm>
            <a:off x="2381250" y="4365104"/>
            <a:ext cx="1223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T=0,1s</a:t>
            </a:r>
          </a:p>
        </p:txBody>
      </p:sp>
    </p:spTree>
    <p:extLst>
      <p:ext uri="{BB962C8B-B14F-4D97-AF65-F5344CB8AC3E}">
        <p14:creationId xmlns:p14="http://schemas.microsoft.com/office/powerpoint/2010/main" val="139744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Áp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Áp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Áp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Áp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Áp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269</TotalTime>
  <Words>96</Words>
  <Application>Microsoft Office PowerPoint</Application>
  <PresentationFormat>Apresentação na tela (4:3)</PresentationFormat>
  <Paragraphs>48</Paragraphs>
  <Slides>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20" baseType="lpstr">
      <vt:lpstr>Book Antiqua</vt:lpstr>
      <vt:lpstr>Calibri</vt:lpstr>
      <vt:lpstr>Lucida Sans</vt:lpstr>
      <vt:lpstr>Wingdings</vt:lpstr>
      <vt:lpstr>Wingdings 2</vt:lpstr>
      <vt:lpstr>Wingdings 3</vt:lpstr>
      <vt:lpstr>1_Ápice</vt:lpstr>
      <vt:lpstr>2_Ápice</vt:lpstr>
      <vt:lpstr>Ápice</vt:lpstr>
      <vt:lpstr>3_Ápice</vt:lpstr>
      <vt:lpstr>4_Ápice</vt:lpstr>
      <vt:lpstr>Equação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CONTROLE DO MOTOR</dc:title>
  <dc:creator>DELL</dc:creator>
  <cp:lastModifiedBy>Heitor Lira</cp:lastModifiedBy>
  <cp:revision>10</cp:revision>
  <dcterms:created xsi:type="dcterms:W3CDTF">2020-11-10T01:51:13Z</dcterms:created>
  <dcterms:modified xsi:type="dcterms:W3CDTF">2021-11-24T12:44:55Z</dcterms:modified>
</cp:coreProperties>
</file>