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6" r:id="rId9"/>
    <p:sldId id="267" r:id="rId10"/>
    <p:sldId id="261" r:id="rId11"/>
    <p:sldId id="262" r:id="rId12"/>
    <p:sldId id="263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A002-D434-49D2-B90A-DD58674F326F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7E4B-C3B3-420D-B25A-BD9FA02CE9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71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A002-D434-49D2-B90A-DD58674F326F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7E4B-C3B3-420D-B25A-BD9FA02CE9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07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A002-D434-49D2-B90A-DD58674F326F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7E4B-C3B3-420D-B25A-BD9FA02CE9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54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A002-D434-49D2-B90A-DD58674F326F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7E4B-C3B3-420D-B25A-BD9FA02CE9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033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A002-D434-49D2-B90A-DD58674F326F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7E4B-C3B3-420D-B25A-BD9FA02CE9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258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A002-D434-49D2-B90A-DD58674F326F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7E4B-C3B3-420D-B25A-BD9FA02CE9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2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A002-D434-49D2-B90A-DD58674F326F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7E4B-C3B3-420D-B25A-BD9FA02CE9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40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A002-D434-49D2-B90A-DD58674F326F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7E4B-C3B3-420D-B25A-BD9FA02CE9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13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A002-D434-49D2-B90A-DD58674F326F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7E4B-C3B3-420D-B25A-BD9FA02CE9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8152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A002-D434-49D2-B90A-DD58674F326F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7E4B-C3B3-420D-B25A-BD9FA02CE9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62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A002-D434-49D2-B90A-DD58674F326F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7E4B-C3B3-420D-B25A-BD9FA02CE9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45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0A002-D434-49D2-B90A-DD58674F326F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27E4B-C3B3-420D-B25A-BD9FA02CE9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98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625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PPA e Orçamento: proximidades e distanciamentos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Planejamento deve orientar as despesas públicas –&gt; considerar todos os instrumentos orçamentários e fiscais. Como?</a:t>
            </a:r>
          </a:p>
          <a:p>
            <a:r>
              <a:rPr lang="pt-BR" dirty="0"/>
              <a:t>Sistema Federal de </a:t>
            </a:r>
            <a:r>
              <a:rPr lang="pt-BR" dirty="0" smtClean="0"/>
              <a:t>Planejamento (SFP dos anos 1960) -&gt; </a:t>
            </a:r>
            <a:r>
              <a:rPr lang="pt-BR" dirty="0"/>
              <a:t>relação estruturada que deveria existir </a:t>
            </a:r>
            <a:r>
              <a:rPr lang="pt-BR" dirty="0" smtClean="0"/>
              <a:t>entre o </a:t>
            </a:r>
            <a:r>
              <a:rPr lang="pt-BR" b="1" dirty="0"/>
              <a:t>planejamento, o orçamento-programa e o desembolso </a:t>
            </a:r>
            <a:r>
              <a:rPr lang="pt-BR" b="1" dirty="0" smtClean="0"/>
              <a:t>financeiro</a:t>
            </a:r>
            <a:r>
              <a:rPr lang="pt-BR" dirty="0" smtClean="0"/>
              <a:t> –&gt; PPA-LDO-LOA</a:t>
            </a:r>
          </a:p>
          <a:p>
            <a:r>
              <a:rPr lang="pt-BR" dirty="0" smtClean="0"/>
              <a:t>PPA esvaziou-se do caráter estratégico; inversão de posições LDO-PPA-LOA e primazia da LRF e atribuição a LDO sobre a politica fiscal, metas de inflação -&gt; estabilização monetária. </a:t>
            </a:r>
          </a:p>
          <a:p>
            <a:r>
              <a:rPr lang="pt-BR" dirty="0" smtClean="0"/>
              <a:t>Disputa parlamentar pela definição do orçamento </a:t>
            </a:r>
          </a:p>
          <a:p>
            <a:r>
              <a:rPr lang="pt-BR" dirty="0" smtClean="0"/>
              <a:t>Discricionariedade reduzida acerca de 7% do orçamento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8621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Mudanças </a:t>
            </a:r>
            <a:r>
              <a:rPr lang="pt-BR" dirty="0"/>
              <a:t>propostas para o PPA 2020-2023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Nova alteração metodológica: atendimento as novas diretrizes governamentais e nova organização administrativa -&gt; </a:t>
            </a:r>
            <a:r>
              <a:rPr lang="pt-BR" dirty="0"/>
              <a:t>fortalecimento das relações do PPA com </a:t>
            </a:r>
            <a:r>
              <a:rPr lang="pt-BR" dirty="0" smtClean="0"/>
              <a:t>os processos </a:t>
            </a:r>
            <a:r>
              <a:rPr lang="pt-BR" dirty="0"/>
              <a:t>de </a:t>
            </a:r>
            <a:r>
              <a:rPr lang="pt-BR" b="1" dirty="0"/>
              <a:t>avaliação</a:t>
            </a:r>
            <a:r>
              <a:rPr lang="pt-BR" dirty="0"/>
              <a:t> e </a:t>
            </a:r>
            <a:r>
              <a:rPr lang="pt-BR" b="1" dirty="0"/>
              <a:t>gestão</a:t>
            </a:r>
            <a:r>
              <a:rPr lang="pt-BR" dirty="0"/>
              <a:t> de </a:t>
            </a:r>
            <a:r>
              <a:rPr lang="pt-BR" b="1" dirty="0"/>
              <a:t>política </a:t>
            </a:r>
            <a:r>
              <a:rPr lang="pt-BR" b="1" dirty="0" smtClean="0"/>
              <a:t>fiscal</a:t>
            </a:r>
            <a:endParaRPr lang="pt-BR" b="1" dirty="0"/>
          </a:p>
          <a:p>
            <a:r>
              <a:rPr lang="pt-BR" b="1" dirty="0" smtClean="0"/>
              <a:t>quatro </a:t>
            </a:r>
            <a:r>
              <a:rPr lang="pt-BR" b="1" dirty="0"/>
              <a:t>pilares</a:t>
            </a:r>
            <a:r>
              <a:rPr lang="pt-BR" dirty="0"/>
              <a:t>: simplificação metodológica; realismo fiscal; integração </a:t>
            </a:r>
            <a:r>
              <a:rPr lang="pt-BR" dirty="0" smtClean="0"/>
              <a:t>entre planejamento </a:t>
            </a:r>
            <a:r>
              <a:rPr lang="pt-BR" dirty="0"/>
              <a:t>e avaliação; e visão estratégica e foco em </a:t>
            </a:r>
            <a:r>
              <a:rPr lang="pt-BR" dirty="0" smtClean="0"/>
              <a:t>resultados</a:t>
            </a:r>
          </a:p>
          <a:p>
            <a:r>
              <a:rPr lang="pt-BR" dirty="0"/>
              <a:t>previsão dos gastos </a:t>
            </a:r>
            <a:r>
              <a:rPr lang="pt-BR" dirty="0" smtClean="0"/>
              <a:t>orçamentários em </a:t>
            </a:r>
            <a:r>
              <a:rPr lang="pt-BR" dirty="0"/>
              <a:t>consonância com o </a:t>
            </a:r>
            <a:r>
              <a:rPr lang="pt-BR" b="1" dirty="0"/>
              <a:t>teto de </a:t>
            </a:r>
            <a:r>
              <a:rPr lang="pt-BR" b="1" dirty="0" smtClean="0"/>
              <a:t>gastos</a:t>
            </a:r>
            <a:r>
              <a:rPr lang="pt-BR" dirty="0" smtClean="0"/>
              <a:t> a cargo da Secretaria de Orçamento Federal a definição - </a:t>
            </a:r>
            <a:r>
              <a:rPr lang="pt-BR" b="1" dirty="0" smtClean="0"/>
              <a:t>fiscalista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99103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217" y="0"/>
            <a:ext cx="86271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405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291" y="0"/>
            <a:ext cx="81994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825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Mudanças propostas para o PPA 2020-2023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Suma: a </a:t>
            </a:r>
            <a:r>
              <a:rPr lang="pt-BR" dirty="0"/>
              <a:t>orientação do plano ao orçamento mostra-se frágil</a:t>
            </a:r>
            <a:r>
              <a:rPr lang="pt-BR" dirty="0" smtClean="0"/>
              <a:t>, apesar </a:t>
            </a:r>
            <a:r>
              <a:rPr lang="pt-BR" dirty="0"/>
              <a:t>do resgate da abordagem do planejamento por problemas, com o </a:t>
            </a:r>
            <a:r>
              <a:rPr lang="pt-BR" dirty="0" smtClean="0"/>
              <a:t>uso do </a:t>
            </a:r>
            <a:r>
              <a:rPr lang="pt-BR" dirty="0"/>
              <a:t>modelo lógico para a definição dos programas e seu alinhamento </a:t>
            </a:r>
            <a:r>
              <a:rPr lang="pt-BR" dirty="0" smtClean="0"/>
              <a:t>com a </a:t>
            </a:r>
            <a:r>
              <a:rPr lang="pt-BR" dirty="0"/>
              <a:t>função de avaliação que foi atribuída ao PPA 2020-2023. A </a:t>
            </a:r>
            <a:r>
              <a:rPr lang="pt-BR" b="1" dirty="0" smtClean="0"/>
              <a:t>simplificação metodológica </a:t>
            </a:r>
            <a:r>
              <a:rPr lang="pt-BR" b="1" dirty="0"/>
              <a:t>foi ao extremo</a:t>
            </a:r>
            <a:r>
              <a:rPr lang="pt-BR" dirty="0"/>
              <a:t>, ao ponto de contrapor-se à aplicação do </a:t>
            </a:r>
            <a:r>
              <a:rPr lang="pt-BR" dirty="0" smtClean="0"/>
              <a:t>modelo lógico </a:t>
            </a:r>
            <a:r>
              <a:rPr lang="pt-BR" dirty="0"/>
              <a:t>e ser referência para a avaliação, outros dois pilares do plano. Da </a:t>
            </a:r>
            <a:r>
              <a:rPr lang="pt-BR" dirty="0" smtClean="0"/>
              <a:t>mesma forma</a:t>
            </a:r>
            <a:r>
              <a:rPr lang="pt-BR" dirty="0"/>
              <a:t>, com </a:t>
            </a:r>
            <a:r>
              <a:rPr lang="pt-BR" b="1" dirty="0"/>
              <a:t>referência ao maior realismo fiscal</a:t>
            </a:r>
            <a:r>
              <a:rPr lang="pt-BR" dirty="0"/>
              <a:t>, além de não trazer </a:t>
            </a:r>
            <a:r>
              <a:rPr lang="pt-BR" dirty="0" smtClean="0"/>
              <a:t>novidades ao </a:t>
            </a:r>
            <a:r>
              <a:rPr lang="pt-BR" dirty="0"/>
              <a:t>processo, culminou ainda com </a:t>
            </a:r>
            <a:r>
              <a:rPr lang="pt-BR" b="1" dirty="0"/>
              <a:t>maior esvaziamento do PPA</a:t>
            </a:r>
            <a:r>
              <a:rPr lang="pt-BR" dirty="0"/>
              <a:t>, com a </a:t>
            </a:r>
            <a:r>
              <a:rPr lang="pt-BR" dirty="0" smtClean="0"/>
              <a:t>limitação do </a:t>
            </a:r>
            <a:r>
              <a:rPr lang="pt-BR" dirty="0"/>
              <a:t>detalhamento dos investimentos plurianuais</a:t>
            </a:r>
            <a:r>
              <a:rPr lang="pt-BR" dirty="0" smtClean="0"/>
              <a:t>.</a:t>
            </a:r>
          </a:p>
          <a:p>
            <a:r>
              <a:rPr lang="pt-BR" dirty="0"/>
              <a:t>houve espaço para </a:t>
            </a:r>
            <a:r>
              <a:rPr lang="pt-BR" dirty="0" smtClean="0"/>
              <a:t>avanços: a retomada </a:t>
            </a:r>
            <a:r>
              <a:rPr lang="pt-BR" dirty="0"/>
              <a:t>do modelo lógico </a:t>
            </a:r>
            <a:r>
              <a:rPr lang="pt-BR" dirty="0" smtClean="0"/>
              <a:t>na construção </a:t>
            </a:r>
            <a:r>
              <a:rPr lang="pt-BR" dirty="0"/>
              <a:t>dos programas deve ser valorizada, bem como a referência que </a:t>
            </a:r>
            <a:r>
              <a:rPr lang="pt-BR" dirty="0" smtClean="0"/>
              <a:t>os espaços </a:t>
            </a:r>
            <a:r>
              <a:rPr lang="pt-BR" dirty="0"/>
              <a:t>centrais de avaliação de políticas públicas passam a ter para o PPA. </a:t>
            </a:r>
          </a:p>
        </p:txBody>
      </p:sp>
    </p:spTree>
    <p:extLst>
      <p:ext uri="{BB962C8B-B14F-4D97-AF65-F5344CB8AC3E}">
        <p14:creationId xmlns:p14="http://schemas.microsoft.com/office/powerpoint/2010/main" val="3564430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 considerações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4262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Prerrogativa: não </a:t>
            </a:r>
            <a:r>
              <a:rPr lang="pt-BR" dirty="0"/>
              <a:t>reduzir o planejamento governamental </a:t>
            </a:r>
            <a:r>
              <a:rPr lang="pt-BR" dirty="0" smtClean="0"/>
              <a:t>ao PPA </a:t>
            </a:r>
            <a:endParaRPr lang="pt-BR" dirty="0"/>
          </a:p>
          <a:p>
            <a:r>
              <a:rPr lang="pt-BR" dirty="0" smtClean="0"/>
              <a:t>Afastou-se de sua </a:t>
            </a:r>
            <a:r>
              <a:rPr lang="pt-BR" dirty="0"/>
              <a:t>missão constitucional de orientar o </a:t>
            </a:r>
            <a:r>
              <a:rPr lang="pt-BR" dirty="0" smtClean="0"/>
              <a:t>orçamento</a:t>
            </a:r>
          </a:p>
          <a:p>
            <a:r>
              <a:rPr lang="pt-BR" dirty="0"/>
              <a:t>enquanto adotou abordagem de planejamento por problemas</a:t>
            </a:r>
            <a:r>
              <a:rPr lang="pt-BR" dirty="0" smtClean="0"/>
              <a:t>, teve mais incidência sobre o orçamento; perdeu-se com a criação dos  arranjos por prioridades (PAC)</a:t>
            </a:r>
          </a:p>
          <a:p>
            <a:r>
              <a:rPr lang="pt-BR" dirty="0" smtClean="0"/>
              <a:t>Adequação: planejamento por temas, agendas transversais e participação social, mas não foi suficiente para orientar o orçamento </a:t>
            </a:r>
          </a:p>
          <a:p>
            <a:r>
              <a:rPr lang="pt-BR" dirty="0" smtClean="0"/>
              <a:t>2020-2023 – nova reformulação: retoma a perspectiva de planejamento por problema, estabelecendo investimentos prioritários e avaliação de políticas públicas.</a:t>
            </a:r>
          </a:p>
          <a:p>
            <a:r>
              <a:rPr lang="pt-BR" dirty="0" smtClean="0"/>
              <a:t>Orçamento também sofreu alterações: flexibilidade </a:t>
            </a:r>
            <a:r>
              <a:rPr lang="pt-BR" dirty="0"/>
              <a:t>ao gasto público, </a:t>
            </a:r>
            <a:r>
              <a:rPr lang="pt-BR" dirty="0" err="1" smtClean="0"/>
              <a:t>impositividade</a:t>
            </a:r>
            <a:r>
              <a:rPr lang="pt-BR" dirty="0" smtClean="0"/>
              <a:t> </a:t>
            </a:r>
            <a:r>
              <a:rPr lang="pt-BR" dirty="0"/>
              <a:t>de emendas individuais </a:t>
            </a:r>
            <a:r>
              <a:rPr lang="pt-BR" dirty="0" smtClean="0"/>
              <a:t>e de  bancada; novo </a:t>
            </a:r>
            <a:r>
              <a:rPr lang="pt-BR" dirty="0"/>
              <a:t>regime fiscal, que condiciona o crescimento das </a:t>
            </a:r>
            <a:r>
              <a:rPr lang="pt-BR" dirty="0" smtClean="0"/>
              <a:t>despesas à </a:t>
            </a:r>
            <a:r>
              <a:rPr lang="pt-BR" dirty="0"/>
              <a:t>inflação</a:t>
            </a:r>
            <a:r>
              <a:rPr lang="pt-BR" dirty="0" smtClean="0"/>
              <a:t>.</a:t>
            </a:r>
          </a:p>
          <a:p>
            <a:r>
              <a:rPr lang="pt-BR" dirty="0"/>
              <a:t>Defende-se a necessidade de considerar os dois instrumentos </a:t>
            </a:r>
            <a:r>
              <a:rPr lang="pt-BR" dirty="0" smtClean="0"/>
              <a:t>em arranjo </a:t>
            </a:r>
            <a:r>
              <a:rPr lang="pt-BR" dirty="0"/>
              <a:t>único de planejamento e orçamento, e buscar soluções conjugadas </a:t>
            </a:r>
            <a:r>
              <a:rPr lang="pt-BR" dirty="0" smtClean="0"/>
              <a:t>que contribuam </a:t>
            </a:r>
            <a:r>
              <a:rPr lang="pt-BR" dirty="0"/>
              <a:t>para que decisões </a:t>
            </a:r>
            <a:r>
              <a:rPr lang="pt-BR" dirty="0" err="1"/>
              <a:t>alocativas</a:t>
            </a:r>
            <a:r>
              <a:rPr lang="pt-BR" dirty="0"/>
              <a:t> de curto prazo sejam orientadas </a:t>
            </a:r>
            <a:r>
              <a:rPr lang="pt-BR" dirty="0" smtClean="0"/>
              <a:t>por um </a:t>
            </a:r>
            <a:r>
              <a:rPr lang="pt-BR" dirty="0"/>
              <a:t>plano de médio e longo prazo para o país.</a:t>
            </a:r>
          </a:p>
        </p:txBody>
      </p:sp>
    </p:spTree>
    <p:extLst>
      <p:ext uri="{BB962C8B-B14F-4D97-AF65-F5344CB8AC3E}">
        <p14:creationId xmlns:p14="http://schemas.microsoft.com/office/powerpoint/2010/main" val="338824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2000-2003 – Plano &lt;-&gt; orçamento </a:t>
            </a:r>
          </a:p>
          <a:p>
            <a:r>
              <a:rPr lang="pt-BR" dirty="0" smtClean="0"/>
              <a:t>Abordagens distintas sobre planejamento</a:t>
            </a:r>
          </a:p>
          <a:p>
            <a:r>
              <a:rPr lang="pt-BR" dirty="0" smtClean="0"/>
              <a:t>Orçamento dinâmico: prioridades e flexibilidade</a:t>
            </a:r>
          </a:p>
          <a:p>
            <a:r>
              <a:rPr lang="pt-BR" dirty="0" smtClean="0"/>
              <a:t>2020-2023 – nova proposta metodológica; eliminação do PPA</a:t>
            </a:r>
          </a:p>
          <a:p>
            <a:r>
              <a:rPr lang="pt-BR" dirty="0" smtClean="0"/>
              <a:t>Questão: quanto o PPA cumpriu sua missão?</a:t>
            </a:r>
          </a:p>
          <a:p>
            <a:r>
              <a:rPr lang="pt-BR" dirty="0" smtClean="0"/>
              <a:t>Evidência: </a:t>
            </a:r>
            <a:r>
              <a:rPr lang="pt-BR" dirty="0"/>
              <a:t>relação entre plano e orçamento não é </a:t>
            </a:r>
            <a:r>
              <a:rPr lang="pt-BR" dirty="0" smtClean="0"/>
              <a:t>unidirecional -&gt; governança orçamentaria direciona o Plano </a:t>
            </a:r>
          </a:p>
          <a:p>
            <a:r>
              <a:rPr lang="pt-BR" dirty="0" smtClean="0"/>
              <a:t>Hipótese: se a </a:t>
            </a:r>
            <a:r>
              <a:rPr lang="pt-BR" dirty="0"/>
              <a:t>discussão </a:t>
            </a:r>
            <a:r>
              <a:rPr lang="pt-BR" dirty="0" smtClean="0"/>
              <a:t>se resume </a:t>
            </a:r>
            <a:r>
              <a:rPr lang="pt-BR" dirty="0"/>
              <a:t>a apenas um </a:t>
            </a:r>
            <a:r>
              <a:rPr lang="pt-BR" dirty="0" smtClean="0"/>
              <a:t>instrumento, </a:t>
            </a:r>
            <a:r>
              <a:rPr lang="pt-BR" dirty="0"/>
              <a:t>tende a ser limitada </a:t>
            </a:r>
            <a:r>
              <a:rPr lang="pt-BR" dirty="0" smtClean="0"/>
              <a:t>e levar </a:t>
            </a:r>
            <a:r>
              <a:rPr lang="pt-BR" dirty="0"/>
              <a:t>a decisões equivocadas, como é a proposta de extinção do PPA.</a:t>
            </a:r>
          </a:p>
        </p:txBody>
      </p:sp>
    </p:spTree>
    <p:extLst>
      <p:ext uri="{BB962C8B-B14F-4D97-AF65-F5344CB8AC3E}">
        <p14:creationId xmlns:p14="http://schemas.microsoft.com/office/powerpoint/2010/main" val="3126496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Plano </a:t>
            </a:r>
            <a:r>
              <a:rPr lang="pt-BR" dirty="0" smtClean="0"/>
              <a:t>Plurianual: práticas </a:t>
            </a:r>
            <a:r>
              <a:rPr lang="pt-BR" dirty="0"/>
              <a:t>e funções de planejamento governamental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Governar</a:t>
            </a:r>
            <a:r>
              <a:rPr lang="pt-BR" dirty="0" smtClean="0"/>
              <a:t>: definir </a:t>
            </a:r>
            <a:r>
              <a:rPr lang="pt-BR" dirty="0"/>
              <a:t>prioridades, coordenar sua implementação</a:t>
            </a:r>
            <a:r>
              <a:rPr lang="pt-BR" dirty="0" smtClean="0"/>
              <a:t>, articular </a:t>
            </a:r>
            <a:r>
              <a:rPr lang="pt-BR" dirty="0"/>
              <a:t>apoios, bem como monitorar e avaliar as políticas públicas </a:t>
            </a:r>
            <a:r>
              <a:rPr lang="pt-BR" dirty="0" smtClean="0"/>
              <a:t>-&gt; fazem parte </a:t>
            </a:r>
            <a:r>
              <a:rPr lang="pt-BR" dirty="0"/>
              <a:t>do roteiro de planejamento </a:t>
            </a:r>
            <a:r>
              <a:rPr lang="pt-BR" dirty="0" smtClean="0"/>
              <a:t>governamental X </a:t>
            </a:r>
            <a:r>
              <a:rPr lang="pt-BR" b="1" dirty="0" smtClean="0"/>
              <a:t>Elaborar</a:t>
            </a:r>
            <a:r>
              <a:rPr lang="pt-BR" dirty="0" smtClean="0"/>
              <a:t> </a:t>
            </a:r>
            <a:r>
              <a:rPr lang="pt-BR" b="1" dirty="0" smtClean="0"/>
              <a:t>Planos</a:t>
            </a:r>
            <a:r>
              <a:rPr lang="pt-BR" dirty="0" smtClean="0"/>
              <a:t> </a:t>
            </a:r>
          </a:p>
          <a:p>
            <a:r>
              <a:rPr lang="pt-BR" b="1" dirty="0" smtClean="0"/>
              <a:t>Presidencialismo</a:t>
            </a:r>
            <a:r>
              <a:rPr lang="pt-BR" dirty="0" smtClean="0"/>
              <a:t> </a:t>
            </a:r>
            <a:r>
              <a:rPr lang="pt-BR" b="1" dirty="0" smtClean="0"/>
              <a:t>de</a:t>
            </a:r>
            <a:r>
              <a:rPr lang="pt-BR" dirty="0" smtClean="0"/>
              <a:t> </a:t>
            </a:r>
            <a:r>
              <a:rPr lang="pt-BR" b="1" dirty="0" smtClean="0"/>
              <a:t>coalisão</a:t>
            </a:r>
          </a:p>
          <a:p>
            <a:r>
              <a:rPr lang="pt-BR" dirty="0" smtClean="0"/>
              <a:t>CF 1988 – PPA-LDO-LOA – Congresso Nacional -&gt; planejamento, orçamento e controle </a:t>
            </a:r>
          </a:p>
          <a:p>
            <a:r>
              <a:rPr lang="pt-BR" dirty="0" smtClean="0"/>
              <a:t>Prevaleceu a </a:t>
            </a:r>
            <a:r>
              <a:rPr lang="pt-BR" dirty="0"/>
              <a:t>abordagem de </a:t>
            </a:r>
            <a:r>
              <a:rPr lang="pt-BR" dirty="0" smtClean="0"/>
              <a:t>planejamento </a:t>
            </a:r>
            <a:r>
              <a:rPr lang="pt-BR" b="1" dirty="0" smtClean="0"/>
              <a:t>normativo</a:t>
            </a:r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b="1" dirty="0"/>
              <a:t>economicista</a:t>
            </a:r>
            <a:r>
              <a:rPr lang="pt-BR" dirty="0" smtClean="0"/>
              <a:t> </a:t>
            </a:r>
          </a:p>
          <a:p>
            <a:r>
              <a:rPr lang="pt-BR" dirty="0" err="1" smtClean="0"/>
              <a:t>PPAs</a:t>
            </a:r>
            <a:r>
              <a:rPr lang="pt-BR" dirty="0" smtClean="0"/>
              <a:t> - Deveriam ser orientadores da ação do governo e indicadores para a iniciativa privada </a:t>
            </a:r>
          </a:p>
          <a:p>
            <a:r>
              <a:rPr lang="pt-BR" b="1" dirty="0" smtClean="0"/>
              <a:t>Conjuntura</a:t>
            </a:r>
            <a:r>
              <a:rPr lang="pt-BR" dirty="0" smtClean="0"/>
              <a:t> de avanço do neoliberalismo: privatizações e reforma do Estado – </a:t>
            </a:r>
            <a:r>
              <a:rPr lang="pt-BR" b="1" dirty="0" smtClean="0"/>
              <a:t>instrumentos setoriais </a:t>
            </a:r>
            <a:r>
              <a:rPr lang="pt-BR" dirty="0" smtClean="0"/>
              <a:t>(infraestrutura) perdem força.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8445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Plano </a:t>
            </a:r>
            <a:r>
              <a:rPr lang="pt-BR" dirty="0" smtClean="0"/>
              <a:t>Plurianual: práticas </a:t>
            </a:r>
            <a:r>
              <a:rPr lang="pt-BR" dirty="0"/>
              <a:t>e funções de planejamento governamental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Instituiu-se </a:t>
            </a:r>
            <a:r>
              <a:rPr lang="pt-BR" b="1" dirty="0" smtClean="0"/>
              <a:t>SPOF</a:t>
            </a:r>
            <a:r>
              <a:rPr lang="pt-BR" dirty="0" smtClean="0"/>
              <a:t> (</a:t>
            </a:r>
            <a:r>
              <a:rPr lang="pt-BR" dirty="0"/>
              <a:t>Lei </a:t>
            </a:r>
            <a:r>
              <a:rPr lang="pt-BR" dirty="0" smtClean="0"/>
              <a:t>10.180/2001) em âmbito do </a:t>
            </a:r>
            <a:r>
              <a:rPr lang="pt-BR" b="1" dirty="0" smtClean="0"/>
              <a:t>Ministério</a:t>
            </a:r>
            <a:r>
              <a:rPr lang="pt-BR" dirty="0" smtClean="0"/>
              <a:t> do </a:t>
            </a:r>
            <a:r>
              <a:rPr lang="pt-BR" b="1" dirty="0" smtClean="0"/>
              <a:t>Planejamento</a:t>
            </a:r>
            <a:r>
              <a:rPr lang="pt-BR" dirty="0" smtClean="0"/>
              <a:t> – Planejamento estratégico + ordenamento federativo +  PPA e orçamento + diretrizes para as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empresas estatais </a:t>
            </a:r>
            <a:r>
              <a:rPr lang="pt-BR" dirty="0" smtClean="0"/>
              <a:t>-&gt; elaboração, execução, monitoramento e avaliação. </a:t>
            </a:r>
          </a:p>
          <a:p>
            <a:r>
              <a:rPr lang="pt-BR" dirty="0" smtClean="0"/>
              <a:t>Disjuntivas: i) disputas em torno do PPA = PPA X orçamento X gasto X controle. </a:t>
            </a:r>
            <a:endParaRPr lang="pt-BR" dirty="0"/>
          </a:p>
          <a:p>
            <a:r>
              <a:rPr lang="pt-BR" dirty="0" smtClean="0"/>
              <a:t>Uma vez que </a:t>
            </a:r>
            <a:r>
              <a:rPr lang="pt-BR" dirty="0"/>
              <a:t>o quadro legal vigente não define com precisão quais </a:t>
            </a:r>
            <a:r>
              <a:rPr lang="pt-BR" b="1" dirty="0" smtClean="0"/>
              <a:t>funções (</a:t>
            </a:r>
            <a:r>
              <a:rPr lang="pt-BR" b="1" dirty="0" err="1" smtClean="0"/>
              <a:t>alocativa</a:t>
            </a:r>
            <a:r>
              <a:rPr lang="pt-BR" b="1" dirty="0" smtClean="0"/>
              <a:t>, distributiva, estabilizadora) </a:t>
            </a:r>
            <a:r>
              <a:rPr lang="pt-BR" dirty="0" smtClean="0"/>
              <a:t>do </a:t>
            </a:r>
            <a:r>
              <a:rPr lang="pt-BR" dirty="0"/>
              <a:t>planejamento governamental seriam atribuídas ao </a:t>
            </a:r>
            <a:r>
              <a:rPr lang="pt-BR" dirty="0" smtClean="0"/>
              <a:t>PPA, a definição e </a:t>
            </a:r>
            <a:r>
              <a:rPr lang="pt-BR" b="1" dirty="0" smtClean="0"/>
              <a:t>abordagem</a:t>
            </a:r>
            <a:r>
              <a:rPr lang="pt-BR" dirty="0" smtClean="0"/>
              <a:t> (</a:t>
            </a:r>
            <a:r>
              <a:rPr lang="pt-BR" b="1" dirty="0" smtClean="0"/>
              <a:t>estratégica, territorial</a:t>
            </a:r>
            <a:r>
              <a:rPr lang="pt-BR" dirty="0" smtClean="0"/>
              <a:t>, </a:t>
            </a:r>
            <a:r>
              <a:rPr lang="pt-BR" b="1" dirty="0" smtClean="0"/>
              <a:t>transversalidades)</a:t>
            </a:r>
            <a:r>
              <a:rPr lang="pt-BR" dirty="0" smtClean="0"/>
              <a:t> ficam submetidas a orientação ideológica do governo de plantão.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8445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PPA</a:t>
            </a:r>
            <a:r>
              <a:rPr lang="pt-BR" dirty="0"/>
              <a:t>, o orçamento e </a:t>
            </a:r>
            <a:r>
              <a:rPr lang="pt-BR" dirty="0" smtClean="0"/>
              <a:t>finanças públicas: </a:t>
            </a:r>
            <a:r>
              <a:rPr lang="pt-BR" dirty="0" smtClean="0"/>
              <a:t>disjuntivas críticas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4445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/>
              <a:t>Disjuntiva forte</a:t>
            </a:r>
            <a:r>
              <a:rPr lang="pt-BR" dirty="0" smtClean="0"/>
              <a:t>: nível </a:t>
            </a:r>
            <a:r>
              <a:rPr lang="pt-BR" dirty="0"/>
              <a:t>insuficiente de </a:t>
            </a:r>
            <a:r>
              <a:rPr lang="pt-BR" dirty="0" smtClean="0"/>
              <a:t>institucionalização entre planejamento e orçamento:  </a:t>
            </a:r>
          </a:p>
          <a:p>
            <a:r>
              <a:rPr lang="pt-BR" dirty="0" smtClean="0"/>
              <a:t>Macro: planejamento X PPA</a:t>
            </a:r>
          </a:p>
          <a:p>
            <a:r>
              <a:rPr lang="pt-BR" dirty="0" err="1" smtClean="0"/>
              <a:t>Meso</a:t>
            </a:r>
            <a:r>
              <a:rPr lang="pt-BR" dirty="0" smtClean="0"/>
              <a:t>: planejamento X orçamento X finanças públicas X gestão e</a:t>
            </a:r>
          </a:p>
          <a:p>
            <a:r>
              <a:rPr lang="pt-BR" dirty="0" smtClean="0"/>
              <a:t>Micro: coesão X fragmentação; regras formais X Informais</a:t>
            </a:r>
          </a:p>
          <a:p>
            <a:r>
              <a:rPr lang="pt-BR" dirty="0" smtClean="0"/>
              <a:t>PPA e finanças públicas -&gt; </a:t>
            </a:r>
            <a:r>
              <a:rPr lang="pt-BR" b="1" dirty="0" smtClean="0"/>
              <a:t>LRF</a:t>
            </a:r>
            <a:r>
              <a:rPr lang="pt-BR" dirty="0" smtClean="0"/>
              <a:t> (</a:t>
            </a:r>
            <a:r>
              <a:rPr lang="pt-BR" dirty="0"/>
              <a:t>LC 101, de 4 de maio de </a:t>
            </a:r>
            <a:r>
              <a:rPr lang="pt-BR" dirty="0" smtClean="0"/>
              <a:t>2000) e EC 95/2016 (Novo Regime Fiscal – </a:t>
            </a:r>
            <a:r>
              <a:rPr lang="pt-BR" b="1" dirty="0" smtClean="0"/>
              <a:t>teto de gastos</a:t>
            </a:r>
            <a:r>
              <a:rPr lang="pt-BR" dirty="0" smtClean="0"/>
              <a:t>) –&gt; </a:t>
            </a:r>
            <a:r>
              <a:rPr lang="pt-BR" b="1" dirty="0" smtClean="0"/>
              <a:t>fiscalista</a:t>
            </a:r>
            <a:r>
              <a:rPr lang="pt-BR" dirty="0" smtClean="0"/>
              <a:t>  </a:t>
            </a:r>
          </a:p>
          <a:p>
            <a:r>
              <a:rPr lang="pt-BR" dirty="0" smtClean="0"/>
              <a:t>influências desde 1990: ingerência do </a:t>
            </a:r>
            <a:r>
              <a:rPr lang="pt-BR" b="1" dirty="0" smtClean="0"/>
              <a:t>FMI</a:t>
            </a:r>
            <a:r>
              <a:rPr lang="pt-BR" dirty="0" smtClean="0"/>
              <a:t>; criação da OGU;  </a:t>
            </a:r>
            <a:r>
              <a:rPr lang="pt-BR" dirty="0" err="1" smtClean="0"/>
              <a:t>empoderamento</a:t>
            </a:r>
            <a:r>
              <a:rPr lang="pt-BR" dirty="0" smtClean="0"/>
              <a:t> do BC. + conjuntura e vigência do Plano Real -&gt; </a:t>
            </a:r>
            <a:r>
              <a:rPr lang="pt-BR" b="1" dirty="0" smtClean="0"/>
              <a:t>confiança</a:t>
            </a:r>
            <a:r>
              <a:rPr lang="pt-BR" dirty="0" smtClean="0"/>
              <a:t> </a:t>
            </a:r>
          </a:p>
          <a:p>
            <a:r>
              <a:rPr lang="pt-BR" dirty="0" smtClean="0"/>
              <a:t>“Nessa linha, não é o PPA que orienta o orçamento, mas o orçamento que condiciona o plano” p. 263.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735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PPA</a:t>
            </a:r>
            <a:r>
              <a:rPr lang="pt-BR" dirty="0"/>
              <a:t>, o orçamento e </a:t>
            </a:r>
            <a:r>
              <a:rPr lang="pt-BR" dirty="0" smtClean="0"/>
              <a:t>finanças públicas: </a:t>
            </a:r>
            <a:r>
              <a:rPr lang="pt-BR" dirty="0" smtClean="0"/>
              <a:t>disjuntivas críticas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4445"/>
          </a:xfrm>
        </p:spPr>
        <p:txBody>
          <a:bodyPr>
            <a:normAutofit/>
          </a:bodyPr>
          <a:lstStyle/>
          <a:p>
            <a:r>
              <a:rPr lang="pt-BR" dirty="0"/>
              <a:t>do ponto de vista </a:t>
            </a:r>
            <a:r>
              <a:rPr lang="pt-BR" dirty="0" smtClean="0"/>
              <a:t>tático-operacional a criação do PPA objetivava: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Evitar as descontinuidades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Expandir o controle parlamentar -&gt; submeteu o PPA ao cálculo entre os limites orçamentários e as demandas anuais de cada emenda parlamentar</a:t>
            </a:r>
            <a:r>
              <a:rPr lang="pt-BR" dirty="0"/>
              <a:t>, política, programa ou ministério </a:t>
            </a:r>
            <a:r>
              <a:rPr lang="pt-BR" dirty="0" smtClean="0"/>
              <a:t>setorial &lt;-&gt; </a:t>
            </a:r>
            <a:r>
              <a:rPr lang="pt-BR" b="1" dirty="0" smtClean="0"/>
              <a:t>estabilização</a:t>
            </a: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Integração plano-orçamento – abordagem das finanças funcionais x finanças sadias</a:t>
            </a:r>
          </a:p>
          <a:p>
            <a:r>
              <a:rPr lang="pt-BR" dirty="0" smtClean="0"/>
              <a:t>Conclusão: controle engessou o Plano - </a:t>
            </a:r>
            <a:r>
              <a:rPr lang="pt-BR" b="1" dirty="0" smtClean="0"/>
              <a:t> vigiar e punir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735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</a:t>
            </a:r>
            <a:r>
              <a:rPr lang="pt-BR" dirty="0"/>
              <a:t>trajetória dos </a:t>
            </a:r>
            <a:r>
              <a:rPr lang="pt-BR" dirty="0" err="1"/>
              <a:t>PPAs</a:t>
            </a:r>
            <a:r>
              <a:rPr lang="pt-BR" dirty="0"/>
              <a:t> do período 2000-2019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CF instituiu a tríade PPA-LDO-LOA + planos setoriais, porém não normatizou -&gt; disposições transitórias</a:t>
            </a:r>
          </a:p>
          <a:p>
            <a:r>
              <a:rPr lang="pt-BR" dirty="0" smtClean="0"/>
              <a:t>PPA 2000-2003: estratégico situacional, </a:t>
            </a:r>
            <a:r>
              <a:rPr lang="pt-BR" b="1" dirty="0" smtClean="0"/>
              <a:t>por problemas</a:t>
            </a:r>
            <a:r>
              <a:rPr lang="pt-BR" dirty="0" smtClean="0"/>
              <a:t>, gestão fiscal: plano orientaria o orçamento -&gt; alcançar resultados – pecou pela abrangência (total das despesas + Planejamento territorial – EIXOS), perdeu foco e prioridades. Circunstanciado pela </a:t>
            </a:r>
            <a:r>
              <a:rPr lang="pt-BR" b="1" dirty="0" smtClean="0"/>
              <a:t>LRF</a:t>
            </a:r>
            <a:r>
              <a:rPr lang="pt-BR" dirty="0" smtClean="0"/>
              <a:t>.  </a:t>
            </a:r>
          </a:p>
          <a:p>
            <a:r>
              <a:rPr lang="pt-BR" dirty="0" smtClean="0"/>
              <a:t>PPA 2004-2007: mesma abordagem, porém destacava a necessidade de articulação  ao desenvolvimento de </a:t>
            </a:r>
            <a:r>
              <a:rPr lang="pt-BR" b="1" dirty="0" smtClean="0"/>
              <a:t>longo prazo</a:t>
            </a:r>
            <a:r>
              <a:rPr lang="pt-BR" dirty="0" smtClean="0"/>
              <a:t>, ambientalmente </a:t>
            </a:r>
            <a:r>
              <a:rPr lang="pt-BR" b="1" dirty="0" smtClean="0"/>
              <a:t>sustentável</a:t>
            </a:r>
            <a:r>
              <a:rPr lang="pt-BR" dirty="0" smtClean="0"/>
              <a:t>, inclusivo, redistributivo e </a:t>
            </a:r>
            <a:r>
              <a:rPr lang="pt-BR" b="1" dirty="0" smtClean="0"/>
              <a:t>participativo</a:t>
            </a:r>
            <a:r>
              <a:rPr lang="pt-BR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Gestão: criação do </a:t>
            </a:r>
            <a:r>
              <a:rPr lang="pt-BR" dirty="0"/>
              <a:t>Sistema de </a:t>
            </a:r>
            <a:r>
              <a:rPr lang="pt-BR" dirty="0" smtClean="0"/>
              <a:t>Monitoramento e </a:t>
            </a:r>
            <a:r>
              <a:rPr lang="pt-BR" dirty="0"/>
              <a:t>Avaliação (</a:t>
            </a:r>
            <a:r>
              <a:rPr lang="pt-BR" dirty="0" smtClean="0"/>
              <a:t>SMA) e dos gerentes de programas.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Formato – “PPA rolante”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Prioridades passou a Casa Civil – PAC </a:t>
            </a:r>
          </a:p>
          <a:p>
            <a:r>
              <a:rPr lang="pt-BR" dirty="0" smtClean="0"/>
              <a:t>PPA 2008-2011 </a:t>
            </a:r>
            <a:r>
              <a:rPr lang="pt-BR" b="1" dirty="0" smtClean="0"/>
              <a:t>– forte influência do PAC </a:t>
            </a:r>
            <a:r>
              <a:rPr lang="pt-BR" dirty="0" smtClean="0"/>
              <a:t>–&gt; esvaziou o SMA, o planejamento territorial  e o processo participativo: planejamento descolou-se do PPA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5666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</a:t>
            </a:r>
            <a:r>
              <a:rPr lang="pt-BR" dirty="0"/>
              <a:t>trajetória dos </a:t>
            </a:r>
            <a:r>
              <a:rPr lang="pt-BR" dirty="0" err="1"/>
              <a:t>PPAs</a:t>
            </a:r>
            <a:r>
              <a:rPr lang="pt-BR" dirty="0"/>
              <a:t> do período 2000-2019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PPA 2012-2015 – programas temáticos ligados a objetivos e metas de entregas, podendo relacionar-se a várias metas orçamentárias</a:t>
            </a:r>
            <a:r>
              <a:rPr lang="pt-BR" dirty="0"/>
              <a:t> </a:t>
            </a:r>
            <a:r>
              <a:rPr lang="pt-BR" dirty="0" smtClean="0"/>
              <a:t>-&gt; tornou-se confuso, afastou-se do orçamento; </a:t>
            </a:r>
          </a:p>
          <a:p>
            <a:r>
              <a:rPr lang="pt-BR" dirty="0" smtClean="0"/>
              <a:t>2014-2017 – </a:t>
            </a:r>
            <a:r>
              <a:rPr lang="pt-BR" dirty="0" err="1" smtClean="0"/>
              <a:t>PPAs</a:t>
            </a:r>
            <a:r>
              <a:rPr lang="pt-BR" dirty="0" smtClean="0"/>
              <a:t> municipais – agendas de desenvolvimento territorial e retomada da participação social (criação do </a:t>
            </a:r>
            <a:r>
              <a:rPr lang="pt-BR" b="1" dirty="0" smtClean="0"/>
              <a:t>Fórum </a:t>
            </a:r>
            <a:r>
              <a:rPr lang="pt-BR" b="1" dirty="0" err="1" smtClean="0"/>
              <a:t>Interconselhos</a:t>
            </a:r>
            <a:r>
              <a:rPr lang="pt-BR" dirty="0" smtClean="0"/>
              <a:t>) recebeu o Prêmio </a:t>
            </a:r>
            <a:r>
              <a:rPr lang="pt-BR" dirty="0"/>
              <a:t>das Nações Unidas do </a:t>
            </a:r>
            <a:r>
              <a:rPr lang="pt-BR" dirty="0" smtClean="0"/>
              <a:t>Serviço Público </a:t>
            </a:r>
            <a:r>
              <a:rPr lang="pt-BR" dirty="0"/>
              <a:t>(</a:t>
            </a:r>
            <a:r>
              <a:rPr lang="pt-BR" dirty="0" smtClean="0"/>
              <a:t>UNPSA) </a:t>
            </a:r>
            <a:r>
              <a:rPr lang="pt-BR" b="1" dirty="0" smtClean="0"/>
              <a:t>inovação em gestão pública. </a:t>
            </a:r>
          </a:p>
          <a:p>
            <a:r>
              <a:rPr lang="pt-BR" dirty="0" smtClean="0"/>
              <a:t>PPA 2016-2019 – manteve a metodologia, reduziu para 55 o número de programas temáticos e 50% das metas -&gt; </a:t>
            </a:r>
            <a:r>
              <a:rPr lang="pt-BR" b="1" dirty="0" smtClean="0"/>
              <a:t>impeachment</a:t>
            </a:r>
            <a:r>
              <a:rPr lang="pt-BR" dirty="0" smtClean="0"/>
              <a:t> e/ou golpe parlamentar: abandono do fórum </a:t>
            </a:r>
            <a:r>
              <a:rPr lang="pt-BR" dirty="0" err="1" smtClean="0"/>
              <a:t>interconselhos</a:t>
            </a:r>
            <a:r>
              <a:rPr lang="pt-BR" dirty="0" smtClean="0"/>
              <a:t>, do monitoramento aos </a:t>
            </a:r>
            <a:r>
              <a:rPr lang="pt-BR" dirty="0" err="1" smtClean="0"/>
              <a:t>PPAs</a:t>
            </a:r>
            <a:r>
              <a:rPr lang="pt-BR" dirty="0" smtClean="0"/>
              <a:t> municipais (2018-2022) -&gt; compatibilizar-se com a Agenda 2030 da ONU.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PL 9.163/2017 -&gt; CIG – implementação do </a:t>
            </a:r>
            <a:r>
              <a:rPr lang="pt-BR" dirty="0" err="1" smtClean="0"/>
              <a:t>Endes</a:t>
            </a:r>
            <a:r>
              <a:rPr lang="pt-BR" dirty="0" smtClean="0"/>
              <a:t> (Estratégia Nacional </a:t>
            </a:r>
            <a:r>
              <a:rPr lang="pt-BR" dirty="0"/>
              <a:t>de Desenvolvimento Econômico e </a:t>
            </a:r>
            <a:r>
              <a:rPr lang="pt-BR" dirty="0" smtClean="0"/>
              <a:t>Social) plano de longo prazo (12 anos) </a:t>
            </a:r>
          </a:p>
        </p:txBody>
      </p:sp>
    </p:spTree>
    <p:extLst>
      <p:ext uri="{BB962C8B-B14F-4D97-AF65-F5344CB8AC3E}">
        <p14:creationId xmlns:p14="http://schemas.microsoft.com/office/powerpoint/2010/main" val="54566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074" y="0"/>
            <a:ext cx="98238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257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4750</TotalTime>
  <Words>1278</Words>
  <Application>Microsoft Office PowerPoint</Application>
  <PresentationFormat>Widescreen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Plano Plurianual: práticas e funções de planejamento governamental</vt:lpstr>
      <vt:lpstr>Plano Plurianual: práticas e funções de planejamento governamental</vt:lpstr>
      <vt:lpstr>PPA, o orçamento e finanças públicas: disjuntivas críticas </vt:lpstr>
      <vt:lpstr>PPA, o orçamento e finanças públicas: disjuntivas críticas </vt:lpstr>
      <vt:lpstr>A trajetória dos PPAs do período 2000-2019</vt:lpstr>
      <vt:lpstr>A trajetória dos PPAs do período 2000-2019</vt:lpstr>
      <vt:lpstr>Apresentação do PowerPoint</vt:lpstr>
      <vt:lpstr>PPA e Orçamento: proximidades e distanciamentos </vt:lpstr>
      <vt:lpstr>Mudanças propostas para o PPA 2020-2023</vt:lpstr>
      <vt:lpstr>Apresentação do PowerPoint</vt:lpstr>
      <vt:lpstr>Apresentação do PowerPoint</vt:lpstr>
      <vt:lpstr>Mudanças propostas para o PPA 2020-2023</vt:lpstr>
      <vt:lpstr> considerações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32</cp:revision>
  <dcterms:created xsi:type="dcterms:W3CDTF">2024-03-27T11:44:00Z</dcterms:created>
  <dcterms:modified xsi:type="dcterms:W3CDTF">2024-03-30T18:54:50Z</dcterms:modified>
</cp:coreProperties>
</file>