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81C1-0877-48A3-8E36-995210F0D2A1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6300" y="2495550"/>
            <a:ext cx="10534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Aula 5 – Operações e análises com vetores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656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45682"/>
            <a:ext cx="6767512" cy="5112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006" y="22860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nova camada “</a:t>
            </a:r>
            <a:r>
              <a:rPr lang="pt-BR" sz="2800" dirty="0" err="1" smtClean="0"/>
              <a:t>buildings_reprojected</a:t>
            </a:r>
            <a:r>
              <a:rPr lang="pt-BR" sz="2800" dirty="0" smtClean="0"/>
              <a:t>” coincide com a anterior, apesar de ter outro SRC – todas camadas são mostradas no SRC do projeto.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49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47900" y="2038350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Consultas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2557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500" y="419100"/>
            <a:ext cx="10877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o projeto anterior e abra um novo projeto - Abra a camada “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” – mapa de setores censitários do município de São José do Rio Preto (IBGE).</a:t>
            </a:r>
          </a:p>
          <a:p>
            <a:endParaRPr lang="pt-BR" sz="2800" dirty="0"/>
          </a:p>
          <a:p>
            <a:r>
              <a:rPr lang="pt-BR" sz="2800" dirty="0" smtClean="0"/>
              <a:t>Verifique o SRC desta camada não está definida.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56" y="2897448"/>
            <a:ext cx="7234237" cy="3803389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4559300" y="4559300"/>
            <a:ext cx="584200" cy="2398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6720" y="1219200"/>
            <a:ext cx="11292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Neste caso, temos que conhecer o SRC à priori</a:t>
            </a:r>
            <a:r>
              <a:rPr lang="pt-BR" sz="2800" dirty="0" smtClean="0"/>
              <a:t>! Sabemos, pelo IBGE que o SRC é SAD 69 / UTM Zona 22S</a:t>
            </a:r>
          </a:p>
          <a:p>
            <a:endParaRPr lang="pt-BR" sz="2800" dirty="0"/>
          </a:p>
          <a:p>
            <a:r>
              <a:rPr lang="pt-BR" sz="2800" dirty="0" smtClean="0"/>
              <a:t>Para resolver o problema, clique com o botão direito na camada “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”, em “Exportar” e em “Salvar feição como” e um </a:t>
            </a:r>
            <a:r>
              <a:rPr lang="pt-BR" sz="2800" dirty="0"/>
              <a:t>novo </a:t>
            </a:r>
            <a:r>
              <a:rPr lang="pt-BR" sz="2800" dirty="0" err="1"/>
              <a:t>layer</a:t>
            </a:r>
            <a:r>
              <a:rPr lang="pt-BR" sz="2800" dirty="0"/>
              <a:t>, com </a:t>
            </a:r>
            <a:r>
              <a:rPr lang="pt-BR" sz="2800" dirty="0" err="1" smtClean="0"/>
              <a:t>com</a:t>
            </a:r>
            <a:r>
              <a:rPr lang="pt-BR" sz="2800" dirty="0" smtClean="0"/>
              <a:t> o nome de ‘</a:t>
            </a:r>
            <a:r>
              <a:rPr lang="pt-BR" sz="2800" dirty="0" err="1" smtClean="0"/>
              <a:t>scens_sjrp_utm</a:t>
            </a:r>
            <a:r>
              <a:rPr lang="pt-BR" sz="2800" dirty="0" smtClean="0"/>
              <a:t>’ e informe o SRC correto.</a:t>
            </a:r>
          </a:p>
          <a:p>
            <a:endParaRPr lang="pt-BR" sz="2800" dirty="0"/>
          </a:p>
          <a:p>
            <a:r>
              <a:rPr lang="pt-BR" sz="2800" dirty="0"/>
              <a:t>Confirme que o SRC foi </a:t>
            </a:r>
            <a:r>
              <a:rPr lang="pt-BR" sz="2800" dirty="0" smtClean="0"/>
              <a:t>alterado!</a:t>
            </a:r>
          </a:p>
          <a:p>
            <a:endParaRPr lang="pt-BR" sz="2800" dirty="0"/>
          </a:p>
          <a:p>
            <a:r>
              <a:rPr lang="pt-BR" sz="2800" dirty="0" smtClean="0"/>
              <a:t>Remova a camada “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287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20" y="213360"/>
            <a:ext cx="1156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Clique com o botão direito na camada “</a:t>
            </a:r>
            <a:r>
              <a:rPr lang="pt-BR" sz="2800" dirty="0" err="1" smtClean="0"/>
              <a:t>scens_sjrp_utm</a:t>
            </a:r>
            <a:r>
              <a:rPr lang="pt-BR" sz="2800" dirty="0" smtClean="0"/>
              <a:t>”, em “Propriedades” e vá em “Fonte”. Clique em “Ferramentas de consulta”.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91" y="1396532"/>
            <a:ext cx="7379017" cy="5336690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8214360" y="5943600"/>
            <a:ext cx="1402080" cy="41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93" y="243840"/>
            <a:ext cx="6146464" cy="62817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360" y="753218"/>
            <a:ext cx="512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 tela também pode ser acessada clicando com o botão direito na camada e em “Filtro.</a:t>
            </a:r>
          </a:p>
          <a:p>
            <a:endParaRPr lang="pt-BR" sz="2800" dirty="0" smtClean="0"/>
          </a:p>
          <a:p>
            <a:r>
              <a:rPr lang="pt-BR" sz="2800" dirty="0"/>
              <a:t>Clique duas vezes no campo ‘TIPO</a:t>
            </a:r>
            <a:r>
              <a:rPr lang="pt-BR" sz="2800" dirty="0" smtClean="0"/>
              <a:t>’; Clique </a:t>
            </a:r>
            <a:r>
              <a:rPr lang="pt-BR" sz="2800" dirty="0"/>
              <a:t>em </a:t>
            </a:r>
            <a:r>
              <a:rPr lang="pt-BR" sz="2800" dirty="0" smtClean="0"/>
              <a:t>‘=‘; Clique </a:t>
            </a:r>
            <a:r>
              <a:rPr lang="pt-BR" sz="2800" dirty="0"/>
              <a:t>em ‘Tudo</a:t>
            </a:r>
            <a:r>
              <a:rPr lang="pt-BR" sz="2800" dirty="0" smtClean="0"/>
              <a:t>’; Clique </a:t>
            </a:r>
            <a:r>
              <a:rPr lang="pt-BR" sz="2800" dirty="0"/>
              <a:t>duas vezes em ‘URBANO</a:t>
            </a:r>
            <a:r>
              <a:rPr lang="pt-BR" sz="2800" dirty="0" smtClean="0"/>
              <a:t>”; Clique </a:t>
            </a:r>
            <a:r>
              <a:rPr lang="pt-BR" sz="2800" dirty="0"/>
              <a:t>em OK! 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Clique em </a:t>
            </a:r>
            <a:r>
              <a:rPr lang="pt-BR" sz="2800" dirty="0"/>
              <a:t>OK! novamente na tela </a:t>
            </a:r>
            <a:r>
              <a:rPr lang="pt-BR" sz="2800" dirty="0" smtClean="0"/>
              <a:t>seguinte.</a:t>
            </a:r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89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01" y="163080"/>
            <a:ext cx="6262013" cy="60891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0133" y="575733"/>
            <a:ext cx="497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consulta fez que fossem mostrados apenas os setores censitários </a:t>
            </a:r>
            <a:r>
              <a:rPr lang="pt-BR" sz="2800" dirty="0" smtClean="0"/>
              <a:t>urbanos.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Exporte </a:t>
            </a:r>
            <a:r>
              <a:rPr lang="pt-BR" sz="2800" dirty="0"/>
              <a:t>o novo mapa como ‘</a:t>
            </a:r>
            <a:r>
              <a:rPr lang="pt-BR" sz="2800" dirty="0" err="1"/>
              <a:t>scens_sjrp_utm_urb.shp</a:t>
            </a:r>
            <a:r>
              <a:rPr lang="pt-BR" sz="2800" dirty="0" smtClean="0"/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Agora, volte na camada original e desfaça (‘Limpar’) a consulta.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6793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8142" y="2035278"/>
            <a:ext cx="986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Seleção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372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5845" y="128802"/>
            <a:ext cx="1135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Podemos obter o mesmo resultado anterior usando as ferramentas de ‘Seleção</a:t>
            </a:r>
            <a:r>
              <a:rPr lang="pt-BR" sz="2800" dirty="0" smtClean="0"/>
              <a:t>’ - Desmarque </a:t>
            </a:r>
            <a:r>
              <a:rPr lang="pt-BR" sz="2800" dirty="0"/>
              <a:t>a camada ‘</a:t>
            </a:r>
            <a:r>
              <a:rPr lang="pt-BR" sz="2800" dirty="0" err="1"/>
              <a:t>scens_sjrp_utm_urb</a:t>
            </a:r>
            <a:r>
              <a:rPr lang="pt-BR" sz="2800" dirty="0"/>
              <a:t>’ e clique na ‘</a:t>
            </a:r>
            <a:r>
              <a:rPr lang="pt-BR" sz="2800" dirty="0" err="1"/>
              <a:t>scens_sjrp_utm</a:t>
            </a:r>
            <a:r>
              <a:rPr lang="pt-BR" sz="2800" dirty="0" smtClean="0"/>
              <a:t>’ - Clique </a:t>
            </a:r>
            <a:r>
              <a:rPr lang="pt-BR" sz="2800" dirty="0"/>
              <a:t>no botão ‘Selecionar feição </a:t>
            </a:r>
            <a:r>
              <a:rPr lang="pt-BR" sz="2800" dirty="0" smtClean="0"/>
              <a:t>pela </a:t>
            </a:r>
            <a:r>
              <a:rPr lang="pt-BR" sz="2800" dirty="0"/>
              <a:t>expressão’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38" y="1690005"/>
            <a:ext cx="6593603" cy="4923608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7551174" y="2330245"/>
            <a:ext cx="2168013" cy="206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97" y="1305510"/>
            <a:ext cx="7291080" cy="49199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7704" y="324465"/>
            <a:ext cx="3996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 tela ‘</a:t>
            </a:r>
            <a:r>
              <a:rPr lang="pt-BR" sz="2800" dirty="0" err="1"/>
              <a:t>Select</a:t>
            </a:r>
            <a:r>
              <a:rPr lang="pt-BR" sz="2800" dirty="0"/>
              <a:t> </a:t>
            </a:r>
            <a:r>
              <a:rPr lang="pt-BR" sz="2800" dirty="0" err="1"/>
              <a:t>by</a:t>
            </a:r>
            <a:r>
              <a:rPr lang="pt-BR" sz="2800" dirty="0"/>
              <a:t> </a:t>
            </a:r>
            <a:r>
              <a:rPr lang="pt-BR" sz="2800" dirty="0" err="1" smtClean="0"/>
              <a:t>expression</a:t>
            </a:r>
            <a:r>
              <a:rPr lang="pt-BR" sz="2800" dirty="0" smtClean="0"/>
              <a:t>’, </a:t>
            </a:r>
            <a:r>
              <a:rPr lang="pt-BR" sz="2800" dirty="0"/>
              <a:t>clique em ‘Campo e </a:t>
            </a:r>
            <a:r>
              <a:rPr lang="pt-BR" sz="2800" dirty="0" smtClean="0"/>
              <a:t>Valores.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duas vezes em ‘TIPO’; Clique em ‘=‘</a:t>
            </a:r>
          </a:p>
          <a:p>
            <a:r>
              <a:rPr lang="pt-BR" sz="2800" dirty="0"/>
              <a:t>Em </a:t>
            </a:r>
            <a:r>
              <a:rPr lang="pt-BR" sz="2800" dirty="0" smtClean="0"/>
              <a:t>‘Valores’, </a:t>
            </a:r>
            <a:r>
              <a:rPr lang="pt-BR" sz="2800" dirty="0"/>
              <a:t>clique em </a:t>
            </a:r>
            <a:r>
              <a:rPr lang="pt-BR" sz="2800" dirty="0" smtClean="0"/>
              <a:t>‘Único’ </a:t>
            </a:r>
            <a:r>
              <a:rPr lang="pt-BR" sz="2800" dirty="0"/>
              <a:t>e clique duas vezes em ‘URBANO</a:t>
            </a:r>
            <a:r>
              <a:rPr lang="pt-BR" sz="2800" dirty="0" smtClean="0"/>
              <a:t>’.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em ‘</a:t>
            </a:r>
            <a:r>
              <a:rPr lang="pt-BR" sz="2800" dirty="0" smtClean="0"/>
              <a:t>Selecionar Feições” e em </a:t>
            </a:r>
            <a:r>
              <a:rPr lang="pt-BR" sz="2800" dirty="0"/>
              <a:t>‘Fechar’</a:t>
            </a:r>
          </a:p>
        </p:txBody>
      </p:sp>
    </p:spTree>
    <p:extLst>
      <p:ext uri="{BB962C8B-B14F-4D97-AF65-F5344CB8AC3E}">
        <p14:creationId xmlns:p14="http://schemas.microsoft.com/office/powerpoint/2010/main" val="81322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912" y="2395728"/>
            <a:ext cx="11265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Projeções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60769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8" y="801543"/>
            <a:ext cx="6996113" cy="52912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0219" y="280219"/>
            <a:ext cx="45130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Os setores censitários urbanos estão selecionados (em amarelo) </a:t>
            </a:r>
            <a:r>
              <a:rPr lang="pt-BR" sz="2800" dirty="0" smtClean="0"/>
              <a:t> - Agora</a:t>
            </a:r>
            <a:r>
              <a:rPr lang="pt-BR" sz="2800" dirty="0"/>
              <a:t>, precisaremos salvar a seleção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com o botão direito na camada ‘</a:t>
            </a:r>
            <a:r>
              <a:rPr lang="pt-BR" sz="2800" dirty="0" err="1"/>
              <a:t>scens_sjrp_utm</a:t>
            </a:r>
            <a:r>
              <a:rPr lang="pt-BR" sz="2800" dirty="0" smtClean="0"/>
              <a:t>’, escolha “Exportar” e “Salvar feições selecionadas como...”</a:t>
            </a:r>
          </a:p>
          <a:p>
            <a:endParaRPr lang="pt-BR" sz="2800" dirty="0"/>
          </a:p>
          <a:p>
            <a:r>
              <a:rPr lang="pt-BR" sz="2800" dirty="0" smtClean="0"/>
              <a:t>Siga os mesmo passos já apresentados no slides anteriores.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50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6942" y="1991032"/>
            <a:ext cx="637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Buffers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3302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9213" y="383458"/>
            <a:ext cx="45130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ativa apenas a camada ‘</a:t>
            </a:r>
            <a:r>
              <a:rPr lang="pt-BR" sz="2800" dirty="0" err="1"/>
              <a:t>scens_sjrp_utm</a:t>
            </a:r>
            <a:r>
              <a:rPr lang="pt-BR" sz="2800" dirty="0"/>
              <a:t>’ e </a:t>
            </a:r>
            <a:r>
              <a:rPr lang="pt-BR" sz="2800" dirty="0" smtClean="0"/>
              <a:t>‘</a:t>
            </a:r>
            <a:r>
              <a:rPr lang="pt-BR" sz="2800" dirty="0"/>
              <a:t>Sem pincel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Abra o arquivo ‘den_jan_mai_06.shp’ e diminua o tamanho da representação do ponto (</a:t>
            </a:r>
            <a:r>
              <a:rPr lang="pt-BR" sz="2800" dirty="0" smtClean="0"/>
              <a:t>0.6).</a:t>
            </a:r>
          </a:p>
          <a:p>
            <a:endParaRPr lang="pt-BR" sz="2800" dirty="0"/>
          </a:p>
          <a:p>
            <a:r>
              <a:rPr lang="pt-BR" sz="2800" dirty="0"/>
              <a:t>Clique em ‘Vetor’, aponte para ‘Geoprocessamento’ e clique em ‘</a:t>
            </a:r>
            <a:r>
              <a:rPr lang="pt-BR" sz="2800" dirty="0" smtClean="0"/>
              <a:t>Buffer’.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9" y="784225"/>
            <a:ext cx="6960470" cy="51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0219" y="924462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Veja se a camada selecionada é a dos casos de dengue, ou então </a:t>
            </a:r>
            <a:r>
              <a:rPr lang="pt-BR" sz="2800" dirty="0" smtClean="0"/>
              <a:t>selecione-a - Coloque </a:t>
            </a:r>
            <a:r>
              <a:rPr lang="pt-BR" sz="2800" dirty="0"/>
              <a:t>150m como ‘Distância de buffer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Em ‘Buffer’ há opção de criar apenas uma camada temporária ou criar um  nova </a:t>
            </a:r>
            <a:r>
              <a:rPr lang="pt-BR" sz="2800" dirty="0" smtClean="0"/>
              <a:t>camada – Manter esta opção e clicar em “Executar”.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23" y="912823"/>
            <a:ext cx="6985305" cy="5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5529" y="593783"/>
            <a:ext cx="37401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Os buffers de 150m em torno de cada caso de dengue foram criados (estão na camada “Bordeada”).</a:t>
            </a:r>
          </a:p>
          <a:p>
            <a:endParaRPr lang="pt-BR" sz="2800" dirty="0"/>
          </a:p>
          <a:p>
            <a:r>
              <a:rPr lang="pt-BR" sz="2800" dirty="0" smtClean="0"/>
              <a:t>Clicar nesta camada e salvá-la para torná-la permanente – Nomeá-la como “Buffers_150m”.</a:t>
            </a:r>
          </a:p>
          <a:p>
            <a:endParaRPr lang="pt-BR" sz="2800" dirty="0"/>
          </a:p>
          <a:p>
            <a:r>
              <a:rPr lang="pt-BR" sz="2800" dirty="0" smtClean="0"/>
              <a:t>Remova a camada temporária.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94" y="1105484"/>
            <a:ext cx="7864853" cy="4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6720" y="243840"/>
            <a:ext cx="765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Buffers dissolvidos</a:t>
            </a:r>
            <a:endParaRPr lang="en-US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1173480"/>
            <a:ext cx="4968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Faça os mesmos procedimentos para a criação de buffers,  mas agora marque a opção ‘Dissolver Resultado</a:t>
            </a:r>
            <a:r>
              <a:rPr lang="pt-BR" sz="2800" dirty="0" smtClean="0"/>
              <a:t>’ - Nomeia </a:t>
            </a:r>
            <a:r>
              <a:rPr lang="pt-BR" sz="2800" dirty="0"/>
              <a:t>a nova camada como ‘buffer_dengue_150_dissolv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Agora, foi criado um único buffer (um único polígono</a:t>
            </a:r>
            <a:r>
              <a:rPr lang="pt-BR" sz="2800" dirty="0" smtClean="0"/>
              <a:t>) - Verifique </a:t>
            </a:r>
            <a:r>
              <a:rPr lang="pt-BR" sz="2800" dirty="0"/>
              <a:t>isso abrindo as tabelas de atributos dos dois buffers criados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3480"/>
            <a:ext cx="5708332" cy="45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9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4856"/>
            <a:ext cx="10758487" cy="6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9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  <a:endParaRPr lang="pt-B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2380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Abra o mapa ‘</a:t>
            </a:r>
            <a:r>
              <a:rPr lang="pt-BR" dirty="0" err="1" smtClean="0"/>
              <a:t>ubs_font_point_utm</a:t>
            </a:r>
            <a:r>
              <a:rPr lang="pt-BR" dirty="0" smtClean="0"/>
              <a:t>’ na pasta bancos_aula5 </a:t>
            </a:r>
          </a:p>
          <a:p>
            <a:r>
              <a:rPr lang="pt-BR" dirty="0" smtClean="0"/>
              <a:t>Crie Buffers de 1000m em torno de cada uma das unidades de saúde de São José do Rio Preto</a:t>
            </a:r>
          </a:p>
          <a:p>
            <a:r>
              <a:rPr lang="pt-BR" dirty="0" smtClean="0"/>
              <a:t>Crie um único buffer (1000m de raio) englobando todas as unidades de saúde de São José do Rio Preto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11648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1050" y="22860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Intersecção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5058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0" y="704850"/>
            <a:ext cx="3314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ativos apenas </a:t>
            </a:r>
            <a:r>
              <a:rPr lang="pt-BR" sz="2800" dirty="0" smtClean="0"/>
              <a:t>os buffers dissolvidos </a:t>
            </a:r>
            <a:r>
              <a:rPr lang="pt-BR" sz="2800" dirty="0"/>
              <a:t>de 1000m em torno das </a:t>
            </a:r>
            <a:r>
              <a:rPr lang="pt-BR" sz="2800" dirty="0" smtClean="0"/>
              <a:t>UBS e de </a:t>
            </a:r>
            <a:r>
              <a:rPr lang="pt-BR" sz="2800" dirty="0"/>
              <a:t>150m em torno dos casos de </a:t>
            </a:r>
            <a:r>
              <a:rPr lang="pt-BR" sz="2800" dirty="0" smtClean="0"/>
              <a:t>dengue e a camada dos setores urbanos.</a:t>
            </a:r>
          </a:p>
          <a:p>
            <a:endParaRPr lang="pt-BR" sz="2800" dirty="0"/>
          </a:p>
          <a:p>
            <a:r>
              <a:rPr lang="pt-BR" sz="2800" dirty="0"/>
              <a:t>Vá em ‘Vetor’, em ‘Geoprocessamento’ e clique em ‘Intersecção</a:t>
            </a:r>
            <a:r>
              <a:rPr lang="pt-BR" sz="2800" dirty="0" smtClean="0"/>
              <a:t>’.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005110"/>
            <a:ext cx="8015287" cy="50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456" y="384048"/>
            <a:ext cx="116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“</a:t>
            </a:r>
            <a:r>
              <a:rPr lang="en-GB" sz="2800" dirty="0" err="1" smtClean="0"/>
              <a:t>world.qgs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em</a:t>
            </a:r>
            <a:r>
              <a:rPr lang="en-GB" sz="2800" dirty="0" smtClean="0"/>
              <a:t> bancos_aula5) – O QGIS assume o SRC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– no </a:t>
            </a:r>
            <a:r>
              <a:rPr lang="en-GB" sz="2800" dirty="0" err="1" smtClean="0"/>
              <a:t>caso</a:t>
            </a:r>
            <a:r>
              <a:rPr lang="en-GB" sz="2800" dirty="0" smtClean="0"/>
              <a:t> é EPSG:4326 </a:t>
            </a:r>
            <a:r>
              <a:rPr lang="en-GB" sz="2800" dirty="0" err="1" smtClean="0"/>
              <a:t>ou</a:t>
            </a:r>
            <a:r>
              <a:rPr lang="en-GB" sz="2800" dirty="0" smtClean="0"/>
              <a:t> WGS84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1521494"/>
            <a:ext cx="7827264" cy="5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50" y="190500"/>
            <a:ext cx="1154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Informe as camadas de entrada (buffers_150m_dissolv) e de sobreposição (buffers_ubs_1000m_dissolv) e em executar. Depois salve a camada temporária com o nome “</a:t>
            </a:r>
            <a:r>
              <a:rPr lang="pt-BR" sz="2800" dirty="0" err="1" smtClean="0"/>
              <a:t>inters_dengue_ubs</a:t>
            </a:r>
            <a:r>
              <a:rPr lang="pt-BR" sz="2800" dirty="0" smtClean="0"/>
              <a:t>”.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690769"/>
            <a:ext cx="8899207" cy="4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34" y="723900"/>
            <a:ext cx="8465703" cy="53578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650" y="1296769"/>
            <a:ext cx="2762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polígono de intersecção (tem apenas uma feição) poderia representar, por exemplo, os casos de dengue que poderiam ser atendidos por UBS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2764" y="2497540"/>
            <a:ext cx="982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União</a:t>
            </a:r>
            <a:r>
              <a:rPr lang="en-GB" sz="8000" b="1" dirty="0" smtClean="0"/>
              <a:t> de </a:t>
            </a:r>
            <a:r>
              <a:rPr lang="en-GB" sz="8000" b="1" dirty="0" err="1" smtClean="0"/>
              <a:t>vetores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134707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00" y="477672"/>
            <a:ext cx="37162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Desabilite</a:t>
            </a:r>
            <a:r>
              <a:rPr lang="en-GB" sz="2800" dirty="0" smtClean="0"/>
              <a:t> 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e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– note que </a:t>
            </a:r>
            <a:r>
              <a:rPr lang="en-GB" sz="2800" dirty="0" err="1" smtClean="0"/>
              <a:t>falta</a:t>
            </a:r>
            <a:r>
              <a:rPr lang="en-GB" sz="2800" dirty="0" smtClean="0"/>
              <a:t> um </a:t>
            </a:r>
            <a:r>
              <a:rPr lang="en-GB" sz="2800" dirty="0" err="1" smtClean="0"/>
              <a:t>setor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</a:t>
            </a:r>
            <a:r>
              <a:rPr lang="en-GB" sz="2800" dirty="0" smtClean="0"/>
              <a:t> </a:t>
            </a:r>
            <a:r>
              <a:rPr lang="en-GB" sz="2800" dirty="0" err="1" smtClean="0"/>
              <a:t>nesta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Agora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“scens_398” que </a:t>
            </a:r>
            <a:r>
              <a:rPr lang="en-GB" sz="2800" dirty="0" err="1" smtClean="0"/>
              <a:t>complementa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da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Jaguaré</a:t>
            </a:r>
            <a:r>
              <a:rPr lang="en-GB" sz="28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84" y="477672"/>
            <a:ext cx="7910736" cy="60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2" y="1517104"/>
            <a:ext cx="4815212" cy="4533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03" y="845542"/>
            <a:ext cx="5673195" cy="327127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01733" y="4574016"/>
            <a:ext cx="6790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Para </a:t>
            </a:r>
            <a:r>
              <a:rPr lang="en-GB" sz="2800" dirty="0" err="1" smtClean="0"/>
              <a:t>este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</a:t>
            </a:r>
            <a:r>
              <a:rPr lang="en-GB" sz="2800" dirty="0" smtClean="0"/>
              <a:t> é </a:t>
            </a:r>
            <a:r>
              <a:rPr lang="en-GB" sz="2800" dirty="0" err="1" smtClean="0"/>
              <a:t>interessante</a:t>
            </a:r>
            <a:r>
              <a:rPr lang="en-GB" sz="2800" dirty="0" smtClean="0"/>
              <a:t> que as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tenham</a:t>
            </a:r>
            <a:r>
              <a:rPr lang="en-GB" sz="2800" dirty="0" smtClean="0"/>
              <a:t> as </a:t>
            </a:r>
            <a:r>
              <a:rPr lang="en-GB" sz="2800" dirty="0" err="1" smtClean="0"/>
              <a:t>mesmas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variáveis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teremos</a:t>
            </a:r>
            <a:r>
              <a:rPr lang="en-GB" sz="2800" dirty="0" smtClean="0"/>
              <a:t> que </a:t>
            </a:r>
            <a:r>
              <a:rPr lang="en-GB" sz="2800" dirty="0" err="1" smtClean="0"/>
              <a:t>editar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462" y="220133"/>
            <a:ext cx="1150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Para fazer a união das duas camadas, clique em “Vetor”, “Geoprocessamento” e “União…”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1187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97256"/>
            <a:ext cx="8568795" cy="46152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6267" y="152400"/>
            <a:ext cx="11700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“Na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e </a:t>
            </a:r>
            <a:r>
              <a:rPr lang="en-GB" sz="2800" dirty="0" err="1" smtClean="0"/>
              <a:t>na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</a:t>
            </a:r>
            <a:r>
              <a:rPr lang="en-GB" sz="2800" dirty="0" err="1" smtClean="0"/>
              <a:t>sobreposição</a:t>
            </a:r>
            <a:r>
              <a:rPr lang="en-GB" sz="2800" dirty="0" smtClean="0"/>
              <a:t>” </a:t>
            </a:r>
            <a:r>
              <a:rPr lang="en-GB" sz="2800" dirty="0" err="1" smtClean="0"/>
              <a:t>escolhar</a:t>
            </a:r>
            <a:r>
              <a:rPr lang="en-GB" sz="2800" dirty="0" smtClean="0"/>
              <a:t> “scens_398” e </a:t>
            </a:r>
            <a:r>
              <a:rPr lang="en-GB" sz="2800" dirty="0" err="1" smtClean="0"/>
              <a:t>em</a:t>
            </a:r>
            <a:r>
              <a:rPr lang="en-GB" sz="2800" dirty="0"/>
              <a:t> </a:t>
            </a:r>
            <a:r>
              <a:rPr lang="en-GB" sz="2800" dirty="0" smtClean="0"/>
              <a:t>“</a:t>
            </a:r>
            <a:r>
              <a:rPr lang="en-GB" sz="2800" dirty="0" err="1" smtClean="0"/>
              <a:t>Executar</a:t>
            </a:r>
            <a:r>
              <a:rPr lang="en-GB" sz="2800" dirty="0" smtClean="0"/>
              <a:t>” – o QGIS </a:t>
            </a:r>
            <a:r>
              <a:rPr lang="en-GB" sz="2800" dirty="0" err="1" smtClean="0"/>
              <a:t>criará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 </a:t>
            </a:r>
            <a:r>
              <a:rPr lang="en-GB" sz="2800" dirty="0" err="1" smtClean="0"/>
              <a:t>contendo</a:t>
            </a:r>
            <a:r>
              <a:rPr lang="en-GB" sz="2800" dirty="0" smtClean="0"/>
              <a:t>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154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5966"/>
            <a:ext cx="6704012" cy="59495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0932" y="2030766"/>
            <a:ext cx="4402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Salve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de 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 e </a:t>
            </a:r>
            <a:r>
              <a:rPr lang="en-GB" sz="2800" dirty="0" err="1" smtClean="0"/>
              <a:t>remova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4312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400" y="355600"/>
            <a:ext cx="1129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e </a:t>
            </a:r>
            <a:r>
              <a:rPr lang="en-GB" sz="2800" dirty="0" err="1" smtClean="0"/>
              <a:t>verifique</a:t>
            </a:r>
            <a:r>
              <a:rPr lang="en-GB" sz="2800" dirty="0" smtClean="0"/>
              <a:t> se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feita</a:t>
            </a:r>
            <a:r>
              <a:rPr lang="en-GB" sz="2800" dirty="0" smtClean="0"/>
              <a:t> </a:t>
            </a:r>
            <a:r>
              <a:rPr lang="en-GB" sz="2800" dirty="0" err="1" smtClean="0"/>
              <a:t>corretamente</a:t>
            </a:r>
            <a:r>
              <a:rPr lang="en-GB" sz="2800" dirty="0" smtClean="0"/>
              <a:t> 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7" y="1774253"/>
            <a:ext cx="11241826" cy="45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8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467" y="304800"/>
            <a:ext cx="1109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da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complete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campos</a:t>
            </a:r>
            <a:r>
              <a:rPr lang="en-GB" sz="2800" dirty="0" smtClean="0"/>
              <a:t> </a:t>
            </a:r>
            <a:r>
              <a:rPr lang="en-GB" sz="2800" dirty="0" err="1" smtClean="0"/>
              <a:t>faltantes</a:t>
            </a:r>
            <a:r>
              <a:rPr lang="en-GB" sz="2800" dirty="0" smtClean="0"/>
              <a:t> (</a:t>
            </a:r>
            <a:r>
              <a:rPr lang="en-GB" sz="2800" dirty="0" err="1" smtClean="0"/>
              <a:t>pode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“</a:t>
            </a:r>
            <a:r>
              <a:rPr lang="en-GB" sz="2800" dirty="0" err="1" smtClean="0"/>
              <a:t>Copiar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Colar</a:t>
            </a:r>
            <a:r>
              <a:rPr lang="en-GB" sz="2800" dirty="0" smtClean="0"/>
              <a:t>”) e </a:t>
            </a:r>
            <a:r>
              <a:rPr lang="en-GB" sz="2800" dirty="0" err="1" smtClean="0"/>
              <a:t>elimine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desnecessárias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4" y="1482254"/>
            <a:ext cx="7155920" cy="50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3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2313" y="2387094"/>
            <a:ext cx="10536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Estatísticas</a:t>
            </a:r>
            <a:r>
              <a:rPr lang="en-GB" sz="8000" b="1" dirty="0" smtClean="0"/>
              <a:t> </a:t>
            </a:r>
            <a:r>
              <a:rPr lang="en-GB" sz="8000" b="1" dirty="0" err="1" smtClean="0"/>
              <a:t>básicas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0659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608" y="256032"/>
            <a:ext cx="1163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Dê</a:t>
            </a:r>
            <a:r>
              <a:rPr lang="en-GB" sz="2800" dirty="0" smtClean="0"/>
              <a:t> “</a:t>
            </a:r>
            <a:r>
              <a:rPr lang="en-GB" sz="2800" dirty="0" err="1" smtClean="0"/>
              <a:t>Aproximar</a:t>
            </a:r>
            <a:r>
              <a:rPr lang="en-GB" sz="2800" dirty="0" smtClean="0"/>
              <a:t> (Zoom in)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r>
              <a:rPr lang="en-GB" sz="2800" dirty="0" smtClean="0"/>
              <a:t> e </a:t>
            </a:r>
            <a:r>
              <a:rPr lang="en-GB" sz="2800" dirty="0" err="1" smtClean="0"/>
              <a:t>mude</a:t>
            </a:r>
            <a:r>
              <a:rPr lang="en-GB" sz="2800" dirty="0" smtClean="0"/>
              <a:t>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para 1:5.000.000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36" y="1042416"/>
            <a:ext cx="8242980" cy="5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192" y="643466"/>
            <a:ext cx="4859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Mostrar</a:t>
            </a:r>
            <a:r>
              <a:rPr lang="en-GB" sz="2800" dirty="0" smtClean="0"/>
              <a:t>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” da </a:t>
            </a:r>
            <a:r>
              <a:rPr lang="en-GB" sz="2800" dirty="0" err="1" smtClean="0"/>
              <a:t>barra</a:t>
            </a:r>
            <a:r>
              <a:rPr lang="en-GB" sz="2800" dirty="0" smtClean="0"/>
              <a:t> de </a:t>
            </a:r>
            <a:r>
              <a:rPr lang="en-GB" sz="2800" dirty="0" err="1" smtClean="0"/>
              <a:t>ferramentas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Painéis</a:t>
            </a:r>
            <a:r>
              <a:rPr lang="en-GB" sz="2800" dirty="0" smtClean="0"/>
              <a:t>”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 “</a:t>
            </a:r>
            <a:r>
              <a:rPr lang="en-GB" sz="2800" dirty="0" err="1" smtClean="0"/>
              <a:t>Estatísticas</a:t>
            </a:r>
            <a:r>
              <a:rPr lang="en-GB" sz="2800" dirty="0" smtClean="0"/>
              <a:t>” –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(“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”) e a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“pop2006”).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seguida</a:t>
            </a:r>
            <a:r>
              <a:rPr lang="en-GB" sz="2800" dirty="0" smtClean="0"/>
              <a:t>, o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 </a:t>
            </a:r>
            <a:r>
              <a:rPr lang="en-GB" sz="2800" dirty="0" err="1" smtClean="0"/>
              <a:t>desta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</a:t>
            </a:r>
            <a:r>
              <a:rPr lang="en-GB" sz="2800" dirty="0" err="1" smtClean="0"/>
              <a:t>será</a:t>
            </a:r>
            <a:r>
              <a:rPr lang="en-GB" sz="2800" dirty="0" smtClean="0"/>
              <a:t> </a:t>
            </a:r>
            <a:r>
              <a:rPr lang="en-GB" sz="2800" dirty="0" err="1" smtClean="0"/>
              <a:t>apresentado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tela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1" y="424208"/>
            <a:ext cx="5248275" cy="1247775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9956800" y="794095"/>
            <a:ext cx="372533" cy="5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3" y="1944017"/>
            <a:ext cx="4165599" cy="4357672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6366933" y="2607733"/>
            <a:ext cx="1794934" cy="71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592" y="347472"/>
            <a:ext cx="11612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 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“</a:t>
            </a:r>
            <a:r>
              <a:rPr lang="en-GB" sz="2800" dirty="0" err="1" smtClean="0"/>
              <a:t>Panorâmica</a:t>
            </a:r>
            <a:r>
              <a:rPr lang="en-GB" sz="2800" dirty="0" smtClean="0"/>
              <a:t>”, 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norte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diminui</a:t>
            </a:r>
            <a:r>
              <a:rPr lang="en-GB" sz="2800" dirty="0" smtClean="0"/>
              <a:t> (</a:t>
            </a:r>
            <a:r>
              <a:rPr lang="en-GB" sz="2800" dirty="0" err="1" smtClean="0"/>
              <a:t>aumenta</a:t>
            </a:r>
            <a:r>
              <a:rPr lang="en-GB" sz="2800" dirty="0" smtClean="0"/>
              <a:t> o </a:t>
            </a:r>
            <a:r>
              <a:rPr lang="en-GB" sz="2800" dirty="0" err="1" smtClean="0"/>
              <a:t>denominador</a:t>
            </a:r>
            <a:r>
              <a:rPr lang="en-GB" sz="2800" dirty="0" smtClean="0"/>
              <a:t>). Agora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Sul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aumenta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Isso</a:t>
            </a:r>
            <a:r>
              <a:rPr lang="en-GB" sz="2800" dirty="0" smtClean="0"/>
              <a:t> </a:t>
            </a:r>
            <a:r>
              <a:rPr lang="en-GB" sz="2800" dirty="0" err="1" smtClean="0"/>
              <a:t>acontece</a:t>
            </a:r>
            <a:r>
              <a:rPr lang="en-GB" sz="2800" dirty="0" smtClean="0"/>
              <a:t> </a:t>
            </a:r>
            <a:r>
              <a:rPr lang="en-GB" sz="2800" dirty="0" err="1" smtClean="0"/>
              <a:t>porque</a:t>
            </a:r>
            <a:r>
              <a:rPr lang="en-GB" sz="2800" dirty="0" smtClean="0"/>
              <a:t> a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geográficas</a:t>
            </a:r>
            <a:r>
              <a:rPr lang="en-GB" sz="2800" dirty="0" smtClean="0"/>
              <a:t> 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é </a:t>
            </a:r>
            <a:r>
              <a:rPr lang="en-GB" sz="2800" dirty="0" err="1" smtClean="0"/>
              <a:t>representado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–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meridianos</a:t>
            </a:r>
            <a:r>
              <a:rPr lang="en-GB" sz="2800" dirty="0" smtClean="0"/>
              <a:t> que </a:t>
            </a:r>
            <a:r>
              <a:rPr lang="en-GB" sz="2800" dirty="0" err="1" smtClean="0"/>
              <a:t>deveriam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encontrar</a:t>
            </a:r>
            <a:r>
              <a:rPr lang="en-GB" sz="2800" dirty="0" smtClean="0"/>
              <a:t> no Polo </a:t>
            </a:r>
            <a:br>
              <a:rPr lang="en-GB" sz="2800" dirty="0" smtClean="0"/>
            </a:br>
            <a:r>
              <a:rPr lang="en-GB" sz="2800" dirty="0" err="1" smtClean="0"/>
              <a:t>Sul</a:t>
            </a:r>
            <a:r>
              <a:rPr lang="en-GB" sz="2800" dirty="0" smtClean="0"/>
              <a:t>, mas </a:t>
            </a:r>
            <a:r>
              <a:rPr lang="en-GB" sz="2800" dirty="0" err="1" smtClean="0"/>
              <a:t>nunca</a:t>
            </a:r>
            <a:r>
              <a:rPr lang="en-GB" sz="2800" dirty="0" smtClean="0"/>
              <a:t> se </a:t>
            </a:r>
            <a:r>
              <a:rPr lang="en-GB" sz="2800" dirty="0" err="1" smtClean="0"/>
              <a:t>encontram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Mover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Leste-Oeste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Para resolver </a:t>
            </a:r>
            <a:r>
              <a:rPr lang="en-GB" sz="2800" dirty="0" err="1" smtClean="0"/>
              <a:t>esta</a:t>
            </a:r>
            <a:r>
              <a:rPr lang="en-GB" sz="2800" dirty="0" smtClean="0"/>
              <a:t> </a:t>
            </a:r>
            <a:r>
              <a:rPr lang="en-GB" sz="2800" dirty="0" err="1" smtClean="0"/>
              <a:t>questão</a:t>
            </a:r>
            <a:r>
              <a:rPr lang="en-GB" sz="2800" dirty="0" smtClean="0"/>
              <a:t> </a:t>
            </a:r>
            <a:r>
              <a:rPr lang="en-GB" sz="2800" dirty="0" err="1" smtClean="0"/>
              <a:t>podemos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um Sistema de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projetado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melhor</a:t>
            </a:r>
            <a:r>
              <a:rPr lang="en-GB" sz="2800" dirty="0" smtClean="0"/>
              <a:t> para </a:t>
            </a:r>
            <a:r>
              <a:rPr lang="en-GB" sz="2800" dirty="0" err="1" smtClean="0"/>
              <a:t>cálculo</a:t>
            </a:r>
            <a:r>
              <a:rPr lang="en-GB" sz="2800" dirty="0" smtClean="0"/>
              <a:t> de </a:t>
            </a:r>
            <a:r>
              <a:rPr lang="en-GB" sz="2800" dirty="0" err="1" smtClean="0"/>
              <a:t>distâncias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789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146304"/>
            <a:ext cx="1135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Reprojetando</a:t>
            </a:r>
            <a:r>
              <a:rPr lang="en-GB" sz="4400" dirty="0" smtClean="0"/>
              <a:t> o </a:t>
            </a:r>
            <a:r>
              <a:rPr lang="en-GB" sz="4400" dirty="0" err="1" smtClean="0"/>
              <a:t>mapa</a:t>
            </a:r>
            <a:endParaRPr lang="en-GB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0896" y="1102000"/>
            <a:ext cx="1135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              no canto inferior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QGIS</a:t>
            </a:r>
          </a:p>
          <a:p>
            <a:r>
              <a:rPr lang="en-GB" sz="2800" dirty="0" err="1" smtClean="0"/>
              <a:t>Digite</a:t>
            </a:r>
            <a:r>
              <a:rPr lang="en-GB" sz="2800" dirty="0" smtClean="0"/>
              <a:t> “global” n o “</a:t>
            </a:r>
            <a:r>
              <a:rPr lang="en-GB" sz="2800" dirty="0" err="1" smtClean="0"/>
              <a:t>Filtro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“NSIDC EASE-Grid 2.0 Global” 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66" y="1102000"/>
            <a:ext cx="866550" cy="733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" y="2673250"/>
            <a:ext cx="8315325" cy="40290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07424" y="3185314"/>
            <a:ext cx="2926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Ver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”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alterado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15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7472" y="149506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Ver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”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alterado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131513"/>
            <a:ext cx="7364920" cy="50203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7472" y="1131513"/>
            <a:ext cx="3986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Repita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procedimentos</a:t>
            </a:r>
            <a:r>
              <a:rPr lang="en-GB" sz="2800" dirty="0" smtClean="0"/>
              <a:t> </a:t>
            </a:r>
            <a:r>
              <a:rPr lang="en-GB" sz="2800" dirty="0" err="1" smtClean="0"/>
              <a:t>anteriores</a:t>
            </a:r>
            <a:r>
              <a:rPr lang="en-GB" sz="2800" dirty="0" smtClean="0"/>
              <a:t> (</a:t>
            </a:r>
            <a:r>
              <a:rPr lang="en-GB" sz="2800" dirty="0" err="1" smtClean="0"/>
              <a:t>aproxime</a:t>
            </a:r>
            <a:r>
              <a:rPr lang="en-GB" sz="2800" dirty="0" smtClean="0"/>
              <a:t> para a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r>
              <a:rPr lang="en-GB" sz="2800" dirty="0" smtClean="0"/>
              <a:t> e fixe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1: 5.000.000)</a:t>
            </a:r>
          </a:p>
          <a:p>
            <a:endParaRPr lang="en-GB" sz="2800" dirty="0"/>
          </a:p>
          <a:p>
            <a:r>
              <a:rPr lang="en-GB" sz="2800" dirty="0" err="1" smtClean="0"/>
              <a:t>Mova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Norte-Sul</a:t>
            </a:r>
            <a:r>
              <a:rPr lang="en-GB" sz="2800" dirty="0" smtClean="0"/>
              <a:t> – agora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se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– </a:t>
            </a:r>
            <a:r>
              <a:rPr lang="en-GB" sz="2800" dirty="0" err="1" smtClean="0"/>
              <a:t>estamos</a:t>
            </a:r>
            <a:r>
              <a:rPr lang="en-GB" sz="2800" dirty="0" smtClean="0"/>
              <a:t> </a:t>
            </a:r>
            <a:r>
              <a:rPr lang="en-GB" sz="2800" dirty="0" err="1" smtClean="0"/>
              <a:t>usando</a:t>
            </a:r>
            <a:r>
              <a:rPr lang="en-GB" sz="2800" dirty="0" smtClean="0"/>
              <a:t> um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</a:t>
            </a:r>
            <a:r>
              <a:rPr lang="en-GB" sz="2800" dirty="0" err="1" smtClean="0"/>
              <a:t>projetada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</a:t>
            </a:r>
            <a:r>
              <a:rPr lang="en-GB" sz="2800" dirty="0" err="1" smtClean="0"/>
              <a:t>carteziano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176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692522"/>
            <a:ext cx="8272462" cy="50130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800" y="133350"/>
            <a:ext cx="1156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</a:t>
            </a:r>
            <a:r>
              <a:rPr lang="pt-BR" sz="2800" dirty="0" err="1" smtClean="0"/>
              <a:t>reprojeta</a:t>
            </a:r>
            <a:r>
              <a:rPr lang="pt-BR" sz="2800" dirty="0" smtClean="0"/>
              <a:t> mapas em outros SRC para o SRC do projeto – Abra o mapa da África do Sul (RSA) e veja que ele está com SRC EPSG:3410, que é diferente do SRC do projeto (e também do mapa dos continentes)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05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304800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Salvando o banco de dados em um novo SRC</a:t>
            </a:r>
            <a:endParaRPr lang="en-US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6250" y="1314450"/>
            <a:ext cx="1146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Abra a camada “</a:t>
            </a:r>
            <a:r>
              <a:rPr lang="pt-BR" sz="2800" dirty="0" err="1" smtClean="0"/>
              <a:t>buildings</a:t>
            </a:r>
            <a:r>
              <a:rPr lang="pt-BR" sz="2800" dirty="0" smtClean="0"/>
              <a:t>” no QGIS e “Aproxime para a camada” - </a:t>
            </a:r>
            <a:r>
              <a:rPr lang="pt-BR" sz="2800" dirty="0" err="1" smtClean="0"/>
              <a:t>lique</a:t>
            </a:r>
            <a:r>
              <a:rPr lang="pt-BR" sz="2800" dirty="0" smtClean="0"/>
              <a:t> com o botão direito na camada, escolha “Exportar” e “Salvar feição como”</a:t>
            </a:r>
          </a:p>
          <a:p>
            <a:endParaRPr lang="pt-BR" sz="2800" dirty="0"/>
          </a:p>
          <a:p>
            <a:r>
              <a:rPr lang="pt-BR" sz="2800" dirty="0" smtClean="0"/>
              <a:t>Nesta tela, dê o nome e o local do arquivo e escolha a SRC WGS 84 / UTM zone 34S – clique em OK</a:t>
            </a:r>
          </a:p>
          <a:p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3992106"/>
            <a:ext cx="5553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1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1312</Words>
  <Application>Microsoft Office PowerPoint</Application>
  <PresentationFormat>Widescreen</PresentationFormat>
  <Paragraphs>105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</cp:lastModifiedBy>
  <cp:revision>42</cp:revision>
  <dcterms:created xsi:type="dcterms:W3CDTF">2019-08-07T14:07:45Z</dcterms:created>
  <dcterms:modified xsi:type="dcterms:W3CDTF">2019-08-12T23:23:37Z</dcterms:modified>
</cp:coreProperties>
</file>