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6" r:id="rId11"/>
    <p:sldId id="263" r:id="rId12"/>
    <p:sldId id="264" r:id="rId13"/>
    <p:sldId id="265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09"/>
    <p:restoredTop sz="93537"/>
  </p:normalViewPr>
  <p:slideViewPr>
    <p:cSldViewPr snapToGrid="0" snapToObjects="1">
      <p:cViewPr varScale="1">
        <p:scale>
          <a:sx n="62" d="100"/>
          <a:sy n="62" d="100"/>
        </p:scale>
        <p:origin x="216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07/11/19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SKo4UHX7s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DC591-A124-F54F-94DE-D96CD8057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Ordem, Normatividade e Instituições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1E72D-B747-1F4D-AFFE-5D1CE7C1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>
                <a:hlinkClick r:id="rId2"/>
              </a:rPr>
              <a:t>The Atlantic Charter (1941)</a:t>
            </a:r>
            <a:endParaRPr lang="pt-BR" dirty="0"/>
          </a:p>
          <a:p>
            <a:r>
              <a:rPr lang="pt-BR" dirty="0"/>
              <a:t>Em que medida a Carta Atlântica dá forma à chamada ”ordem liberal internacional?”</a:t>
            </a:r>
          </a:p>
          <a:p>
            <a:r>
              <a:rPr lang="pt-BR" dirty="0"/>
              <a:t>Visão sincretista e vanguardista!</a:t>
            </a:r>
          </a:p>
        </p:txBody>
      </p:sp>
    </p:spTree>
    <p:extLst>
      <p:ext uri="{BB962C8B-B14F-4D97-AF65-F5344CB8AC3E}">
        <p14:creationId xmlns:p14="http://schemas.microsoft.com/office/powerpoint/2010/main" val="187807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638D-3F37-C84D-93CC-3A7C1015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28A35-225D-EF4D-BE23-3619A4F5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Ordem e a capacidade de prever (previsibilidade)</a:t>
            </a:r>
          </a:p>
          <a:p>
            <a:r>
              <a:rPr lang="pt-BR" dirty="0"/>
              <a:t>Definição conceitual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Sistema internacional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Sociedade internacional (ou sociedade de estados)</a:t>
            </a:r>
          </a:p>
          <a:p>
            <a:r>
              <a:rPr lang="pt-BR" dirty="0"/>
              <a:t>Ordem internacional como promotora dos objetivos primários da sociedade de estados: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Preservação do sistema e da sociedade de estados propriamente dita;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Manutenção da soberania externa dos estados individuais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Paz</a:t>
            </a:r>
          </a:p>
          <a:p>
            <a:pPr marL="914400" lvl="1" indent="-457200">
              <a:buFont typeface="+mj-lt"/>
              <a:buAutoNum type="arabi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82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644CD-CAD2-B748-933B-C559B2C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/>
              <a:t>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1B20E-CD20-BD4D-8BEA-C522D0348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 ordem mundial como conceito mais amplo que a noção de ordem internacional, também mais amplo que a noção de sociedade de estados</a:t>
            </a:r>
          </a:p>
          <a:p>
            <a:r>
              <a:rPr lang="pt-BR" dirty="0"/>
              <a:t>A ordem mundial como um conceito que se relaciona com a humanidade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/>
              <a:t> Precedência moral da ordem mundial sobre a ordem internacional</a:t>
            </a:r>
          </a:p>
          <a:p>
            <a:pPr lvl="1">
              <a:buFont typeface="Wingdings" pitchFamily="2" charset="2"/>
              <a:buChar char="ü"/>
            </a:pPr>
            <a:endParaRPr lang="pt-BR" dirty="0"/>
          </a:p>
          <a:p>
            <a:pPr lvl="1">
              <a:buFont typeface="Wingdings" pitchFamily="2" charset="2"/>
              <a:buChar char="v"/>
            </a:pPr>
            <a:r>
              <a:rPr lang="pt-BR" dirty="0"/>
              <a:t> Qual o lugar da Ordem Liberal Internacional? Ordem mundial? Internacional?</a:t>
            </a:r>
          </a:p>
        </p:txBody>
      </p:sp>
    </p:spTree>
    <p:extLst>
      <p:ext uri="{BB962C8B-B14F-4D97-AF65-F5344CB8AC3E}">
        <p14:creationId xmlns:p14="http://schemas.microsoft.com/office/powerpoint/2010/main" val="287206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Culture</a:t>
            </a:r>
            <a:r>
              <a:rPr lang="pt-BR" sz="4000" dirty="0"/>
              <a:t> </a:t>
            </a:r>
            <a:r>
              <a:rPr lang="pt-BR" sz="4000" dirty="0" err="1"/>
              <a:t>and</a:t>
            </a:r>
            <a:r>
              <a:rPr lang="pt-BR" sz="4000" dirty="0"/>
              <a:t> </a:t>
            </a:r>
            <a:r>
              <a:rPr lang="pt-BR" sz="4000" dirty="0" err="1"/>
              <a:t>International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r>
              <a:rPr lang="pt-BR" sz="1600" dirty="0"/>
              <a:t>*</a:t>
            </a:r>
            <a:br>
              <a:rPr lang="pt-BR" sz="4000" dirty="0"/>
            </a:br>
            <a:r>
              <a:rPr lang="pt-BR" sz="2400" dirty="0"/>
              <a:t>Barry </a:t>
            </a:r>
            <a:r>
              <a:rPr lang="pt-BR" sz="2400" dirty="0" err="1"/>
              <a:t>Buzan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 expansão da sociedade internacional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Explicação “vanguardista”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Explicação “ sincretista”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 A possibilidade de um constitucionalismo global e a cultura democrática na sociedade internacional</a:t>
            </a:r>
          </a:p>
          <a:p>
            <a:pPr lvl="2"/>
            <a:r>
              <a:rPr lang="pt-BR" dirty="0"/>
              <a:t>Podemos falar de uma cultura democrática? </a:t>
            </a:r>
            <a:r>
              <a:rPr lang="pt-BR"/>
              <a:t>Universal?</a:t>
            </a:r>
            <a:endParaRPr lang="pt-BR" dirty="0"/>
          </a:p>
          <a:p>
            <a:pPr lvl="2"/>
            <a:r>
              <a:rPr lang="pt-BR" dirty="0"/>
              <a:t>Como explicar o crescimento do populismo e as decorrentes ameaças à cultura democrática ou à ordem liberal internacional?</a:t>
            </a:r>
          </a:p>
        </p:txBody>
      </p:sp>
    </p:spTree>
    <p:extLst>
      <p:ext uri="{BB962C8B-B14F-4D97-AF65-F5344CB8AC3E}">
        <p14:creationId xmlns:p14="http://schemas.microsoft.com/office/powerpoint/2010/main" val="14773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dirty="0"/>
          </a:p>
          <a:p>
            <a:r>
              <a:rPr lang="pt-BR" dirty="0" err="1"/>
              <a:t>Hedley</a:t>
            </a:r>
            <a:r>
              <a:rPr lang="pt-BR" dirty="0"/>
              <a:t> Bull (1977/2002)</a:t>
            </a:r>
          </a:p>
          <a:p>
            <a:pPr marL="457200" lvl="1" indent="0">
              <a:buNone/>
            </a:pPr>
            <a:r>
              <a:rPr lang="pt-BR" i="1" dirty="0"/>
              <a:t>The </a:t>
            </a:r>
            <a:r>
              <a:rPr lang="pt-BR" i="1" dirty="0" err="1"/>
              <a:t>Anarchical</a:t>
            </a:r>
            <a:r>
              <a:rPr lang="pt-BR" i="1" dirty="0"/>
              <a:t> </a:t>
            </a:r>
            <a:r>
              <a:rPr lang="pt-BR" i="1" dirty="0" err="1"/>
              <a:t>Society</a:t>
            </a:r>
            <a:endParaRPr lang="pt-BR" i="1" dirty="0"/>
          </a:p>
          <a:p>
            <a:r>
              <a:rPr lang="pt-BR" dirty="0"/>
              <a:t>Barry </a:t>
            </a:r>
            <a:r>
              <a:rPr lang="pt-BR" dirty="0" err="1"/>
              <a:t>Buzan</a:t>
            </a:r>
            <a:r>
              <a:rPr lang="pt-BR" dirty="0"/>
              <a:t> (2010)</a:t>
            </a:r>
          </a:p>
          <a:p>
            <a:pPr marL="457200" lvl="1" indent="0">
              <a:buNone/>
            </a:pPr>
            <a:r>
              <a:rPr lang="pt-BR" dirty="0"/>
              <a:t>“</a:t>
            </a:r>
            <a:r>
              <a:rPr lang="pt-BR" dirty="0" err="1"/>
              <a:t>Culture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Society</a:t>
            </a:r>
            <a:r>
              <a:rPr lang="pt-BR" dirty="0"/>
              <a:t>.”</a:t>
            </a:r>
          </a:p>
          <a:p>
            <a:pPr marL="457200" lvl="1" indent="0">
              <a:buNone/>
            </a:pPr>
            <a:r>
              <a:rPr lang="pt-BR" dirty="0"/>
              <a:t>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564DA-6FDA-F949-ACEA-95926765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F2822-1C3B-E740-B8A6-5EA56852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Study of </a:t>
            </a:r>
            <a:r>
              <a:rPr lang="en-US" u="sng" dirty="0"/>
              <a:t>Order</a:t>
            </a:r>
            <a:r>
              <a:rPr lang="en-US" dirty="0"/>
              <a:t> in World Politics!</a:t>
            </a:r>
          </a:p>
          <a:p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qualidade</a:t>
            </a:r>
            <a:r>
              <a:rPr lang="en-US" dirty="0"/>
              <a:t> (status) que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prevalecer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não</a:t>
            </a:r>
            <a:endParaRPr lang="en-US" dirty="0"/>
          </a:p>
          <a:p>
            <a:pPr lvl="1"/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contraposição</a:t>
            </a:r>
            <a:r>
              <a:rPr lang="en-US" dirty="0"/>
              <a:t> à </a:t>
            </a:r>
            <a:r>
              <a:rPr lang="en-US" dirty="0" err="1"/>
              <a:t>desordem</a:t>
            </a:r>
            <a:endParaRPr lang="en-US" dirty="0"/>
          </a:p>
          <a:p>
            <a:r>
              <a:rPr lang="en-US" dirty="0" err="1"/>
              <a:t>Ordem</a:t>
            </a:r>
            <a:r>
              <a:rPr lang="en-US" dirty="0"/>
              <a:t>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situação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estado</a:t>
            </a:r>
            <a:r>
              <a:rPr lang="en-US" dirty="0"/>
              <a:t> de </a:t>
            </a:r>
            <a:r>
              <a:rPr lang="en-US" dirty="0" err="1"/>
              <a:t>coisas</a:t>
            </a:r>
            <a:endParaRPr lang="en-US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 err="1"/>
              <a:t>Portanto</a:t>
            </a:r>
            <a:r>
              <a:rPr lang="en-US" dirty="0"/>
              <a:t>, “</a:t>
            </a:r>
            <a:r>
              <a:rPr lang="en-US" dirty="0" err="1"/>
              <a:t>ordem</a:t>
            </a:r>
            <a:r>
              <a:rPr lang="en-US" dirty="0"/>
              <a:t>”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constitui</a:t>
            </a:r>
            <a:r>
              <a:rPr lang="en-US" dirty="0"/>
              <a:t> um valor, um </a:t>
            </a:r>
            <a:r>
              <a:rPr lang="en-US" dirty="0" err="1"/>
              <a:t>objetivo</a:t>
            </a:r>
            <a:endParaRPr lang="en-US" dirty="0"/>
          </a:p>
          <a:p>
            <a:pPr marL="914400" lvl="1" indent="-457200">
              <a:buFont typeface="+mj-lt"/>
              <a:buAutoNum type="alphaLcParenR"/>
            </a:pPr>
            <a:r>
              <a:rPr lang="pt-BR" dirty="0"/>
              <a:t>“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say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such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such</a:t>
            </a:r>
            <a:r>
              <a:rPr lang="pt-BR" dirty="0"/>
              <a:t> </a:t>
            </a:r>
            <a:r>
              <a:rPr lang="pt-BR" dirty="0" err="1"/>
              <a:t>institution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course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 helps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sustain</a:t>
            </a:r>
            <a:r>
              <a:rPr lang="pt-BR" dirty="0"/>
              <a:t> </a:t>
            </a:r>
            <a:r>
              <a:rPr lang="pt-BR" dirty="0" err="1"/>
              <a:t>order</a:t>
            </a:r>
            <a:r>
              <a:rPr lang="pt-BR" dirty="0"/>
              <a:t> in world </a:t>
            </a:r>
            <a:r>
              <a:rPr lang="pt-BR" dirty="0" err="1"/>
              <a:t>politics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recommend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institution</a:t>
            </a:r>
            <a:r>
              <a:rPr lang="pt-BR" dirty="0"/>
              <a:t> </a:t>
            </a:r>
            <a:r>
              <a:rPr lang="pt-BR" dirty="0" err="1"/>
              <a:t>should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preserved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course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 </a:t>
            </a:r>
            <a:r>
              <a:rPr lang="pt-BR" dirty="0" err="1"/>
              <a:t>followed</a:t>
            </a:r>
            <a:r>
              <a:rPr lang="pt-BR" dirty="0"/>
              <a:t> (p. 33)”</a:t>
            </a:r>
          </a:p>
        </p:txBody>
      </p:sp>
    </p:spTree>
    <p:extLst>
      <p:ext uri="{BB962C8B-B14F-4D97-AF65-F5344CB8AC3E}">
        <p14:creationId xmlns:p14="http://schemas.microsoft.com/office/powerpoint/2010/main" val="33466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47627-95D5-F348-97B9-376E4D45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3F7ED-B84C-6543-A2C4-4A58A49E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 “(...)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 </a:t>
            </a:r>
            <a:r>
              <a:rPr lang="pt-BR" dirty="0" err="1"/>
              <a:t>consider</a:t>
            </a:r>
            <a:r>
              <a:rPr lang="pt-BR" dirty="0"/>
              <a:t> </a:t>
            </a:r>
            <a:r>
              <a:rPr lang="pt-BR" dirty="0" err="1"/>
              <a:t>such</a:t>
            </a:r>
            <a:r>
              <a:rPr lang="pt-BR" dirty="0"/>
              <a:t> </a:t>
            </a:r>
            <a:r>
              <a:rPr lang="pt-BR" dirty="0" err="1"/>
              <a:t>institutions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society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 as </a:t>
            </a:r>
            <a:r>
              <a:rPr lang="pt-BR" u="sng" dirty="0" err="1"/>
              <a:t>the</a:t>
            </a:r>
            <a:r>
              <a:rPr lang="pt-BR" u="sng" dirty="0"/>
              <a:t> balance </a:t>
            </a:r>
            <a:r>
              <a:rPr lang="pt-BR" u="sng" dirty="0" err="1"/>
              <a:t>of</a:t>
            </a:r>
            <a:r>
              <a:rPr lang="pt-BR" u="sng" dirty="0"/>
              <a:t> </a:t>
            </a:r>
            <a:r>
              <a:rPr lang="pt-BR" u="sng" dirty="0" err="1"/>
              <a:t>power</a:t>
            </a:r>
            <a:r>
              <a:rPr lang="pt-BR" dirty="0"/>
              <a:t>, </a:t>
            </a:r>
            <a:r>
              <a:rPr lang="pt-BR" u="sng" dirty="0" err="1"/>
              <a:t>international</a:t>
            </a:r>
            <a:r>
              <a:rPr lang="pt-BR" u="sng" dirty="0"/>
              <a:t> </a:t>
            </a:r>
            <a:r>
              <a:rPr lang="pt-BR" u="sng" dirty="0" err="1"/>
              <a:t>law</a:t>
            </a:r>
            <a:r>
              <a:rPr lang="pt-BR" dirty="0"/>
              <a:t>, </a:t>
            </a:r>
            <a:r>
              <a:rPr lang="pt-BR" u="sng" dirty="0" err="1"/>
              <a:t>diplomacy</a:t>
            </a:r>
            <a:r>
              <a:rPr lang="pt-BR" dirty="0"/>
              <a:t>, </a:t>
            </a:r>
            <a:r>
              <a:rPr lang="pt-BR" u="sng" dirty="0" err="1"/>
              <a:t>war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u="sng" dirty="0" err="1"/>
              <a:t>the</a:t>
            </a:r>
            <a:r>
              <a:rPr lang="pt-BR" u="sng" dirty="0"/>
              <a:t> </a:t>
            </a:r>
            <a:r>
              <a:rPr lang="pt-BR" u="sng" dirty="0" err="1"/>
              <a:t>great</a:t>
            </a:r>
            <a:r>
              <a:rPr lang="pt-BR" u="sng" dirty="0"/>
              <a:t> </a:t>
            </a:r>
            <a:r>
              <a:rPr lang="pt-BR" u="sng" dirty="0" err="1"/>
              <a:t>powers</a:t>
            </a:r>
            <a:r>
              <a:rPr lang="pt-BR" dirty="0"/>
              <a:t>, it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functions</a:t>
            </a:r>
            <a:r>
              <a:rPr lang="pt-BR" dirty="0"/>
              <a:t> in </a:t>
            </a:r>
            <a:r>
              <a:rPr lang="pt-BR" dirty="0" err="1"/>
              <a:t>relation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order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 </a:t>
            </a:r>
            <a:r>
              <a:rPr lang="pt-BR" dirty="0" err="1"/>
              <a:t>seek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explore,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place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occupy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political</a:t>
            </a:r>
            <a:r>
              <a:rPr lang="pt-BR" dirty="0"/>
              <a:t> system as a </a:t>
            </a:r>
            <a:r>
              <a:rPr lang="pt-BR" dirty="0" err="1"/>
              <a:t>whole</a:t>
            </a:r>
            <a:r>
              <a:rPr lang="pt-BR" dirty="0"/>
              <a:t> (p. 32).”</a:t>
            </a:r>
          </a:p>
        </p:txBody>
      </p:sp>
    </p:spTree>
    <p:extLst>
      <p:ext uri="{BB962C8B-B14F-4D97-AF65-F5344CB8AC3E}">
        <p14:creationId xmlns:p14="http://schemas.microsoft.com/office/powerpoint/2010/main" val="14593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4204-B578-8F4A-959F-2437D30C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F4913-1D38-7644-A96C-0A37F0BE5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Como a ordem convive com outros valores, exemplos históricos: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Coalizão contra a ordem estabelecida por Napoleão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Restrição à independência ou à liberdade de estados menores durante a Guerra Fria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Este estudo não pretende analisar a questão da justiça na ordem internacional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Ordem como algo distinto (às vezes sobreposto) ao Direito Internacional Público/ às organizações internacionais</a:t>
            </a:r>
          </a:p>
        </p:txBody>
      </p:sp>
    </p:spTree>
    <p:extLst>
      <p:ext uri="{BB962C8B-B14F-4D97-AF65-F5344CB8AC3E}">
        <p14:creationId xmlns:p14="http://schemas.microsoft.com/office/powerpoint/2010/main" val="223260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75119-FB28-AD45-9789-7C48B075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14F4D-2585-2A47-9D77-0E72F46D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“It </a:t>
            </a:r>
            <a:r>
              <a:rPr lang="pt-BR" dirty="0" err="1"/>
              <a:t>is</a:t>
            </a:r>
            <a:r>
              <a:rPr lang="pt-BR" dirty="0"/>
              <a:t>, </a:t>
            </a:r>
            <a:r>
              <a:rPr lang="pt-BR" dirty="0" err="1"/>
              <a:t>I</a:t>
            </a:r>
            <a:r>
              <a:rPr lang="pt-BR" dirty="0"/>
              <a:t> </a:t>
            </a:r>
            <a:r>
              <a:rPr lang="pt-BR" dirty="0" err="1"/>
              <a:t>believe</a:t>
            </a:r>
            <a:r>
              <a:rPr lang="pt-BR" dirty="0"/>
              <a:t>,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u="sng" dirty="0" err="1"/>
              <a:t>defects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our</a:t>
            </a:r>
            <a:r>
              <a:rPr lang="pt-BR" dirty="0"/>
              <a:t> </a:t>
            </a:r>
            <a:r>
              <a:rPr lang="pt-BR" u="sng" dirty="0" err="1"/>
              <a:t>present</a:t>
            </a:r>
            <a:r>
              <a:rPr lang="pt-BR" u="sng" dirty="0"/>
              <a:t> </a:t>
            </a:r>
            <a:r>
              <a:rPr lang="pt-BR" u="sng" dirty="0" err="1"/>
              <a:t>understanding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world </a:t>
            </a:r>
            <a:r>
              <a:rPr lang="pt-BR" dirty="0" err="1"/>
              <a:t>politics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it </a:t>
            </a:r>
            <a:r>
              <a:rPr lang="pt-BR" u="sng" dirty="0"/>
              <a:t>does </a:t>
            </a:r>
            <a:r>
              <a:rPr lang="pt-BR" u="sng" dirty="0" err="1"/>
              <a:t>not</a:t>
            </a:r>
            <a:r>
              <a:rPr lang="pt-BR" u="sng" dirty="0"/>
              <a:t> </a:t>
            </a:r>
            <a:r>
              <a:rPr lang="pt-BR" u="sng" dirty="0" err="1"/>
              <a:t>bring</a:t>
            </a:r>
            <a:r>
              <a:rPr lang="pt-BR" u="sng" dirty="0"/>
              <a:t> </a:t>
            </a:r>
            <a:r>
              <a:rPr lang="pt-BR" u="sng" dirty="0" err="1"/>
              <a:t>together</a:t>
            </a:r>
            <a:r>
              <a:rPr lang="pt-BR" dirty="0"/>
              <a:t> </a:t>
            </a:r>
            <a:r>
              <a:rPr lang="pt-BR" dirty="0" err="1"/>
              <a:t>into</a:t>
            </a:r>
            <a:r>
              <a:rPr lang="pt-BR" dirty="0"/>
              <a:t> common </a:t>
            </a:r>
            <a:r>
              <a:rPr lang="pt-BR" dirty="0" err="1"/>
              <a:t>focus</a:t>
            </a:r>
            <a:r>
              <a:rPr lang="pt-BR" dirty="0"/>
              <a:t> </a:t>
            </a:r>
            <a:r>
              <a:rPr lang="pt-BR" dirty="0" err="1"/>
              <a:t>those</a:t>
            </a:r>
            <a:r>
              <a:rPr lang="pt-BR" dirty="0"/>
              <a:t> </a:t>
            </a:r>
            <a:r>
              <a:rPr lang="pt-BR" u="sng" dirty="0" err="1"/>
              <a:t>rules</a:t>
            </a:r>
            <a:r>
              <a:rPr lang="pt-BR" u="sng" dirty="0"/>
              <a:t> </a:t>
            </a:r>
            <a:r>
              <a:rPr lang="pt-BR" u="sng" dirty="0" err="1"/>
              <a:t>of</a:t>
            </a:r>
            <a:r>
              <a:rPr lang="pt-BR" u="sng" dirty="0"/>
              <a:t> </a:t>
            </a:r>
            <a:r>
              <a:rPr lang="pt-BR" u="sng" dirty="0" err="1"/>
              <a:t>order</a:t>
            </a:r>
            <a:r>
              <a:rPr lang="pt-BR" u="sng" dirty="0"/>
              <a:t> </a:t>
            </a:r>
            <a:r>
              <a:rPr lang="pt-BR" u="sng" dirty="0" err="1"/>
              <a:t>or</a:t>
            </a:r>
            <a:r>
              <a:rPr lang="pt-BR" u="sng" dirty="0"/>
              <a:t> </a:t>
            </a:r>
            <a:r>
              <a:rPr lang="pt-BR" u="sng" dirty="0" err="1"/>
              <a:t>coexistence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derived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u="sng" dirty="0" err="1"/>
              <a:t>international</a:t>
            </a:r>
            <a:r>
              <a:rPr lang="pt-BR" u="sng" dirty="0"/>
              <a:t> </a:t>
            </a:r>
            <a:r>
              <a:rPr lang="pt-BR" u="sng" dirty="0" err="1"/>
              <a:t>law</a:t>
            </a:r>
            <a:r>
              <a:rPr lang="pt-BR" u="sng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those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u="sng" dirty="0" err="1"/>
              <a:t>cannot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belong</a:t>
            </a:r>
            <a:r>
              <a:rPr lang="pt-BR" dirty="0"/>
              <a:t> </a:t>
            </a:r>
            <a:r>
              <a:rPr lang="pt-BR" dirty="0" err="1"/>
              <a:t>rather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u="sng" dirty="0" err="1"/>
              <a:t>sphere</a:t>
            </a:r>
            <a:r>
              <a:rPr lang="pt-BR" u="sng" dirty="0"/>
              <a:t> </a:t>
            </a:r>
            <a:r>
              <a:rPr lang="pt-BR" u="sng" dirty="0" err="1"/>
              <a:t>of</a:t>
            </a:r>
            <a:r>
              <a:rPr lang="pt-BR" u="sng" dirty="0"/>
              <a:t> </a:t>
            </a:r>
            <a:r>
              <a:rPr lang="pt-BR" u="sng" dirty="0" err="1"/>
              <a:t>international</a:t>
            </a:r>
            <a:r>
              <a:rPr lang="pt-BR" u="sng" dirty="0"/>
              <a:t> </a:t>
            </a:r>
            <a:r>
              <a:rPr lang="pt-BR" u="sng" dirty="0" err="1"/>
              <a:t>politics</a:t>
            </a:r>
            <a:r>
              <a:rPr lang="pt-BR" dirty="0"/>
              <a:t> (p. 34).”</a:t>
            </a:r>
          </a:p>
        </p:txBody>
      </p:sp>
    </p:spTree>
    <p:extLst>
      <p:ext uri="{BB962C8B-B14F-4D97-AF65-F5344CB8AC3E}">
        <p14:creationId xmlns:p14="http://schemas.microsoft.com/office/powerpoint/2010/main" val="381913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44BF-9FEB-F24A-9689-F00D2E06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Discussão!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1560F-8CD7-0C4A-BCCA-6BD75D53B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Em que medida a crise da ordem internacional liberal está associada ao descompasso entre ordenamentos e normas de coexistência que podem ser derivados do Direito Internacional Público, de um lado, e aqueles ordenamento e normas que não podem?</a:t>
            </a:r>
          </a:p>
          <a:p>
            <a:r>
              <a:rPr lang="pt-BR" dirty="0"/>
              <a:t>Possíveis casos: crise da OMC; Acordos de Paris; movimento anti-imigração; acirramento dos nacionalismos; ascensão do populismo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A Grande Regressão (2019)</a:t>
            </a:r>
          </a:p>
        </p:txBody>
      </p:sp>
    </p:spTree>
    <p:extLst>
      <p:ext uri="{BB962C8B-B14F-4D97-AF65-F5344CB8AC3E}">
        <p14:creationId xmlns:p14="http://schemas.microsoft.com/office/powerpoint/2010/main" val="145937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FFE7-A7C8-FE41-A4E6-FC78ABBB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058E8-3AE9-784E-B7DB-3E100C4E8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Ordem na vida social, ordem internacional, ordem mundial</a:t>
            </a:r>
          </a:p>
          <a:p>
            <a:r>
              <a:rPr lang="pt-BR" dirty="0"/>
              <a:t>Ordem enquanto padrão de organização que conduz a certos valores ou objetivos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Exemplo de livros na prateleira da biblioteca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Ausência de um juízo de valor </a:t>
            </a:r>
            <a:r>
              <a:rPr lang="pt-BR" i="1" dirty="0"/>
              <a:t>a priori</a:t>
            </a:r>
            <a:r>
              <a:rPr lang="pt-BR" dirty="0"/>
              <a:t>, acerca dos valores ou objetivos associados ao padrão estabelecido</a:t>
            </a:r>
          </a:p>
        </p:txBody>
      </p:sp>
    </p:spTree>
    <p:extLst>
      <p:ext uri="{BB962C8B-B14F-4D97-AF65-F5344CB8AC3E}">
        <p14:creationId xmlns:p14="http://schemas.microsoft.com/office/powerpoint/2010/main" val="411827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E07A5-2D8C-414D-8D05-9F2E9F2A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Anarchical</a:t>
            </a:r>
            <a:r>
              <a:rPr lang="pt-BR" sz="4000" dirty="0"/>
              <a:t> </a:t>
            </a:r>
            <a:r>
              <a:rPr lang="pt-BR" sz="4000" dirty="0" err="1"/>
              <a:t>Society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EE790-73F7-A944-B9D3-372B7D33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order</a:t>
            </a:r>
            <a:r>
              <a:rPr lang="pt-BR" dirty="0"/>
              <a:t> in social </a:t>
            </a:r>
            <a:r>
              <a:rPr lang="pt-BR" dirty="0" err="1"/>
              <a:t>life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 </a:t>
            </a:r>
            <a:r>
              <a:rPr lang="pt-BR" dirty="0" err="1"/>
              <a:t>mean</a:t>
            </a:r>
            <a:r>
              <a:rPr lang="pt-BR" dirty="0"/>
              <a:t> a </a:t>
            </a:r>
            <a:r>
              <a:rPr lang="pt-BR" dirty="0" err="1"/>
              <a:t>pattern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activity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sustains</a:t>
            </a:r>
            <a:r>
              <a:rPr lang="pt-BR" dirty="0"/>
              <a:t> </a:t>
            </a:r>
            <a:r>
              <a:rPr lang="pt-BR" dirty="0" err="1"/>
              <a:t>elementary</a:t>
            </a:r>
            <a:r>
              <a:rPr lang="pt-BR" dirty="0"/>
              <a:t>, </a:t>
            </a:r>
            <a:r>
              <a:rPr lang="pt-BR" dirty="0" err="1"/>
              <a:t>primary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universal </a:t>
            </a:r>
            <a:r>
              <a:rPr lang="pt-BR" dirty="0" err="1"/>
              <a:t>goals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life</a:t>
            </a:r>
            <a:r>
              <a:rPr lang="pt-BR" dirty="0"/>
              <a:t> </a:t>
            </a:r>
            <a:r>
              <a:rPr lang="pt-BR" dirty="0" err="1"/>
              <a:t>such</a:t>
            </a:r>
            <a:r>
              <a:rPr lang="pt-BR" dirty="0"/>
              <a:t> as </a:t>
            </a:r>
            <a:r>
              <a:rPr lang="pt-BR" dirty="0" err="1"/>
              <a:t>these</a:t>
            </a:r>
            <a:r>
              <a:rPr lang="pt-BR" dirty="0"/>
              <a:t>.”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Segurança para evitar a morte ou “</a:t>
            </a:r>
            <a:r>
              <a:rPr lang="pt-BR" dirty="0" err="1"/>
              <a:t>bodily</a:t>
            </a:r>
            <a:r>
              <a:rPr lang="pt-BR" dirty="0"/>
              <a:t> </a:t>
            </a:r>
            <a:r>
              <a:rPr lang="pt-BR" dirty="0" err="1"/>
              <a:t>harm</a:t>
            </a:r>
            <a:r>
              <a:rPr lang="pt-BR" dirty="0"/>
              <a:t>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Segurança e garantia do cumprimento das promessas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/>
              <a:t>Garantia dos contratos?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Segurança da posse de objetos contra ameaças constantes e sem limites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/>
              <a:t>Garantia da propriedade privada?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/>
              <a:t>Relativa?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3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23869</TotalTime>
  <Words>714</Words>
  <Application>Microsoft Macintosh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The Anarchical Society</vt:lpstr>
      <vt:lpstr>The Anarchical Society</vt:lpstr>
      <vt:lpstr>The Anarchical Society</vt:lpstr>
      <vt:lpstr>The Anarchical Society</vt:lpstr>
      <vt:lpstr>Discussão!</vt:lpstr>
      <vt:lpstr>The Anarchical Society</vt:lpstr>
      <vt:lpstr>The Anarchical Society</vt:lpstr>
      <vt:lpstr>Ordem, Normatividade e Instituições</vt:lpstr>
      <vt:lpstr>The Anarchical Society</vt:lpstr>
      <vt:lpstr>The Anarchical Society</vt:lpstr>
      <vt:lpstr>Culture and International Society* Barry Buzan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113</cp:revision>
  <cp:lastPrinted>2018-09-26T15:17:38Z</cp:lastPrinted>
  <dcterms:created xsi:type="dcterms:W3CDTF">2018-08-02T19:58:24Z</dcterms:created>
  <dcterms:modified xsi:type="dcterms:W3CDTF">2019-11-07T13:17:00Z</dcterms:modified>
</cp:coreProperties>
</file>