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4" r:id="rId7"/>
    <p:sldId id="263" r:id="rId8"/>
    <p:sldId id="269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9435-2AE0-41EB-99E3-F37FF8D84F38}" type="datetimeFigureOut">
              <a:rPr lang="pt-BR" smtClean="0"/>
              <a:t>05/09/2020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5CA5-34B6-4802-8056-A2DE3C48A2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2871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9435-2AE0-41EB-99E3-F37FF8D84F38}" type="datetimeFigureOut">
              <a:rPr lang="pt-BR" smtClean="0"/>
              <a:t>05/09/2020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5CA5-34B6-4802-8056-A2DE3C48A2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488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9435-2AE0-41EB-99E3-F37FF8D84F38}" type="datetimeFigureOut">
              <a:rPr lang="pt-BR" smtClean="0"/>
              <a:t>05/09/2020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5CA5-34B6-4802-8056-A2DE3C48A2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7244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9435-2AE0-41EB-99E3-F37FF8D84F38}" type="datetimeFigureOut">
              <a:rPr lang="pt-BR" smtClean="0"/>
              <a:t>05/09/2020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5CA5-34B6-4802-8056-A2DE3C48A2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2225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9435-2AE0-41EB-99E3-F37FF8D84F38}" type="datetimeFigureOut">
              <a:rPr lang="pt-BR" smtClean="0"/>
              <a:t>05/09/2020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5CA5-34B6-4802-8056-A2DE3C48A2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0905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9435-2AE0-41EB-99E3-F37FF8D84F38}" type="datetimeFigureOut">
              <a:rPr lang="pt-BR" smtClean="0"/>
              <a:t>05/09/2020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5CA5-34B6-4802-8056-A2DE3C48A2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1398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9435-2AE0-41EB-99E3-F37FF8D84F38}" type="datetimeFigureOut">
              <a:rPr lang="pt-BR" smtClean="0"/>
              <a:t>05/09/2020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5CA5-34B6-4802-8056-A2DE3C48A2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3885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9435-2AE0-41EB-99E3-F37FF8D84F38}" type="datetimeFigureOut">
              <a:rPr lang="pt-BR" smtClean="0"/>
              <a:t>05/09/2020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5CA5-34B6-4802-8056-A2DE3C48A2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7399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9435-2AE0-41EB-99E3-F37FF8D84F38}" type="datetimeFigureOut">
              <a:rPr lang="pt-BR" smtClean="0"/>
              <a:t>05/09/2020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5CA5-34B6-4802-8056-A2DE3C48A2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8469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9435-2AE0-41EB-99E3-F37FF8D84F38}" type="datetimeFigureOut">
              <a:rPr lang="pt-BR" smtClean="0"/>
              <a:t>05/09/2020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5CA5-34B6-4802-8056-A2DE3C48A2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6092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9435-2AE0-41EB-99E3-F37FF8D84F38}" type="datetimeFigureOut">
              <a:rPr lang="pt-BR" smtClean="0"/>
              <a:t>05/09/2020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5CA5-34B6-4802-8056-A2DE3C48A2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7559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E9435-2AE0-41EB-99E3-F37FF8D84F38}" type="datetimeFigureOut">
              <a:rPr lang="pt-BR" smtClean="0"/>
              <a:t>05/09/2020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05CA5-34B6-4802-8056-A2DE3C48A2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8266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Aula 4. Formulação de Hipóteses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Pesquisa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Cient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fica e Relações Internacionais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IRI-USP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Pedro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Feliú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765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8229600" cy="114300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Conceito de Hipótese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2338683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Hipóteses</a:t>
            </a: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indicam o que estamos buscando ou tentando provar, a explicação do fenômeno estudado formulado em forma de proposição</a:t>
            </a:r>
          </a:p>
        </p:txBody>
      </p:sp>
    </p:spTree>
    <p:extLst>
      <p:ext uri="{BB962C8B-B14F-4D97-AF65-F5344CB8AC3E}">
        <p14:creationId xmlns:p14="http://schemas.microsoft.com/office/powerpoint/2010/main" val="120147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484784"/>
            <a:ext cx="8229600" cy="114300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Elementos Centrais da Hipótese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2708920"/>
            <a:ext cx="8229600" cy="4525963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Testar a validade de uma proposição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Falseável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Relacionar duas ou mais variáveis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Exemplo: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aumento do número de acordos de livre comércio de um país possui um efeito positivo no crescimento econômico</a:t>
            </a:r>
          </a:p>
        </p:txBody>
      </p:sp>
    </p:spTree>
    <p:extLst>
      <p:ext uri="{BB962C8B-B14F-4D97-AF65-F5344CB8AC3E}">
        <p14:creationId xmlns:p14="http://schemas.microsoft.com/office/powerpoint/2010/main" val="3089077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Tabela da Verdade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Lógica: dicotômico – verdadeiro (V) ou Falso (F)</a:t>
            </a:r>
          </a:p>
          <a:p>
            <a:endParaRPr lang="pt-BR" dirty="0" smtClean="0"/>
          </a:p>
          <a:p>
            <a:endParaRPr lang="pt-BR" dirty="0" smtClean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047265"/>
              </p:ext>
            </p:extLst>
          </p:nvPr>
        </p:nvGraphicFramePr>
        <p:xfrm>
          <a:off x="323529" y="2936081"/>
          <a:ext cx="8424936" cy="25908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808312"/>
                <a:gridCol w="2808312"/>
                <a:gridCol w="280831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Comércio (C)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Paz (P)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C^P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144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412776"/>
            <a:ext cx="8229600" cy="1143000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Exemplo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Inconsistente</a:t>
            </a:r>
            <a:endParaRPr lang="pt-BR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795145"/>
              </p:ext>
            </p:extLst>
          </p:nvPr>
        </p:nvGraphicFramePr>
        <p:xfrm>
          <a:off x="323528" y="2924944"/>
          <a:ext cx="8424936" cy="260955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826768"/>
                <a:gridCol w="2880320"/>
                <a:gridCol w="1717848"/>
              </a:tblGrid>
              <a:tr h="832339">
                <a:tc>
                  <a:txBody>
                    <a:bodyPr/>
                    <a:lstStyle/>
                    <a:p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Anarquia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Internacional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(A)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Cooperação (C)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A^C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32339"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32339"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49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908720"/>
            <a:ext cx="8229600" cy="1143000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2307335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pt-BR" i="1" dirty="0" smtClean="0"/>
              <a:t>H1: O </a:t>
            </a:r>
            <a:r>
              <a:rPr lang="pt-BR" i="1" dirty="0"/>
              <a:t>investimento na diplomacia aumenta a projeção internacional do </a:t>
            </a:r>
            <a:r>
              <a:rPr lang="pt-BR" i="1" dirty="0" smtClean="0"/>
              <a:t>país</a:t>
            </a:r>
            <a:r>
              <a:rPr lang="pt-BR" dirty="0"/>
              <a:t> </a:t>
            </a:r>
            <a:endParaRPr lang="pt-BR" dirty="0" smtClean="0"/>
          </a:p>
          <a:p>
            <a:r>
              <a:rPr lang="pt-BR" i="1" dirty="0" smtClean="0"/>
              <a:t>H2: O </a:t>
            </a:r>
            <a:r>
              <a:rPr lang="pt-BR" i="1" dirty="0"/>
              <a:t>aumento na dotação orçamentária do MRE possui um efeito positivo no número de acordos internacionais assinados e cargos relevantes ocupados nas </a:t>
            </a:r>
            <a:r>
              <a:rPr lang="pt-BR" i="1" dirty="0" err="1"/>
              <a:t>OIs</a:t>
            </a:r>
            <a:r>
              <a:rPr lang="pt-BR" i="1" dirty="0"/>
              <a:t> pelo país</a:t>
            </a:r>
            <a:r>
              <a:rPr lang="pt-BR" dirty="0" smtClean="0"/>
              <a:t>.</a:t>
            </a:r>
          </a:p>
          <a:p>
            <a:r>
              <a:rPr lang="en-US" dirty="0" smtClean="0"/>
              <a:t>H1: O </a:t>
            </a:r>
            <a:r>
              <a:rPr lang="en-US" dirty="0" err="1" smtClean="0"/>
              <a:t>discurso</a:t>
            </a:r>
            <a:r>
              <a:rPr lang="en-US" dirty="0" smtClean="0"/>
              <a:t> </a:t>
            </a:r>
            <a:r>
              <a:rPr lang="en-US" dirty="0" err="1" smtClean="0"/>
              <a:t>presidencial</a:t>
            </a:r>
            <a:r>
              <a:rPr lang="en-US" dirty="0" smtClean="0"/>
              <a:t> </a:t>
            </a:r>
            <a:r>
              <a:rPr lang="en-US" dirty="0" err="1" smtClean="0"/>
              <a:t>impacta</a:t>
            </a:r>
            <a:r>
              <a:rPr lang="en-US" dirty="0" smtClean="0"/>
              <a:t> </a:t>
            </a:r>
            <a:r>
              <a:rPr lang="en-US" dirty="0" err="1" smtClean="0"/>
              <a:t>negativamente</a:t>
            </a:r>
            <a:r>
              <a:rPr lang="en-US" dirty="0" smtClean="0"/>
              <a:t> a </a:t>
            </a:r>
            <a:r>
              <a:rPr lang="en-US" dirty="0" err="1" smtClean="0"/>
              <a:t>percepção</a:t>
            </a:r>
            <a:r>
              <a:rPr lang="en-US" dirty="0" smtClean="0"/>
              <a:t> da </a:t>
            </a:r>
            <a:r>
              <a:rPr lang="en-US" dirty="0" err="1" smtClean="0"/>
              <a:t>opinião</a:t>
            </a:r>
            <a:r>
              <a:rPr lang="en-US" dirty="0" smtClean="0"/>
              <a:t> </a:t>
            </a:r>
            <a:r>
              <a:rPr lang="en-US" dirty="0" err="1" smtClean="0"/>
              <a:t>pública</a:t>
            </a:r>
            <a:r>
              <a:rPr lang="en-US" dirty="0" smtClean="0"/>
              <a:t>/</a:t>
            </a:r>
            <a:r>
              <a:rPr lang="en-US" dirty="0" err="1" smtClean="0"/>
              <a:t>mídia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a China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2291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8229600" cy="1143000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Tipos de Hipóteses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83718" y="213285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Descritivas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Líderes africanos são mais julgados pelo TPI quando comparados aos líderes de outros continentes.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Correlacionais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Pertencer ao partido do presidente e votar a favor de suas propostas no Congresso Nacional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Causais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 adoção da lei Maria da Penha diminuiu os índices de violência contra a mulher.   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146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Diagram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05871"/>
            <a:ext cx="6696744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842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258</Words>
  <Application>Microsoft Office PowerPoint</Application>
  <PresentationFormat>Apresentação na tela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Aula 4. Formulação de Hipóteses</vt:lpstr>
      <vt:lpstr>Conceito de Hipótese</vt:lpstr>
      <vt:lpstr>Elementos Centrais da Hipótese</vt:lpstr>
      <vt:lpstr>Tabela da Verdade</vt:lpstr>
      <vt:lpstr>Exemplo Inconsistente</vt:lpstr>
      <vt:lpstr>Exemplo</vt:lpstr>
      <vt:lpstr>Tipos de Hipóteses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4. Formulação de Hipóteses</dc:title>
  <dc:creator>P</dc:creator>
  <cp:lastModifiedBy>Paulo</cp:lastModifiedBy>
  <cp:revision>19</cp:revision>
  <dcterms:created xsi:type="dcterms:W3CDTF">2015-04-02T17:01:24Z</dcterms:created>
  <dcterms:modified xsi:type="dcterms:W3CDTF">2020-09-05T16:57:31Z</dcterms:modified>
</cp:coreProperties>
</file>