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6" r:id="rId21"/>
    <p:sldId id="277" r:id="rId22"/>
    <p:sldId id="275"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32"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d8f0b46d8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d8f0b46d8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d8f0b46d8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d8f0b46d8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d8f0b46d8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d8f0b46d8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d8f0b46d8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d8f0b46d8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d8f0b46d8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d8f0b46d8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d8f0b46d8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d8f0b46d8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d8f0b46d8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d8f0b46d8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231cdc7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231cdc7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d8f0b46d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d8f0b46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d8f0b46d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d8f0b46d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d8f0b46d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d8f0b46d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d8f0b46d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d8f0b46d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d8f0b46d8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d8f0b46d8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d8f0b46d8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d8f0b46d8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d8f0b46d8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d8f0b46d8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33575"/>
            <a:ext cx="8520600" cy="12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1100"/>
              <a:t>						</a:t>
            </a:r>
            <a:endParaRPr sz="1100"/>
          </a:p>
          <a:p>
            <a:pPr marL="0" lvl="0" indent="0" algn="l" rtl="0">
              <a:lnSpc>
                <a:spcPct val="115000"/>
              </a:lnSpc>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1100"/>
              <a:t>				</a:t>
            </a:r>
            <a:endParaRPr sz="1100"/>
          </a:p>
          <a:p>
            <a:pPr marL="0" lvl="0" indent="0" algn="ctr" rtl="0">
              <a:spcBef>
                <a:spcPts val="0"/>
              </a:spcBef>
              <a:spcAft>
                <a:spcPts val="0"/>
              </a:spcAft>
              <a:buClr>
                <a:schemeClr val="dk1"/>
              </a:buClr>
              <a:buSzPts val="1100"/>
              <a:buFont typeface="Arial"/>
              <a:buNone/>
            </a:pPr>
            <a:r>
              <a:rPr lang="en" sz="2000" b="1"/>
              <a:t>			</a:t>
            </a:r>
            <a:endParaRPr sz="2000" b="1"/>
          </a:p>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sz="6600" b="1"/>
          </a:p>
        </p:txBody>
      </p:sp>
      <p:sp>
        <p:nvSpPr>
          <p:cNvPr id="55" name="Google Shape;55;p13"/>
          <p:cNvSpPr txBox="1">
            <a:spLocks noGrp="1"/>
          </p:cNvSpPr>
          <p:nvPr>
            <p:ph type="subTitle" idx="1"/>
          </p:nvPr>
        </p:nvSpPr>
        <p:spPr>
          <a:xfrm>
            <a:off x="311700" y="1796700"/>
            <a:ext cx="8520600" cy="29475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sz="2300" b="1" dirty="0">
                <a:solidFill>
                  <a:srgbClr val="000000"/>
                </a:solidFill>
              </a:rPr>
              <a:t>CHRISTOPHER H. ACHEN </a:t>
            </a:r>
            <a:endParaRPr sz="2300" dirty="0">
              <a:solidFill>
                <a:srgbClr val="000000"/>
              </a:solidFill>
            </a:endParaRPr>
          </a:p>
          <a:p>
            <a:pPr marL="0" lvl="0" indent="0" algn="r" rtl="0">
              <a:lnSpc>
                <a:spcPct val="115000"/>
              </a:lnSpc>
              <a:spcBef>
                <a:spcPts val="0"/>
              </a:spcBef>
              <a:spcAft>
                <a:spcPts val="0"/>
              </a:spcAft>
              <a:buClr>
                <a:schemeClr val="dk1"/>
              </a:buClr>
              <a:buSzPts val="1100"/>
              <a:buFont typeface="Arial"/>
              <a:buNone/>
            </a:pPr>
            <a:r>
              <a:rPr lang="en" sz="2300" b="1" dirty="0">
                <a:solidFill>
                  <a:srgbClr val="000000"/>
                </a:solidFill>
              </a:rPr>
              <a:t>LARRY M. BARTELS </a:t>
            </a:r>
            <a:endParaRPr sz="2300" dirty="0">
              <a:solidFill>
                <a:srgbClr val="000000"/>
              </a:solidFill>
            </a:endParaRPr>
          </a:p>
          <a:p>
            <a:pPr marL="0" lvl="0" indent="0" algn="r" rtl="0">
              <a:lnSpc>
                <a:spcPct val="115000"/>
              </a:lnSpc>
              <a:spcBef>
                <a:spcPts val="0"/>
              </a:spcBef>
              <a:spcAft>
                <a:spcPts val="0"/>
              </a:spcAft>
              <a:buClr>
                <a:schemeClr val="dk1"/>
              </a:buClr>
              <a:buSzPts val="1100"/>
              <a:buFont typeface="Arial"/>
              <a:buNone/>
            </a:pPr>
            <a:r>
              <a:rPr lang="en" sz="2300" dirty="0">
                <a:solidFill>
                  <a:srgbClr val="000000"/>
                </a:solidFill>
              </a:rPr>
              <a:t>(2016)</a:t>
            </a:r>
            <a:endParaRPr sz="2300" dirty="0">
              <a:solidFill>
                <a:srgbClr val="000000"/>
              </a:solidFill>
            </a:endParaRPr>
          </a:p>
          <a:p>
            <a:pPr marL="0" lvl="0" indent="0" algn="ctr" rtl="0">
              <a:spcBef>
                <a:spcPts val="0"/>
              </a:spcBef>
              <a:spcAft>
                <a:spcPts val="0"/>
              </a:spcAft>
              <a:buNone/>
            </a:pPr>
            <a:r>
              <a:rPr lang="en" sz="1800" dirty="0">
                <a:solidFill>
                  <a:srgbClr val="000000"/>
                </a:solidFill>
              </a:rPr>
              <a:t>Alunos: </a:t>
            </a:r>
            <a:endParaRPr sz="1800" dirty="0">
              <a:solidFill>
                <a:srgbClr val="000000"/>
              </a:solidFill>
            </a:endParaRPr>
          </a:p>
          <a:p>
            <a:pPr marL="0" lvl="0" indent="0" algn="ctr" rtl="0">
              <a:spcBef>
                <a:spcPts val="0"/>
              </a:spcBef>
              <a:spcAft>
                <a:spcPts val="0"/>
              </a:spcAft>
              <a:buNone/>
            </a:pPr>
            <a:r>
              <a:rPr lang="en" sz="1800" dirty="0">
                <a:solidFill>
                  <a:srgbClr val="000000"/>
                </a:solidFill>
              </a:rPr>
              <a:t>Caio Barros Cordeiro</a:t>
            </a:r>
            <a:endParaRPr sz="1800" dirty="0">
              <a:solidFill>
                <a:srgbClr val="000000"/>
              </a:solidFill>
            </a:endParaRPr>
          </a:p>
          <a:p>
            <a:pPr marL="0" lvl="0" indent="0" algn="ctr" rtl="0">
              <a:spcBef>
                <a:spcPts val="0"/>
              </a:spcBef>
              <a:spcAft>
                <a:spcPts val="0"/>
              </a:spcAft>
              <a:buNone/>
            </a:pPr>
            <a:r>
              <a:rPr lang="en" sz="1800" dirty="0">
                <a:solidFill>
                  <a:srgbClr val="000000"/>
                </a:solidFill>
              </a:rPr>
              <a:t>Bruno de Almeida Passadore</a:t>
            </a:r>
            <a:endParaRPr sz="1800" dirty="0">
              <a:solidFill>
                <a:srgbClr val="000000"/>
              </a:solidFill>
            </a:endParaRPr>
          </a:p>
          <a:p>
            <a:pPr marL="0" lvl="0" indent="0" algn="ctr" rtl="0">
              <a:spcBef>
                <a:spcPts val="0"/>
              </a:spcBef>
              <a:spcAft>
                <a:spcPts val="0"/>
              </a:spcAft>
              <a:buNone/>
            </a:pPr>
            <a:r>
              <a:rPr lang="en" sz="1800" dirty="0">
                <a:solidFill>
                  <a:srgbClr val="000000"/>
                </a:solidFill>
              </a:rPr>
              <a:t>Filipe Augusto Lima Hermanson Carvalho</a:t>
            </a:r>
            <a:endParaRPr sz="18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0" y="7445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09" name="Google Shape;109;p22"/>
          <p:cNvSpPr txBox="1">
            <a:spLocks noGrp="1"/>
          </p:cNvSpPr>
          <p:nvPr>
            <p:ph type="subTitle" idx="1"/>
          </p:nvPr>
        </p:nvSpPr>
        <p:spPr>
          <a:xfrm>
            <a:off x="311700" y="1444400"/>
            <a:ext cx="8520600" cy="36990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 sz="1600" b="1">
                <a:solidFill>
                  <a:srgbClr val="000000"/>
                </a:solidFill>
              </a:rPr>
              <a:t>Neglect of Duration (negligência duração)</a:t>
            </a:r>
            <a:endParaRPr sz="1600" b="1">
              <a:solidFill>
                <a:srgbClr val="000000"/>
              </a:solidFill>
            </a:endParaRPr>
          </a:p>
          <a:p>
            <a:pPr marL="457200" lvl="0" indent="-330200" algn="just" rtl="0">
              <a:lnSpc>
                <a:spcPct val="100000"/>
              </a:lnSpc>
              <a:spcBef>
                <a:spcPts val="1900"/>
              </a:spcBef>
              <a:spcAft>
                <a:spcPts val="0"/>
              </a:spcAft>
              <a:buClr>
                <a:srgbClr val="000000"/>
              </a:buClr>
              <a:buSzPts val="1600"/>
              <a:buChar char="●"/>
            </a:pPr>
            <a:r>
              <a:rPr lang="en" sz="1600">
                <a:solidFill>
                  <a:srgbClr val="000000"/>
                </a:solidFill>
              </a:rPr>
              <a:t>Os autores argumentam que os eleitores também são afetados pela "</a:t>
            </a:r>
            <a:r>
              <a:rPr lang="en" sz="1600" b="1">
                <a:solidFill>
                  <a:srgbClr val="000000"/>
                </a:solidFill>
              </a:rPr>
              <a:t>negligência da duração"</a:t>
            </a:r>
            <a:r>
              <a:rPr lang="en" sz="1600">
                <a:solidFill>
                  <a:srgbClr val="000000"/>
                </a:solidFill>
              </a:rPr>
              <a:t>, em que os indivíduos só conseguem se lembrar dos últimos meses e, portanto, s</a:t>
            </a:r>
            <a:r>
              <a:rPr lang="en" sz="1600" b="1">
                <a:solidFill>
                  <a:srgbClr val="000000"/>
                </a:solidFill>
              </a:rPr>
              <a:t>ão incapazes de avaliar com precisão o desempenho político ao longo do mandato padrão de quatro anos. </a:t>
            </a:r>
            <a:endParaRPr sz="1600" b="1">
              <a:solidFill>
                <a:srgbClr val="000000"/>
              </a:solidFill>
            </a:endParaRPr>
          </a:p>
          <a:p>
            <a:pPr marL="457200" lvl="0" indent="-330200" algn="just" rtl="0">
              <a:lnSpc>
                <a:spcPct val="100000"/>
              </a:lnSpc>
              <a:spcBef>
                <a:spcPts val="0"/>
              </a:spcBef>
              <a:spcAft>
                <a:spcPts val="0"/>
              </a:spcAft>
              <a:buClr>
                <a:srgbClr val="000000"/>
              </a:buClr>
              <a:buSzPts val="1600"/>
              <a:buChar char="●"/>
            </a:pPr>
            <a:r>
              <a:rPr lang="en" sz="1600">
                <a:solidFill>
                  <a:srgbClr val="000000"/>
                </a:solidFill>
              </a:rPr>
              <a:t>Outro ponto é que o</a:t>
            </a:r>
            <a:r>
              <a:rPr lang="en" sz="1600" b="1">
                <a:solidFill>
                  <a:srgbClr val="000000"/>
                </a:solidFill>
              </a:rPr>
              <a:t>s eleitores são guiados por suas próprias circunstâncias pessoais, muitas vezes punindo os líderes quando as condições econômicas pioram e recompensando-os quando eles melhoram, dando pouca atenção às ações do político</a:t>
            </a:r>
            <a:r>
              <a:rPr lang="en" sz="1600">
                <a:solidFill>
                  <a:srgbClr val="000000"/>
                </a:solidFill>
              </a:rPr>
              <a:t>;</a:t>
            </a:r>
            <a:endParaRPr sz="1600">
              <a:solidFill>
                <a:srgbClr val="000000"/>
              </a:solidFill>
            </a:endParaRPr>
          </a:p>
          <a:p>
            <a:pPr marL="457200" lvl="0" indent="-330200" algn="just" rtl="0">
              <a:lnSpc>
                <a:spcPct val="100000"/>
              </a:lnSpc>
              <a:spcBef>
                <a:spcPts val="0"/>
              </a:spcBef>
              <a:spcAft>
                <a:spcPts val="0"/>
              </a:spcAft>
              <a:buClr>
                <a:srgbClr val="000000"/>
              </a:buClr>
              <a:buSzPts val="1600"/>
              <a:buChar char="●"/>
            </a:pPr>
            <a:r>
              <a:rPr lang="en" sz="1600">
                <a:solidFill>
                  <a:srgbClr val="000000"/>
                </a:solidFill>
              </a:rPr>
              <a:t>Este ponto é ilustrado com o exemplo da vitória eleitoral esmagadora de Franklin D. Roosevelt em 1936: esta eleição não teria sido um endosso da resposta do New Deal de FDR à Grande Depressão, mas sim a consequência da recuperação econômica relativamente pequena nos meses anteriores à eleição.</a:t>
            </a:r>
            <a:endParaRPr sz="1600">
              <a:solidFill>
                <a:srgbClr val="000000"/>
              </a:solidFill>
            </a:endParaRPr>
          </a:p>
          <a:p>
            <a:pPr marL="457200" lvl="0" indent="0" algn="l" rtl="0">
              <a:spcBef>
                <a:spcPts val="1900"/>
              </a:spcBef>
              <a:spcAft>
                <a:spcPts val="0"/>
              </a:spcAft>
              <a:buNone/>
            </a:pPr>
            <a:endParaRPr sz="1800">
              <a:solidFill>
                <a:srgbClr val="3333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311700" y="457975"/>
            <a:ext cx="8520600" cy="69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15" name="Google Shape;115;p23"/>
          <p:cNvSpPr txBox="1">
            <a:spLocks noGrp="1"/>
          </p:cNvSpPr>
          <p:nvPr>
            <p:ph type="subTitle" idx="1"/>
          </p:nvPr>
        </p:nvSpPr>
        <p:spPr>
          <a:xfrm>
            <a:off x="311700" y="1080375"/>
            <a:ext cx="8520600" cy="4063200"/>
          </a:xfrm>
          <a:prstGeom prst="rect">
            <a:avLst/>
          </a:prstGeom>
        </p:spPr>
        <p:txBody>
          <a:bodyPr spcFirstLastPara="1" wrap="square" lIns="91425" tIns="91425" rIns="91425" bIns="91425" anchor="t" anchorCtr="0">
            <a:noAutofit/>
          </a:bodyPr>
          <a:lstStyle/>
          <a:p>
            <a:pPr marL="457200" lvl="0" indent="-304800" algn="just" rtl="0">
              <a:lnSpc>
                <a:spcPct val="180000"/>
              </a:lnSpc>
              <a:spcBef>
                <a:spcPts val="0"/>
              </a:spcBef>
              <a:spcAft>
                <a:spcPts val="0"/>
              </a:spcAft>
              <a:buClr>
                <a:srgbClr val="000000"/>
              </a:buClr>
              <a:buSzPts val="1200"/>
              <a:buChar char="●"/>
            </a:pPr>
            <a:r>
              <a:rPr lang="en" sz="1200">
                <a:solidFill>
                  <a:srgbClr val="000000"/>
                </a:solidFill>
              </a:rPr>
              <a:t>Além disso,</a:t>
            </a:r>
            <a:r>
              <a:rPr lang="en" sz="1200" b="1">
                <a:solidFill>
                  <a:srgbClr val="000000"/>
                </a:solidFill>
              </a:rPr>
              <a:t> fatores externos fora do controle dos políticos regularmente distorcem os resultados das eleições. </a:t>
            </a:r>
            <a:r>
              <a:rPr lang="en" sz="1200">
                <a:solidFill>
                  <a:srgbClr val="000000"/>
                </a:solidFill>
              </a:rPr>
              <a:t>D</a:t>
            </a:r>
            <a:r>
              <a:rPr lang="en" sz="1200" b="1">
                <a:solidFill>
                  <a:srgbClr val="000000"/>
                </a:solidFill>
              </a:rPr>
              <a:t>esastres naturais, como secas e inundações, normalmente fazem com que os eleitores atribuam a culpa a quem quer que seja o titular no momento:</a:t>
            </a:r>
            <a:r>
              <a:rPr lang="en" sz="1200">
                <a:solidFill>
                  <a:srgbClr val="000000"/>
                </a:solidFill>
              </a:rPr>
              <a:t> isso é ilustrado por uma onda de ataques fatais de tubarão branco nas praias de Nova Jersey no verão de 1916 levou a uma oscilação de dez por cento contra Woodrow Wilson na eleição presidencial no final daquele ano. </a:t>
            </a:r>
            <a:endParaRPr sz="1200">
              <a:solidFill>
                <a:srgbClr val="000000"/>
              </a:solidFill>
            </a:endParaRPr>
          </a:p>
          <a:p>
            <a:pPr marL="457200" lvl="0" indent="-304800" algn="just" rtl="0">
              <a:lnSpc>
                <a:spcPct val="180000"/>
              </a:lnSpc>
              <a:spcBef>
                <a:spcPts val="0"/>
              </a:spcBef>
              <a:spcAft>
                <a:spcPts val="0"/>
              </a:spcAft>
              <a:buClr>
                <a:srgbClr val="000000"/>
              </a:buClr>
              <a:buSzPts val="1200"/>
              <a:buChar char="●"/>
            </a:pPr>
            <a:r>
              <a:rPr lang="en" sz="1200" b="1">
                <a:solidFill>
                  <a:srgbClr val="000000"/>
                </a:solidFill>
              </a:rPr>
              <a:t>Em vez do eleitor racional da democracia popular, a maioria dos eleitores baseiam suas decisões políticas em quem são, e não no que pensam. </a:t>
            </a:r>
            <a:endParaRPr sz="1200" b="1">
              <a:solidFill>
                <a:srgbClr val="000000"/>
              </a:solidFill>
            </a:endParaRPr>
          </a:p>
          <a:p>
            <a:pPr marL="457200" lvl="0" indent="-304800" algn="just" rtl="0">
              <a:lnSpc>
                <a:spcPct val="180000"/>
              </a:lnSpc>
              <a:spcBef>
                <a:spcPts val="0"/>
              </a:spcBef>
              <a:spcAft>
                <a:spcPts val="0"/>
              </a:spcAft>
              <a:buClr>
                <a:srgbClr val="000000"/>
              </a:buClr>
              <a:buSzPts val="1200"/>
              <a:buChar char="●"/>
            </a:pPr>
            <a:r>
              <a:rPr lang="en" sz="1200">
                <a:solidFill>
                  <a:srgbClr val="000000"/>
                </a:solidFill>
              </a:rPr>
              <a:t>O comportamento político </a:t>
            </a:r>
            <a:r>
              <a:rPr lang="en" sz="1200" b="1">
                <a:solidFill>
                  <a:srgbClr val="000000"/>
                </a:solidFill>
              </a:rPr>
              <a:t>reflete nossa participação em um determinado grupo, uma expressão de nossa identidade social. Os eleitores escolhem partidos que representam sua cultura e comunidade e permanecem com sua tribo política muito depois de terem deixado de servir aos seus interesses.</a:t>
            </a:r>
            <a:endParaRPr sz="1200" b="1">
              <a:solidFill>
                <a:srgbClr val="000000"/>
              </a:solidFill>
            </a:endParaRPr>
          </a:p>
          <a:p>
            <a:pPr marL="457200" lvl="0" indent="-304800" algn="just" rtl="0">
              <a:lnSpc>
                <a:spcPct val="180000"/>
              </a:lnSpc>
              <a:spcBef>
                <a:spcPts val="0"/>
              </a:spcBef>
              <a:spcAft>
                <a:spcPts val="0"/>
              </a:spcAft>
              <a:buClr>
                <a:srgbClr val="000000"/>
              </a:buClr>
              <a:buSzPts val="1200"/>
              <a:buChar char="●"/>
            </a:pPr>
            <a:r>
              <a:rPr lang="en" sz="1200" b="1">
                <a:solidFill>
                  <a:srgbClr val="000000"/>
                </a:solidFill>
              </a:rPr>
              <a:t>As falhas no sistema democrático significam que as campanhas eleitorais são um terreno fértil para a exploração por atores inescrupulosos e poderosos.</a:t>
            </a:r>
            <a:endParaRPr sz="1200" b="1">
              <a:solidFill>
                <a:srgbClr val="000000"/>
              </a:solidFill>
            </a:endParaRPr>
          </a:p>
          <a:p>
            <a:pPr marL="457200" lvl="0" indent="0" algn="l" rtl="0">
              <a:spcBef>
                <a:spcPts val="1900"/>
              </a:spcBef>
              <a:spcAft>
                <a:spcPts val="0"/>
              </a:spcAft>
              <a:buNone/>
            </a:pPr>
            <a:endParaRPr sz="1500">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ctrTitle"/>
          </p:nvPr>
        </p:nvSpPr>
        <p:spPr>
          <a:xfrm>
            <a:off x="311700" y="7445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21" name="Google Shape;121;p24"/>
          <p:cNvSpPr txBox="1">
            <a:spLocks noGrp="1"/>
          </p:cNvSpPr>
          <p:nvPr>
            <p:ph type="subTitle" idx="1"/>
          </p:nvPr>
        </p:nvSpPr>
        <p:spPr>
          <a:xfrm>
            <a:off x="311700" y="1796700"/>
            <a:ext cx="8520600" cy="3123600"/>
          </a:xfrm>
          <a:prstGeom prst="rect">
            <a:avLst/>
          </a:prstGeom>
        </p:spPr>
        <p:txBody>
          <a:bodyPr spcFirstLastPara="1" wrap="square" lIns="91425" tIns="91425" rIns="91425" bIns="91425" anchor="t" anchorCtr="0">
            <a:noAutofit/>
          </a:bodyPr>
          <a:lstStyle/>
          <a:p>
            <a:pPr marL="457200" lvl="0" indent="-304800" algn="l" rtl="0">
              <a:lnSpc>
                <a:spcPct val="128571"/>
              </a:lnSpc>
              <a:spcBef>
                <a:spcPts val="0"/>
              </a:spcBef>
              <a:spcAft>
                <a:spcPts val="0"/>
              </a:spcAft>
              <a:buClr>
                <a:srgbClr val="202124"/>
              </a:buClr>
              <a:buSzPts val="1200"/>
              <a:buChar char="●"/>
            </a:pPr>
            <a:endParaRPr sz="1200">
              <a:solidFill>
                <a:srgbClr val="202124"/>
              </a:solidFill>
              <a:highlight>
                <a:srgbClr val="F8F9FA"/>
              </a:highlight>
            </a:endParaRPr>
          </a:p>
          <a:p>
            <a:pPr marL="457200" lvl="0" indent="0" algn="l" rtl="0">
              <a:lnSpc>
                <a:spcPct val="180000"/>
              </a:lnSpc>
              <a:spcBef>
                <a:spcPts val="0"/>
              </a:spcBef>
              <a:spcAft>
                <a:spcPts val="0"/>
              </a:spcAft>
              <a:buNone/>
            </a:pPr>
            <a:endParaRPr sz="900">
              <a:solidFill>
                <a:srgbClr val="333333"/>
              </a:solidFill>
            </a:endParaRPr>
          </a:p>
          <a:p>
            <a:pPr marL="457200" lvl="0" indent="0" algn="l" rtl="0">
              <a:spcBef>
                <a:spcPts val="1900"/>
              </a:spcBef>
              <a:spcAft>
                <a:spcPts val="0"/>
              </a:spcAft>
              <a:buNone/>
            </a:pPr>
            <a:endParaRPr sz="1500">
              <a:solidFill>
                <a:srgbClr val="3333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311700" y="129200"/>
            <a:ext cx="8520600" cy="11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27" name="Google Shape;127;p25"/>
          <p:cNvSpPr txBox="1">
            <a:spLocks noGrp="1"/>
          </p:cNvSpPr>
          <p:nvPr>
            <p:ph type="subTitle" idx="1"/>
          </p:nvPr>
        </p:nvSpPr>
        <p:spPr>
          <a:xfrm>
            <a:off x="311700" y="1232000"/>
            <a:ext cx="8520600" cy="36882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600" b="1">
                <a:solidFill>
                  <a:srgbClr val="000000"/>
                </a:solidFill>
              </a:rPr>
              <a:t>CRÍTICAS</a:t>
            </a:r>
            <a:endParaRPr sz="1600" b="1">
              <a:solidFill>
                <a:srgbClr val="000000"/>
              </a:solidFill>
            </a:endParaRPr>
          </a:p>
          <a:p>
            <a:pPr marL="457200" lvl="0" indent="-330200" algn="just" rtl="0">
              <a:lnSpc>
                <a:spcPct val="128571"/>
              </a:lnSpc>
              <a:spcBef>
                <a:spcPts val="800"/>
              </a:spcBef>
              <a:spcAft>
                <a:spcPts val="0"/>
              </a:spcAft>
              <a:buClr>
                <a:srgbClr val="000000"/>
              </a:buClr>
              <a:buSzPts val="1600"/>
              <a:buChar char="●"/>
            </a:pPr>
            <a:r>
              <a:rPr lang="en" sz="1600">
                <a:solidFill>
                  <a:srgbClr val="000000"/>
                </a:solidFill>
              </a:rPr>
              <a:t>Os estudos de caso se </a:t>
            </a:r>
            <a:r>
              <a:rPr lang="en" sz="1600" b="1">
                <a:solidFill>
                  <a:srgbClr val="000000"/>
                </a:solidFill>
              </a:rPr>
              <a:t>baseiam exclusivamente em exemplos dos Estados Unidos,</a:t>
            </a:r>
            <a:r>
              <a:rPr lang="en" sz="1600">
                <a:solidFill>
                  <a:srgbClr val="000000"/>
                </a:solidFill>
              </a:rPr>
              <a:t> muitos deles severamente datados.</a:t>
            </a:r>
            <a:endParaRPr sz="1600">
              <a:solidFill>
                <a:srgbClr val="000000"/>
              </a:solidFill>
            </a:endParaRPr>
          </a:p>
          <a:p>
            <a:pPr marL="457200" lvl="0" indent="-330200" algn="just" rtl="0">
              <a:lnSpc>
                <a:spcPct val="128571"/>
              </a:lnSpc>
              <a:spcBef>
                <a:spcPts val="0"/>
              </a:spcBef>
              <a:spcAft>
                <a:spcPts val="0"/>
              </a:spcAft>
              <a:buClr>
                <a:srgbClr val="000000"/>
              </a:buClr>
              <a:buSzPts val="1600"/>
              <a:buChar char="●"/>
            </a:pPr>
            <a:r>
              <a:rPr lang="en" sz="1600" b="1">
                <a:solidFill>
                  <a:srgbClr val="000000"/>
                </a:solidFill>
              </a:rPr>
              <a:t>Há pouca referência ao papel da mídia (fake news)</a:t>
            </a:r>
            <a:r>
              <a:rPr lang="en" sz="1600">
                <a:solidFill>
                  <a:srgbClr val="000000"/>
                </a:solidFill>
              </a:rPr>
              <a:t> em uma democracia, enquanto a revolução digital que mudou a política e o comportamento do eleitor na última década não é abordada. </a:t>
            </a:r>
            <a:endParaRPr sz="1600">
              <a:solidFill>
                <a:srgbClr val="000000"/>
              </a:solidFill>
            </a:endParaRPr>
          </a:p>
          <a:p>
            <a:pPr marL="457200" lvl="0" indent="-330200" algn="just" rtl="0">
              <a:lnSpc>
                <a:spcPct val="128571"/>
              </a:lnSpc>
              <a:spcBef>
                <a:spcPts val="0"/>
              </a:spcBef>
              <a:spcAft>
                <a:spcPts val="0"/>
              </a:spcAft>
              <a:buClr>
                <a:srgbClr val="000000"/>
              </a:buClr>
              <a:buSzPts val="1600"/>
              <a:buChar char="●"/>
            </a:pPr>
            <a:r>
              <a:rPr lang="en" sz="1600">
                <a:solidFill>
                  <a:srgbClr val="000000"/>
                </a:solidFill>
              </a:rPr>
              <a:t>Na visão dos autores, a principal recomendação seria limitar o dinheiro privado na política para reduzir o papel dos interesses especiais que exploram as fraquezas no processo democrático (o que parece superficial diante do grande número de falhas que eles apontam). </a:t>
            </a:r>
            <a:endParaRPr sz="1600">
              <a:solidFill>
                <a:srgbClr val="000000"/>
              </a:solidFill>
            </a:endParaRPr>
          </a:p>
          <a:p>
            <a:pPr marL="457200" lvl="0" indent="0" algn="l" rtl="0">
              <a:lnSpc>
                <a:spcPct val="180000"/>
              </a:lnSpc>
              <a:spcBef>
                <a:spcPts val="0"/>
              </a:spcBef>
              <a:spcAft>
                <a:spcPts val="0"/>
              </a:spcAft>
              <a:buNone/>
            </a:pPr>
            <a:endParaRPr sz="900">
              <a:solidFill>
                <a:srgbClr val="333333"/>
              </a:solidFill>
            </a:endParaRPr>
          </a:p>
          <a:p>
            <a:pPr marL="457200" lvl="0" indent="0" algn="l" rtl="0">
              <a:spcBef>
                <a:spcPts val="1900"/>
              </a:spcBef>
              <a:spcAft>
                <a:spcPts val="0"/>
              </a:spcAft>
              <a:buNone/>
            </a:pPr>
            <a:endParaRPr sz="150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311700" y="270100"/>
            <a:ext cx="8520600" cy="89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33" name="Google Shape;133;p26"/>
          <p:cNvSpPr txBox="1">
            <a:spLocks noGrp="1"/>
          </p:cNvSpPr>
          <p:nvPr>
            <p:ph type="subTitle" idx="1"/>
          </p:nvPr>
        </p:nvSpPr>
        <p:spPr>
          <a:xfrm>
            <a:off x="311700" y="1162600"/>
            <a:ext cx="8520600" cy="3757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600">
              <a:solidFill>
                <a:srgbClr val="000000"/>
              </a:solidFill>
            </a:endParaRPr>
          </a:p>
          <a:p>
            <a:pPr marL="457200" lvl="0" indent="-330200" algn="just" rtl="0">
              <a:lnSpc>
                <a:spcPct val="115000"/>
              </a:lnSpc>
              <a:spcBef>
                <a:spcPts val="800"/>
              </a:spcBef>
              <a:spcAft>
                <a:spcPts val="0"/>
              </a:spcAft>
              <a:buClr>
                <a:srgbClr val="000000"/>
              </a:buClr>
              <a:buSzPts val="1600"/>
              <a:buChar char="●"/>
            </a:pPr>
            <a:r>
              <a:rPr lang="en" sz="1600">
                <a:solidFill>
                  <a:srgbClr val="000000"/>
                </a:solidFill>
              </a:rPr>
              <a:t>Os autores ignoram em grande medida os trabalhos na área da ciência política que nas últimas décadas chamaram a atenção para o</a:t>
            </a:r>
            <a:r>
              <a:rPr lang="en" sz="1600" b="1">
                <a:solidFill>
                  <a:srgbClr val="000000"/>
                </a:solidFill>
              </a:rPr>
              <a:t>s efeitos da eclosão de novos temas, para a diluição das referências identitárias, para o desalinhamento e desafectação partidária, bem como para a volatilidade eleitoral</a:t>
            </a:r>
            <a:r>
              <a:rPr lang="en" sz="1600">
                <a:solidFill>
                  <a:srgbClr val="000000"/>
                </a:solidFill>
              </a:rPr>
              <a:t>;</a:t>
            </a:r>
            <a:endParaRPr sz="1600">
              <a:solidFill>
                <a:srgbClr val="000000"/>
              </a:solidFill>
            </a:endParaRPr>
          </a:p>
          <a:p>
            <a:pPr marL="457200" lvl="0" indent="0" algn="just" rtl="0">
              <a:lnSpc>
                <a:spcPct val="115000"/>
              </a:lnSpc>
              <a:spcBef>
                <a:spcPts val="800"/>
              </a:spcBef>
              <a:spcAft>
                <a:spcPts val="0"/>
              </a:spcAft>
              <a:buNone/>
            </a:pPr>
            <a:endParaRPr sz="1600">
              <a:solidFill>
                <a:srgbClr val="000000"/>
              </a:solidFill>
            </a:endParaRPr>
          </a:p>
          <a:p>
            <a:pPr marL="457200" lvl="0" indent="-330200" algn="just" rtl="0">
              <a:lnSpc>
                <a:spcPct val="115000"/>
              </a:lnSpc>
              <a:spcBef>
                <a:spcPts val="800"/>
              </a:spcBef>
              <a:spcAft>
                <a:spcPts val="0"/>
              </a:spcAft>
              <a:buClr>
                <a:srgbClr val="000000"/>
              </a:buClr>
              <a:buSzPts val="1600"/>
              <a:buChar char="●"/>
            </a:pPr>
            <a:r>
              <a:rPr lang="en" sz="1600">
                <a:solidFill>
                  <a:srgbClr val="000000"/>
                </a:solidFill>
              </a:rPr>
              <a:t> Ao colocaram o cerne das escolhas eleitorais no voto identitário, longe de estarem a inovar, o</a:t>
            </a:r>
            <a:r>
              <a:rPr lang="en" sz="1600" b="1">
                <a:solidFill>
                  <a:srgbClr val="000000"/>
                </a:solidFill>
              </a:rPr>
              <a:t>s autores prestam tributo à tradição da sociologia eleitoral que desde há muito sublinhou a importância das clivagens sociais, religiosas e culturais como quadro orientador das clivagens políticas.</a:t>
            </a:r>
            <a:endParaRPr sz="1600" b="1">
              <a:solidFill>
                <a:srgbClr val="000000"/>
              </a:solidFill>
            </a:endParaRPr>
          </a:p>
          <a:p>
            <a:pPr marL="457200" lvl="0" indent="0" algn="l" rtl="0">
              <a:lnSpc>
                <a:spcPct val="180000"/>
              </a:lnSpc>
              <a:spcBef>
                <a:spcPts val="800"/>
              </a:spcBef>
              <a:spcAft>
                <a:spcPts val="0"/>
              </a:spcAft>
              <a:buNone/>
            </a:pPr>
            <a:endParaRPr sz="900">
              <a:solidFill>
                <a:srgbClr val="333333"/>
              </a:solidFill>
            </a:endParaRPr>
          </a:p>
          <a:p>
            <a:pPr marL="457200" lvl="0" indent="0" algn="l" rtl="0">
              <a:spcBef>
                <a:spcPts val="1900"/>
              </a:spcBef>
              <a:spcAft>
                <a:spcPts val="0"/>
              </a:spcAft>
              <a:buNone/>
            </a:pPr>
            <a:endParaRPr sz="1500">
              <a:solidFill>
                <a:srgbClr val="33333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311700" y="375775"/>
            <a:ext cx="8520600" cy="79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39" name="Google Shape;139;p27"/>
          <p:cNvSpPr txBox="1">
            <a:spLocks noGrp="1"/>
          </p:cNvSpPr>
          <p:nvPr>
            <p:ph type="subTitle" idx="1"/>
          </p:nvPr>
        </p:nvSpPr>
        <p:spPr>
          <a:xfrm>
            <a:off x="311700" y="1174375"/>
            <a:ext cx="8520600" cy="3745800"/>
          </a:xfrm>
          <a:prstGeom prst="rect">
            <a:avLst/>
          </a:prstGeom>
        </p:spPr>
        <p:txBody>
          <a:bodyPr spcFirstLastPara="1" wrap="square" lIns="91425" tIns="91425" rIns="91425" bIns="91425" anchor="t" anchorCtr="0">
            <a:noAutofit/>
          </a:bodyPr>
          <a:lstStyle/>
          <a:p>
            <a:pPr marL="457200" lvl="0" indent="-323850" algn="just" rtl="0">
              <a:lnSpc>
                <a:spcPct val="115000"/>
              </a:lnSpc>
              <a:spcBef>
                <a:spcPts val="0"/>
              </a:spcBef>
              <a:spcAft>
                <a:spcPts val="0"/>
              </a:spcAft>
              <a:buClr>
                <a:srgbClr val="000000"/>
              </a:buClr>
              <a:buSzPts val="1500"/>
              <a:buChar char="●"/>
            </a:pPr>
            <a:r>
              <a:rPr lang="en" sz="1500" dirty="0">
                <a:solidFill>
                  <a:srgbClr val="000000"/>
                </a:solidFill>
              </a:rPr>
              <a:t>Ao centrarem nos dados empíricos nos Estados Unidos, enfraquece a abordagem genérica para as democracias no sentido de que a fragilidade de democracia americana não necessariamente representa genericamente todas as democracias;</a:t>
            </a:r>
            <a:endParaRPr sz="1500" dirty="0">
              <a:solidFill>
                <a:srgbClr val="000000"/>
              </a:solidFill>
            </a:endParaRPr>
          </a:p>
          <a:p>
            <a:pPr marL="457200" lvl="0" indent="0" algn="just" rtl="0">
              <a:lnSpc>
                <a:spcPct val="115000"/>
              </a:lnSpc>
              <a:spcBef>
                <a:spcPts val="800"/>
              </a:spcBef>
              <a:spcAft>
                <a:spcPts val="0"/>
              </a:spcAft>
              <a:buNone/>
            </a:pPr>
            <a:endParaRPr sz="1500" dirty="0">
              <a:solidFill>
                <a:srgbClr val="000000"/>
              </a:solidFill>
            </a:endParaRPr>
          </a:p>
          <a:p>
            <a:pPr marL="457200" lvl="0" indent="-323850" algn="just" rtl="0">
              <a:lnSpc>
                <a:spcPct val="115000"/>
              </a:lnSpc>
              <a:spcBef>
                <a:spcPts val="800"/>
              </a:spcBef>
              <a:spcAft>
                <a:spcPts val="0"/>
              </a:spcAft>
              <a:buClr>
                <a:srgbClr val="000000"/>
              </a:buClr>
              <a:buSzPts val="1500"/>
              <a:buChar char="●"/>
            </a:pPr>
            <a:r>
              <a:rPr lang="en" sz="1500" dirty="0">
                <a:solidFill>
                  <a:srgbClr val="000000"/>
                </a:solidFill>
              </a:rPr>
              <a:t>O pessimismo dos autores se explica sobretudo pela abordagem puramente racionalista típica dos economistas com a qual iniciam a análise. </a:t>
            </a:r>
            <a:endParaRPr sz="1500" dirty="0">
              <a:solidFill>
                <a:srgbClr val="000000"/>
              </a:solidFill>
            </a:endParaRPr>
          </a:p>
          <a:p>
            <a:pPr marL="457200" lvl="0" indent="0" algn="just" rtl="0">
              <a:lnSpc>
                <a:spcPct val="115000"/>
              </a:lnSpc>
              <a:spcBef>
                <a:spcPts val="800"/>
              </a:spcBef>
              <a:spcAft>
                <a:spcPts val="0"/>
              </a:spcAft>
              <a:buNone/>
            </a:pPr>
            <a:endParaRPr sz="1500" dirty="0">
              <a:solidFill>
                <a:srgbClr val="000000"/>
              </a:solidFill>
            </a:endParaRPr>
          </a:p>
          <a:p>
            <a:pPr marL="457200" lvl="0" indent="-323850" algn="just" rtl="0">
              <a:lnSpc>
                <a:spcPct val="115000"/>
              </a:lnSpc>
              <a:spcBef>
                <a:spcPts val="800"/>
              </a:spcBef>
              <a:spcAft>
                <a:spcPts val="0"/>
              </a:spcAft>
              <a:buClr>
                <a:srgbClr val="000000"/>
              </a:buClr>
              <a:buSzPts val="1500"/>
              <a:buChar char="●"/>
            </a:pPr>
            <a:r>
              <a:rPr lang="en" sz="1500" dirty="0">
                <a:solidFill>
                  <a:srgbClr val="000000"/>
                </a:solidFill>
              </a:rPr>
              <a:t>Esse comportamento é determinado pela identidade social e não por qualquer preferência ou valoração econômica pessoal pode ser muito problemático para visões individualistas da vida política.</a:t>
            </a:r>
            <a:endParaRPr sz="1500" dirty="0">
              <a:solidFill>
                <a:srgbClr val="000000"/>
              </a:solidFill>
            </a:endParaRPr>
          </a:p>
          <a:p>
            <a:pPr marL="457200" lvl="0" indent="0" algn="l" rtl="0">
              <a:lnSpc>
                <a:spcPct val="180000"/>
              </a:lnSpc>
              <a:spcBef>
                <a:spcPts val="800"/>
              </a:spcBef>
              <a:spcAft>
                <a:spcPts val="0"/>
              </a:spcAft>
              <a:buNone/>
            </a:pPr>
            <a:endParaRPr sz="900" dirty="0">
              <a:solidFill>
                <a:srgbClr val="333333"/>
              </a:solidFill>
            </a:endParaRPr>
          </a:p>
          <a:p>
            <a:pPr marL="457200" lvl="0" indent="0" algn="l" rtl="0">
              <a:spcBef>
                <a:spcPts val="1900"/>
              </a:spcBef>
              <a:spcAft>
                <a:spcPts val="0"/>
              </a:spcAft>
              <a:buNone/>
            </a:pPr>
            <a:endParaRPr sz="1500" dirty="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311700" y="364050"/>
            <a:ext cx="8520600" cy="71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dirty="0"/>
              <a:t>	</a:t>
            </a:r>
            <a:r>
              <a:rPr lang="en" sz="2100" b="1" dirty="0"/>
              <a:t>DEMOCRACY FOR REALISTS Why Elections Do Not Produce Responsive Government</a:t>
            </a:r>
            <a:endParaRPr dirty="0"/>
          </a:p>
        </p:txBody>
      </p:sp>
      <p:sp>
        <p:nvSpPr>
          <p:cNvPr id="145" name="Google Shape;145;p28"/>
          <p:cNvSpPr txBox="1">
            <a:spLocks noGrp="1"/>
          </p:cNvSpPr>
          <p:nvPr>
            <p:ph type="subTitle" idx="1"/>
          </p:nvPr>
        </p:nvSpPr>
        <p:spPr>
          <a:xfrm>
            <a:off x="311700" y="998175"/>
            <a:ext cx="8520600" cy="4145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b="1" dirty="0">
                <a:solidFill>
                  <a:srgbClr val="202124"/>
                </a:solidFill>
              </a:rPr>
              <a:t>CONCLUSÃO</a:t>
            </a:r>
            <a:endParaRPr sz="1300" b="1" dirty="0">
              <a:solidFill>
                <a:srgbClr val="202124"/>
              </a:solidFill>
            </a:endParaRPr>
          </a:p>
          <a:p>
            <a:pPr marL="457200" lvl="0" indent="-311150" algn="just" rtl="0">
              <a:lnSpc>
                <a:spcPct val="160000"/>
              </a:lnSpc>
              <a:spcBef>
                <a:spcPts val="1500"/>
              </a:spcBef>
              <a:spcAft>
                <a:spcPts val="0"/>
              </a:spcAft>
              <a:buClr>
                <a:srgbClr val="333333"/>
              </a:buClr>
              <a:buSzPts val="1300"/>
              <a:buChar char="●"/>
            </a:pPr>
            <a:r>
              <a:rPr lang="en" sz="1300" dirty="0">
                <a:solidFill>
                  <a:srgbClr val="202124"/>
                </a:solidFill>
              </a:rPr>
              <a:t>As eleições estão longe de ser o mecanismo perfeito que muitos têm em mente quando pensam nelas, mas, como reconhecem os autores, produzem um poder mais legítimo e cidadãos mais conscienciosos. Além disso, impedem que qualquer grupo social tenha o monopólio absoluto do poder e possa abusar dele. </a:t>
            </a:r>
            <a:endParaRPr sz="1300" dirty="0">
              <a:solidFill>
                <a:srgbClr val="202124"/>
              </a:solidFill>
            </a:endParaRPr>
          </a:p>
          <a:p>
            <a:pPr marL="457200" lvl="0" indent="-311150" algn="just" rtl="0">
              <a:lnSpc>
                <a:spcPct val="128571"/>
              </a:lnSpc>
              <a:spcBef>
                <a:spcPts val="0"/>
              </a:spcBef>
              <a:spcAft>
                <a:spcPts val="0"/>
              </a:spcAft>
              <a:buClr>
                <a:srgbClr val="333333"/>
              </a:buClr>
              <a:buSzPts val="1300"/>
              <a:buChar char="●"/>
            </a:pPr>
            <a:r>
              <a:rPr lang="en" sz="1300" dirty="0">
                <a:solidFill>
                  <a:srgbClr val="202124"/>
                </a:solidFill>
              </a:rPr>
              <a:t>O fato de o comportamento eleitoral ser marcado por identidades sociais e não por preferências individuais, </a:t>
            </a:r>
            <a:r>
              <a:rPr lang="en" sz="1300" b="1" dirty="0">
                <a:solidFill>
                  <a:srgbClr val="202124"/>
                </a:solidFill>
              </a:rPr>
              <a:t>implica que devemos mudar o foco quando se trata de garantir o bom funcionamento da democracia</a:t>
            </a:r>
            <a:r>
              <a:rPr lang="en" sz="1300" dirty="0">
                <a:solidFill>
                  <a:srgbClr val="202124"/>
                </a:solidFill>
              </a:rPr>
              <a:t>. </a:t>
            </a:r>
            <a:endParaRPr sz="1300" dirty="0">
              <a:solidFill>
                <a:srgbClr val="202124"/>
              </a:solidFill>
            </a:endParaRPr>
          </a:p>
          <a:p>
            <a:pPr marL="457200" lvl="0" indent="-311150" algn="just" rtl="0">
              <a:lnSpc>
                <a:spcPct val="128571"/>
              </a:lnSpc>
              <a:spcBef>
                <a:spcPts val="0"/>
              </a:spcBef>
              <a:spcAft>
                <a:spcPts val="0"/>
              </a:spcAft>
              <a:buClr>
                <a:srgbClr val="333333"/>
              </a:buClr>
              <a:buSzPts val="1300"/>
              <a:buChar char="●"/>
            </a:pPr>
            <a:r>
              <a:rPr lang="en" sz="1300" b="1" dirty="0">
                <a:solidFill>
                  <a:srgbClr val="202124"/>
                </a:solidFill>
              </a:rPr>
              <a:t>A qualidade da democracia não dependerá principalmente do nível de informação do eleitor mediano, já que a informação não é o elemento-chave do voto.</a:t>
            </a:r>
            <a:r>
              <a:rPr lang="en" sz="1300" dirty="0">
                <a:solidFill>
                  <a:srgbClr val="202124"/>
                </a:solidFill>
              </a:rPr>
              <a:t> </a:t>
            </a:r>
            <a:endParaRPr sz="1300" dirty="0">
              <a:solidFill>
                <a:srgbClr val="202124"/>
              </a:solidFill>
            </a:endParaRPr>
          </a:p>
          <a:p>
            <a:pPr marL="457200" lvl="0" indent="-311150" algn="just" rtl="0">
              <a:lnSpc>
                <a:spcPct val="128571"/>
              </a:lnSpc>
              <a:spcBef>
                <a:spcPts val="0"/>
              </a:spcBef>
              <a:spcAft>
                <a:spcPts val="0"/>
              </a:spcAft>
              <a:buClr>
                <a:srgbClr val="333333"/>
              </a:buClr>
              <a:buSzPts val="1300"/>
              <a:buChar char="●"/>
            </a:pPr>
            <a:r>
              <a:rPr lang="en" sz="1300" b="1" dirty="0">
                <a:solidFill>
                  <a:srgbClr val="202124"/>
                </a:solidFill>
              </a:rPr>
              <a:t>O funcionamento da democracia dependerá da capacidade dos diferentes grupos sociais de se organizarem bem, formarem coalizões e enviarem aos seus membros os sinais necessários sobre qual candidato escolher.</a:t>
            </a:r>
            <a:r>
              <a:rPr lang="en" sz="1300" dirty="0">
                <a:solidFill>
                  <a:srgbClr val="202124"/>
                </a:solidFill>
              </a:rPr>
              <a:t> </a:t>
            </a:r>
            <a:endParaRPr sz="1300" dirty="0">
              <a:solidFill>
                <a:srgbClr val="202124"/>
              </a:solidFill>
            </a:endParaRPr>
          </a:p>
          <a:p>
            <a:pPr marL="457200" lvl="0" indent="-311150" algn="just" rtl="0">
              <a:lnSpc>
                <a:spcPct val="128571"/>
              </a:lnSpc>
              <a:spcBef>
                <a:spcPts val="0"/>
              </a:spcBef>
              <a:spcAft>
                <a:spcPts val="0"/>
              </a:spcAft>
              <a:buClr>
                <a:srgbClr val="333333"/>
              </a:buClr>
              <a:buSzPts val="1300"/>
              <a:buChar char="●"/>
            </a:pPr>
            <a:r>
              <a:rPr lang="en" sz="1300" dirty="0">
                <a:solidFill>
                  <a:srgbClr val="202124"/>
                </a:solidFill>
              </a:rPr>
              <a:t>Nesta democracia, os partidos parecem ser fundamentais.</a:t>
            </a:r>
            <a:endParaRPr sz="1300" dirty="0">
              <a:solidFill>
                <a:srgbClr val="333333"/>
              </a:solidFill>
            </a:endParaRPr>
          </a:p>
          <a:p>
            <a:pPr marL="457200" lvl="0" indent="0" algn="l" rtl="0">
              <a:lnSpc>
                <a:spcPct val="180000"/>
              </a:lnSpc>
              <a:spcBef>
                <a:spcPts val="0"/>
              </a:spcBef>
              <a:spcAft>
                <a:spcPts val="0"/>
              </a:spcAft>
              <a:buNone/>
            </a:pPr>
            <a:endParaRPr sz="900" dirty="0">
              <a:solidFill>
                <a:srgbClr val="333333"/>
              </a:solidFill>
            </a:endParaRPr>
          </a:p>
          <a:p>
            <a:pPr marL="457200" lvl="0" indent="0" algn="l" rtl="0">
              <a:spcBef>
                <a:spcPts val="1900"/>
              </a:spcBef>
              <a:spcAft>
                <a:spcPts val="0"/>
              </a:spcAft>
              <a:buNone/>
            </a:pPr>
            <a:endParaRPr sz="1500" dirty="0">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D225A-AFF9-450C-A402-100C7BE3E8E9}"/>
              </a:ext>
            </a:extLst>
          </p:cNvPr>
          <p:cNvSpPr>
            <a:spLocks noGrp="1"/>
          </p:cNvSpPr>
          <p:nvPr>
            <p:ph type="title"/>
          </p:nvPr>
        </p:nvSpPr>
        <p:spPr>
          <a:xfrm>
            <a:off x="311700" y="344910"/>
            <a:ext cx="8520600" cy="841800"/>
          </a:xfrm>
        </p:spPr>
        <p:txBody>
          <a:bodyPr/>
          <a:lstStyle/>
          <a:p>
            <a:r>
              <a:rPr lang="pt-BR" dirty="0"/>
              <a:t>Mais poder ao povo implica realmente melhores políticas públicas?</a:t>
            </a:r>
          </a:p>
        </p:txBody>
      </p:sp>
      <p:sp>
        <p:nvSpPr>
          <p:cNvPr id="6" name="CaixaDeTexto 5">
            <a:extLst>
              <a:ext uri="{FF2B5EF4-FFF2-40B4-BE49-F238E27FC236}">
                <a16:creationId xmlns:a16="http://schemas.microsoft.com/office/drawing/2014/main" id="{BCE419AD-5F58-407F-8088-70ACCDF36F80}"/>
              </a:ext>
            </a:extLst>
          </p:cNvPr>
          <p:cNvSpPr txBox="1"/>
          <p:nvPr/>
        </p:nvSpPr>
        <p:spPr>
          <a:xfrm>
            <a:off x="311700" y="1787025"/>
            <a:ext cx="8199120" cy="3212418"/>
          </a:xfrm>
          <a:prstGeom prst="rect">
            <a:avLst/>
          </a:prstGeom>
          <a:noFill/>
        </p:spPr>
        <p:txBody>
          <a:bodyPr wrap="square">
            <a:spAutoFit/>
          </a:bodyPr>
          <a:lstStyle/>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Os autores desafiam a cultura política fundada </a:t>
            </a:r>
            <a:r>
              <a:rPr lang="pt-BR" dirty="0"/>
              <a:t>em uma visão </a:t>
            </a:r>
            <a:r>
              <a:rPr lang="pt-BR" sz="1400" dirty="0">
                <a:solidFill>
                  <a:srgbClr val="000000"/>
                </a:solidFill>
              </a:rPr>
              <a:t>“ingênua” da soberania popular pela qual as reformas políticas deveriam sempre visar mais democracia. Isto é, as reformas a serem promovidas deveriam sempre buscar “mais democracia” nas instituições a serem reformadas.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Para os autores, trata-se de uma ideia consolidada no ideário popular de que maior participação civil traria como resultado inexorável menor corrupção, desvio éticos e incompetência.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Para tanto trazem alguns exemplos:</a:t>
            </a:r>
          </a:p>
          <a:p>
            <a:pPr marL="457200" lvl="0" indent="0" algn="just" rtl="0">
              <a:lnSpc>
                <a:spcPct val="115000"/>
              </a:lnSpc>
              <a:spcBef>
                <a:spcPts val="800"/>
              </a:spcBef>
              <a:spcAft>
                <a:spcPts val="0"/>
              </a:spcAft>
              <a:buNone/>
            </a:pPr>
            <a:endParaRPr lang="pt-BR" sz="1400" dirty="0">
              <a:solidFill>
                <a:srgbClr val="000000"/>
              </a:solidFill>
            </a:endParaRPr>
          </a:p>
          <a:p>
            <a:pPr marL="457200" lvl="0" indent="0" algn="l" rtl="0">
              <a:lnSpc>
                <a:spcPct val="180000"/>
              </a:lnSpc>
              <a:spcBef>
                <a:spcPts val="800"/>
              </a:spcBef>
              <a:spcAft>
                <a:spcPts val="0"/>
              </a:spcAft>
              <a:buNone/>
            </a:pPr>
            <a:endParaRPr lang="pt-BR" sz="800" dirty="0">
              <a:solidFill>
                <a:srgbClr val="333333"/>
              </a:solidFill>
            </a:endParaRPr>
          </a:p>
        </p:txBody>
      </p:sp>
    </p:spTree>
    <p:extLst>
      <p:ext uri="{BB962C8B-B14F-4D97-AF65-F5344CB8AC3E}">
        <p14:creationId xmlns:p14="http://schemas.microsoft.com/office/powerpoint/2010/main" val="412689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311700" y="360150"/>
            <a:ext cx="8520600" cy="841800"/>
          </a:xfrm>
        </p:spPr>
        <p:txBody>
          <a:bodyPr/>
          <a:lstStyle/>
          <a:p>
            <a:r>
              <a:rPr lang="pt-BR" dirty="0"/>
              <a:t>Caso da Fluoretação da Água</a:t>
            </a:r>
          </a:p>
        </p:txBody>
      </p:sp>
      <p:sp>
        <p:nvSpPr>
          <p:cNvPr id="4" name="CaixaDeTexto 3">
            <a:extLst>
              <a:ext uri="{FF2B5EF4-FFF2-40B4-BE49-F238E27FC236}">
                <a16:creationId xmlns:a16="http://schemas.microsoft.com/office/drawing/2014/main" id="{752A2705-791F-4B5B-8831-47E7FF6D3DB7}"/>
              </a:ext>
            </a:extLst>
          </p:cNvPr>
          <p:cNvSpPr txBox="1"/>
          <p:nvPr/>
        </p:nvSpPr>
        <p:spPr>
          <a:xfrm>
            <a:off x="311700" y="1335210"/>
            <a:ext cx="8520600" cy="3292120"/>
          </a:xfrm>
          <a:prstGeom prst="rect">
            <a:avLst/>
          </a:prstGeom>
          <a:noFill/>
        </p:spPr>
        <p:txBody>
          <a:bodyPr wrap="square">
            <a:spAutoFit/>
          </a:bodyPr>
          <a:lstStyle/>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Durante os anos 1950, iniciou-se um debate </a:t>
            </a:r>
            <a:r>
              <a:rPr lang="pt-BR" dirty="0"/>
              <a:t>política acerca da necessidade de se </a:t>
            </a:r>
            <a:r>
              <a:rPr lang="pt-BR" sz="1400" dirty="0">
                <a:solidFill>
                  <a:srgbClr val="000000"/>
                </a:solidFill>
              </a:rPr>
              <a:t>adicionar Flúor nas águas a serem consumidas, uma vez que diversos estudos científicos indicavam que o uso de tal substância melhorava a saúde geral da população – notadamente em razão da redução do risco de cáries e doenças bucais em geral – a um baixíssimo custo e sem danos à população.</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Diversas cidades americanas adotaram políticas de fluoretação. Porém, em outras houve referendos acerca da política e, em cerca de 60% das localidades em que a medida foi submetida à consulta popula</a:t>
            </a:r>
            <a:r>
              <a:rPr lang="pt-BR" dirty="0"/>
              <a:t>r, a medida foi rejeitada. </a:t>
            </a:r>
            <a:r>
              <a:rPr lang="pt-BR" sz="1400" dirty="0">
                <a:solidFill>
                  <a:srgbClr val="000000"/>
                </a:solidFill>
              </a:rPr>
              <a:t>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endParaRPr lang="pt-BR" sz="1400" dirty="0">
              <a:solidFill>
                <a:srgbClr val="000000"/>
              </a:solidFill>
            </a:endParaRPr>
          </a:p>
          <a:p>
            <a:pPr marL="457200" lvl="0" indent="-323850" algn="just" rtl="0">
              <a:lnSpc>
                <a:spcPct val="115000"/>
              </a:lnSpc>
              <a:spcBef>
                <a:spcPts val="0"/>
              </a:spcBef>
              <a:spcAft>
                <a:spcPts val="0"/>
              </a:spcAft>
              <a:buClr>
                <a:srgbClr val="000000"/>
              </a:buClr>
              <a:buSzPts val="1500"/>
              <a:buChar char="●"/>
            </a:pPr>
            <a:endParaRPr lang="pt-BR" dirty="0"/>
          </a:p>
        </p:txBody>
      </p:sp>
    </p:spTree>
    <p:extLst>
      <p:ext uri="{BB962C8B-B14F-4D97-AF65-F5344CB8AC3E}">
        <p14:creationId xmlns:p14="http://schemas.microsoft.com/office/powerpoint/2010/main" val="419078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1F7A3-47B3-45E8-ABB4-55C4FE7DE85B}"/>
              </a:ext>
            </a:extLst>
          </p:cNvPr>
          <p:cNvSpPr>
            <a:spLocks noGrp="1"/>
          </p:cNvSpPr>
          <p:nvPr>
            <p:ph type="title"/>
          </p:nvPr>
        </p:nvSpPr>
        <p:spPr/>
        <p:txBody>
          <a:bodyPr/>
          <a:lstStyle/>
          <a:p>
            <a:endParaRPr lang="pt-BR" dirty="0"/>
          </a:p>
        </p:txBody>
      </p:sp>
      <p:pic>
        <p:nvPicPr>
          <p:cNvPr id="4" name="Imagem 3">
            <a:extLst>
              <a:ext uri="{FF2B5EF4-FFF2-40B4-BE49-F238E27FC236}">
                <a16:creationId xmlns:a16="http://schemas.microsoft.com/office/drawing/2014/main" id="{5A02B7DC-ED6E-4413-8C42-E143BB7C5BB8}"/>
              </a:ext>
            </a:extLst>
          </p:cNvPr>
          <p:cNvPicPr>
            <a:picLocks noChangeAspect="1"/>
          </p:cNvPicPr>
          <p:nvPr/>
        </p:nvPicPr>
        <p:blipFill>
          <a:blip r:embed="rId2"/>
          <a:stretch>
            <a:fillRect/>
          </a:stretch>
        </p:blipFill>
        <p:spPr>
          <a:xfrm>
            <a:off x="311700" y="358140"/>
            <a:ext cx="4509298" cy="3126494"/>
          </a:xfrm>
          <a:prstGeom prst="rect">
            <a:avLst/>
          </a:prstGeom>
        </p:spPr>
      </p:pic>
      <p:pic>
        <p:nvPicPr>
          <p:cNvPr id="6" name="Imagem 5">
            <a:extLst>
              <a:ext uri="{FF2B5EF4-FFF2-40B4-BE49-F238E27FC236}">
                <a16:creationId xmlns:a16="http://schemas.microsoft.com/office/drawing/2014/main" id="{CF0E04C7-87A1-4EB8-A425-93C23D24019B}"/>
              </a:ext>
            </a:extLst>
          </p:cNvPr>
          <p:cNvPicPr>
            <a:picLocks noChangeAspect="1"/>
          </p:cNvPicPr>
          <p:nvPr/>
        </p:nvPicPr>
        <p:blipFill>
          <a:blip r:embed="rId3"/>
          <a:stretch>
            <a:fillRect/>
          </a:stretch>
        </p:blipFill>
        <p:spPr>
          <a:xfrm>
            <a:off x="4632274" y="2124573"/>
            <a:ext cx="4159464" cy="2660787"/>
          </a:xfrm>
          <a:prstGeom prst="rect">
            <a:avLst/>
          </a:prstGeom>
        </p:spPr>
      </p:pic>
      <p:sp>
        <p:nvSpPr>
          <p:cNvPr id="9" name="CaixaDeTexto 8">
            <a:extLst>
              <a:ext uri="{FF2B5EF4-FFF2-40B4-BE49-F238E27FC236}">
                <a16:creationId xmlns:a16="http://schemas.microsoft.com/office/drawing/2014/main" id="{FCD63E81-5A16-4C1B-8D39-0B4FD0604D88}"/>
              </a:ext>
            </a:extLst>
          </p:cNvPr>
          <p:cNvSpPr txBox="1"/>
          <p:nvPr/>
        </p:nvSpPr>
        <p:spPr>
          <a:xfrm>
            <a:off x="0" y="3600751"/>
            <a:ext cx="4572000" cy="318998"/>
          </a:xfrm>
          <a:prstGeom prst="rect">
            <a:avLst/>
          </a:prstGeom>
          <a:noFill/>
        </p:spPr>
        <p:txBody>
          <a:bodyPr wrap="square">
            <a:spAutoFit/>
          </a:bodyPr>
          <a:lstStyle/>
          <a:p>
            <a:pPr marL="133350" lvl="0" algn="just" rtl="0">
              <a:lnSpc>
                <a:spcPct val="115000"/>
              </a:lnSpc>
              <a:spcBef>
                <a:spcPts val="0"/>
              </a:spcBef>
              <a:spcAft>
                <a:spcPts val="0"/>
              </a:spcAft>
              <a:buClr>
                <a:srgbClr val="000000"/>
              </a:buClr>
              <a:buSzPts val="1500"/>
            </a:pPr>
            <a:endParaRPr lang="pt-BR" sz="1400" dirty="0">
              <a:solidFill>
                <a:srgbClr val="000000"/>
              </a:solidFill>
            </a:endParaRPr>
          </a:p>
        </p:txBody>
      </p:sp>
    </p:spTree>
    <p:extLst>
      <p:ext uri="{BB962C8B-B14F-4D97-AF65-F5344CB8AC3E}">
        <p14:creationId xmlns:p14="http://schemas.microsoft.com/office/powerpoint/2010/main" val="354718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7445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61" name="Google Shape;61;p14"/>
          <p:cNvSpPr txBox="1">
            <a:spLocks noGrp="1"/>
          </p:cNvSpPr>
          <p:nvPr>
            <p:ph type="subTitle" idx="1"/>
          </p:nvPr>
        </p:nvSpPr>
        <p:spPr>
          <a:xfrm>
            <a:off x="311700" y="1796700"/>
            <a:ext cx="8520600" cy="3123600"/>
          </a:xfrm>
          <a:prstGeom prst="rect">
            <a:avLst/>
          </a:prstGeom>
        </p:spPr>
        <p:txBody>
          <a:bodyPr spcFirstLastPara="1" wrap="square" lIns="91425" tIns="91425" rIns="91425" bIns="91425" anchor="t" anchorCtr="0">
            <a:noAutofit/>
          </a:bodyPr>
          <a:lstStyle/>
          <a:p>
            <a:pPr marL="2286000" lvl="0" indent="0" algn="just" rtl="0">
              <a:lnSpc>
                <a:spcPct val="115000"/>
              </a:lnSpc>
              <a:spcBef>
                <a:spcPts val="0"/>
              </a:spcBef>
              <a:spcAft>
                <a:spcPts val="0"/>
              </a:spcAft>
              <a:buClr>
                <a:schemeClr val="dk1"/>
              </a:buClr>
              <a:buSzPts val="1100"/>
              <a:buFont typeface="Arial"/>
              <a:buNone/>
            </a:pPr>
            <a:r>
              <a:rPr lang="en" sz="1800" i="1" dirty="0">
                <a:solidFill>
                  <a:srgbClr val="000000"/>
                </a:solidFill>
              </a:rPr>
              <a:t>"A nossa visão é a de que o </a:t>
            </a:r>
            <a:r>
              <a:rPr lang="en" sz="1800" b="1" i="1" dirty="0">
                <a:solidFill>
                  <a:srgbClr val="000000"/>
                </a:solidFill>
              </a:rPr>
              <a:t>pensamento convencional</a:t>
            </a:r>
            <a:r>
              <a:rPr lang="en" sz="1800" i="1" dirty="0">
                <a:solidFill>
                  <a:srgbClr val="000000"/>
                </a:solidFill>
              </a:rPr>
              <a:t> sobre democracia colapsou face à pesquisa social científica moderna”.</a:t>
            </a:r>
            <a:endParaRPr sz="1800" i="1" dirty="0">
              <a:solidFill>
                <a:srgbClr val="000000"/>
              </a:solidFill>
            </a:endParaRPr>
          </a:p>
          <a:p>
            <a:pPr marL="0" lvl="0" indent="0" algn="l" rtl="0">
              <a:spcBef>
                <a:spcPts val="800"/>
              </a:spcBef>
              <a:spcAft>
                <a:spcPts val="0"/>
              </a:spcAft>
              <a:buNone/>
            </a:pPr>
            <a:r>
              <a:rPr lang="en" sz="1800" dirty="0">
                <a:solidFill>
                  <a:srgbClr val="000000"/>
                </a:solidFill>
              </a:rPr>
              <a:t>Sobre os autores:</a:t>
            </a:r>
          </a:p>
          <a:p>
            <a:pPr marL="0" lvl="0" indent="0" algn="l" rtl="0">
              <a:spcBef>
                <a:spcPts val="800"/>
              </a:spcBef>
              <a:spcAft>
                <a:spcPts val="0"/>
              </a:spcAft>
              <a:buNone/>
            </a:pPr>
            <a:endParaRPr sz="1800" dirty="0">
              <a:solidFill>
                <a:srgbClr val="000000"/>
              </a:solidFill>
            </a:endParaRPr>
          </a:p>
          <a:p>
            <a:pPr marL="457200" lvl="0" indent="-342900" algn="l" rtl="0">
              <a:spcBef>
                <a:spcPts val="0"/>
              </a:spcBef>
              <a:spcAft>
                <a:spcPts val="0"/>
              </a:spcAft>
              <a:buClr>
                <a:srgbClr val="000000"/>
              </a:buClr>
              <a:buSzPts val="1800"/>
              <a:buChar char="●"/>
            </a:pPr>
            <a:r>
              <a:rPr lang="pt-BR" sz="1800" dirty="0">
                <a:solidFill>
                  <a:srgbClr val="000000"/>
                </a:solidFill>
              </a:rPr>
              <a:t>Christopher </a:t>
            </a:r>
            <a:r>
              <a:rPr lang="pt-BR" sz="1800" dirty="0" err="1">
                <a:solidFill>
                  <a:srgbClr val="000000"/>
                </a:solidFill>
              </a:rPr>
              <a:t>Achen</a:t>
            </a:r>
            <a:r>
              <a:rPr lang="pt-BR" sz="1800" dirty="0">
                <a:solidFill>
                  <a:srgbClr val="000000"/>
                </a:solidFill>
              </a:rPr>
              <a:t>: professor da Universidade de </a:t>
            </a:r>
            <a:r>
              <a:rPr lang="pt-BR" sz="1800" dirty="0" err="1">
                <a:solidFill>
                  <a:srgbClr val="000000"/>
                </a:solidFill>
              </a:rPr>
              <a:t>Princenton</a:t>
            </a:r>
            <a:r>
              <a:rPr lang="pt-BR" sz="1800" dirty="0">
                <a:solidFill>
                  <a:srgbClr val="000000"/>
                </a:solidFill>
              </a:rPr>
              <a:t>;</a:t>
            </a:r>
          </a:p>
          <a:p>
            <a:pPr marL="457200" lvl="0" indent="-342900" algn="l" rtl="0">
              <a:spcBef>
                <a:spcPts val="0"/>
              </a:spcBef>
              <a:spcAft>
                <a:spcPts val="0"/>
              </a:spcAft>
              <a:buClr>
                <a:srgbClr val="000000"/>
              </a:buClr>
              <a:buSzPts val="1800"/>
              <a:buChar char="●"/>
            </a:pPr>
            <a:r>
              <a:rPr lang="pt-BR" sz="1800" dirty="0">
                <a:solidFill>
                  <a:srgbClr val="000000"/>
                </a:solidFill>
              </a:rPr>
              <a:t>Larry M. </a:t>
            </a:r>
            <a:r>
              <a:rPr lang="pt-BR" sz="1800" dirty="0" err="1">
                <a:solidFill>
                  <a:srgbClr val="000000"/>
                </a:solidFill>
              </a:rPr>
              <a:t>Bartels</a:t>
            </a:r>
            <a:r>
              <a:rPr lang="pt-BR" sz="1800" dirty="0">
                <a:solidFill>
                  <a:srgbClr val="000000"/>
                </a:solidFill>
              </a:rPr>
              <a:t>: Professor da Universidade de </a:t>
            </a:r>
            <a:r>
              <a:rPr lang="pt-BR" sz="1800" dirty="0" err="1">
                <a:solidFill>
                  <a:srgbClr val="000000"/>
                </a:solidFill>
              </a:rPr>
              <a:t>Vanderbilt</a:t>
            </a:r>
            <a:endParaRPr lang="pt-BR" sz="1800" dirty="0">
              <a:solidFill>
                <a:srgbClr val="000000"/>
              </a:solidFill>
            </a:endParaRPr>
          </a:p>
          <a:p>
            <a:pPr marL="114300" lvl="0" indent="0" algn="l" rtl="0">
              <a:spcBef>
                <a:spcPts val="0"/>
              </a:spcBef>
              <a:spcAft>
                <a:spcPts val="0"/>
              </a:spcAft>
              <a:buClr>
                <a:srgbClr val="000000"/>
              </a:buClr>
              <a:buSzPts val="1800"/>
            </a:pPr>
            <a:r>
              <a:rPr lang="pt-BR" sz="1800" dirty="0">
                <a:solidFill>
                  <a:srgbClr val="000000"/>
                </a:solidFill>
              </a:rPr>
              <a:t>Ambos possuem vasta experiência acadêmica em eleições e teorias da democracia</a:t>
            </a:r>
            <a:endParaRPr sz="18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F342E-D035-4E4F-9E12-991F6DD3A08E}"/>
              </a:ext>
            </a:extLst>
          </p:cNvPr>
          <p:cNvSpPr>
            <a:spLocks noGrp="1"/>
          </p:cNvSpPr>
          <p:nvPr>
            <p:ph type="title"/>
          </p:nvPr>
        </p:nvSpPr>
        <p:spPr>
          <a:xfrm>
            <a:off x="5927142" y="1645920"/>
            <a:ext cx="3064458" cy="1242060"/>
          </a:xfrm>
        </p:spPr>
        <p:txBody>
          <a:bodyPr/>
          <a:lstStyle/>
          <a:p>
            <a:pPr algn="just"/>
            <a:r>
              <a:rPr lang="pt-BR" sz="1200" dirty="0"/>
              <a:t>Cena do Filme “Dr. </a:t>
            </a:r>
            <a:r>
              <a:rPr lang="pt-BR" sz="1200" dirty="0" err="1"/>
              <a:t>Strangelove</a:t>
            </a:r>
            <a:r>
              <a:rPr lang="pt-BR" sz="1200" dirty="0"/>
              <a:t>”  de 1964, dirigido por Stanley </a:t>
            </a:r>
            <a:r>
              <a:rPr lang="pt-BR" sz="1200" dirty="0" err="1"/>
              <a:t>Kubick</a:t>
            </a:r>
            <a:r>
              <a:rPr lang="pt-BR" sz="1200" dirty="0"/>
              <a:t>.</a:t>
            </a:r>
            <a:br>
              <a:rPr lang="pt-BR" sz="1200" dirty="0"/>
            </a:br>
            <a:r>
              <a:rPr lang="pt-BR" sz="1200" dirty="0"/>
              <a:t> </a:t>
            </a:r>
            <a:br>
              <a:rPr lang="pt-BR" sz="1200" dirty="0"/>
            </a:br>
            <a:r>
              <a:rPr lang="pt-BR" sz="1200" dirty="0"/>
              <a:t>https://www.youtube.com/watch?v=J67wKhddWu4</a:t>
            </a:r>
          </a:p>
        </p:txBody>
      </p:sp>
      <p:pic>
        <p:nvPicPr>
          <p:cNvPr id="4" name="Imagem 3">
            <a:extLst>
              <a:ext uri="{FF2B5EF4-FFF2-40B4-BE49-F238E27FC236}">
                <a16:creationId xmlns:a16="http://schemas.microsoft.com/office/drawing/2014/main" id="{1D35626E-6943-4566-A441-6B03BB4489AD}"/>
              </a:ext>
            </a:extLst>
          </p:cNvPr>
          <p:cNvPicPr>
            <a:picLocks noChangeAspect="1"/>
          </p:cNvPicPr>
          <p:nvPr/>
        </p:nvPicPr>
        <p:blipFill>
          <a:blip r:embed="rId2"/>
          <a:stretch>
            <a:fillRect/>
          </a:stretch>
        </p:blipFill>
        <p:spPr>
          <a:xfrm>
            <a:off x="511038" y="271038"/>
            <a:ext cx="5302523" cy="4159464"/>
          </a:xfrm>
          <a:prstGeom prst="rect">
            <a:avLst/>
          </a:prstGeom>
        </p:spPr>
      </p:pic>
    </p:spTree>
    <p:extLst>
      <p:ext uri="{BB962C8B-B14F-4D97-AF65-F5344CB8AC3E}">
        <p14:creationId xmlns:p14="http://schemas.microsoft.com/office/powerpoint/2010/main" val="248708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D206DC9-17F2-414D-85AE-3B54ED8AB3C7}"/>
              </a:ext>
            </a:extLst>
          </p:cNvPr>
          <p:cNvPicPr>
            <a:picLocks noChangeAspect="1"/>
          </p:cNvPicPr>
          <p:nvPr/>
        </p:nvPicPr>
        <p:blipFill>
          <a:blip r:embed="rId2"/>
          <a:stretch>
            <a:fillRect/>
          </a:stretch>
        </p:blipFill>
        <p:spPr>
          <a:xfrm>
            <a:off x="235500" y="657885"/>
            <a:ext cx="3252526" cy="3709190"/>
          </a:xfrm>
          <a:prstGeom prst="rect">
            <a:avLst/>
          </a:prstGeom>
        </p:spPr>
      </p:pic>
      <p:sp>
        <p:nvSpPr>
          <p:cNvPr id="6" name="CaixaDeTexto 5">
            <a:extLst>
              <a:ext uri="{FF2B5EF4-FFF2-40B4-BE49-F238E27FC236}">
                <a16:creationId xmlns:a16="http://schemas.microsoft.com/office/drawing/2014/main" id="{AB836349-BA31-4245-A0A5-5B824D88981E}"/>
              </a:ext>
            </a:extLst>
          </p:cNvPr>
          <p:cNvSpPr txBox="1"/>
          <p:nvPr/>
        </p:nvSpPr>
        <p:spPr>
          <a:xfrm>
            <a:off x="3764280" y="2204703"/>
            <a:ext cx="4572000" cy="1169551"/>
          </a:xfrm>
          <a:prstGeom prst="rect">
            <a:avLst/>
          </a:prstGeom>
          <a:noFill/>
        </p:spPr>
        <p:txBody>
          <a:bodyPr wrap="square">
            <a:spAutoFit/>
          </a:bodyPr>
          <a:lstStyle/>
          <a:p>
            <a:pPr algn="just"/>
            <a:r>
              <a:rPr lang="pt-BR" sz="1400" dirty="0"/>
              <a:t>Na imagem, percebe-se o percentual de residências que recebem água </a:t>
            </a:r>
            <a:r>
              <a:rPr lang="pt-BR" sz="1400" dirty="0" err="1"/>
              <a:t>fluoretada</a:t>
            </a:r>
            <a:r>
              <a:rPr lang="pt-BR" sz="1400" dirty="0"/>
              <a:t> por estado americano. Fonte: NATIONAL CENTER FOR HEALTH STATISTICS. 2009. Disponível em: shorturl.at/</a:t>
            </a:r>
            <a:r>
              <a:rPr lang="pt-BR" sz="1400" dirty="0" err="1"/>
              <a:t>qrvDG</a:t>
            </a:r>
            <a:r>
              <a:rPr lang="pt-BR" dirty="0"/>
              <a:t>, acesso em 29/11/2020.</a:t>
            </a:r>
            <a:endParaRPr lang="pt-BR" sz="1400" dirty="0"/>
          </a:p>
        </p:txBody>
      </p:sp>
    </p:spTree>
    <p:extLst>
      <p:ext uri="{BB962C8B-B14F-4D97-AF65-F5344CB8AC3E}">
        <p14:creationId xmlns:p14="http://schemas.microsoft.com/office/powerpoint/2010/main" val="147930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87984-D41E-4130-B6BF-CD0854B197D6}"/>
              </a:ext>
            </a:extLst>
          </p:cNvPr>
          <p:cNvSpPr>
            <a:spLocks noGrp="1"/>
          </p:cNvSpPr>
          <p:nvPr>
            <p:ph type="title"/>
          </p:nvPr>
        </p:nvSpPr>
        <p:spPr>
          <a:xfrm>
            <a:off x="410040" y="40110"/>
            <a:ext cx="8520600" cy="841800"/>
          </a:xfrm>
        </p:spPr>
        <p:txBody>
          <a:bodyPr/>
          <a:lstStyle/>
          <a:p>
            <a:endParaRPr lang="pt-BR"/>
          </a:p>
        </p:txBody>
      </p:sp>
      <p:sp>
        <p:nvSpPr>
          <p:cNvPr id="4" name="CaixaDeTexto 3">
            <a:extLst>
              <a:ext uri="{FF2B5EF4-FFF2-40B4-BE49-F238E27FC236}">
                <a16:creationId xmlns:a16="http://schemas.microsoft.com/office/drawing/2014/main" id="{AAF8274B-AF25-4D60-BE02-539C06036420}"/>
              </a:ext>
            </a:extLst>
          </p:cNvPr>
          <p:cNvSpPr txBox="1"/>
          <p:nvPr/>
        </p:nvSpPr>
        <p:spPr>
          <a:xfrm>
            <a:off x="486960" y="1386840"/>
            <a:ext cx="8366760" cy="3292120"/>
          </a:xfrm>
          <a:prstGeom prst="rect">
            <a:avLst/>
          </a:prstGeom>
          <a:noFill/>
        </p:spPr>
        <p:txBody>
          <a:bodyPr wrap="square">
            <a:spAutoFit/>
          </a:bodyPr>
          <a:lstStyle/>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Diversas cidades americanas adotaram políticas de fluoretação. Porém, em outras houve referendos acerca da política e, em cerca de 60% das localidades em que a medida foi submetida à consulta popula</a:t>
            </a:r>
            <a:r>
              <a:rPr lang="pt-BR" dirty="0"/>
              <a:t>r, a medida foi rejeitada. </a:t>
            </a:r>
            <a:r>
              <a:rPr lang="pt-BR" sz="1400" dirty="0">
                <a:solidFill>
                  <a:srgbClr val="000000"/>
                </a:solidFill>
              </a:rPr>
              <a:t> </a:t>
            </a:r>
          </a:p>
          <a:p>
            <a:pPr marL="457200" lvl="0" indent="-323850" algn="just" rtl="0">
              <a:lnSpc>
                <a:spcPct val="115000"/>
              </a:lnSpc>
              <a:spcBef>
                <a:spcPts val="0"/>
              </a:spcBef>
              <a:spcAft>
                <a:spcPts val="0"/>
              </a:spcAft>
              <a:buClr>
                <a:srgbClr val="000000"/>
              </a:buClr>
              <a:buSzPts val="1500"/>
              <a:buChar char="●"/>
            </a:pPr>
            <a:endParaRPr lang="pt-BR" dirty="0"/>
          </a:p>
          <a:p>
            <a:pPr marL="457200" indent="-323850" algn="just">
              <a:lnSpc>
                <a:spcPct val="115000"/>
              </a:lnSpc>
              <a:buSzPts val="1500"/>
              <a:buFont typeface="Arial"/>
              <a:buChar char="●"/>
            </a:pPr>
            <a:r>
              <a:rPr lang="pt-BR" sz="1400" dirty="0">
                <a:solidFill>
                  <a:srgbClr val="000000"/>
                </a:solidFill>
              </a:rPr>
              <a:t>Apenas nos anos 1990, a água fluorada passou a estar presente em mais de 50% dos domicílios americanos.</a:t>
            </a:r>
          </a:p>
          <a:p>
            <a:pPr marL="457200" indent="-323850" algn="just">
              <a:lnSpc>
                <a:spcPct val="115000"/>
              </a:lnSpc>
              <a:buSzPts val="1500"/>
              <a:buFont typeface="Arial"/>
              <a:buChar char="●"/>
            </a:pPr>
            <a:endParaRPr lang="pt-BR" dirty="0"/>
          </a:p>
          <a:p>
            <a:pPr marL="457200" indent="-323850" algn="just">
              <a:lnSpc>
                <a:spcPct val="115000"/>
              </a:lnSpc>
              <a:buSzPts val="1500"/>
              <a:buFont typeface="Arial"/>
              <a:buChar char="●"/>
            </a:pPr>
            <a:r>
              <a:rPr lang="pt-BR" sz="1400" dirty="0">
                <a:solidFill>
                  <a:srgbClr val="000000"/>
                </a:solidFill>
              </a:rPr>
              <a:t>Para os autores, o caso da fluoretação da água seria uma constatação de que a ideia de que “mais democracia para os problemas institucionais” é falsa.</a:t>
            </a:r>
          </a:p>
          <a:p>
            <a:pPr marL="457200" indent="-323850" algn="just">
              <a:lnSpc>
                <a:spcPct val="115000"/>
              </a:lnSpc>
              <a:buSzPts val="1500"/>
              <a:buFont typeface="Arial"/>
              <a:buChar char="●"/>
            </a:pPr>
            <a:endParaRPr lang="pt-BR" dirty="0"/>
          </a:p>
          <a:p>
            <a:pPr marL="457200" indent="-323850" algn="just">
              <a:lnSpc>
                <a:spcPct val="115000"/>
              </a:lnSpc>
              <a:buSzPts val="1500"/>
              <a:buFont typeface="Arial"/>
              <a:buChar char="●"/>
            </a:pPr>
            <a:r>
              <a:rPr lang="pt-BR" sz="1400" dirty="0">
                <a:solidFill>
                  <a:srgbClr val="000000"/>
                </a:solidFill>
              </a:rPr>
              <a:t>Outros exemplos citados pelos autores: limitação de número de mandato para cargos legislativos e </a:t>
            </a:r>
            <a:r>
              <a:rPr lang="pt-BR" sz="1400" dirty="0" err="1">
                <a:solidFill>
                  <a:srgbClr val="000000"/>
                </a:solidFill>
              </a:rPr>
              <a:t>California’s</a:t>
            </a:r>
            <a:r>
              <a:rPr lang="pt-BR" sz="1400" dirty="0">
                <a:solidFill>
                  <a:srgbClr val="000000"/>
                </a:solidFill>
              </a:rPr>
              <a:t> </a:t>
            </a:r>
            <a:r>
              <a:rPr lang="pt-BR" sz="1400" dirty="0" err="1">
                <a:solidFill>
                  <a:srgbClr val="000000"/>
                </a:solidFill>
              </a:rPr>
              <a:t>Proposition</a:t>
            </a:r>
            <a:r>
              <a:rPr lang="pt-BR" sz="1400" dirty="0">
                <a:solidFill>
                  <a:srgbClr val="000000"/>
                </a:solidFill>
              </a:rPr>
              <a:t> 13 (caso dos serviços de bombeiros), </a:t>
            </a:r>
          </a:p>
          <a:p>
            <a:pPr marL="457200" lvl="0" indent="-323850" algn="just" rtl="0">
              <a:lnSpc>
                <a:spcPct val="115000"/>
              </a:lnSpc>
              <a:spcBef>
                <a:spcPts val="0"/>
              </a:spcBef>
              <a:spcAft>
                <a:spcPts val="0"/>
              </a:spcAft>
              <a:buClr>
                <a:srgbClr val="000000"/>
              </a:buClr>
              <a:buSzPts val="1500"/>
              <a:buChar char="●"/>
            </a:pPr>
            <a:endParaRPr lang="pt-BR" sz="1400" dirty="0">
              <a:solidFill>
                <a:srgbClr val="000000"/>
              </a:solidFill>
            </a:endParaRPr>
          </a:p>
        </p:txBody>
      </p:sp>
    </p:spTree>
    <p:extLst>
      <p:ext uri="{BB962C8B-B14F-4D97-AF65-F5344CB8AC3E}">
        <p14:creationId xmlns:p14="http://schemas.microsoft.com/office/powerpoint/2010/main" val="248209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ABCAF-47AE-4D0E-AD03-13DC15985222}"/>
              </a:ext>
            </a:extLst>
          </p:cNvPr>
          <p:cNvSpPr>
            <a:spLocks noGrp="1"/>
          </p:cNvSpPr>
          <p:nvPr>
            <p:ph type="title"/>
          </p:nvPr>
        </p:nvSpPr>
        <p:spPr>
          <a:xfrm>
            <a:off x="311700" y="322050"/>
            <a:ext cx="8573220" cy="1148610"/>
          </a:xfrm>
        </p:spPr>
        <p:txBody>
          <a:bodyPr/>
          <a:lstStyle/>
          <a:p>
            <a:r>
              <a:rPr lang="pt-BR" dirty="0"/>
              <a:t>Os eleitores realmente conseguem escolher os melhores candidatos?</a:t>
            </a:r>
          </a:p>
        </p:txBody>
      </p:sp>
      <p:sp>
        <p:nvSpPr>
          <p:cNvPr id="4" name="CaixaDeTexto 3">
            <a:extLst>
              <a:ext uri="{FF2B5EF4-FFF2-40B4-BE49-F238E27FC236}">
                <a16:creationId xmlns:a16="http://schemas.microsoft.com/office/drawing/2014/main" id="{2F4A9CC3-FE62-4774-AD7A-A040C738AE48}"/>
              </a:ext>
            </a:extLst>
          </p:cNvPr>
          <p:cNvSpPr txBox="1"/>
          <p:nvPr/>
        </p:nvSpPr>
        <p:spPr>
          <a:xfrm>
            <a:off x="548640" y="1569720"/>
            <a:ext cx="8229600" cy="3292120"/>
          </a:xfrm>
          <a:prstGeom prst="rect">
            <a:avLst/>
          </a:prstGeom>
          <a:noFill/>
        </p:spPr>
        <p:txBody>
          <a:bodyPr wrap="square">
            <a:spAutoFit/>
          </a:bodyPr>
          <a:lstStyle/>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Segundo a teoria do voto racional</a:t>
            </a:r>
            <a:r>
              <a:rPr lang="pt-BR" sz="1400" i="1" dirty="0">
                <a:solidFill>
                  <a:srgbClr val="000000"/>
                </a:solidFill>
              </a:rPr>
              <a:t>,</a:t>
            </a:r>
            <a:r>
              <a:rPr lang="pt-BR" sz="1400" dirty="0">
                <a:solidFill>
                  <a:srgbClr val="000000"/>
                </a:solidFill>
              </a:rPr>
              <a:t> os eleitores fazem uma análise prospectiva (quem será o melhor governante?) a partir de uma análise retrospectiva (como eu estive durante o mandato do governo atual?). Assim, segundo a teoria, os bons governantes ou seus partidos seriam mantidos no poder, enquanto os ruins seriam substituídos. Mas isso é realmente verdade?</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Segundo os autores, efetivamente os dados indicam que os eleitores baseiam-se suas escolhas a partir de uma perspectiva de bem-estar. Assim, tal teoria poderia ser um poderoso mecanismo de melhoria democrática trazendo </a:t>
            </a:r>
            <a:r>
              <a:rPr lang="pt-BR" sz="1400" i="1" dirty="0" err="1">
                <a:solidFill>
                  <a:srgbClr val="000000"/>
                </a:solidFill>
              </a:rPr>
              <a:t>accountability</a:t>
            </a:r>
            <a:r>
              <a:rPr lang="pt-BR" sz="1400" i="1" dirty="0">
                <a:solidFill>
                  <a:srgbClr val="000000"/>
                </a:solidFill>
              </a:rPr>
              <a:t> </a:t>
            </a:r>
            <a:r>
              <a:rPr lang="pt-BR" sz="1400" dirty="0">
                <a:solidFill>
                  <a:srgbClr val="000000"/>
                </a:solidFill>
              </a:rPr>
              <a:t>para os governante. Porém, tal teoria depende substancialmente da capacidade dos eleitores de perceberem políticas que efetivamente trazem melhoria ou piora de sua situação pessoal de situações incontroláveis, sob pena de sancionar o bom governante ou premiar o mau.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Os dados indicam, por sua vez, que o eleitor é incapaz de fazer tal discernimento. </a:t>
            </a:r>
          </a:p>
        </p:txBody>
      </p:sp>
    </p:spTree>
    <p:extLst>
      <p:ext uri="{BB962C8B-B14F-4D97-AF65-F5344CB8AC3E}">
        <p14:creationId xmlns:p14="http://schemas.microsoft.com/office/powerpoint/2010/main" val="205331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311700" y="360150"/>
            <a:ext cx="8520600" cy="841800"/>
          </a:xfrm>
        </p:spPr>
        <p:txBody>
          <a:bodyPr/>
          <a:lstStyle/>
          <a:p>
            <a:r>
              <a:rPr lang="pt-BR" dirty="0"/>
              <a:t>Caso dos Ataques de Tubarões em New Jersey</a:t>
            </a:r>
          </a:p>
        </p:txBody>
      </p:sp>
      <p:sp>
        <p:nvSpPr>
          <p:cNvPr id="4" name="CaixaDeTexto 3">
            <a:extLst>
              <a:ext uri="{FF2B5EF4-FFF2-40B4-BE49-F238E27FC236}">
                <a16:creationId xmlns:a16="http://schemas.microsoft.com/office/drawing/2014/main" id="{752A2705-791F-4B5B-8831-47E7FF6D3DB7}"/>
              </a:ext>
            </a:extLst>
          </p:cNvPr>
          <p:cNvSpPr txBox="1"/>
          <p:nvPr/>
        </p:nvSpPr>
        <p:spPr>
          <a:xfrm>
            <a:off x="311700" y="1335210"/>
            <a:ext cx="8520600" cy="3539880"/>
          </a:xfrm>
          <a:prstGeom prst="rect">
            <a:avLst/>
          </a:prstGeom>
          <a:noFill/>
        </p:spPr>
        <p:txBody>
          <a:bodyPr wrap="square">
            <a:spAutoFit/>
          </a:bodyPr>
          <a:lstStyle/>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Durante o feriado de 4 de Julho de 1916, enquanto os balneários de New Jersey estavam cheia de turistas que ali foram passar férias, ocorreu uma onda nunca antes vista de ataques de tubarões. Tais fatos, por sua vez, foram exaustivamente expostos na mídia.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Os ataques causaram algumas mortes, mas, principalmente, a cobertura midiática intensa afugentou turistas e trouxe grande dificuldade financeiras para diversas localidades que dependiam da renda do turismo.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sz="1400" dirty="0">
                <a:solidFill>
                  <a:srgbClr val="000000"/>
                </a:solidFill>
              </a:rPr>
              <a:t>Por sua vez, as eleições presidenciais de 1916 vieram a ocorrer pouco tempo após tais ocorrências e estavam bastante “frescas” na memória do eleitor de New Jersey. Segundo diversas análises estatísticas de </a:t>
            </a:r>
            <a:r>
              <a:rPr lang="pt-BR" sz="1400" dirty="0" err="1">
                <a:solidFill>
                  <a:srgbClr val="000000"/>
                </a:solidFill>
              </a:rPr>
              <a:t>Bartels</a:t>
            </a:r>
            <a:r>
              <a:rPr lang="pt-BR" sz="1400" dirty="0">
                <a:solidFill>
                  <a:srgbClr val="000000"/>
                </a:solidFill>
              </a:rPr>
              <a:t> e </a:t>
            </a:r>
            <a:r>
              <a:rPr lang="pt-BR" sz="1400" dirty="0" err="1">
                <a:solidFill>
                  <a:srgbClr val="000000"/>
                </a:solidFill>
              </a:rPr>
              <a:t>Achen</a:t>
            </a:r>
            <a:r>
              <a:rPr lang="pt-BR" sz="1400" dirty="0">
                <a:solidFill>
                  <a:srgbClr val="000000"/>
                </a:solidFill>
              </a:rPr>
              <a:t>, os ataques de tubarões efetivamente tiveram impacto relevante nas eleições, apesar de, segundo os autores, serem fatos totalmente fora do controle governamental.</a:t>
            </a:r>
          </a:p>
          <a:p>
            <a:pPr marL="457200" lvl="0" indent="-323850" algn="just" rtl="0">
              <a:lnSpc>
                <a:spcPct val="115000"/>
              </a:lnSpc>
              <a:spcBef>
                <a:spcPts val="0"/>
              </a:spcBef>
              <a:spcAft>
                <a:spcPts val="0"/>
              </a:spcAft>
              <a:buClr>
                <a:srgbClr val="000000"/>
              </a:buClr>
              <a:buSzPts val="1500"/>
              <a:buChar char="●"/>
            </a:pPr>
            <a:endParaRPr lang="pt-BR" dirty="0"/>
          </a:p>
        </p:txBody>
      </p:sp>
    </p:spTree>
    <p:extLst>
      <p:ext uri="{BB962C8B-B14F-4D97-AF65-F5344CB8AC3E}">
        <p14:creationId xmlns:p14="http://schemas.microsoft.com/office/powerpoint/2010/main" val="216791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2CB30-FA4C-48DA-8066-FB47C429822B}"/>
              </a:ext>
            </a:extLst>
          </p:cNvPr>
          <p:cNvSpPr>
            <a:spLocks noGrp="1"/>
          </p:cNvSpPr>
          <p:nvPr>
            <p:ph type="title"/>
          </p:nvPr>
        </p:nvSpPr>
        <p:spPr/>
        <p:txBody>
          <a:bodyPr/>
          <a:lstStyle/>
          <a:p>
            <a:endParaRPr lang="pt-BR" dirty="0"/>
          </a:p>
        </p:txBody>
      </p:sp>
      <p:pic>
        <p:nvPicPr>
          <p:cNvPr id="4" name="Imagem 3">
            <a:extLst>
              <a:ext uri="{FF2B5EF4-FFF2-40B4-BE49-F238E27FC236}">
                <a16:creationId xmlns:a16="http://schemas.microsoft.com/office/drawing/2014/main" id="{09D37F02-FBF7-460B-9B08-CAE55CBCBFE2}"/>
              </a:ext>
            </a:extLst>
          </p:cNvPr>
          <p:cNvPicPr>
            <a:picLocks noChangeAspect="1"/>
          </p:cNvPicPr>
          <p:nvPr/>
        </p:nvPicPr>
        <p:blipFill>
          <a:blip r:embed="rId2"/>
          <a:stretch>
            <a:fillRect/>
          </a:stretch>
        </p:blipFill>
        <p:spPr>
          <a:xfrm>
            <a:off x="311700" y="198120"/>
            <a:ext cx="3114110" cy="4039530"/>
          </a:xfrm>
          <a:prstGeom prst="rect">
            <a:avLst/>
          </a:prstGeom>
        </p:spPr>
      </p:pic>
      <p:pic>
        <p:nvPicPr>
          <p:cNvPr id="6" name="Imagem 5">
            <a:extLst>
              <a:ext uri="{FF2B5EF4-FFF2-40B4-BE49-F238E27FC236}">
                <a16:creationId xmlns:a16="http://schemas.microsoft.com/office/drawing/2014/main" id="{CC496B9D-86D8-4870-95B7-886773B91FC8}"/>
              </a:ext>
            </a:extLst>
          </p:cNvPr>
          <p:cNvPicPr>
            <a:picLocks noChangeAspect="1"/>
          </p:cNvPicPr>
          <p:nvPr/>
        </p:nvPicPr>
        <p:blipFill>
          <a:blip r:embed="rId3"/>
          <a:stretch>
            <a:fillRect/>
          </a:stretch>
        </p:blipFill>
        <p:spPr>
          <a:xfrm>
            <a:off x="3613768" y="663029"/>
            <a:ext cx="5332112" cy="4114711"/>
          </a:xfrm>
          <a:prstGeom prst="rect">
            <a:avLst/>
          </a:prstGeom>
        </p:spPr>
      </p:pic>
    </p:spTree>
    <p:extLst>
      <p:ext uri="{BB962C8B-B14F-4D97-AF65-F5344CB8AC3E}">
        <p14:creationId xmlns:p14="http://schemas.microsoft.com/office/powerpoint/2010/main" val="1857289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A31F9F8-BD46-441F-8419-F8FF0864814F}"/>
              </a:ext>
            </a:extLst>
          </p:cNvPr>
          <p:cNvSpPr txBox="1"/>
          <p:nvPr/>
        </p:nvSpPr>
        <p:spPr>
          <a:xfrm>
            <a:off x="369570" y="519430"/>
            <a:ext cx="8404860" cy="3539880"/>
          </a:xfrm>
          <a:prstGeom prst="rect">
            <a:avLst/>
          </a:prstGeom>
          <a:noFill/>
        </p:spPr>
        <p:txBody>
          <a:bodyPr wrap="square">
            <a:spAutoFit/>
          </a:bodyPr>
          <a:lstStyle/>
          <a:p>
            <a:pPr marL="457200" indent="-323850" algn="just">
              <a:lnSpc>
                <a:spcPct val="115000"/>
              </a:lnSpc>
              <a:buSzPts val="1500"/>
              <a:buFont typeface="Arial"/>
              <a:buChar char="●"/>
            </a:pPr>
            <a:r>
              <a:rPr lang="pt-BR" dirty="0"/>
              <a:t>A partir das pesquisas estatísticas os autores concluem (em tradução livre): “Todos os indicadores das eleições em New Jersey apontam que o terrível ataque de tubarões durante o verão de 1916 reduziu o percentual eleitoral de Wilson em cerca de 10 pontos nas comunidades litorâneas” (ACHEN, BARTELS (2017), p. 126/127). Segundo os autores, no caso dos tubarões, o governo Wilson nada podia fazer e, ainda assim, foi punido pelos eleitores de New Jersey. </a:t>
            </a:r>
            <a:endParaRPr lang="pt-BR" sz="1400" dirty="0">
              <a:solidFill>
                <a:srgbClr val="000000"/>
              </a:solidFill>
            </a:endParaRPr>
          </a:p>
          <a:p>
            <a:pPr marL="457200" lvl="0" indent="-323850" algn="just" rtl="0">
              <a:lnSpc>
                <a:spcPct val="115000"/>
              </a:lnSpc>
              <a:spcBef>
                <a:spcPts val="0"/>
              </a:spcBef>
              <a:spcAft>
                <a:spcPts val="0"/>
              </a:spcAft>
              <a:buClr>
                <a:srgbClr val="000000"/>
              </a:buClr>
              <a:buSzPts val="1500"/>
              <a:buChar char="●"/>
            </a:pPr>
            <a:endParaRPr lang="pt-BR" sz="1400" dirty="0">
              <a:solidFill>
                <a:srgbClr val="000000"/>
              </a:solidFill>
            </a:endParaRPr>
          </a:p>
          <a:p>
            <a:pPr marL="457200" lvl="0" indent="-323850" algn="just" rtl="0">
              <a:lnSpc>
                <a:spcPct val="115000"/>
              </a:lnSpc>
              <a:spcBef>
                <a:spcPts val="0"/>
              </a:spcBef>
              <a:spcAft>
                <a:spcPts val="0"/>
              </a:spcAft>
              <a:buClr>
                <a:srgbClr val="000000"/>
              </a:buClr>
              <a:buSzPts val="1500"/>
              <a:buChar char="●"/>
            </a:pPr>
            <a:r>
              <a:rPr lang="pt-BR" dirty="0"/>
              <a:t>Tal nível de redução eleitoral é tido como um verdadeiro terremoto. Apenas a título de comparação, a crise de 1929 e a “grande depressão” significaram, segundo pesquisas, a perda de 12 pontos percentuais para o então candidato a reeleição </a:t>
            </a:r>
            <a:r>
              <a:rPr lang="pt-BR" dirty="0" err="1"/>
              <a:t>Hebert</a:t>
            </a:r>
            <a:r>
              <a:rPr lang="pt-BR" dirty="0"/>
              <a:t> </a:t>
            </a:r>
            <a:r>
              <a:rPr lang="pt-BR" dirty="0" err="1"/>
              <a:t>Hoover</a:t>
            </a:r>
            <a:r>
              <a:rPr lang="pt-BR" dirty="0"/>
              <a:t> na disputa de 1932, vencida por Franklin Roosevelt. </a:t>
            </a:r>
          </a:p>
          <a:p>
            <a:pPr marL="457200" lvl="0" indent="-323850" algn="just" rtl="0">
              <a:lnSpc>
                <a:spcPct val="115000"/>
              </a:lnSpc>
              <a:spcBef>
                <a:spcPts val="0"/>
              </a:spcBef>
              <a:spcAft>
                <a:spcPts val="0"/>
              </a:spcAft>
              <a:buClr>
                <a:srgbClr val="000000"/>
              </a:buClr>
              <a:buSzPts val="1500"/>
              <a:buChar char="●"/>
            </a:pPr>
            <a:endParaRPr lang="pt-BR" dirty="0"/>
          </a:p>
          <a:p>
            <a:pPr marL="457200" lvl="0" indent="-323850" algn="just" rtl="0">
              <a:lnSpc>
                <a:spcPct val="115000"/>
              </a:lnSpc>
              <a:spcBef>
                <a:spcPts val="0"/>
              </a:spcBef>
              <a:spcAft>
                <a:spcPts val="0"/>
              </a:spcAft>
              <a:buClr>
                <a:srgbClr val="000000"/>
              </a:buClr>
              <a:buSzPts val="1500"/>
              <a:buChar char="●"/>
            </a:pPr>
            <a:r>
              <a:rPr lang="pt-BR" dirty="0"/>
              <a:t>Ao fim, Wilson, apesar da ótima gestão nas áreas econômicas e sociais, segundo dados oficiais, foi reeleito por estreita margem e graças ao denominado “</a:t>
            </a:r>
            <a:r>
              <a:rPr lang="pt-BR" dirty="0" err="1"/>
              <a:t>Solid</a:t>
            </a:r>
            <a:r>
              <a:rPr lang="pt-BR" dirty="0"/>
              <a:t> South”.</a:t>
            </a:r>
            <a:endParaRPr lang="pt-BR" sz="1400" dirty="0">
              <a:solidFill>
                <a:srgbClr val="000000"/>
              </a:solidFill>
            </a:endParaRPr>
          </a:p>
          <a:p>
            <a:pPr marL="457200" lvl="0" indent="-323850" algn="just" rtl="0">
              <a:lnSpc>
                <a:spcPct val="115000"/>
              </a:lnSpc>
              <a:spcBef>
                <a:spcPts val="0"/>
              </a:spcBef>
              <a:spcAft>
                <a:spcPts val="0"/>
              </a:spcAft>
              <a:buClr>
                <a:srgbClr val="000000"/>
              </a:buClr>
              <a:buSzPts val="1500"/>
              <a:buChar char="●"/>
            </a:pPr>
            <a:endParaRPr lang="pt-BR" dirty="0"/>
          </a:p>
        </p:txBody>
      </p:sp>
    </p:spTree>
    <p:extLst>
      <p:ext uri="{BB962C8B-B14F-4D97-AF65-F5344CB8AC3E}">
        <p14:creationId xmlns:p14="http://schemas.microsoft.com/office/powerpoint/2010/main" val="202077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A31F9F8-BD46-441F-8419-F8FF0864814F}"/>
              </a:ext>
            </a:extLst>
          </p:cNvPr>
          <p:cNvSpPr txBox="1"/>
          <p:nvPr/>
        </p:nvSpPr>
        <p:spPr>
          <a:xfrm>
            <a:off x="369570" y="1090930"/>
            <a:ext cx="8404860" cy="3787640"/>
          </a:xfrm>
          <a:prstGeom prst="rect">
            <a:avLst/>
          </a:prstGeom>
          <a:noFill/>
        </p:spPr>
        <p:txBody>
          <a:bodyPr wrap="square">
            <a:spAutoFit/>
          </a:bodyPr>
          <a:lstStyle/>
          <a:p>
            <a:pPr marL="457200" indent="-323850" algn="just">
              <a:lnSpc>
                <a:spcPct val="115000"/>
              </a:lnSpc>
              <a:buSzPts val="1500"/>
              <a:buFont typeface="Arial"/>
              <a:buChar char="●"/>
            </a:pPr>
            <a:r>
              <a:rPr lang="pt-BR" dirty="0"/>
              <a:t>Segundo os autores, os votantes simplesmente punem os governantes sempre sua sensação de bem-estar esteja abaixo de níveis normais, independentemente de o governo efetivamente ter agido mal ou bem. </a:t>
            </a:r>
          </a:p>
          <a:p>
            <a:pPr marL="457200" indent="-323850" algn="just">
              <a:lnSpc>
                <a:spcPct val="115000"/>
              </a:lnSpc>
              <a:buSzPts val="1500"/>
              <a:buFont typeface="Arial"/>
              <a:buChar char="●"/>
            </a:pPr>
            <a:endParaRPr lang="pt-BR" sz="1400" dirty="0">
              <a:solidFill>
                <a:srgbClr val="000000"/>
              </a:solidFill>
            </a:endParaRPr>
          </a:p>
          <a:p>
            <a:pPr marL="457200" indent="-323850" algn="just">
              <a:lnSpc>
                <a:spcPct val="115000"/>
              </a:lnSpc>
              <a:buSzPts val="1500"/>
              <a:buFont typeface="Arial"/>
              <a:buChar char="●"/>
            </a:pPr>
            <a:r>
              <a:rPr lang="pt-BR" sz="1400" dirty="0">
                <a:solidFill>
                  <a:srgbClr val="000000"/>
                </a:solidFill>
              </a:rPr>
              <a:t>Os eleitores seriam, assim, incapazes de separar causas relevantes ou irrelevantes de bem-estar e que mecanicamente traduzem “dor” em punição eleitoral. </a:t>
            </a:r>
          </a:p>
          <a:p>
            <a:pPr marL="457200" indent="-323850" algn="just">
              <a:lnSpc>
                <a:spcPct val="115000"/>
              </a:lnSpc>
              <a:buSzPts val="1500"/>
              <a:buFont typeface="Arial"/>
              <a:buChar char="●"/>
            </a:pPr>
            <a:endParaRPr lang="pt-BR" dirty="0"/>
          </a:p>
          <a:p>
            <a:pPr marL="457200" indent="-323850" algn="just">
              <a:lnSpc>
                <a:spcPct val="115000"/>
              </a:lnSpc>
              <a:buSzPts val="1500"/>
              <a:buFont typeface="Arial"/>
              <a:buChar char="●"/>
            </a:pPr>
            <a:r>
              <a:rPr lang="pt-BR" sz="1400" dirty="0">
                <a:solidFill>
                  <a:srgbClr val="000000"/>
                </a:solidFill>
              </a:rPr>
              <a:t>Outros exemplos: seca durante as eleições americanas de 2000 entre Bush e Al Gore, vencida pelo primeiro em uma das mais apertadas de toda a história americana (Bush obteve 271 dos votos do Colégio Eleitoral, enquanto Al Gore 266). Para os autores, a situação meteorológica reduziu a marge</a:t>
            </a:r>
            <a:r>
              <a:rPr lang="pt-BR" dirty="0"/>
              <a:t>m do Partido Democrata (partido incumbente) em 1,6 a 3,6 pontos percentuais e o modelo estatísticos dele indica que a seca foi suficiente para a perda democrata nos estados de Arizona, Louisiana, Nevada, Florida, New Hampshire, </a:t>
            </a:r>
            <a:r>
              <a:rPr lang="pt-BR" dirty="0" err="1"/>
              <a:t>Tenesse</a:t>
            </a:r>
            <a:r>
              <a:rPr lang="pt-BR" dirty="0"/>
              <a:t> e Missouri.</a:t>
            </a:r>
            <a:endParaRPr lang="pt-BR" sz="1400" dirty="0">
              <a:solidFill>
                <a:srgbClr val="000000"/>
              </a:solidFill>
            </a:endParaRPr>
          </a:p>
          <a:p>
            <a:pPr marL="457200" indent="-323850" algn="just">
              <a:lnSpc>
                <a:spcPct val="115000"/>
              </a:lnSpc>
              <a:buSzPts val="1500"/>
              <a:buFont typeface="Arial"/>
              <a:buChar char="●"/>
            </a:pPr>
            <a:endParaRPr lang="pt-BR" dirty="0"/>
          </a:p>
          <a:p>
            <a:pPr marL="457200" lvl="0" indent="-323850" algn="just" rtl="0">
              <a:lnSpc>
                <a:spcPct val="115000"/>
              </a:lnSpc>
              <a:spcBef>
                <a:spcPts val="0"/>
              </a:spcBef>
              <a:spcAft>
                <a:spcPts val="0"/>
              </a:spcAft>
              <a:buClr>
                <a:srgbClr val="000000"/>
              </a:buClr>
              <a:buSzPts val="1500"/>
              <a:buChar char="●"/>
            </a:pPr>
            <a:endParaRPr lang="pt-BR" dirty="0"/>
          </a:p>
        </p:txBody>
      </p:sp>
    </p:spTree>
    <p:extLst>
      <p:ext uri="{BB962C8B-B14F-4D97-AF65-F5344CB8AC3E}">
        <p14:creationId xmlns:p14="http://schemas.microsoft.com/office/powerpoint/2010/main" val="810980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C4D822-AD3E-4734-A14D-D6F304E91905}"/>
              </a:ext>
            </a:extLst>
          </p:cNvPr>
          <p:cNvSpPr txBox="1"/>
          <p:nvPr/>
        </p:nvSpPr>
        <p:spPr>
          <a:xfrm>
            <a:off x="640080" y="1394461"/>
            <a:ext cx="8122920" cy="2548839"/>
          </a:xfrm>
          <a:prstGeom prst="rect">
            <a:avLst/>
          </a:prstGeom>
          <a:noFill/>
        </p:spPr>
        <p:txBody>
          <a:bodyPr wrap="square">
            <a:spAutoFit/>
          </a:bodyPr>
          <a:lstStyle/>
          <a:p>
            <a:pPr marL="457200" indent="-323850" algn="just">
              <a:lnSpc>
                <a:spcPct val="115000"/>
              </a:lnSpc>
              <a:buSzPts val="1500"/>
              <a:buFont typeface="Arial"/>
              <a:buChar char="●"/>
            </a:pPr>
            <a:r>
              <a:rPr lang="pt-BR" dirty="0"/>
              <a:t>Esses “atalhos” cognitivos que de alguma maneira expressam a insatisfação que os eleitores estão vivenciando é um prato cheio para demagogos acenderem ao poder. Ressaltam, por fim, o poder da opinião pública em transformar fatos da natureza (“do reino do destino e acidente”) em fatos do mundo social (“reino do controle e da intencionalidade”)</a:t>
            </a:r>
          </a:p>
          <a:p>
            <a:pPr marL="457200" indent="-323850" algn="just">
              <a:lnSpc>
                <a:spcPct val="115000"/>
              </a:lnSpc>
              <a:buSzPts val="1500"/>
              <a:buFont typeface="Arial"/>
              <a:buChar char="●"/>
            </a:pPr>
            <a:endParaRPr lang="pt-BR" sz="1400" dirty="0">
              <a:solidFill>
                <a:srgbClr val="000000"/>
              </a:solidFill>
            </a:endParaRPr>
          </a:p>
          <a:p>
            <a:pPr marL="457200" indent="-323850" algn="just">
              <a:lnSpc>
                <a:spcPct val="115000"/>
              </a:lnSpc>
              <a:buSzPts val="1500"/>
              <a:buFont typeface="Arial"/>
              <a:buChar char="●"/>
            </a:pPr>
            <a:r>
              <a:rPr lang="pt-BR" dirty="0"/>
              <a:t>Em resumo (tradução livre): “Eleitores ignorantes sobre evidência e causalidades, mas abastecidos com fábulas acerca da responsabilidade do incumbente, irão punir os incumbentes sempre que seu bem-estar subjetivo cair abaixo de certos standards fixos, independentemente de sua dor ser, de fato, decorrente de políticas do incumbente” (ACHEN, BARTELS (2017), p. 144). </a:t>
            </a:r>
            <a:endParaRPr lang="pt-BR" sz="1400" dirty="0">
              <a:solidFill>
                <a:srgbClr val="000000"/>
              </a:solidFill>
            </a:endParaRPr>
          </a:p>
        </p:txBody>
      </p:sp>
    </p:spTree>
    <p:extLst>
      <p:ext uri="{BB962C8B-B14F-4D97-AF65-F5344CB8AC3E}">
        <p14:creationId xmlns:p14="http://schemas.microsoft.com/office/powerpoint/2010/main" val="394266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43840" y="445025"/>
            <a:ext cx="8588460" cy="765466"/>
          </a:xfrm>
        </p:spPr>
        <p:txBody>
          <a:bodyPr/>
          <a:lstStyle/>
          <a:p>
            <a:pPr algn="ctr"/>
            <a:r>
              <a:rPr lang="pt-BR" sz="2400" b="1" dirty="0">
                <a:effectLst/>
                <a:latin typeface="Calibri" panose="020F0502020204030204" pitchFamily="34" charset="0"/>
                <a:ea typeface="Calibri" panose="020F0502020204030204" pitchFamily="34" charset="0"/>
                <a:cs typeface="Times New Roman" panose="02020603050405020304" pitchFamily="18" charset="0"/>
              </a:rPr>
              <a:t>VIII - The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Very</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Basis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of</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Reason</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Groups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Social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Identities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Political</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Psychology</a:t>
            </a:r>
            <a:endParaRPr lang="pt-BR" sz="2400" dirty="0"/>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43840" y="1489167"/>
            <a:ext cx="8588460" cy="3079708"/>
          </a:xfrm>
        </p:spPr>
        <p:txBody>
          <a:bodyPr/>
          <a:lstStyle/>
          <a:p>
            <a:pPr marL="114300" indent="0" algn="just">
              <a:lnSpc>
                <a:spcPct val="100000"/>
              </a:lnSpc>
              <a:buNone/>
            </a:pPr>
            <a:r>
              <a:rPr lang="pt-BR" sz="1600" dirty="0">
                <a:solidFill>
                  <a:schemeClr val="tx1"/>
                </a:solidFill>
                <a:latin typeface="+mj-lt"/>
              </a:rPr>
              <a:t>- Os autores procederam a um verdadeiro “desmonte” da chamada “teoria popular” (</a:t>
            </a:r>
            <a:r>
              <a:rPr lang="pt-BR" sz="1600" i="1" dirty="0">
                <a:solidFill>
                  <a:schemeClr val="tx1"/>
                </a:solidFill>
                <a:latin typeface="+mj-lt"/>
              </a:rPr>
              <a:t>folk </a:t>
            </a:r>
            <a:r>
              <a:rPr lang="pt-BR" sz="1600" i="1" dirty="0" err="1">
                <a:solidFill>
                  <a:schemeClr val="tx1"/>
                </a:solidFill>
                <a:latin typeface="+mj-lt"/>
              </a:rPr>
              <a:t>theory</a:t>
            </a:r>
            <a:r>
              <a:rPr lang="pt-BR" sz="1600" dirty="0">
                <a:solidFill>
                  <a:schemeClr val="tx1"/>
                </a:solidFill>
                <a:latin typeface="+mj-lt"/>
              </a:rPr>
              <a:t>), seja sob seu viés populista (baseada na </a:t>
            </a:r>
            <a:r>
              <a:rPr lang="pt-BR" sz="1600" dirty="0">
                <a:solidFill>
                  <a:schemeClr val="tx1"/>
                </a:solidFill>
                <a:effectLst/>
                <a:latin typeface="+mj-lt"/>
                <a:ea typeface="Calibri" panose="020F0502020204030204" pitchFamily="34" charset="0"/>
                <a:cs typeface="Times New Roman" panose="02020603050405020304" pitchFamily="18" charset="0"/>
              </a:rPr>
              <a:t>noção de que as preferências políticas das pessoas comuns </a:t>
            </a:r>
            <a:r>
              <a:rPr lang="pt-BR" sz="1600" dirty="0">
                <a:solidFill>
                  <a:schemeClr val="tx1"/>
                </a:solidFill>
                <a:latin typeface="+mj-lt"/>
                <a:ea typeface="Calibri" panose="020F0502020204030204" pitchFamily="34" charset="0"/>
                <a:cs typeface="Times New Roman" panose="02020603050405020304" pitchFamily="18" charset="0"/>
              </a:rPr>
              <a:t>definem os rumos do governo), seja sob seu viés </a:t>
            </a:r>
            <a:r>
              <a:rPr lang="pt-BR" sz="1600" i="1" dirty="0" err="1">
                <a:solidFill>
                  <a:schemeClr val="tx1"/>
                </a:solidFill>
                <a:latin typeface="+mj-lt"/>
                <a:ea typeface="Calibri" panose="020F0502020204030204" pitchFamily="34" charset="0"/>
                <a:cs typeface="Times New Roman" panose="02020603050405020304" pitchFamily="18" charset="0"/>
              </a:rPr>
              <a:t>shumpteriano</a:t>
            </a:r>
            <a:r>
              <a:rPr lang="pt-BR" sz="1600" dirty="0">
                <a:solidFill>
                  <a:schemeClr val="tx1"/>
                </a:solidFill>
                <a:latin typeface="+mj-lt"/>
                <a:ea typeface="Calibri" panose="020F0502020204030204" pitchFamily="34" charset="0"/>
                <a:cs typeface="Times New Roman" panose="02020603050405020304" pitchFamily="18" charset="0"/>
              </a:rPr>
              <a:t> (que a democracia serve apenas para que os eleitores escolham seus líderes). </a:t>
            </a:r>
          </a:p>
          <a:p>
            <a:pPr marL="114300" indent="0" algn="just">
              <a:lnSpc>
                <a:spcPct val="100000"/>
              </a:lnSpc>
              <a:buNone/>
            </a:pPr>
            <a:endParaRPr lang="pt-BR" sz="1600" dirty="0">
              <a:solidFill>
                <a:schemeClr val="tx1"/>
              </a:solidFill>
              <a:latin typeface="+mj-lt"/>
            </a:endParaRPr>
          </a:p>
          <a:p>
            <a:pPr marL="114300" indent="0" algn="just">
              <a:lnSpc>
                <a:spcPct val="100000"/>
              </a:lnSpc>
              <a:buNone/>
            </a:pPr>
            <a:r>
              <a:rPr lang="pt-BR" sz="1600" dirty="0">
                <a:solidFill>
                  <a:schemeClr val="tx1"/>
                </a:solidFill>
                <a:latin typeface="+mj-lt"/>
              </a:rPr>
              <a:t>- O que sobra?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autores apresentam uma alternativa teórica de fundamento para a democracia que, segundo eles, é </a:t>
            </a:r>
            <a:r>
              <a:rPr lang="pt-B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mais cientificamente acurada e politicamente realista</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que chama</a:t>
            </a: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m de </a:t>
            </a:r>
            <a:r>
              <a:rPr lang="pt-BR" sz="18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pt-BR" sz="1800" b="1"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GROUP THEORY OF POLITICS</a:t>
            </a:r>
            <a:r>
              <a:rPr lang="pt-BR" sz="18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114300" indent="0" algn="just">
              <a:lnSpc>
                <a:spcPct val="100000"/>
              </a:lnSpc>
              <a:buNone/>
            </a:pPr>
            <a:endParaRPr lang="pt-BR" sz="1600" b="1" dirty="0">
              <a:solidFill>
                <a:schemeClr val="tx1"/>
              </a:solidFill>
              <a:highlight>
                <a:srgbClr val="FFFF00"/>
              </a:highlight>
              <a:latin typeface="+mj-lt"/>
            </a:endParaRPr>
          </a:p>
          <a:p>
            <a:pPr marL="114300" indent="0" algn="just">
              <a:lnSpc>
                <a:spcPct val="100000"/>
              </a:lnSpc>
              <a:buNone/>
            </a:pPr>
            <a:r>
              <a:rPr lang="pt-BR" sz="1600" dirty="0">
                <a:solidFill>
                  <a:schemeClr val="tx1"/>
                </a:solidFill>
                <a:latin typeface="+mj-lt"/>
              </a:rPr>
              <a:t>- Mencionam que a importância dos grupos no contexto político sempre foi reconhecido (na Bíblia, em Aristóteles e pelos pais fundadores (Madison, Federalista 10), mas que havia sido abandonada pelos autores americanos </a:t>
            </a:r>
            <a:r>
              <a:rPr lang="pt-BR" sz="1600" dirty="0" err="1">
                <a:solidFill>
                  <a:schemeClr val="tx1"/>
                </a:solidFill>
                <a:latin typeface="+mj-lt"/>
              </a:rPr>
              <a:t>dfim</a:t>
            </a:r>
            <a:r>
              <a:rPr lang="pt-BR" sz="1600" dirty="0">
                <a:solidFill>
                  <a:schemeClr val="tx1"/>
                </a:solidFill>
                <a:latin typeface="+mj-lt"/>
              </a:rPr>
              <a:t> do século XIX e do início do século XX.</a:t>
            </a:r>
          </a:p>
        </p:txBody>
      </p:sp>
    </p:spTree>
    <p:extLst>
      <p:ext uri="{BB962C8B-B14F-4D97-AF65-F5344CB8AC3E}">
        <p14:creationId xmlns:p14="http://schemas.microsoft.com/office/powerpoint/2010/main" val="147146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457975"/>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67" name="Google Shape;67;p15"/>
          <p:cNvSpPr txBox="1">
            <a:spLocks noGrp="1"/>
          </p:cNvSpPr>
          <p:nvPr>
            <p:ph type="subTitle" idx="1"/>
          </p:nvPr>
        </p:nvSpPr>
        <p:spPr>
          <a:xfrm>
            <a:off x="311700" y="1162675"/>
            <a:ext cx="8520600" cy="3757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b="1">
                <a:solidFill>
                  <a:srgbClr val="000000"/>
                </a:solidFill>
              </a:rPr>
              <a:t>CONSIDERAÇÕES INICIAIS</a:t>
            </a:r>
            <a:endParaRPr sz="1400" b="1">
              <a:solidFill>
                <a:srgbClr val="000000"/>
              </a:solidFill>
            </a:endParaRPr>
          </a:p>
          <a:p>
            <a:pPr marL="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Os autores partem de uma avaliação das </a:t>
            </a:r>
            <a:r>
              <a:rPr lang="en" sz="1400" b="1">
                <a:solidFill>
                  <a:srgbClr val="000000"/>
                </a:solidFill>
              </a:rPr>
              <a:t>teorias da democracia</a:t>
            </a:r>
            <a:r>
              <a:rPr lang="en" sz="1400">
                <a:solidFill>
                  <a:srgbClr val="000000"/>
                </a:solidFill>
              </a:rPr>
              <a:t> e dos </a:t>
            </a:r>
            <a:r>
              <a:rPr lang="en" sz="1400" b="1">
                <a:solidFill>
                  <a:srgbClr val="000000"/>
                </a:solidFill>
              </a:rPr>
              <a:t>estudos de comportamento eleitoral</a:t>
            </a:r>
            <a:r>
              <a:rPr lang="en" sz="1400">
                <a:solidFill>
                  <a:srgbClr val="000000"/>
                </a:solidFill>
              </a:rPr>
              <a:t>, em particular nos que se baseiam na teoria econômica da democracia;</a:t>
            </a:r>
            <a:endParaRPr sz="1400">
              <a:solidFill>
                <a:srgbClr val="000000"/>
              </a:solidFill>
            </a:endParaRPr>
          </a:p>
          <a:p>
            <a:pPr marL="45720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A partir dessas premissas, eles divergem da abordagem de que os </a:t>
            </a:r>
            <a:r>
              <a:rPr lang="en" sz="1400" b="1">
                <a:solidFill>
                  <a:srgbClr val="000000"/>
                </a:solidFill>
              </a:rPr>
              <a:t>eleitores tomam decisões racionais e para defender que as referências identitárias e as lealdades partidárias que lhe estão associadas se mantêm ao longo do tempo como o grande indicador do comportamento dos eleitores.</a:t>
            </a:r>
            <a:r>
              <a:rPr lang="en" sz="1400">
                <a:solidFill>
                  <a:srgbClr val="000000"/>
                </a:solidFill>
              </a:rPr>
              <a:t> </a:t>
            </a:r>
            <a:endParaRPr sz="1400">
              <a:solidFill>
                <a:srgbClr val="000000"/>
              </a:solidFill>
            </a:endParaRPr>
          </a:p>
          <a:p>
            <a:pPr marL="45720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Fazem, para tanto, uma </a:t>
            </a:r>
            <a:r>
              <a:rPr lang="en" sz="1400" b="1">
                <a:solidFill>
                  <a:srgbClr val="000000"/>
                </a:solidFill>
              </a:rPr>
              <a:t>incursão pela história do estudo dos comportamentos eleitorais</a:t>
            </a:r>
            <a:r>
              <a:rPr lang="en" sz="1400">
                <a:solidFill>
                  <a:srgbClr val="000000"/>
                </a:solidFill>
              </a:rPr>
              <a:t> e de algumas das suas principais abordagens teóricas da democracia</a:t>
            </a:r>
            <a:endParaRPr sz="1400">
              <a:solidFill>
                <a:srgbClr val="000000"/>
              </a:solidFill>
            </a:endParaRPr>
          </a:p>
          <a:p>
            <a:pPr marL="457200" lvl="0" indent="0" algn="l" rtl="0">
              <a:spcBef>
                <a:spcPts val="800"/>
              </a:spcBef>
              <a:spcAft>
                <a:spcPts val="0"/>
              </a:spcAft>
              <a:buNone/>
            </a:pPr>
            <a:endParaRPr sz="1800">
              <a:solidFill>
                <a:srgbClr val="33333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69966" y="445025"/>
            <a:ext cx="8429897" cy="1810495"/>
          </a:xfrm>
        </p:spPr>
        <p:txBody>
          <a:bodyPr/>
          <a:lstStyle/>
          <a:p>
            <a:pPr algn="ctr"/>
            <a:r>
              <a:rPr lang="pt-BR" sz="2400" b="1" dirty="0">
                <a:effectLst/>
                <a:latin typeface="Calibri" panose="020F0502020204030204" pitchFamily="34" charset="0"/>
                <a:ea typeface="Calibri" panose="020F0502020204030204" pitchFamily="34" charset="0"/>
                <a:cs typeface="Times New Roman" panose="02020603050405020304" pitchFamily="18" charset="0"/>
              </a:rPr>
              <a:t>Tese: as pessoas são primordialmente orientadas pelas opiniões de seus grupos (</a:t>
            </a:r>
            <a:r>
              <a:rPr lang="pt-BR" sz="2400" b="1" i="1" dirty="0" err="1">
                <a:effectLst/>
                <a:latin typeface="Calibri" panose="020F0502020204030204" pitchFamily="34" charset="0"/>
                <a:ea typeface="Calibri" panose="020F0502020204030204" pitchFamily="34" charset="0"/>
                <a:cs typeface="Times New Roman" panose="02020603050405020304" pitchFamily="18" charset="0"/>
              </a:rPr>
              <a:t>group-oriented</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br>
              <a:rPr lang="pt-BR" sz="2400" b="1" dirty="0">
                <a:effectLst/>
                <a:latin typeface="Calibri" panose="020F0502020204030204" pitchFamily="34" charset="0"/>
                <a:ea typeface="Calibri" panose="020F0502020204030204" pitchFamily="34" charset="0"/>
                <a:cs typeface="Times New Roman" panose="02020603050405020304" pitchFamily="18" charset="0"/>
              </a:rPr>
            </a:br>
            <a:r>
              <a:rPr lang="pt-BR" sz="1600" i="1" dirty="0">
                <a:effectLst/>
                <a:latin typeface="Calibri" panose="020F0502020204030204" pitchFamily="34" charset="0"/>
                <a:ea typeface="Calibri" panose="020F0502020204030204" pitchFamily="34" charset="0"/>
                <a:cs typeface="Times New Roman" panose="02020603050405020304" pitchFamily="18" charset="0"/>
              </a:rPr>
              <a:t>“People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took</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their</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views</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from</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groups</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to</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which</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they</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belonged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often</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because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people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around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them</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made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it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difficult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not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to</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do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so</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Ideas</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that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individuals</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had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picked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up</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elsewhere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disapproved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of</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most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people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eventually</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convinced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to</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discard</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them</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a:effectLst/>
                <a:latin typeface="Calibri" panose="020F0502020204030204" pitchFamily="34" charset="0"/>
                <a:ea typeface="Calibri" panose="020F0502020204030204" pitchFamily="34" charset="0"/>
                <a:cs typeface="Times New Roman" panose="02020603050405020304" pitchFamily="18" charset="0"/>
              </a:rPr>
              <a:t>(p. 219).</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69966" y="2255520"/>
            <a:ext cx="8666837" cy="2226674"/>
          </a:xfrm>
        </p:spPr>
        <p:txBody>
          <a:bodyPr/>
          <a:lstStyle/>
          <a:p>
            <a:pPr marL="114300" indent="0" algn="just">
              <a:lnSpc>
                <a:spcPct val="100000"/>
              </a:lnSpc>
              <a:buNone/>
            </a:pPr>
            <a:r>
              <a:rPr lang="pt-BR" sz="1600" b="1" dirty="0">
                <a:solidFill>
                  <a:schemeClr val="tx1"/>
                </a:solidFill>
                <a:latin typeface="+mj-lt"/>
              </a:rPr>
              <a:t>- CONCEITO DE IDENTIDADE (“</a:t>
            </a:r>
            <a:r>
              <a:rPr lang="pt-BR" sz="1600" b="1" i="1" dirty="0" err="1">
                <a:solidFill>
                  <a:schemeClr val="tx1"/>
                </a:solidFill>
                <a:latin typeface="+mj-lt"/>
              </a:rPr>
              <a:t>identity</a:t>
            </a:r>
            <a:r>
              <a:rPr lang="pt-BR" sz="1600" b="1" i="1" dirty="0">
                <a:solidFill>
                  <a:schemeClr val="tx1"/>
                </a:solidFill>
                <a:latin typeface="+mj-lt"/>
              </a:rPr>
              <a:t>”</a:t>
            </a:r>
            <a:r>
              <a:rPr lang="pt-BR" sz="1600" b="1" dirty="0">
                <a:solidFill>
                  <a:schemeClr val="tx1"/>
                </a:solidFill>
                <a:latin typeface="+mj-lt"/>
              </a:rPr>
              <a:t>)</a:t>
            </a:r>
            <a:r>
              <a:rPr lang="pt-BR" sz="1600" dirty="0">
                <a:solidFill>
                  <a:schemeClr val="tx1"/>
                </a:solidFill>
                <a:latin typeface="+mj-lt"/>
              </a:rPr>
              <a:t>: </a:t>
            </a:r>
            <a:r>
              <a:rPr lang="pt-BR" sz="1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 o grupo ao qual um determinado indivíduo pertence que desempenha um papel central no seu autoconceito ou na sua personalidade e em relação ao qual o indivíduo tem uma ligação emocional, que transcende o pensamento crítico</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Nem todos os grupos são assim (exemplo: há muitos católicos que não têm o catolicismo como parte essencial de sua visão de mundo – p. 228).</a:t>
            </a:r>
          </a:p>
          <a:p>
            <a:pPr marL="114300" indent="0" algn="just">
              <a:lnSpc>
                <a:spcPct val="100000"/>
              </a:lnSpc>
              <a:buNone/>
            </a:pPr>
            <a:endParaRPr lang="pt-BR" sz="1600" dirty="0">
              <a:solidFill>
                <a:schemeClr val="tx1"/>
              </a:solidFill>
              <a:latin typeface="+mj-lt"/>
            </a:endParaRPr>
          </a:p>
          <a:p>
            <a:pPr marL="114300" indent="0" algn="ctr">
              <a:lnSpc>
                <a:spcPct val="100000"/>
              </a:lnSpc>
              <a:buNone/>
            </a:pP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Identities</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are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primarily</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about</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adhrence</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group</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ideology</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creed</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 are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emotional</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attachments</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transcend</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thinking</a:t>
            </a:r>
            <a:r>
              <a:rPr lang="pt-BR" sz="1800" i="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(p.228 – anedota do visitante à Irland</a:t>
            </a: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a do Norte)</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Tree>
    <p:extLst>
      <p:ext uri="{BB962C8B-B14F-4D97-AF65-F5344CB8AC3E}">
        <p14:creationId xmlns:p14="http://schemas.microsoft.com/office/powerpoint/2010/main" val="190887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69966" y="445025"/>
            <a:ext cx="8508274" cy="1810495"/>
          </a:xfrm>
        </p:spPr>
        <p:txBody>
          <a:bodyPr/>
          <a:lstStyle/>
          <a:p>
            <a:pPr algn="just">
              <a:lnSpc>
                <a:spcPct val="107000"/>
              </a:lnSpc>
              <a:spcBef>
                <a:spcPts val="120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Os autores dizem que, nada obstante a ciência política atual reconheça o conceito de identidade, ela ainda falha em medi-lo. Para eles, </a:t>
            </a:r>
            <a:r>
              <a:rPr lang="pt-BR" sz="1800" b="1" u="sng" dirty="0">
                <a:effectLst/>
                <a:latin typeface="Calibri" panose="020F0502020204030204" pitchFamily="34" charset="0"/>
                <a:ea typeface="Calibri" panose="020F0502020204030204" pitchFamily="34" charset="0"/>
                <a:cs typeface="Times New Roman" panose="02020603050405020304" pitchFamily="18" charset="0"/>
              </a:rPr>
              <a:t>uma teoria realista da democracia deve estar fundada em uma teoria realista de psicologia política e isto até agora não foi feito</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69966" y="1950719"/>
            <a:ext cx="8656320" cy="2664823"/>
          </a:xfrm>
        </p:spPr>
        <p:txBody>
          <a:bodyPr/>
          <a:lstStyle/>
          <a:p>
            <a:pPr marL="0" indent="0" algn="just">
              <a:lnSpc>
                <a:spcPct val="107000"/>
              </a:lnSpc>
              <a:buNone/>
            </a:pPr>
            <a:r>
              <a:rPr lang="pt-BR"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autores então traçam um programa de construção dessa “teoria realista”, advertindo que não pretendem esgotar o assunto e que ele demandará muitos outros estudos. Este programa contém os seguintes passos:</a:t>
            </a:r>
          </a:p>
          <a:p>
            <a:pPr marL="0" indent="0" algn="just">
              <a:lnSpc>
                <a:spcPct val="107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1º) construir um </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framework</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para pensar nos eleitores de forma diferente do que sempre fez o liberalismo populista;</a:t>
            </a:r>
          </a:p>
          <a:p>
            <a:pPr marL="0" indent="0" algn="just">
              <a:lnSpc>
                <a:spcPct val="107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2º) entender o papel das elites políticas na estruturação das clivagens; </a:t>
            </a:r>
          </a:p>
          <a:p>
            <a:pPr marL="0" indent="0" algn="just">
              <a:lnSpc>
                <a:spcPct val="107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3º) demonstrar o papel das identidades sociais no mundo da política real e não apenas no laboratório;</a:t>
            </a:r>
          </a:p>
          <a:p>
            <a:pPr marL="0" indent="0" algn="just">
              <a:lnSpc>
                <a:spcPct val="107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4º) tornar a “teoria da identidade”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identity</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theory</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mais cognitiva, desvendando como as pessoas adquirem identidades e como elas as usam para adotar ideias e tomar decisões. </a:t>
            </a:r>
          </a:p>
          <a:p>
            <a:pPr marL="114300" indent="0" algn="just">
              <a:lnSpc>
                <a:spcPct val="100000"/>
              </a:lnSpc>
              <a:buNone/>
            </a:pPr>
            <a:endParaRPr lang="pt-BR" sz="1600" dirty="0">
              <a:solidFill>
                <a:schemeClr val="tx1"/>
              </a:solidFill>
              <a:latin typeface="+mj-lt"/>
            </a:endParaRPr>
          </a:p>
        </p:txBody>
      </p:sp>
    </p:spTree>
    <p:extLst>
      <p:ext uri="{BB962C8B-B14F-4D97-AF65-F5344CB8AC3E}">
        <p14:creationId xmlns:p14="http://schemas.microsoft.com/office/powerpoint/2010/main" val="98328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69966" y="445025"/>
            <a:ext cx="8508274" cy="1113809"/>
          </a:xfrm>
        </p:spPr>
        <p:txBody>
          <a:bodyPr/>
          <a:lstStyle/>
          <a:p>
            <a:pPr algn="just">
              <a:lnSpc>
                <a:spcPct val="107000"/>
              </a:lnSpc>
              <a:spcBef>
                <a:spcPts val="1200"/>
              </a:spcBef>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XI –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Partisan</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Hearts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Spleens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Social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Identities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Political</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Change</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69966" y="1497873"/>
            <a:ext cx="8656320" cy="3135087"/>
          </a:xfrm>
        </p:spPr>
        <p:txBody>
          <a:bodyPr/>
          <a:lstStyle/>
          <a:p>
            <a:pPr marL="0" indent="0" algn="just">
              <a:lnSpc>
                <a:spcPct val="107000"/>
              </a:lnSpc>
              <a:buNone/>
            </a:pPr>
            <a:r>
              <a:rPr lang="pt-BR"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Diversos são os fatores que levam um eleitor a decidir seu voto, mas o fator mais importante é sua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pertinênica</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/adesão social e psicológica a grupos (p. 232). Segundo os autores, pelo fato de os partidos políticos serem os grupos mais salientes nas democracias, a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theory</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ajuda a entender melhor o papel dos partidos nas democracias modernas. </a:t>
            </a:r>
          </a:p>
          <a:p>
            <a:pPr marL="0" indent="0" algn="just">
              <a:lnSpc>
                <a:spcPct val="107000"/>
              </a:lnSpc>
              <a:buNone/>
            </a:pPr>
            <a:endPar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maioria dos eleitores americanos se identificam com partidos políticos e essa identificação molda profundamente suas escolhas nas eleições (p. 233). O aparente “desalinhamento partidário” que veio à tona das décadas de 60 e 70 se revelou temporário. Os autores dizem que isto também ocorre em alguma medida na França e na Inglaterra, e que diversos autores veem isso como um indicador de consolidação da democracia. </a:t>
            </a:r>
          </a:p>
          <a:p>
            <a:pPr marL="0" indent="0" algn="just">
              <a:lnSpc>
                <a:spcPct val="107000"/>
              </a:lnSpc>
              <a:buNone/>
            </a:pPr>
            <a:endParaRPr lang="pt-BR" sz="1600" dirty="0">
              <a:solidFill>
                <a:schemeClr val="tx1"/>
              </a:solidFill>
              <a:latin typeface="+mj-lt"/>
            </a:endParaRPr>
          </a:p>
        </p:txBody>
      </p:sp>
    </p:spTree>
    <p:extLst>
      <p:ext uri="{BB962C8B-B14F-4D97-AF65-F5344CB8AC3E}">
        <p14:creationId xmlns:p14="http://schemas.microsoft.com/office/powerpoint/2010/main" val="112727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14300" indent="0" algn="just">
              <a:lnSpc>
                <a:spcPct val="107000"/>
              </a:lnSpc>
              <a:spcAft>
                <a:spcPts val="800"/>
              </a:spcAft>
              <a:buNone/>
            </a:pPr>
            <a:r>
              <a:rPr lang="pt-B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Os autores defendem que, prioritariamente, os partidos definem suas bandeiras de acordo com as lealdades e não o contrário. Dizem também que as pessoas tendem a adotar a lealdade de seus pais na vida adulta, ainda que tenham, por exemplo, mudado de classe social (p. 233). Os autores fazem a ressalva de que a lealdade partidária não é universal e que a história mostrou algumas situações de realinhamento partidário drástico. Mas esses momentos são exceções (p. 234).</a:t>
            </a:r>
          </a:p>
          <a:p>
            <a:pPr marL="114300" indent="0" algn="just">
              <a:lnSpc>
                <a:spcPct val="107000"/>
              </a:lnSpc>
              <a:spcAft>
                <a:spcPts val="800"/>
              </a:spcAft>
              <a:buNone/>
            </a:pP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CONTRAPONTO: </a:t>
            </a:r>
          </a:p>
          <a:p>
            <a:pPr marL="114300"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há autores que entendem que </a:t>
            </a:r>
            <a:r>
              <a:rPr lang="pt-BR" sz="1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lealdade partidária é uma consequência da ideologia e não o contrário</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Achen</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Bartels</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todavia, dizem que esta hipótese não se sustenta, e que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ideology</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more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often</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effect</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partisanship</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than</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its cause</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14300" indent="0" algn="just">
              <a:lnSpc>
                <a:spcPct val="107000"/>
              </a:lnSpc>
              <a:spcAft>
                <a:spcPts val="800"/>
              </a:spcAft>
              <a:buNone/>
            </a:pPr>
            <a:r>
              <a:rPr lang="pt-B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outros </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sustentam ainda que a partidarização é tanto uma causa quanto um produto da ideologia (haveria influência recíproca);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Achen</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Bartels</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mencionam ser surpreendentemente difícil comprovar essa </a:t>
            </a:r>
            <a:r>
              <a:rPr lang="pt-B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interconexão entre política e identidade</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salvo em algumas poucas exceções (por exemplo, o grande número de bebês batizados de Reagan p. 235).</a:t>
            </a:r>
          </a:p>
          <a:p>
            <a:pPr marL="114300" indent="0" algn="just">
              <a:lnSpc>
                <a:spcPct val="107000"/>
              </a:lnSpc>
              <a:spcAft>
                <a:spcPts val="800"/>
              </a:spcAft>
              <a:buNone/>
            </a:pPr>
            <a:endPar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pt-BR" sz="1600" dirty="0">
              <a:solidFill>
                <a:schemeClr val="tx1"/>
              </a:solidFill>
              <a:latin typeface="+mj-lt"/>
            </a:endParaRPr>
          </a:p>
        </p:txBody>
      </p:sp>
    </p:spTree>
    <p:extLst>
      <p:ext uri="{BB962C8B-B14F-4D97-AF65-F5344CB8AC3E}">
        <p14:creationId xmlns:p14="http://schemas.microsoft.com/office/powerpoint/2010/main" val="361473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14300" indent="0" algn="just">
              <a:lnSpc>
                <a:spcPct val="107000"/>
              </a:lnSpc>
              <a:spcAft>
                <a:spcPts val="800"/>
              </a:spcAft>
              <a:buNone/>
            </a:pP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Como demonstrar a tese de que a identidade partidária é mais importante que a ideologia? Os autores se dedicam a analisar eventos históricos norte-americanos em que houve grandes mudanças nos realinhamentos partidários e nos quais é possível “</a:t>
            </a:r>
            <a:r>
              <a:rPr lang="pt-BR" sz="1800" b="1"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isolar o impacto das identidades sociais</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Os eventos escolhidos pelos autores são os seguintes:</a:t>
            </a:r>
          </a:p>
          <a:p>
            <a:pPr marL="114300" indent="0" algn="just">
              <a:lnSpc>
                <a:spcPct val="107000"/>
              </a:lnSpc>
              <a:spcAft>
                <a:spcPts val="800"/>
              </a:spcAft>
              <a:buNone/>
            </a:pP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o realinhamento do New </a:t>
            </a:r>
            <a:r>
              <a:rPr lang="pt-BR"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Deal</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(década de 30);</a:t>
            </a:r>
          </a:p>
          <a:p>
            <a:pPr marL="1341438" indent="0" algn="just">
              <a:lnSpc>
                <a:spcPct val="107000"/>
              </a:lnSpc>
              <a:spcAft>
                <a:spcPts val="800"/>
              </a:spcAft>
              <a:buNone/>
            </a:pP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b) A eleição de John Kennedy;</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14300" indent="0" algn="just">
              <a:lnSpc>
                <a:spcPct val="107000"/>
              </a:lnSpc>
              <a:spcAft>
                <a:spcPts val="800"/>
              </a:spcAft>
              <a:buNone/>
            </a:pP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o colapso da hegemonia do partido democrata depois da “Era Jim Crow”;</a:t>
            </a:r>
          </a:p>
          <a:p>
            <a:pPr marL="114300" indent="0" algn="just">
              <a:lnSpc>
                <a:spcPct val="107000"/>
              </a:lnSpc>
              <a:spcAft>
                <a:spcPts val="800"/>
              </a:spcAft>
              <a:buNone/>
            </a:pP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a emersão do aborto como uma questão politicamente importante (décadas de 80 e 90). </a:t>
            </a:r>
          </a:p>
          <a:p>
            <a:pPr marL="0" indent="0" algn="ctr">
              <a:lnSpc>
                <a:spcPct val="107000"/>
              </a:lnSpc>
              <a:buNone/>
            </a:pP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illustrating</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attachements</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momentos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political</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shifts,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hope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shed</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borader</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light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pervasive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political</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importance</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social </a:t>
            </a:r>
            <a:r>
              <a:rPr lang="pt-BR"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identities</a:t>
            </a:r>
            <a:r>
              <a:rPr lang="pt-B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 236). </a:t>
            </a:r>
            <a:endParaRPr lang="pt-BR" sz="1600" dirty="0">
              <a:solidFill>
                <a:schemeClr val="tx1"/>
              </a:solidFill>
              <a:latin typeface="+mj-lt"/>
            </a:endParaRPr>
          </a:p>
        </p:txBody>
      </p:sp>
    </p:spTree>
    <p:extLst>
      <p:ext uri="{BB962C8B-B14F-4D97-AF65-F5344CB8AC3E}">
        <p14:creationId xmlns:p14="http://schemas.microsoft.com/office/powerpoint/2010/main" val="117132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14300" indent="0" algn="just">
              <a:lnSpc>
                <a:spcPct val="107000"/>
              </a:lnSpc>
              <a:spcAft>
                <a:spcPts val="800"/>
              </a:spcAft>
              <a:buNone/>
            </a:pPr>
            <a:r>
              <a:rPr lang="pt-B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PARTISAN CHANGE IN THE NEW DEAL ERA</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estudo de Gerald </a:t>
            </a:r>
            <a:r>
              <a:rPr lang="pt-BR"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Gamm</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(1989), sobre os padrões de votação dos diversos grupos étnicos da cidade de Boston durante a década de 20, revela que:</a:t>
            </a:r>
          </a:p>
          <a:p>
            <a:pPr marL="1627188" indent="-285750" algn="just">
              <a:lnSpc>
                <a:spcPct val="107000"/>
              </a:lnSpc>
              <a:spcAft>
                <a:spcPts val="800"/>
              </a:spcAft>
              <a:buFontTx/>
              <a:buChar char="-"/>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eleitores judeus daquela cidade mudaram radicalmente seu apoio dos republicanos (1924) para os democratas (1928), e esta mudança não teve relação direta com questões econômicas ou com a política exterior (se deu antes da ascensão de Hitler). </a:t>
            </a:r>
            <a:r>
              <a:rPr lang="pt-BR"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Gamm</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atribui essa mudança ao fato de o partido Democrata ter se aproximado das minorias étnicas e religiosas, o que despertou nos judeus uma “solidariedade étnica”;</a:t>
            </a:r>
          </a:p>
          <a:p>
            <a:pPr marL="1627188" indent="-285750" algn="just">
              <a:lnSpc>
                <a:spcPct val="107000"/>
              </a:lnSpc>
              <a:spcAft>
                <a:spcPts val="800"/>
              </a:spcAft>
              <a:buFontTx/>
              <a:buChar char="-"/>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 mudança atrelada aos grupos étnicos se deu de forma ainda mais visível entre os italianos e irlandeses de Boston, que mudaram radicalmente sua lealdade em direção ao partido Democrata quando Al Smith, um católico de origem irlandesa, se tornou o primeiro católico a obter a indicação de um partido para concorrer a uma eleição presidencial nos Estados Unidos (1928). </a:t>
            </a:r>
          </a:p>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Tree>
    <p:extLst>
      <p:ext uri="{BB962C8B-B14F-4D97-AF65-F5344CB8AC3E}">
        <p14:creationId xmlns:p14="http://schemas.microsoft.com/office/powerpoint/2010/main" val="4193844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487681" y="510540"/>
            <a:ext cx="8125096" cy="4739374"/>
          </a:xfrm>
          <a:prstGeom prst="rect">
            <a:avLst/>
          </a:prstGeom>
          <a:noFill/>
        </p:spPr>
        <p:txBody>
          <a:bodyPr wrap="square">
            <a:spAutoFit/>
          </a:bodyPr>
          <a:lstStyle/>
          <a:p>
            <a:pPr algn="just">
              <a:lnSpc>
                <a:spcPct val="107000"/>
              </a:lnSpc>
              <a:spcAft>
                <a:spcPts val="800"/>
              </a:spcAft>
            </a:pPr>
            <a:r>
              <a:rPr lang="pt-BR" sz="1800" b="1" u="sng" dirty="0">
                <a:effectLst/>
                <a:latin typeface="Calibri" panose="020F0502020204030204" pitchFamily="34" charset="0"/>
                <a:ea typeface="Calibri" panose="020F0502020204030204" pitchFamily="34" charset="0"/>
                <a:cs typeface="Times New Roman" panose="02020603050405020304" pitchFamily="18" charset="0"/>
              </a:rPr>
              <a:t>RELIGIOUS IDENTITY IN THE 1960´s ELECTIONS</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a:effectLst/>
                <a:latin typeface="Calibri" panose="020F0502020204030204" pitchFamily="34" charset="0"/>
                <a:ea typeface="Calibri" panose="020F0502020204030204" pitchFamily="34" charset="0"/>
                <a:cs typeface="Times New Roman" panose="02020603050405020304" pitchFamily="18" charset="0"/>
              </a:rPr>
              <a:t>os católicos são predominantemente democratas desde o início do século XX, muito em razão da candidatura de Al Smith. John Kennedy também era católico e teve que responder por diversas vezes durante a campanha que não se submeteria à Igreja Católica e que era a favor da separação entre Estado e Igreja. </a:t>
            </a:r>
          </a:p>
          <a:p>
            <a:pPr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Na campanha para a presidência de Kennedy a religião foi um importante fator. A votação democrata entre os protestantes praticantes foi até 21% menor do que o “normal” (7% menor entre os não-praticantes), ao passo que a votação democrata entre os católicos praticantes foi até 15% maior. Para os autores, estes dados demonstram que as identidades religiosas estiveram fortemente engajadas na eleição de Kennedy. P. 242.</a:t>
            </a:r>
          </a:p>
          <a:p>
            <a:pPr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Uma pesquisa feita entre 1956 e 1960 entre católicos republicanos revelou o seguinte: </a:t>
            </a:r>
          </a:p>
          <a:p>
            <a:pPr marL="714375"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 entre 15 eleitores republicanos católicos que disseram em 1956 que não se importavam muito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not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much</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interest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at</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all</a:t>
            </a:r>
            <a:r>
              <a:rPr lang="pt-BR" sz="1600" dirty="0">
                <a:effectLst/>
                <a:latin typeface="Calibri" panose="020F0502020204030204" pitchFamily="34" charset="0"/>
                <a:ea typeface="Calibri" panose="020F0502020204030204" pitchFamily="34" charset="0"/>
                <a:cs typeface="Times New Roman" panose="02020603050405020304" pitchFamily="18" charset="0"/>
              </a:rPr>
              <a:t>”) com a visão dos católicos em geral para decidir seu voto, 10 votaram em Nixon em 1960 e apenas 2 em Kennedy; entre 18 republicanos católicos que disseram se importar em alguma medida (“a </a:t>
            </a:r>
            <a:r>
              <a:rPr lang="pt-BR" sz="1600" dirty="0" err="1">
                <a:effectLst/>
                <a:latin typeface="Calibri" panose="020F0502020204030204" pitchFamily="34" charset="0"/>
                <a:ea typeface="Calibri" panose="020F0502020204030204" pitchFamily="34" charset="0"/>
                <a:cs typeface="Times New Roman" panose="02020603050405020304" pitchFamily="18" charset="0"/>
              </a:rPr>
              <a:t>good</a:t>
            </a:r>
            <a:r>
              <a:rPr lang="pt-BR" sz="16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err="1">
                <a:effectLst/>
                <a:latin typeface="Calibri" panose="020F0502020204030204" pitchFamily="34" charset="0"/>
                <a:ea typeface="Calibri" panose="020F0502020204030204" pitchFamily="34" charset="0"/>
                <a:cs typeface="Times New Roman" panose="02020603050405020304" pitchFamily="18" charset="0"/>
              </a:rPr>
              <a:t>deal</a:t>
            </a:r>
            <a:r>
              <a:rPr lang="pt-BR" sz="16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BR" sz="16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pt-BR" sz="1600" dirty="0">
                <a:effectLst/>
                <a:latin typeface="Calibri" panose="020F0502020204030204" pitchFamily="34" charset="0"/>
                <a:ea typeface="Calibri" panose="020F0502020204030204" pitchFamily="34" charset="0"/>
                <a:cs typeface="Times New Roman" panose="02020603050405020304" pitchFamily="18" charset="0"/>
              </a:rPr>
              <a:t>”) com a opinião dos católicos em geral, 12 votaram em Kennedy em 1960. </a:t>
            </a:r>
          </a:p>
          <a:p>
            <a:pPr marL="285750" indent="-285750" algn="just">
              <a:lnSpc>
                <a:spcPct val="107000"/>
              </a:lnSpc>
              <a:spcAft>
                <a:spcPts val="800"/>
              </a:spcAft>
              <a:buFontTx/>
              <a:buChar char="-"/>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07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505097" y="318951"/>
            <a:ext cx="8129451" cy="3644524"/>
          </a:xfrm>
          <a:prstGeom prst="rect">
            <a:avLst/>
          </a:prstGeom>
          <a:noFill/>
        </p:spPr>
        <p:txBody>
          <a:bodyPr wrap="square">
            <a:spAutoFit/>
          </a:bodyPr>
          <a:lstStyle/>
          <a:p>
            <a:pPr algn="just">
              <a:lnSpc>
                <a:spcPct val="107000"/>
              </a:lnSpc>
              <a:spcAft>
                <a:spcPts val="800"/>
              </a:spcAft>
            </a:pPr>
            <a:r>
              <a:rPr lang="pt-BR" sz="1700" dirty="0">
                <a:effectLst/>
                <a:latin typeface="Calibri" panose="020F0502020204030204" pitchFamily="34" charset="0"/>
                <a:ea typeface="Calibri" panose="020F0502020204030204" pitchFamily="34" charset="0"/>
                <a:cs typeface="Times New Roman" panose="02020603050405020304" pitchFamily="18" charset="0"/>
              </a:rPr>
              <a:t>- Para os autores, estes números indicam a existência de forte relação entre a identidade católica e a decisão na eleição de 1960, de modo que seria difícil imaginar uma demonstração mais clara da </a:t>
            </a:r>
            <a:r>
              <a:rPr lang="pt-BR" sz="1700" dirty="0" err="1">
                <a:effectLst/>
                <a:latin typeface="Calibri" panose="020F0502020204030204" pitchFamily="34" charset="0"/>
                <a:ea typeface="Calibri" panose="020F0502020204030204" pitchFamily="34" charset="0"/>
                <a:cs typeface="Times New Roman" panose="02020603050405020304" pitchFamily="18" charset="0"/>
              </a:rPr>
              <a:t>realçao</a:t>
            </a:r>
            <a:r>
              <a:rPr lang="pt-BR" sz="1700" dirty="0">
                <a:effectLst/>
                <a:latin typeface="Calibri" panose="020F0502020204030204" pitchFamily="34" charset="0"/>
                <a:ea typeface="Calibri" panose="020F0502020204030204" pitchFamily="34" charset="0"/>
                <a:cs typeface="Times New Roman" panose="02020603050405020304" pitchFamily="18" charset="0"/>
              </a:rPr>
              <a:t> entre identidade e decisão eleitoral (p. 244).</a:t>
            </a:r>
          </a:p>
          <a:p>
            <a:pPr algn="just">
              <a:lnSpc>
                <a:spcPct val="107000"/>
              </a:lnSpc>
              <a:spcAft>
                <a:spcPts val="800"/>
              </a:spcAft>
            </a:pPr>
            <a:r>
              <a:rPr lang="pt-BR" sz="1700" dirty="0">
                <a:effectLst/>
                <a:latin typeface="Calibri" panose="020F0502020204030204" pitchFamily="34" charset="0"/>
                <a:ea typeface="Calibri" panose="020F0502020204030204" pitchFamily="34" charset="0"/>
                <a:cs typeface="Times New Roman" panose="02020603050405020304" pitchFamily="18" charset="0"/>
              </a:rPr>
              <a:t>- Outras pesquisas indicam que a “</a:t>
            </a:r>
            <a:r>
              <a:rPr lang="pt-BR" sz="1700" i="1" dirty="0" err="1">
                <a:effectLst/>
                <a:latin typeface="Calibri" panose="020F0502020204030204" pitchFamily="34" charset="0"/>
                <a:ea typeface="Calibri" panose="020F0502020204030204" pitchFamily="34" charset="0"/>
                <a:cs typeface="Times New Roman" panose="02020603050405020304" pitchFamily="18" charset="0"/>
              </a:rPr>
              <a:t>catolic</a:t>
            </a:r>
            <a:r>
              <a:rPr lang="pt-BR" sz="1700" i="1" dirty="0">
                <a:effectLst/>
                <a:latin typeface="Calibri" panose="020F0502020204030204" pitchFamily="34" charset="0"/>
                <a:ea typeface="Calibri" panose="020F0502020204030204" pitchFamily="34" charset="0"/>
                <a:cs typeface="Times New Roman" panose="02020603050405020304" pitchFamily="18" charset="0"/>
              </a:rPr>
              <a:t> </a:t>
            </a:r>
            <a:r>
              <a:rPr lang="pt-BR" sz="1700" i="1" dirty="0" err="1">
                <a:effectLst/>
                <a:latin typeface="Calibri" panose="020F0502020204030204" pitchFamily="34" charset="0"/>
                <a:ea typeface="Calibri" panose="020F0502020204030204" pitchFamily="34" charset="0"/>
                <a:cs typeface="Times New Roman" panose="02020603050405020304" pitchFamily="18" charset="0"/>
              </a:rPr>
              <a:t>issue</a:t>
            </a:r>
            <a:r>
              <a:rPr lang="pt-BR" sz="1700" dirty="0">
                <a:effectLst/>
                <a:latin typeface="Calibri" panose="020F0502020204030204" pitchFamily="34" charset="0"/>
                <a:ea typeface="Calibri" panose="020F0502020204030204" pitchFamily="34" charset="0"/>
                <a:cs typeface="Times New Roman" panose="02020603050405020304" pitchFamily="18" charset="0"/>
              </a:rPr>
              <a:t>” foi crucial para a vitória de Kennedy, pois compensou a perda de eleitores democratas nos estados do sul. Já na eleição de 1964, a adesão católica ao partido democrata retornou aos níveis verificados na década de 50 e se manteve estável nos anos 70, 80 e 90. Na campanha de John Kerry, em 2004, a identidade católica já não era fator relevante na definição da eleição </a:t>
            </a:r>
          </a:p>
          <a:p>
            <a:pPr algn="just">
              <a:lnSpc>
                <a:spcPct val="107000"/>
              </a:lnSpc>
              <a:spcAft>
                <a:spcPts val="800"/>
              </a:spcAft>
            </a:pPr>
            <a:r>
              <a:rPr lang="pt-BR" sz="1700" dirty="0">
                <a:effectLst/>
                <a:latin typeface="Calibri" panose="020F0502020204030204" pitchFamily="34" charset="0"/>
                <a:ea typeface="Calibri" panose="020F0502020204030204" pitchFamily="34" charset="0"/>
                <a:cs typeface="Times New Roman" panose="02020603050405020304" pitchFamily="18" charset="0"/>
              </a:rPr>
              <a:t> - Ao passo que a identidade católica perdeu importância, a identidade “cristã evangélica” ganhou importância dentro da coalisão do partido republicano. Pesquisas mostram que a identificação de um candidato como cristão evangélico tende a aumentar seu apoio entre eleitores republicanos e diminuir seu apoio entre eleitores democratas (p. 246). </a:t>
            </a:r>
          </a:p>
        </p:txBody>
      </p:sp>
    </p:spTree>
    <p:extLst>
      <p:ext uri="{BB962C8B-B14F-4D97-AF65-F5344CB8AC3E}">
        <p14:creationId xmlns:p14="http://schemas.microsoft.com/office/powerpoint/2010/main" val="4119754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505097" y="318951"/>
            <a:ext cx="8129451" cy="4780732"/>
          </a:xfrm>
          <a:prstGeom prst="rect">
            <a:avLst/>
          </a:prstGeom>
          <a:noFill/>
        </p:spPr>
        <p:txBody>
          <a:bodyPr wrap="square">
            <a:spAutoFit/>
          </a:bodyPr>
          <a:lstStyle/>
          <a:p>
            <a:pPr algn="just">
              <a:lnSpc>
                <a:spcPct val="107000"/>
              </a:lnSpc>
              <a:spcAft>
                <a:spcPts val="800"/>
              </a:spcAft>
            </a:pPr>
            <a:r>
              <a:rPr lang="pt-BR" sz="1800" b="1" u="sng" dirty="0">
                <a:effectLst/>
                <a:latin typeface="Calibri" panose="020F0502020204030204" pitchFamily="34" charset="0"/>
                <a:ea typeface="Calibri" panose="020F0502020204030204" pitchFamily="34" charset="0"/>
                <a:cs typeface="Times New Roman" panose="02020603050405020304" pitchFamily="18" charset="0"/>
              </a:rPr>
              <a:t>RACE, SOCIAL IDENTITY, AND REALIGNMEN INTHE SOUTH</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700" dirty="0">
                <a:effectLst/>
                <a:latin typeface="Calibri" panose="020F0502020204030204" pitchFamily="34" charset="0"/>
                <a:ea typeface="Calibri" panose="020F0502020204030204" pitchFamily="34" charset="0"/>
                <a:cs typeface="Times New Roman" panose="02020603050405020304" pitchFamily="18" charset="0"/>
              </a:rPr>
              <a:t>Depois da guerra civil, o sul do País se alinhou de modo sólido ao partido democrata, e também os eleitores negros dos estados sulistas se identificavam em sua maioria como democratas. Esta adesão de eleitores negros, entretanto, aumentou muito após 1964, ao passo que os eleitores sulistas brancos passaram de predominantemente democratas na década de 50 para predominantemente republicanos nos dias de hoje. Esta alteração se iniciou sobretudo devido à participação do Partido Democrata no movimento dos direitos civis da década de 60 e </a:t>
            </a:r>
            <a:r>
              <a:rPr lang="pt-BR" sz="1700" b="1" u="sng" dirty="0">
                <a:effectLst/>
                <a:latin typeface="Calibri" panose="020F0502020204030204" pitchFamily="34" charset="0"/>
                <a:ea typeface="Calibri" panose="020F0502020204030204" pitchFamily="34" charset="0"/>
                <a:cs typeface="Times New Roman" panose="02020603050405020304" pitchFamily="18" charset="0"/>
              </a:rPr>
              <a:t>se deu de modo gradual, até a década de 90</a:t>
            </a:r>
            <a:r>
              <a:rPr lang="pt-BR" sz="17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700" dirty="0">
                <a:effectLst/>
                <a:latin typeface="Calibri" panose="020F0502020204030204" pitchFamily="34" charset="0"/>
                <a:ea typeface="Calibri" panose="020F0502020204030204" pitchFamily="34" charset="0"/>
                <a:cs typeface="Times New Roman" panose="02020603050405020304" pitchFamily="18" charset="0"/>
              </a:rPr>
              <a:t>- Segundo os autores, a interpretação mais comum do fenômeno é de que ele estaria ligado a mudanças na forma como os líderes republicanos e democratas abordaram a questão dos direitos civis, com ênfase na questão da promoção da integração social nas escolas. Para eles, entretanto, o fato de a perda de apoio dos democratas ser tão lenta e fortemente dependente da substituição geracional mostra como os eleitores tinham dificuldade de perceber a posição dos partidos nesta questão que para eles era crucial (p. 253). </a:t>
            </a:r>
          </a:p>
          <a:p>
            <a:pPr algn="just">
              <a:lnSpc>
                <a:spcPct val="107000"/>
              </a:lnSpc>
              <a:spcAft>
                <a:spcPts val="800"/>
              </a:spcAft>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81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505097" y="318951"/>
            <a:ext cx="8129451" cy="3528723"/>
          </a:xfrm>
          <a:prstGeom prst="rect">
            <a:avLst/>
          </a:prstGeom>
          <a:noFill/>
        </p:spPr>
        <p:txBody>
          <a:bodyPr wrap="square">
            <a:spAutoFit/>
          </a:bodyPr>
          <a:lstStyle/>
          <a:p>
            <a:pPr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 explicação 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Achen</a:t>
            </a:r>
            <a:r>
              <a:rPr lang="pt-BR" sz="1800" dirty="0">
                <a:effectLst/>
                <a:latin typeface="Calibri" panose="020F0502020204030204" pitchFamily="34" charset="0"/>
                <a:ea typeface="Calibri" panose="020F0502020204030204" pitchFamily="34" charset="0"/>
                <a:cs typeface="Times New Roman" panose="02020603050405020304" pitchFamily="18" charset="0"/>
              </a:rPr>
              <a:t> 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Bartels</a:t>
            </a:r>
            <a:r>
              <a:rPr lang="pt-BR" sz="1800" dirty="0">
                <a:effectLst/>
                <a:latin typeface="Calibri" panose="020F0502020204030204" pitchFamily="34" charset="0"/>
                <a:ea typeface="Calibri" panose="020F0502020204030204" pitchFamily="34" charset="0"/>
                <a:cs typeface="Times New Roman" panose="02020603050405020304" pitchFamily="18" charset="0"/>
              </a:rPr>
              <a:t> é </a:t>
            </a:r>
            <a:r>
              <a:rPr lang="pt-BR" sz="1800" dirty="0">
                <a:latin typeface="Calibri" panose="020F0502020204030204" pitchFamily="34" charset="0"/>
                <a:ea typeface="Calibri" panose="020F0502020204030204" pitchFamily="34" charset="0"/>
                <a:cs typeface="Times New Roman" panose="02020603050405020304" pitchFamily="18" charset="0"/>
              </a:rPr>
              <a:t>outra: a </a:t>
            </a:r>
            <a:r>
              <a:rPr lang="pt-BR" sz="1800" dirty="0">
                <a:effectLst/>
                <a:latin typeface="Calibri" panose="020F0502020204030204" pitchFamily="34" charset="0"/>
                <a:ea typeface="Calibri" panose="020F0502020204030204" pitchFamily="34" charset="0"/>
                <a:cs typeface="Times New Roman" panose="02020603050405020304" pitchFamily="18" charset="0"/>
              </a:rPr>
              <a:t>“identidade branca sulista”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white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southern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identity</a:t>
            </a:r>
            <a:r>
              <a:rPr lang="pt-BR" sz="1800" dirty="0">
                <a:effectLst/>
                <a:latin typeface="Calibri" panose="020F0502020204030204" pitchFamily="34" charset="0"/>
                <a:ea typeface="Calibri" panose="020F0502020204030204" pitchFamily="34" charset="0"/>
                <a:cs typeface="Times New Roman" panose="02020603050405020304" pitchFamily="18" charset="0"/>
              </a:rPr>
              <a:t>”); a adesão ao partido democrata fazia parte da identidade sulista de supremacia branca, de modo que a adesão dos negros ao partido teria quebrado essa conexão psicológica, fazendo com que os brancos buscassem uma nova forma de afirma-la.  </a:t>
            </a:r>
          </a:p>
          <a:p>
            <a:pPr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Os autores citam uma pesquisa de 1964 que mostrava que a vantagem democrata entre os sulistas que diziam ser neutros em relação à opinião dos seus concidadãos era de apenas 25%, ao passo que entre aqueles que expressavam sentimentos calorosos em relação aos conterrâneos sulistas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very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warm</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feelings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toward</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southerners</a:t>
            </a:r>
            <a:r>
              <a:rPr lang="pt-BR" sz="1800" i="1" dirty="0">
                <a:effectLst/>
                <a:latin typeface="Calibri" panose="020F0502020204030204" pitchFamily="34" charset="0"/>
                <a:ea typeface="Calibri" panose="020F0502020204030204" pitchFamily="34" charset="0"/>
                <a:cs typeface="Times New Roman" panose="02020603050405020304" pitchFamily="18" charset="0"/>
              </a:rPr>
              <a:t>”</a:t>
            </a:r>
            <a:r>
              <a:rPr lang="pt-BR" sz="1800" dirty="0">
                <a:effectLst/>
                <a:latin typeface="Calibri" panose="020F0502020204030204" pitchFamily="34" charset="0"/>
                <a:ea typeface="Calibri" panose="020F0502020204030204" pitchFamily="34" charset="0"/>
                <a:cs typeface="Times New Roman" panose="02020603050405020304" pitchFamily="18" charset="0"/>
              </a:rPr>
              <a:t>) a vantagem democrata era de 55% - p. 255.</a:t>
            </a:r>
          </a:p>
          <a:p>
            <a:pPr algn="just">
              <a:lnSpc>
                <a:spcPct val="107000"/>
              </a:lnSpc>
              <a:spcAft>
                <a:spcPts val="800"/>
              </a:spcAft>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3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0" y="469725"/>
            <a:ext cx="8520600" cy="78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73" name="Google Shape;73;p16"/>
          <p:cNvSpPr txBox="1">
            <a:spLocks noGrp="1"/>
          </p:cNvSpPr>
          <p:nvPr>
            <p:ph type="subTitle" idx="1"/>
          </p:nvPr>
        </p:nvSpPr>
        <p:spPr>
          <a:xfrm>
            <a:off x="311700" y="1385700"/>
            <a:ext cx="8520600" cy="35346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rgbClr val="000000"/>
              </a:buClr>
              <a:buSzPts val="1400"/>
              <a:buChar char="●"/>
            </a:pPr>
            <a:r>
              <a:rPr lang="en" sz="1400">
                <a:solidFill>
                  <a:srgbClr val="000000"/>
                </a:solidFill>
              </a:rPr>
              <a:t>Os autores </a:t>
            </a:r>
            <a:r>
              <a:rPr lang="en" sz="1400" b="1">
                <a:solidFill>
                  <a:srgbClr val="000000"/>
                </a:solidFill>
              </a:rPr>
              <a:t>fundamentam a descrença na capacidade de decisão dos cidadão, caracterizando um tipo de eleitor que não tem interesse ou não tem tempo para se inteirar dos temas políticos </a:t>
            </a:r>
            <a:r>
              <a:rPr lang="en" sz="1400">
                <a:solidFill>
                  <a:srgbClr val="000000"/>
                </a:solidFill>
              </a:rPr>
              <a:t>e que, portanto, as suas escolhas eleitorais não refletem uma avaliação de mérito ou de preferências das políticas públicas. </a:t>
            </a:r>
            <a:endParaRPr sz="1400">
              <a:solidFill>
                <a:srgbClr val="000000"/>
              </a:solidFill>
            </a:endParaRPr>
          </a:p>
          <a:p>
            <a:pPr marL="45720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Dado esse pressuposto, os autores entendem </a:t>
            </a:r>
            <a:r>
              <a:rPr lang="en" sz="1400" b="1">
                <a:solidFill>
                  <a:srgbClr val="000000"/>
                </a:solidFill>
              </a:rPr>
              <a:t>serem inviáveis as teorias dos comportamentos eleitorais que partem de escolhas racionais dos eleitores</a:t>
            </a:r>
            <a:r>
              <a:rPr lang="en" sz="1400">
                <a:solidFill>
                  <a:srgbClr val="000000"/>
                </a:solidFill>
              </a:rPr>
              <a:t>.</a:t>
            </a:r>
            <a:endParaRPr sz="1400">
              <a:solidFill>
                <a:srgbClr val="000000"/>
              </a:solidFill>
            </a:endParaRPr>
          </a:p>
          <a:p>
            <a:pPr marL="45720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Ou seja, há uma tensão, porventura insolúvel, </a:t>
            </a:r>
            <a:r>
              <a:rPr lang="en" sz="1400" b="1">
                <a:solidFill>
                  <a:srgbClr val="000000"/>
                </a:solidFill>
              </a:rPr>
              <a:t>entre a abordagem da ciência política empírica que fornece os dados utilizados ao longo do livro e uma visão normativa das teorias da democracia e do que deve ser a democracia da perspetiva dos autores.</a:t>
            </a:r>
            <a:endParaRPr sz="1400" b="1">
              <a:solidFill>
                <a:srgbClr val="000000"/>
              </a:solidFill>
            </a:endParaRPr>
          </a:p>
          <a:p>
            <a:pPr marL="457200" lvl="0" indent="0" algn="l" rtl="0">
              <a:spcBef>
                <a:spcPts val="800"/>
              </a:spcBef>
              <a:spcAft>
                <a:spcPts val="0"/>
              </a:spcAft>
              <a:buNone/>
            </a:pPr>
            <a:endParaRPr sz="1800">
              <a:solidFill>
                <a:srgbClr val="33333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505097" y="318951"/>
            <a:ext cx="8129451" cy="5951822"/>
          </a:xfrm>
          <a:prstGeom prst="rect">
            <a:avLst/>
          </a:prstGeom>
          <a:noFill/>
        </p:spPr>
        <p:txBody>
          <a:bodyPr wrap="square">
            <a:spAutoFit/>
          </a:bodyPr>
          <a:lstStyle/>
          <a:p>
            <a:pPr algn="just">
              <a:lnSpc>
                <a:spcPct val="107000"/>
              </a:lnSpc>
              <a:spcAft>
                <a:spcPts val="800"/>
              </a:spcAft>
            </a:pPr>
            <a:r>
              <a:rPr lang="pt-BR" sz="1800" b="1" u="sng" dirty="0">
                <a:effectLst/>
                <a:latin typeface="Calibri" panose="020F0502020204030204" pitchFamily="34" charset="0"/>
                <a:ea typeface="Calibri" panose="020F0502020204030204" pitchFamily="34" charset="0"/>
                <a:cs typeface="Times New Roman" panose="02020603050405020304" pitchFamily="18" charset="0"/>
              </a:rPr>
              <a:t>ISSUES AND PARTISAN CHANGE: THE CASE OF ABORTION</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a:effectLst/>
                <a:latin typeface="Calibri" panose="020F0502020204030204" pitchFamily="34" charset="0"/>
                <a:ea typeface="Calibri" panose="020F0502020204030204" pitchFamily="34" charset="0"/>
                <a:cs typeface="Times New Roman" panose="02020603050405020304" pitchFamily="18" charset="0"/>
              </a:rPr>
              <a:t>a decisão da Suprema Corte norte-americana em </a:t>
            </a:r>
            <a:r>
              <a:rPr lang="pt-BR" sz="1600" dirty="0" err="1">
                <a:effectLst/>
                <a:latin typeface="Calibri" panose="020F0502020204030204" pitchFamily="34" charset="0"/>
                <a:ea typeface="Calibri" panose="020F0502020204030204" pitchFamily="34" charset="0"/>
                <a:cs typeface="Times New Roman" panose="02020603050405020304" pitchFamily="18" charset="0"/>
              </a:rPr>
              <a:t>Roe</a:t>
            </a:r>
            <a:r>
              <a:rPr lang="pt-BR" sz="1600" dirty="0">
                <a:effectLst/>
                <a:latin typeface="Calibri" panose="020F0502020204030204" pitchFamily="34" charset="0"/>
                <a:ea typeface="Calibri" panose="020F0502020204030204" pitchFamily="34" charset="0"/>
                <a:cs typeface="Times New Roman" panose="02020603050405020304" pitchFamily="18" charset="0"/>
              </a:rPr>
              <a:t> v. Wade desencadeou um severo </a:t>
            </a:r>
            <a:r>
              <a:rPr lang="pt-BR" sz="1600" i="1" dirty="0" err="1">
                <a:effectLst/>
                <a:latin typeface="Calibri" panose="020F0502020204030204" pitchFamily="34" charset="0"/>
                <a:ea typeface="Calibri" panose="020F0502020204030204" pitchFamily="34" charset="0"/>
                <a:cs typeface="Times New Roman" panose="02020603050405020304" pitchFamily="18" charset="0"/>
              </a:rPr>
              <a:t>backlash</a:t>
            </a:r>
            <a:r>
              <a:rPr lang="pt-BR" sz="1600" i="1"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a:effectLst/>
                <a:latin typeface="Calibri" panose="020F0502020204030204" pitchFamily="34" charset="0"/>
                <a:ea typeface="Calibri" panose="020F0502020204030204" pitchFamily="34" charset="0"/>
                <a:cs typeface="Times New Roman" panose="02020603050405020304" pitchFamily="18" charset="0"/>
              </a:rPr>
              <a:t>entre tradicionalistas culturais e morais. No início, ambos os partidos estavam divididos sobre a questão, mas no início da década de 90 as posições de cada partido já estavam bem definidas. </a:t>
            </a:r>
          </a:p>
          <a:p>
            <a:pPr algn="ctr">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t>
            </a:r>
            <a:r>
              <a:rPr lang="pt-BR" sz="1800" i="1" dirty="0">
                <a:effectLst/>
                <a:latin typeface="Calibri" panose="020F0502020204030204" pitchFamily="34" charset="0"/>
                <a:ea typeface="Calibri" panose="020F0502020204030204" pitchFamily="34" charset="0"/>
                <a:cs typeface="Times New Roman" panose="02020603050405020304" pitchFamily="18" charset="0"/>
              </a:rPr>
              <a:t>Do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people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vote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Republican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because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they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are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conservative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on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abortion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Or</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are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they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conservative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on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abortion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because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they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are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Republicans</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pt-B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b="1" dirty="0">
                <a:effectLst/>
                <a:latin typeface="Calibri" panose="020F0502020204030204" pitchFamily="34" charset="0"/>
                <a:ea typeface="Calibri" panose="020F0502020204030204" pitchFamily="34" charset="0"/>
                <a:cs typeface="Times New Roman" panose="02020603050405020304" pitchFamily="18" charset="0"/>
              </a:rPr>
              <a:t>- </a:t>
            </a:r>
            <a:r>
              <a:rPr lang="pt-BR" sz="1600" dirty="0">
                <a:effectLst/>
                <a:latin typeface="Calibri" panose="020F0502020204030204" pitchFamily="34" charset="0"/>
                <a:ea typeface="Calibri" panose="020F0502020204030204" pitchFamily="34" charset="0"/>
                <a:cs typeface="Times New Roman" panose="02020603050405020304" pitchFamily="18" charset="0"/>
              </a:rPr>
              <a:t>Os autores trazem os seguintes dados, que revelam grande influência da lealdade partidária sobre a visão dos eleitores sobre o tema do aborto:</a:t>
            </a:r>
          </a:p>
          <a:p>
            <a:pPr marL="1079500" algn="just">
              <a:lnSpc>
                <a:spcPct val="107000"/>
              </a:lnSpc>
              <a:spcAft>
                <a:spcPts val="800"/>
              </a:spcAft>
            </a:pPr>
            <a:r>
              <a:rPr lang="pt-BR" dirty="0">
                <a:effectLst/>
                <a:latin typeface="Calibri" panose="020F0502020204030204" pitchFamily="34" charset="0"/>
                <a:ea typeface="Calibri" panose="020F0502020204030204" pitchFamily="34" charset="0"/>
                <a:cs typeface="Times New Roman" panose="02020603050405020304" pitchFamily="18" charset="0"/>
              </a:rPr>
              <a:t>1) tão logo houve o fortalecimento dessa divisão entre republicanos e democratas, boa parte das mulheres não católicas republicanas que eram a favor do aborto passaram a ser democratas (1/3 – entre 1982 e 1997). Ocorre que este mesmo fenômeno não se deu entre os homens: a maioria dos homens republicanos que eram “pro-</a:t>
            </a:r>
            <a:r>
              <a:rPr lang="pt-BR" dirty="0" err="1">
                <a:effectLst/>
                <a:latin typeface="Calibri" panose="020F0502020204030204" pitchFamily="34" charset="0"/>
                <a:ea typeface="Calibri" panose="020F0502020204030204" pitchFamily="34" charset="0"/>
                <a:cs typeface="Times New Roman" panose="02020603050405020304" pitchFamily="18" charset="0"/>
              </a:rPr>
              <a:t>choice</a:t>
            </a:r>
            <a:r>
              <a:rPr lang="pt-BR" dirty="0">
                <a:effectLst/>
                <a:latin typeface="Calibri" panose="020F0502020204030204" pitchFamily="34" charset="0"/>
                <a:ea typeface="Calibri" panose="020F0502020204030204" pitchFamily="34" charset="0"/>
                <a:cs typeface="Times New Roman" panose="02020603050405020304" pitchFamily="18" charset="0"/>
              </a:rPr>
              <a:t>” mudaram sua visão sobre o aborto, permanecendo republicanos. </a:t>
            </a:r>
          </a:p>
          <a:p>
            <a:pPr marL="1079500" algn="just">
              <a:lnSpc>
                <a:spcPct val="107000"/>
              </a:lnSpc>
              <a:spcAft>
                <a:spcPts val="800"/>
              </a:spcAft>
            </a:pPr>
            <a:r>
              <a:rPr lang="pt-BR" dirty="0">
                <a:effectLst/>
                <a:latin typeface="Calibri" panose="020F0502020204030204" pitchFamily="34" charset="0"/>
                <a:ea typeface="Calibri" panose="020F0502020204030204" pitchFamily="34" charset="0"/>
                <a:cs typeface="Times New Roman" panose="02020603050405020304" pitchFamily="18" charset="0"/>
              </a:rPr>
              <a:t>2) o número de pessoas “pro-</a:t>
            </a:r>
            <a:r>
              <a:rPr lang="pt-BR" dirty="0" err="1">
                <a:effectLst/>
                <a:latin typeface="Calibri" panose="020F0502020204030204" pitchFamily="34" charset="0"/>
                <a:ea typeface="Calibri" panose="020F0502020204030204" pitchFamily="34" charset="0"/>
                <a:cs typeface="Times New Roman" panose="02020603050405020304" pitchFamily="18" charset="0"/>
              </a:rPr>
              <a:t>life</a:t>
            </a:r>
            <a:r>
              <a:rPr lang="pt-BR" dirty="0">
                <a:effectLst/>
                <a:latin typeface="Calibri" panose="020F0502020204030204" pitchFamily="34" charset="0"/>
                <a:ea typeface="Calibri" panose="020F0502020204030204" pitchFamily="34" charset="0"/>
                <a:cs typeface="Times New Roman" panose="02020603050405020304" pitchFamily="18" charset="0"/>
              </a:rPr>
              <a:t>” que se diziam republicanas se manteve estável (já que o partido reforçou sua visão sobre o tema), ao passo que o número de democratas “pro-</a:t>
            </a:r>
            <a:r>
              <a:rPr lang="pt-BR" dirty="0" err="1">
                <a:effectLst/>
                <a:latin typeface="Calibri" panose="020F0502020204030204" pitchFamily="34" charset="0"/>
                <a:ea typeface="Calibri" panose="020F0502020204030204" pitchFamily="34" charset="0"/>
                <a:cs typeface="Times New Roman" panose="02020603050405020304" pitchFamily="18" charset="0"/>
              </a:rPr>
              <a:t>life</a:t>
            </a:r>
            <a:r>
              <a:rPr lang="pt-BR" dirty="0">
                <a:effectLst/>
                <a:latin typeface="Calibri" panose="020F0502020204030204" pitchFamily="34" charset="0"/>
                <a:ea typeface="Calibri" panose="020F0502020204030204" pitchFamily="34" charset="0"/>
                <a:cs typeface="Times New Roman" panose="02020603050405020304" pitchFamily="18" charset="0"/>
              </a:rPr>
              <a:t>” caiu, porque muitos passaram a ser “pro-</a:t>
            </a:r>
            <a:r>
              <a:rPr lang="pt-BR" dirty="0" err="1">
                <a:effectLst/>
                <a:latin typeface="Calibri" panose="020F0502020204030204" pitchFamily="34" charset="0"/>
                <a:ea typeface="Calibri" panose="020F0502020204030204" pitchFamily="34" charset="0"/>
                <a:cs typeface="Times New Roman" panose="02020603050405020304" pitchFamily="18" charset="0"/>
              </a:rPr>
              <a:t>choice</a:t>
            </a:r>
            <a:r>
              <a:rPr lang="pt-BR" dirty="0">
                <a:effectLst/>
                <a:latin typeface="Calibri" panose="020F0502020204030204" pitchFamily="34" charset="0"/>
                <a:ea typeface="Calibri" panose="020F0502020204030204" pitchFamily="34" charset="0"/>
                <a:cs typeface="Times New Roman" panose="02020603050405020304" pitchFamily="18" charset="0"/>
              </a:rPr>
              <a:t>” (metade dos democratas “pro-</a:t>
            </a:r>
            <a:r>
              <a:rPr lang="pt-BR" dirty="0" err="1">
                <a:effectLst/>
                <a:latin typeface="Calibri" panose="020F0502020204030204" pitchFamily="34" charset="0"/>
                <a:ea typeface="Calibri" panose="020F0502020204030204" pitchFamily="34" charset="0"/>
                <a:cs typeface="Times New Roman" panose="02020603050405020304" pitchFamily="18" charset="0"/>
              </a:rPr>
              <a:t>life</a:t>
            </a:r>
            <a:r>
              <a:rPr lang="pt-BR" dirty="0">
                <a:effectLst/>
                <a:latin typeface="Calibri" panose="020F0502020204030204" pitchFamily="34" charset="0"/>
                <a:ea typeface="Calibri" panose="020F0502020204030204" pitchFamily="34" charset="0"/>
                <a:cs typeface="Times New Roman" panose="02020603050405020304" pitchFamily="18" charset="0"/>
              </a:rPr>
              <a:t>” em 1982 se tornou “pro-</a:t>
            </a:r>
            <a:r>
              <a:rPr lang="pt-BR" dirty="0" err="1">
                <a:effectLst/>
                <a:latin typeface="Calibri" panose="020F0502020204030204" pitchFamily="34" charset="0"/>
                <a:ea typeface="Calibri" panose="020F0502020204030204" pitchFamily="34" charset="0"/>
                <a:cs typeface="Times New Roman" panose="02020603050405020304" pitchFamily="18" charset="0"/>
              </a:rPr>
              <a:t>choice</a:t>
            </a:r>
            <a:r>
              <a:rPr lang="pt-BR" dirty="0">
                <a:effectLst/>
                <a:latin typeface="Calibri" panose="020F0502020204030204" pitchFamily="34" charset="0"/>
                <a:ea typeface="Calibri" panose="020F0502020204030204" pitchFamily="34" charset="0"/>
                <a:cs typeface="Times New Roman" panose="02020603050405020304" pitchFamily="18" charset="0"/>
              </a:rPr>
              <a:t>” em 1997 – entre os homens, a proporção é de mais de metade).</a:t>
            </a:r>
          </a:p>
          <a:p>
            <a:pPr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424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311700" y="531223"/>
            <a:ext cx="8614586" cy="4101737"/>
          </a:xfrm>
        </p:spPr>
        <p:txBody>
          <a:bodyPr/>
          <a:lstStyle/>
          <a:p>
            <a:pPr marL="1341438" indent="0" algn="just">
              <a:lnSpc>
                <a:spcPct val="107000"/>
              </a:lnSpc>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600" dirty="0">
              <a:solidFill>
                <a:schemeClr val="tx1"/>
              </a:solidFill>
              <a:latin typeface="+mj-lt"/>
            </a:endParaRPr>
          </a:p>
        </p:txBody>
      </p:sp>
      <p:sp>
        <p:nvSpPr>
          <p:cNvPr id="4" name="CaixaDeTexto 3">
            <a:extLst>
              <a:ext uri="{FF2B5EF4-FFF2-40B4-BE49-F238E27FC236}">
                <a16:creationId xmlns:a16="http://schemas.microsoft.com/office/drawing/2014/main" id="{E0CFE7D9-06E1-431A-9CA3-4BB349247E8A}"/>
              </a:ext>
            </a:extLst>
          </p:cNvPr>
          <p:cNvSpPr txBox="1"/>
          <p:nvPr/>
        </p:nvSpPr>
        <p:spPr>
          <a:xfrm>
            <a:off x="505097" y="318951"/>
            <a:ext cx="8129451" cy="3968394"/>
          </a:xfrm>
          <a:prstGeom prst="rect">
            <a:avLst/>
          </a:prstGeom>
          <a:noFill/>
        </p:spPr>
        <p:txBody>
          <a:bodyPr wrap="square">
            <a:spAutoFit/>
          </a:bodyPr>
          <a:lstStyle/>
          <a:p>
            <a:pPr algn="just">
              <a:lnSpc>
                <a:spcPct val="107000"/>
              </a:lnSpc>
              <a:spcAft>
                <a:spcPts val="800"/>
              </a:spcAf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 Os autores leem esses dados pontuando que, na questão do aborto, a identidade de gênero é mais importante para as mulheres do que para os homens; para os homens, a lealdade partidária tende a moldar a opinião sobre o tema. </a:t>
            </a:r>
          </a:p>
          <a:p>
            <a:pPr algn="just">
              <a:lnSpc>
                <a:spcPct val="107000"/>
              </a:lnSpc>
              <a:spcAft>
                <a:spcPts val="800"/>
              </a:spcAft>
            </a:pPr>
            <a:r>
              <a:rPr lang="pt-BR" sz="1800" b="1" u="sng" dirty="0">
                <a:effectLst/>
                <a:latin typeface="Calibri" panose="020F0502020204030204" pitchFamily="34" charset="0"/>
                <a:ea typeface="Calibri" panose="020F0502020204030204" pitchFamily="34" charset="0"/>
                <a:cs typeface="Times New Roman" panose="02020603050405020304" pitchFamily="18" charset="0"/>
              </a:rPr>
              <a:t>CONCLUSION:</a:t>
            </a:r>
            <a:r>
              <a:rPr lang="pt-BR" sz="1800" dirty="0">
                <a:effectLst/>
                <a:latin typeface="Calibri" panose="020F0502020204030204" pitchFamily="34" charset="0"/>
                <a:ea typeface="Calibri" panose="020F0502020204030204" pitchFamily="34" charset="0"/>
                <a:cs typeface="Times New Roman" panose="02020603050405020304" pitchFamily="18" charset="0"/>
              </a:rPr>
              <a:t> os dados disponíveis dos mencionados momentos da história dos Estados Unidos revelam que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partisan</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preferences</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voting</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patterns</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powerfully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shaped</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by</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group</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loyalties</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1800" i="1" dirty="0">
                <a:effectLst/>
                <a:latin typeface="Calibri" panose="020F0502020204030204" pitchFamily="34" charset="0"/>
                <a:ea typeface="Calibri" panose="020F0502020204030204" pitchFamily="34" charset="0"/>
                <a:cs typeface="Times New Roman" panose="02020603050405020304" pitchFamily="18" charset="0"/>
              </a:rPr>
              <a:t> social </a:t>
            </a:r>
            <a:r>
              <a:rPr lang="pt-BR" sz="1800" i="1" dirty="0" err="1">
                <a:effectLst/>
                <a:latin typeface="Calibri" panose="020F0502020204030204" pitchFamily="34" charset="0"/>
                <a:ea typeface="Calibri" panose="020F0502020204030204" pitchFamily="34" charset="0"/>
                <a:cs typeface="Times New Roman" panose="02020603050405020304" pitchFamily="18" charset="0"/>
              </a:rPr>
              <a:t>identities</a:t>
            </a:r>
            <a:r>
              <a:rPr lang="pt-BR" sz="1800" dirty="0">
                <a:effectLst/>
                <a:latin typeface="Calibri" panose="020F0502020204030204" pitchFamily="34" charset="0"/>
                <a:ea typeface="Calibri" panose="020F0502020204030204" pitchFamily="34" charset="0"/>
                <a:cs typeface="Times New Roman" panose="02020603050405020304" pitchFamily="18" charset="0"/>
              </a:rPr>
              <a:t>”. As pessoas fazem suas escolhas sobre questões polêmicas mais com base em quem elas são do que no que elas pensam sobre o assunto. </a:t>
            </a:r>
          </a:p>
          <a:p>
            <a:pPr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23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43840" y="445025"/>
            <a:ext cx="8588460" cy="765466"/>
          </a:xfrm>
        </p:spPr>
        <p:txBody>
          <a:bodyPr/>
          <a:lstStyle/>
          <a:p>
            <a:pPr algn="ctr">
              <a:lnSpc>
                <a:spcPct val="107000"/>
              </a:lnSpc>
              <a:spcBef>
                <a:spcPts val="1200"/>
              </a:spcBef>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X – It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Fells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Like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Thinking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The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Rationalizing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Voter</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43840" y="1210491"/>
            <a:ext cx="8588460" cy="3079708"/>
          </a:xfrm>
        </p:spPr>
        <p:txBody>
          <a:bodyPr/>
          <a:lstStyle/>
          <a:p>
            <a:pPr marL="114300" indent="0" algn="just">
              <a:lnSpc>
                <a:spcPct val="100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Qual o papel dos partidos políticos na estruturação das opiniões políticas e nas percepções de seus filiados (se os líderes partidários estão moldando as opiniões das pessoas até em temas mais espinhosos como é o aborto, que dirá de coisas dos assuntos mais simples?) Os autores insistem na sua tese de que </a:t>
            </a:r>
            <a:r>
              <a:rPr lang="pt-BR" sz="16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identificação partidária é a mais importante das identidades políticas</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267).</a:t>
            </a:r>
          </a:p>
          <a:p>
            <a:pPr marL="87313" indent="0" algn="just">
              <a:lnSpc>
                <a:spcPct val="100000"/>
              </a:lnSpc>
              <a:buNone/>
            </a:pP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7313" indent="0" algn="just">
              <a:lnSpc>
                <a:spcPct val="100000"/>
              </a:lnSpc>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Mais do que moldar o comportamento eleitoral, </a:t>
            </a:r>
            <a:r>
              <a:rPr lang="pt-BR" sz="1600" b="1" u="sng"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os partidos organizam o pensamento de seus adeptos e constroem um ponto de vista conceitual por meio do qual os eleitores podem fazer sentido no mundo da política (</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268). </a:t>
            </a:r>
          </a:p>
          <a:p>
            <a:pPr marL="114300" indent="0" algn="just">
              <a:lnSpc>
                <a:spcPct val="107000"/>
              </a:lnSpc>
              <a:spcBef>
                <a:spcPts val="1200"/>
              </a:spcBef>
              <a:spcAft>
                <a:spcPts val="800"/>
              </a:spcAft>
              <a:buNone/>
            </a:pP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Uma vez dentro de um partido, o eleitor </a:t>
            </a:r>
            <a:r>
              <a:rPr lang="pt-B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acha habitando um universo relativamente coerente, em que identifica amigos e inimigos, meios de comunicação de que gosta e de que desgosta, etc. Com isso, de modo invisível para ele, o eleitor passa a ter uma série de opiniões que não tinha e “parece que ele está pensando” (“</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feel</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like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she´s</a:t>
            </a:r>
            <a:r>
              <a:rPr lang="pt-BR"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thinking</a:t>
            </a:r>
            <a:r>
              <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14300" indent="0" algn="just">
              <a:lnSpc>
                <a:spcPct val="100000"/>
              </a:lnSpc>
              <a:buNone/>
            </a:pPr>
            <a:endParaRPr lang="pt-BR" sz="1600" dirty="0">
              <a:solidFill>
                <a:schemeClr val="tx1"/>
              </a:solidFill>
              <a:latin typeface="+mj-lt"/>
            </a:endParaRPr>
          </a:p>
        </p:txBody>
      </p:sp>
    </p:spTree>
    <p:extLst>
      <p:ext uri="{BB962C8B-B14F-4D97-AF65-F5344CB8AC3E}">
        <p14:creationId xmlns:p14="http://schemas.microsoft.com/office/powerpoint/2010/main" val="327865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43840" y="445025"/>
            <a:ext cx="8588460" cy="765466"/>
          </a:xfrm>
        </p:spPr>
        <p:txBody>
          <a:bodyPr/>
          <a:lstStyle/>
          <a:p>
            <a:pPr algn="ctr">
              <a:lnSpc>
                <a:spcPct val="107000"/>
              </a:lnSpc>
              <a:spcBef>
                <a:spcPts val="1200"/>
              </a:spcBef>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X – It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Fells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Like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Thinking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The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Rationalizing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Voter</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43840" y="1210491"/>
            <a:ext cx="8588460" cy="3487984"/>
          </a:xfrm>
        </p:spPr>
        <p:txBody>
          <a:bodyPr/>
          <a:lstStyle/>
          <a:p>
            <a:pPr marL="114300" indent="0" algn="just">
              <a:lnSpc>
                <a:spcPct val="100000"/>
              </a:lnSpc>
              <a:buNone/>
            </a:pPr>
            <a:r>
              <a:rPr lang="pt-BR" sz="1600" dirty="0">
                <a:solidFill>
                  <a:schemeClr val="tx1"/>
                </a:solidFill>
                <a:latin typeface="+mj-lt"/>
              </a:rPr>
              <a:t>A influência dos partidos se dá de três formas:</a:t>
            </a:r>
          </a:p>
          <a:p>
            <a:pPr marL="114300" indent="0" algn="just">
              <a:lnSpc>
                <a:spcPct val="100000"/>
              </a:lnSpc>
              <a:buNone/>
            </a:pPr>
            <a:endParaRPr lang="pt-BR" sz="1600" dirty="0">
              <a:solidFill>
                <a:schemeClr val="tx1"/>
              </a:solidFill>
              <a:latin typeface="+mj-lt"/>
            </a:endParaRPr>
          </a:p>
          <a:p>
            <a:pPr marL="714375" indent="0" algn="just">
              <a:lnSpc>
                <a:spcPct val="100000"/>
              </a:lnSpc>
              <a:buNone/>
            </a:pPr>
            <a:r>
              <a:rPr lang="pt-BR" sz="1600" dirty="0">
                <a:solidFill>
                  <a:schemeClr val="tx1"/>
                </a:solidFill>
                <a:latin typeface="+mj-lt"/>
              </a:rPr>
              <a:t>1º) </a:t>
            </a:r>
            <a:r>
              <a:rPr lang="pt-BR" sz="1600" b="1" dirty="0">
                <a:solidFill>
                  <a:schemeClr val="tx1"/>
                </a:solidFill>
                <a:latin typeface="+mj-lt"/>
              </a:rPr>
              <a:t>PARTISAN PERCEPTIONS AND MISPERCEPTIONS</a:t>
            </a:r>
            <a:r>
              <a:rPr lang="pt-BR" sz="1600" dirty="0">
                <a:solidFill>
                  <a:schemeClr val="tx1"/>
                </a:solidFill>
                <a:latin typeface="+mj-lt"/>
              </a:rPr>
              <a:t>: os eleitores tendem a ignorar a opinião de seus partidos, simplesmente associando-as às suas próprias (ex. democratas que defendem que deve haver redução nos gastos públicos dizem que Obama era a favor da redução);</a:t>
            </a:r>
          </a:p>
          <a:p>
            <a:pPr marL="714375" indent="0" algn="just">
              <a:lnSpc>
                <a:spcPct val="100000"/>
              </a:lnSpc>
              <a:buNone/>
            </a:pPr>
            <a:endParaRPr lang="pt-BR" sz="1600" dirty="0">
              <a:solidFill>
                <a:schemeClr val="tx1"/>
              </a:solidFill>
              <a:latin typeface="+mj-lt"/>
            </a:endParaRPr>
          </a:p>
          <a:p>
            <a:pPr marL="714375" indent="0" algn="just">
              <a:lnSpc>
                <a:spcPct val="100000"/>
              </a:lnSpc>
              <a:buNone/>
            </a:pPr>
            <a:r>
              <a:rPr lang="pt-BR" sz="1600" dirty="0">
                <a:solidFill>
                  <a:schemeClr val="tx1"/>
                </a:solidFill>
                <a:latin typeface="+mj-lt"/>
              </a:rPr>
              <a:t>2º) </a:t>
            </a:r>
            <a:r>
              <a:rPr lang="pt-BR" sz="1600" b="1" dirty="0">
                <a:solidFill>
                  <a:schemeClr val="tx1"/>
                </a:solidFill>
                <a:latin typeface="+mj-lt"/>
              </a:rPr>
              <a:t>OUR OWN FACTS</a:t>
            </a:r>
            <a:r>
              <a:rPr lang="pt-BR" sz="1600" dirty="0">
                <a:solidFill>
                  <a:schemeClr val="tx1"/>
                </a:solidFill>
                <a:latin typeface="+mj-lt"/>
              </a:rPr>
              <a:t>: os eleitores tendem a construir fatos que sejam benéficos a seus partidos. Exemplos: </a:t>
            </a:r>
          </a:p>
          <a:p>
            <a:pPr marL="1341438" indent="0" algn="just">
              <a:lnSpc>
                <a:spcPct val="100000"/>
              </a:lnSpc>
              <a:buNone/>
            </a:pPr>
            <a:r>
              <a:rPr lang="pt-BR" sz="1600" dirty="0">
                <a:solidFill>
                  <a:schemeClr val="tx1"/>
                </a:solidFill>
                <a:latin typeface="+mj-lt"/>
              </a:rPr>
              <a:t>a) inflação nos governos Reagan (p. 277);</a:t>
            </a:r>
          </a:p>
          <a:p>
            <a:pPr marL="1341438" indent="0" algn="just">
              <a:lnSpc>
                <a:spcPct val="100000"/>
              </a:lnSpc>
              <a:buNone/>
            </a:pPr>
            <a:r>
              <a:rPr lang="pt-BR" sz="1600" dirty="0">
                <a:solidFill>
                  <a:schemeClr val="tx1"/>
                </a:solidFill>
                <a:latin typeface="+mj-lt"/>
              </a:rPr>
              <a:t>b) questão das armas químicas no Iraque;</a:t>
            </a:r>
          </a:p>
          <a:p>
            <a:pPr marL="1341438" indent="0" algn="just">
              <a:lnSpc>
                <a:spcPct val="100000"/>
              </a:lnSpc>
              <a:buNone/>
            </a:pPr>
            <a:r>
              <a:rPr lang="pt-BR" sz="1600" dirty="0">
                <a:solidFill>
                  <a:schemeClr val="tx1"/>
                </a:solidFill>
                <a:latin typeface="+mj-lt"/>
              </a:rPr>
              <a:t>c) déficit público durante os governos Clinton </a:t>
            </a:r>
            <a:r>
              <a:rPr lang="pt-BR" sz="1400" dirty="0">
                <a:solidFill>
                  <a:schemeClr val="tx1"/>
                </a:solidFill>
                <a:latin typeface="Calibri" panose="020F0502020204030204" pitchFamily="34" charset="0"/>
                <a:cs typeface="Calibri" panose="020F0502020204030204" pitchFamily="34" charset="0"/>
              </a:rPr>
              <a:t>(o</a:t>
            </a:r>
            <a:r>
              <a:rPr lang="pt-B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 eleitores republicanos sabiam que o aumento do déficit era algo ruim e já tinha a opinião de que o governo Clinton era ruim, de onde inferiram que o déficit teria aumentado durante o governo corrente - p. 283). </a:t>
            </a:r>
          </a:p>
          <a:p>
            <a:pPr marL="1341438" indent="0" algn="just">
              <a:lnSpc>
                <a:spcPct val="100000"/>
              </a:lnSpc>
              <a:buNone/>
            </a:pPr>
            <a:r>
              <a:rPr lang="pt-BR" sz="1600" dirty="0">
                <a:solidFill>
                  <a:schemeClr val="tx1"/>
                </a:solidFill>
                <a:latin typeface="+mj-lt"/>
              </a:rPr>
              <a:t>  </a:t>
            </a:r>
          </a:p>
        </p:txBody>
      </p:sp>
    </p:spTree>
    <p:extLst>
      <p:ext uri="{BB962C8B-B14F-4D97-AF65-F5344CB8AC3E}">
        <p14:creationId xmlns:p14="http://schemas.microsoft.com/office/powerpoint/2010/main" val="224166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56697-EA40-4256-AE5B-1ACD81B7377B}"/>
              </a:ext>
            </a:extLst>
          </p:cNvPr>
          <p:cNvSpPr>
            <a:spLocks noGrp="1"/>
          </p:cNvSpPr>
          <p:nvPr>
            <p:ph type="title"/>
          </p:nvPr>
        </p:nvSpPr>
        <p:spPr>
          <a:xfrm>
            <a:off x="243840" y="445025"/>
            <a:ext cx="8588460" cy="765466"/>
          </a:xfrm>
        </p:spPr>
        <p:txBody>
          <a:bodyPr/>
          <a:lstStyle/>
          <a:p>
            <a:pPr algn="ctr">
              <a:lnSpc>
                <a:spcPct val="107000"/>
              </a:lnSpc>
              <a:spcBef>
                <a:spcPts val="1200"/>
              </a:spcBef>
              <a:spcAft>
                <a:spcPts val="800"/>
              </a:spcAft>
            </a:pPr>
            <a:r>
              <a:rPr lang="pt-BR" sz="2400" b="1" dirty="0">
                <a:effectLst/>
                <a:latin typeface="Calibri" panose="020F0502020204030204" pitchFamily="34" charset="0"/>
                <a:ea typeface="Calibri" panose="020F0502020204030204" pitchFamily="34" charset="0"/>
                <a:cs typeface="Times New Roman" panose="02020603050405020304" pitchFamily="18" charset="0"/>
              </a:rPr>
              <a:t>X – It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Fells</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Like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Thinking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The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Rationalizing</a:t>
            </a:r>
            <a:r>
              <a:rPr lang="pt-BR" sz="2400" b="1"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effectLst/>
                <a:latin typeface="Calibri" panose="020F0502020204030204" pitchFamily="34" charset="0"/>
                <a:ea typeface="Calibri" panose="020F0502020204030204" pitchFamily="34" charset="0"/>
                <a:cs typeface="Times New Roman" panose="02020603050405020304" pitchFamily="18" charset="0"/>
              </a:rPr>
              <a:t>Voter</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Texto 2">
            <a:extLst>
              <a:ext uri="{FF2B5EF4-FFF2-40B4-BE49-F238E27FC236}">
                <a16:creationId xmlns:a16="http://schemas.microsoft.com/office/drawing/2014/main" id="{055B78C4-7704-4654-83E7-237D5D2D948A}"/>
              </a:ext>
            </a:extLst>
          </p:cNvPr>
          <p:cNvSpPr>
            <a:spLocks noGrp="1"/>
          </p:cNvSpPr>
          <p:nvPr>
            <p:ph type="body" idx="1"/>
          </p:nvPr>
        </p:nvSpPr>
        <p:spPr>
          <a:xfrm>
            <a:off x="243840" y="1210491"/>
            <a:ext cx="8588460" cy="3487984"/>
          </a:xfrm>
        </p:spPr>
        <p:txBody>
          <a:bodyPr/>
          <a:lstStyle/>
          <a:p>
            <a:pPr marL="714375" indent="0" algn="just">
              <a:lnSpc>
                <a:spcPct val="100000"/>
              </a:lnSpc>
              <a:buNone/>
            </a:pPr>
            <a:endParaRPr lang="pt-BR" sz="1600" dirty="0">
              <a:solidFill>
                <a:schemeClr val="tx1"/>
              </a:solidFill>
              <a:latin typeface="+mj-lt"/>
            </a:endParaRPr>
          </a:p>
          <a:p>
            <a:pPr marL="444500" indent="0" algn="just">
              <a:lnSpc>
                <a:spcPct val="100000"/>
              </a:lnSpc>
              <a:buNone/>
            </a:pPr>
            <a:r>
              <a:rPr lang="pt-BR" sz="1600" dirty="0">
                <a:solidFill>
                  <a:schemeClr val="tx1"/>
                </a:solidFill>
                <a:latin typeface="+mj-lt"/>
              </a:rPr>
              <a:t>3º) </a:t>
            </a:r>
            <a:r>
              <a:rPr lang="pt-BR" sz="1600" b="1" dirty="0">
                <a:solidFill>
                  <a:schemeClr val="tx1"/>
                </a:solidFill>
                <a:latin typeface="+mj-lt"/>
              </a:rPr>
              <a:t>REAÇÕES A ESCÂNDALOS (CASO WATERGATE)</a:t>
            </a:r>
            <a:r>
              <a:rPr lang="pt-BR" sz="1600" dirty="0">
                <a:solidFill>
                  <a:schemeClr val="tx1"/>
                </a:solidFill>
                <a:latin typeface="+mj-lt"/>
              </a:rPr>
              <a:t>: </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autores mostram que no caso Watergate (que em tese deveria gerar reações iguais em adeptos de qualquer um dos partidos) a reprovação dos democratas ao caso foi muito maior do que a dos republicanos. Além disso, as pesquisas mostraram que muitos eleitores que abandonaram o partido republicano por conta do escândalo mudaram também suas visões sobre outros assuntos. </a:t>
            </a:r>
          </a:p>
          <a:p>
            <a:pPr marL="444500" indent="0" algn="just">
              <a:lnSpc>
                <a:spcPct val="100000"/>
              </a:lnSpc>
              <a:buNone/>
            </a:pPr>
            <a:endPar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44500" indent="0" algn="just">
              <a:lnSpc>
                <a:spcPct val="100000"/>
              </a:lnSpc>
              <a:buNone/>
            </a:pPr>
            <a:r>
              <a:rPr lang="pt-B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CONCLUSÃO</a:t>
            </a:r>
            <a: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b="1" u="sng"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na maioria das vezes, o comportamento eleitoral meramente reforça as identidades partidárias e grupais. </a:t>
            </a:r>
          </a:p>
          <a:p>
            <a:pPr marL="714375" indent="0" algn="just">
              <a:lnSpc>
                <a:spcPct val="100000"/>
              </a:lnSpc>
              <a:buNone/>
            </a:pPr>
            <a:endParaRPr lang="pt-BR" sz="1600" dirty="0">
              <a:solidFill>
                <a:schemeClr val="tx1"/>
              </a:solidFill>
              <a:latin typeface="+mj-lt"/>
            </a:endParaRPr>
          </a:p>
        </p:txBody>
      </p:sp>
    </p:spTree>
    <p:extLst>
      <p:ext uri="{BB962C8B-B14F-4D97-AF65-F5344CB8AC3E}">
        <p14:creationId xmlns:p14="http://schemas.microsoft.com/office/powerpoint/2010/main" val="43221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64725" y="211375"/>
            <a:ext cx="8520600" cy="98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79" name="Google Shape;79;p17"/>
          <p:cNvSpPr txBox="1">
            <a:spLocks noGrp="1"/>
          </p:cNvSpPr>
          <p:nvPr>
            <p:ph type="subTitle" idx="1"/>
          </p:nvPr>
        </p:nvSpPr>
        <p:spPr>
          <a:xfrm>
            <a:off x="311700" y="1409175"/>
            <a:ext cx="8520600" cy="3511200"/>
          </a:xfrm>
          <a:prstGeom prst="rect">
            <a:avLst/>
          </a:prstGeom>
        </p:spPr>
        <p:txBody>
          <a:bodyPr spcFirstLastPara="1" wrap="square" lIns="91425" tIns="91425" rIns="91425" bIns="91425" anchor="t" anchorCtr="0">
            <a:noAutofit/>
          </a:bodyPr>
          <a:lstStyle/>
          <a:p>
            <a:pPr marL="457200" marR="749300" lvl="0" indent="-323850" algn="just" rtl="0">
              <a:lnSpc>
                <a:spcPct val="144230"/>
              </a:lnSpc>
              <a:spcBef>
                <a:spcPts val="4100"/>
              </a:spcBef>
              <a:spcAft>
                <a:spcPts val="0"/>
              </a:spcAft>
              <a:buClr>
                <a:srgbClr val="000000"/>
              </a:buClr>
              <a:buSzPts val="1500"/>
              <a:buChar char="●"/>
            </a:pPr>
            <a:r>
              <a:rPr lang="en" sz="1500">
                <a:solidFill>
                  <a:srgbClr val="000000"/>
                </a:solidFill>
              </a:rPr>
              <a:t>A imperfeição da democracia n</a:t>
            </a:r>
            <a:r>
              <a:rPr lang="en" sz="1500" b="1">
                <a:solidFill>
                  <a:srgbClr val="000000"/>
                </a:solidFill>
              </a:rPr>
              <a:t>ão se restringe a eventuais escolhas desastrosas</a:t>
            </a:r>
            <a:r>
              <a:rPr lang="en" sz="1500">
                <a:solidFill>
                  <a:srgbClr val="000000"/>
                </a:solidFill>
              </a:rPr>
              <a:t>, por mais que elas existam. Está na própria forma como o regime democrático funciona e na expectativa criada em torno dele. </a:t>
            </a:r>
            <a:endParaRPr sz="1500">
              <a:solidFill>
                <a:srgbClr val="000000"/>
              </a:solidFill>
            </a:endParaRPr>
          </a:p>
          <a:p>
            <a:pPr marL="457200" marR="749300" lvl="0" indent="-323850" algn="just" rtl="0">
              <a:lnSpc>
                <a:spcPct val="144230"/>
              </a:lnSpc>
              <a:spcBef>
                <a:spcPts val="0"/>
              </a:spcBef>
              <a:spcAft>
                <a:spcPts val="0"/>
              </a:spcAft>
              <a:buClr>
                <a:srgbClr val="000000"/>
              </a:buClr>
              <a:buSzPts val="1500"/>
              <a:buChar char="●"/>
            </a:pPr>
            <a:r>
              <a:rPr lang="en" sz="1500">
                <a:solidFill>
                  <a:srgbClr val="000000"/>
                </a:solidFill>
              </a:rPr>
              <a:t>Para os autores, “</a:t>
            </a:r>
            <a:r>
              <a:rPr lang="en" sz="1500" b="1">
                <a:solidFill>
                  <a:srgbClr val="000000"/>
                </a:solidFill>
              </a:rPr>
              <a:t>O ideal da soberania popular desempenha o mesmo papel na ideologia democrática contemporânea que o direito divino dos reis desempenhava na era monárquica”.</a:t>
            </a:r>
            <a:endParaRPr sz="1500">
              <a:solidFill>
                <a:srgbClr val="000000"/>
              </a:solidFill>
            </a:endParaRPr>
          </a:p>
          <a:p>
            <a:pPr marL="457200" marR="749300" lvl="0" indent="-323850" algn="just" rtl="0">
              <a:lnSpc>
                <a:spcPct val="144230"/>
              </a:lnSpc>
              <a:spcBef>
                <a:spcPts val="0"/>
              </a:spcBef>
              <a:spcAft>
                <a:spcPts val="0"/>
              </a:spcAft>
              <a:buClr>
                <a:srgbClr val="000000"/>
              </a:buClr>
              <a:buSzPts val="1500"/>
              <a:buChar char="●"/>
            </a:pPr>
            <a:r>
              <a:rPr lang="en" sz="1500">
                <a:solidFill>
                  <a:srgbClr val="000000"/>
                </a:solidFill>
              </a:rPr>
              <a:t>Em síntese, após apresentarem diversos estudos voltados sobretudo para a realidade americana, chegam a conclusão de que “</a:t>
            </a:r>
            <a:r>
              <a:rPr lang="en" sz="1500" b="1">
                <a:solidFill>
                  <a:srgbClr val="000000"/>
                </a:solidFill>
              </a:rPr>
              <a:t>É um erro supor que as eleições resultam no controle popular das políticas públicas”. </a:t>
            </a:r>
            <a:endParaRPr sz="1500" b="1">
              <a:solidFill>
                <a:srgbClr val="000000"/>
              </a:solidFill>
            </a:endParaRPr>
          </a:p>
          <a:p>
            <a:pPr marL="457200" lvl="0" indent="0" algn="l" rtl="0">
              <a:spcBef>
                <a:spcPts val="1500"/>
              </a:spcBef>
              <a:spcAft>
                <a:spcPts val="0"/>
              </a:spcAft>
              <a:buNone/>
            </a:pPr>
            <a:endParaRPr sz="1800">
              <a:solidFill>
                <a:srgbClr val="3333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311700" y="563675"/>
            <a:ext cx="8520600" cy="7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85" name="Google Shape;85;p18"/>
          <p:cNvSpPr txBox="1">
            <a:spLocks noGrp="1"/>
          </p:cNvSpPr>
          <p:nvPr>
            <p:ph type="subTitle" idx="1"/>
          </p:nvPr>
        </p:nvSpPr>
        <p:spPr>
          <a:xfrm>
            <a:off x="311700" y="1796700"/>
            <a:ext cx="8520600" cy="3123600"/>
          </a:xfrm>
          <a:prstGeom prst="rect">
            <a:avLst/>
          </a:prstGeom>
        </p:spPr>
        <p:txBody>
          <a:bodyPr spcFirstLastPara="1" wrap="square" lIns="91425" tIns="91425" rIns="91425" bIns="91425" anchor="t" anchorCtr="0">
            <a:noAutofit/>
          </a:bodyPr>
          <a:lstStyle/>
          <a:p>
            <a:pPr marL="457200" marR="749300" lvl="0" indent="-323850" algn="just" rtl="0">
              <a:lnSpc>
                <a:spcPct val="100000"/>
              </a:lnSpc>
              <a:spcBef>
                <a:spcPts val="4100"/>
              </a:spcBef>
              <a:spcAft>
                <a:spcPts val="0"/>
              </a:spcAft>
              <a:buClr>
                <a:srgbClr val="000000"/>
              </a:buClr>
              <a:buSzPts val="1500"/>
              <a:buChar char="●"/>
            </a:pPr>
            <a:r>
              <a:rPr lang="en" sz="1500">
                <a:solidFill>
                  <a:srgbClr val="000000"/>
                </a:solidFill>
              </a:rPr>
              <a:t>Achen e Bartels veem na democracia </a:t>
            </a:r>
            <a:r>
              <a:rPr lang="en" sz="1500" b="1">
                <a:solidFill>
                  <a:srgbClr val="000000"/>
                </a:solidFill>
              </a:rPr>
              <a:t>qualidades como alternância de poder, liberdade de expressão, a existência de oposição organizada e a independência do Judiciário</a:t>
            </a:r>
            <a:r>
              <a:rPr lang="en" sz="1500">
                <a:solidFill>
                  <a:srgbClr val="000000"/>
                </a:solidFill>
              </a:rPr>
              <a:t>. </a:t>
            </a:r>
            <a:endParaRPr sz="1500">
              <a:solidFill>
                <a:srgbClr val="000000"/>
              </a:solidFill>
            </a:endParaRPr>
          </a:p>
          <a:p>
            <a:pPr marL="457200" marR="749300" lvl="0" indent="-323850" algn="just" rtl="0">
              <a:lnSpc>
                <a:spcPct val="100000"/>
              </a:lnSpc>
              <a:spcBef>
                <a:spcPts val="0"/>
              </a:spcBef>
              <a:spcAft>
                <a:spcPts val="0"/>
              </a:spcAft>
              <a:buClr>
                <a:srgbClr val="000000"/>
              </a:buClr>
              <a:buSzPts val="1500"/>
              <a:buChar char="●"/>
            </a:pPr>
            <a:r>
              <a:rPr lang="en" sz="1500">
                <a:solidFill>
                  <a:srgbClr val="000000"/>
                </a:solidFill>
              </a:rPr>
              <a:t>Mas consideram um equívoco as expectativas criadas em torno dela. “E</a:t>
            </a:r>
            <a:r>
              <a:rPr lang="en" sz="1500" b="1">
                <a:solidFill>
                  <a:srgbClr val="000000"/>
                </a:solidFill>
              </a:rPr>
              <a:t>leitores, mesmo os mais informados, fazem escolhas não com base em preferências políticas ou ideológicas, mas com base em quem são – em suas identidades sociais”</a:t>
            </a:r>
            <a:r>
              <a:rPr lang="en" sz="1500">
                <a:solidFill>
                  <a:srgbClr val="000000"/>
                </a:solidFill>
              </a:rPr>
              <a:t>.</a:t>
            </a:r>
            <a:endParaRPr sz="1500">
              <a:solidFill>
                <a:srgbClr val="000000"/>
              </a:solidFill>
            </a:endParaRPr>
          </a:p>
          <a:p>
            <a:pPr marL="457200" marR="749300" lvl="0" indent="-323850" algn="just" rtl="0">
              <a:lnSpc>
                <a:spcPct val="100000"/>
              </a:lnSpc>
              <a:spcBef>
                <a:spcPts val="0"/>
              </a:spcBef>
              <a:spcAft>
                <a:spcPts val="0"/>
              </a:spcAft>
              <a:buClr>
                <a:srgbClr val="000000"/>
              </a:buClr>
              <a:buSzPts val="1500"/>
              <a:buChar char="●"/>
            </a:pPr>
            <a:r>
              <a:rPr lang="en" sz="1500">
                <a:solidFill>
                  <a:srgbClr val="000000"/>
                </a:solidFill>
              </a:rPr>
              <a:t>Reconhecem a relevância da situação econômica, </a:t>
            </a:r>
            <a:r>
              <a:rPr lang="en" sz="1500" b="1">
                <a:solidFill>
                  <a:srgbClr val="000000"/>
                </a:solidFill>
              </a:rPr>
              <a:t>mas não necessariamente da gestão dos governantes. Fatores aleatórios têm interferência decisiva. </a:t>
            </a:r>
            <a:endParaRPr sz="1500" b="1">
              <a:solidFill>
                <a:srgbClr val="000000"/>
              </a:solidFill>
            </a:endParaRPr>
          </a:p>
          <a:p>
            <a:pPr marL="457200" lvl="0" indent="0" algn="l" rtl="0">
              <a:spcBef>
                <a:spcPts val="1500"/>
              </a:spcBef>
              <a:spcAft>
                <a:spcPts val="0"/>
              </a:spcAft>
              <a:buNone/>
            </a:pPr>
            <a:endParaRPr sz="1800">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311700" y="7445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91" name="Google Shape;91;p19"/>
          <p:cNvSpPr txBox="1">
            <a:spLocks noGrp="1"/>
          </p:cNvSpPr>
          <p:nvPr>
            <p:ph type="subTitle" idx="1"/>
          </p:nvPr>
        </p:nvSpPr>
        <p:spPr>
          <a:xfrm>
            <a:off x="311700" y="1456150"/>
            <a:ext cx="8520600" cy="34641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600" b="1">
                <a:solidFill>
                  <a:srgbClr val="000000"/>
                </a:solidFill>
              </a:rPr>
              <a:t>Capítulo 1</a:t>
            </a:r>
            <a:endParaRPr sz="1600" b="1">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O primeiro capítulo </a:t>
            </a:r>
            <a:r>
              <a:rPr lang="en" sz="1400" b="1">
                <a:solidFill>
                  <a:srgbClr val="000000"/>
                </a:solidFill>
              </a:rPr>
              <a:t>traça uma crítica à falta de realismo das abordagens que consideram que as democracias liberais</a:t>
            </a:r>
            <a:r>
              <a:rPr lang="en" sz="1400">
                <a:solidFill>
                  <a:srgbClr val="000000"/>
                </a:solidFill>
              </a:rPr>
              <a:t> (teoria da democracia popular) têm na base do seu funcionamento um eleitorado que assegura que as escolhas democráticas vão ao encontro dos seus melhores interesses.</a:t>
            </a:r>
            <a:endParaRPr sz="1400">
              <a:solidFill>
                <a:srgbClr val="000000"/>
              </a:solidFill>
            </a:endParaRPr>
          </a:p>
          <a:p>
            <a:pPr marL="457200" lvl="0" indent="0" algn="just" rtl="0">
              <a:lnSpc>
                <a:spcPct val="115000"/>
              </a:lnSpc>
              <a:spcBef>
                <a:spcPts val="800"/>
              </a:spcBef>
              <a:spcAft>
                <a:spcPts val="0"/>
              </a:spcAft>
              <a:buNone/>
            </a:pPr>
            <a:endParaRPr sz="1400">
              <a:solidFill>
                <a:srgbClr val="000000"/>
              </a:solidFill>
            </a:endParaRPr>
          </a:p>
          <a:p>
            <a:pPr marL="457200" lvl="0" indent="-317500" algn="just" rtl="0">
              <a:lnSpc>
                <a:spcPct val="115000"/>
              </a:lnSpc>
              <a:spcBef>
                <a:spcPts val="800"/>
              </a:spcBef>
              <a:spcAft>
                <a:spcPts val="0"/>
              </a:spcAft>
              <a:buClr>
                <a:srgbClr val="000000"/>
              </a:buClr>
              <a:buSzPts val="1400"/>
              <a:buChar char="●"/>
            </a:pPr>
            <a:r>
              <a:rPr lang="en" sz="1400">
                <a:solidFill>
                  <a:srgbClr val="000000"/>
                </a:solidFill>
              </a:rPr>
              <a:t>Enquanto reconhecem a ampla difusão desse ideal nas democracias modernas, </a:t>
            </a:r>
            <a:r>
              <a:rPr lang="en" sz="1400" b="1">
                <a:solidFill>
                  <a:srgbClr val="000000"/>
                </a:solidFill>
              </a:rPr>
              <a:t>os autores contrapõem com a existência de dados empíricos que na sua perspectiva colocam em evidência as debilidades do funcionamento dos sistemas democráticos em produzir governos que sejam de facto responsáveis perante escolhas conscientes e informadas dos cidadãos</a:t>
            </a:r>
            <a:r>
              <a:rPr lang="en" sz="1400">
                <a:solidFill>
                  <a:srgbClr val="000000"/>
                </a:solidFill>
              </a:rPr>
              <a:t>. </a:t>
            </a:r>
            <a:endParaRPr sz="1400">
              <a:solidFill>
                <a:srgbClr val="000000"/>
              </a:solidFill>
            </a:endParaRPr>
          </a:p>
          <a:p>
            <a:pPr marL="457200" lvl="0" indent="0" algn="l" rtl="0">
              <a:spcBef>
                <a:spcPts val="800"/>
              </a:spcBef>
              <a:spcAft>
                <a:spcPts val="0"/>
              </a:spcAft>
              <a:buNone/>
            </a:pPr>
            <a:endParaRPr sz="18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311700" y="246600"/>
            <a:ext cx="8520600" cy="109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97" name="Google Shape;97;p20"/>
          <p:cNvSpPr txBox="1">
            <a:spLocks noGrp="1"/>
          </p:cNvSpPr>
          <p:nvPr>
            <p:ph type="subTitle" idx="1"/>
          </p:nvPr>
        </p:nvSpPr>
        <p:spPr>
          <a:xfrm>
            <a:off x="311700" y="1385700"/>
            <a:ext cx="8520600" cy="3534600"/>
          </a:xfrm>
          <a:prstGeom prst="rect">
            <a:avLst/>
          </a:prstGeom>
        </p:spPr>
        <p:txBody>
          <a:bodyPr spcFirstLastPara="1" wrap="square" lIns="91425" tIns="91425" rIns="91425" bIns="91425" anchor="t" anchorCtr="0">
            <a:noAutofit/>
          </a:bodyPr>
          <a:lstStyle/>
          <a:p>
            <a:pPr marL="0" lvl="0" indent="0" algn="ctr" rtl="0">
              <a:lnSpc>
                <a:spcPct val="180000"/>
              </a:lnSpc>
              <a:spcBef>
                <a:spcPts val="0"/>
              </a:spcBef>
              <a:spcAft>
                <a:spcPts val="0"/>
              </a:spcAft>
              <a:buNone/>
            </a:pPr>
            <a:r>
              <a:rPr lang="en" sz="1400" b="1">
                <a:solidFill>
                  <a:srgbClr val="000000"/>
                </a:solidFill>
              </a:rPr>
              <a:t>The folk theory</a:t>
            </a:r>
            <a:endParaRPr sz="1400" b="1">
              <a:solidFill>
                <a:srgbClr val="000000"/>
              </a:solidFill>
            </a:endParaRPr>
          </a:p>
          <a:p>
            <a:pPr marL="457200" lvl="0" indent="-317500" algn="just" rtl="0">
              <a:lnSpc>
                <a:spcPct val="128571"/>
              </a:lnSpc>
              <a:spcBef>
                <a:spcPts val="1900"/>
              </a:spcBef>
              <a:spcAft>
                <a:spcPts val="0"/>
              </a:spcAft>
              <a:buClr>
                <a:srgbClr val="000000"/>
              </a:buClr>
              <a:buSzPts val="1400"/>
              <a:buChar char="●"/>
            </a:pPr>
            <a:r>
              <a:rPr lang="en" sz="1400">
                <a:solidFill>
                  <a:srgbClr val="000000"/>
                </a:solidFill>
              </a:rPr>
              <a:t>Os autores apontam diretamente para a n</a:t>
            </a:r>
            <a:r>
              <a:rPr lang="en" sz="1400" b="1">
                <a:solidFill>
                  <a:srgbClr val="000000"/>
                </a:solidFill>
              </a:rPr>
              <a:t>oção romântica de democraci</a:t>
            </a:r>
            <a:r>
              <a:rPr lang="en" sz="1400">
                <a:solidFill>
                  <a:srgbClr val="000000"/>
                </a:solidFill>
              </a:rPr>
              <a:t>a, que eles descrevem como "t</a:t>
            </a:r>
            <a:r>
              <a:rPr lang="en" sz="1400" b="1">
                <a:solidFill>
                  <a:srgbClr val="000000"/>
                </a:solidFill>
              </a:rPr>
              <a:t>eoria popular" (folk theory);</a:t>
            </a:r>
            <a:endParaRPr sz="1400" b="1">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A teoria popular da democracia </a:t>
            </a:r>
            <a:r>
              <a:rPr lang="en" sz="1400" b="1">
                <a:solidFill>
                  <a:srgbClr val="000000"/>
                </a:solidFill>
              </a:rPr>
              <a:t>parte da tradição iluminista de escolha racional:</a:t>
            </a:r>
            <a:r>
              <a:rPr lang="en" sz="1400">
                <a:solidFill>
                  <a:srgbClr val="000000"/>
                </a:solidFill>
              </a:rPr>
              <a:t> o</a:t>
            </a:r>
            <a:r>
              <a:rPr lang="en" sz="1400" b="1">
                <a:solidFill>
                  <a:srgbClr val="000000"/>
                </a:solidFill>
              </a:rPr>
              <a:t>s eleitores buscam informações, avaliam as evidências disponíveis e então escolhem o governo com as políticas mais fortes para cumprir suas promessas.</a:t>
            </a:r>
            <a:endParaRPr sz="1400" b="1">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Contudo, de acordo com os autores, e</a:t>
            </a:r>
            <a:r>
              <a:rPr lang="en" sz="1400" b="1">
                <a:solidFill>
                  <a:srgbClr val="000000"/>
                </a:solidFill>
              </a:rPr>
              <a:t>sse ideal guarda pouca semelhança com a forma como a democracia realmente funciona. </a:t>
            </a:r>
            <a:endParaRPr sz="1400" b="1">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Isto porque, para os autores, o "cidadão onicompetente e soberano" encontrado nos escritos influentes de Robert Dahl e Walt Whitman </a:t>
            </a:r>
            <a:r>
              <a:rPr lang="en" sz="1400" b="1">
                <a:solidFill>
                  <a:srgbClr val="000000"/>
                </a:solidFill>
              </a:rPr>
              <a:t>é um mito inatingível: os eleitores são incapazes e desinteressados ​​em cumprir o papel que lhes é exigido pela democracia. </a:t>
            </a:r>
            <a:endParaRPr sz="1400" b="1">
              <a:solidFill>
                <a:srgbClr val="000000"/>
              </a:solidFill>
            </a:endParaRPr>
          </a:p>
          <a:p>
            <a:pPr marL="0" lvl="0" indent="0" algn="just" rtl="0">
              <a:lnSpc>
                <a:spcPct val="115000"/>
              </a:lnSpc>
              <a:spcBef>
                <a:spcPts val="0"/>
              </a:spcBef>
              <a:spcAft>
                <a:spcPts val="0"/>
              </a:spcAft>
              <a:buNone/>
            </a:pPr>
            <a:endParaRPr sz="1200">
              <a:solidFill>
                <a:srgbClr val="333333"/>
              </a:solidFill>
            </a:endParaRPr>
          </a:p>
          <a:p>
            <a:pPr marL="457200" lvl="0" indent="0" algn="l" rtl="0">
              <a:spcBef>
                <a:spcPts val="800"/>
              </a:spcBef>
              <a:spcAft>
                <a:spcPts val="0"/>
              </a:spcAft>
              <a:buNone/>
            </a:pPr>
            <a:endParaRPr sz="1800">
              <a:solidFill>
                <a:srgbClr val="33333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311700" y="328800"/>
            <a:ext cx="85206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b="1"/>
              <a:t>	</a:t>
            </a:r>
            <a:r>
              <a:rPr lang="en" sz="2100" b="1"/>
              <a:t>DEMOCRACY FOR REALISTS Why Elections Do Not Produce Responsive Government</a:t>
            </a:r>
            <a:endParaRPr/>
          </a:p>
        </p:txBody>
      </p:sp>
      <p:sp>
        <p:nvSpPr>
          <p:cNvPr id="103" name="Google Shape;103;p21"/>
          <p:cNvSpPr txBox="1">
            <a:spLocks noGrp="1"/>
          </p:cNvSpPr>
          <p:nvPr>
            <p:ph type="subTitle" idx="1"/>
          </p:nvPr>
        </p:nvSpPr>
        <p:spPr>
          <a:xfrm>
            <a:off x="311700" y="1174325"/>
            <a:ext cx="8520600" cy="3746100"/>
          </a:xfrm>
          <a:prstGeom prst="rect">
            <a:avLst/>
          </a:prstGeom>
        </p:spPr>
        <p:txBody>
          <a:bodyPr spcFirstLastPara="1" wrap="square" lIns="91425" tIns="91425" rIns="91425" bIns="91425" anchor="t" anchorCtr="0">
            <a:noAutofit/>
          </a:bodyPr>
          <a:lstStyle/>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A maioria das pessoas está ocupada demais com empregos e famílias para dar atenção suficiente à política;</a:t>
            </a:r>
            <a:endParaRPr sz="1400">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Mesmo a minoria de eleitores que possuem tempo e inclinação para se informar sobre política não se comporta como afirma a teoria popular. </a:t>
            </a:r>
            <a:endParaRPr sz="1400">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Quando confrontado com a escolha em uma democracia, o julgamento humano é oprimido pela complexidade do mundo e inclinado pelo interesse próprio. Os eleitores usam as informações não para desafiar suas próprias opiniões, mas para racionalizá-las, o que os autores descrevem como "tendência reforçada". </a:t>
            </a:r>
            <a:endParaRPr sz="1400">
              <a:solidFill>
                <a:srgbClr val="000000"/>
              </a:solidFill>
            </a:endParaRPr>
          </a:p>
          <a:p>
            <a:pPr marL="457200" lvl="0" indent="-317500" algn="just" rtl="0">
              <a:lnSpc>
                <a:spcPct val="128571"/>
              </a:lnSpc>
              <a:spcBef>
                <a:spcPts val="0"/>
              </a:spcBef>
              <a:spcAft>
                <a:spcPts val="0"/>
              </a:spcAft>
              <a:buClr>
                <a:srgbClr val="000000"/>
              </a:buClr>
              <a:buSzPts val="1400"/>
              <a:buChar char="●"/>
            </a:pPr>
            <a:r>
              <a:rPr lang="en" sz="1400">
                <a:solidFill>
                  <a:srgbClr val="000000"/>
                </a:solidFill>
              </a:rPr>
              <a:t>Para minimizar a dissonância cognitiva - quando um indivíduo mantém opiniões ou crenças inconsistentes - os eleitores ajustam suas opiniões às de seu partido favorecido ou simplesmente evitam descobrir qual é a posição de um partido se ela entrar em conflito com a sua.</a:t>
            </a:r>
            <a:endParaRPr sz="200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5812</Words>
  <Application>Microsoft Office PowerPoint</Application>
  <PresentationFormat>Apresentação na tela (16:9)</PresentationFormat>
  <Paragraphs>225</Paragraphs>
  <Slides>44</Slides>
  <Notes>16</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44</vt:i4>
      </vt:variant>
    </vt:vector>
  </HeadingPairs>
  <TitlesOfParts>
    <vt:vector size="47" baseType="lpstr">
      <vt:lpstr>Arial</vt:lpstr>
      <vt:lpstr>Calibri</vt:lpstr>
      <vt:lpstr>Simple Light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 DEMOCRACY FOR REALISTS Why Elections Do Not Produce Responsive Government</vt:lpstr>
      <vt:lpstr>Mais poder ao povo implica realmente melhores políticas públicas?</vt:lpstr>
      <vt:lpstr>Caso da Fluoretação da Água</vt:lpstr>
      <vt:lpstr>Apresentação do PowerPoint</vt:lpstr>
      <vt:lpstr>Cena do Filme “Dr. Strangelove”  de 1964, dirigido por Stanley Kubick.   https://www.youtube.com/watch?v=J67wKhddWu4</vt:lpstr>
      <vt:lpstr>Apresentação do PowerPoint</vt:lpstr>
      <vt:lpstr>Apresentação do PowerPoint</vt:lpstr>
      <vt:lpstr>Os eleitores realmente conseguem escolher os melhores candidatos?</vt:lpstr>
      <vt:lpstr>Caso dos Ataques de Tubarões em New Jersey</vt:lpstr>
      <vt:lpstr>Apresentação do PowerPoint</vt:lpstr>
      <vt:lpstr>Apresentação do PowerPoint</vt:lpstr>
      <vt:lpstr>Apresentação do PowerPoint</vt:lpstr>
      <vt:lpstr>Apresentação do PowerPoint</vt:lpstr>
      <vt:lpstr>VIII - The Very Basis of Reason: Groups, Social Identities and Political Psychology</vt:lpstr>
      <vt:lpstr>Tese: as pessoas são primordialmente orientadas pelas opiniões de seus grupos (group-oriented).  “People took their views from the groups to which they belonged, often because the people around them made it difficult not to do so. Ideas that individuals had picked up elsewhere were disapproved of, and most people were eventually convinced to discard them” (p. 219). </vt:lpstr>
      <vt:lpstr>- Os autores dizem que, nada obstante a ciência política atual reconheça o conceito de identidade, ela ainda falha em medi-lo. Para eles, uma teoria realista da democracia deve estar fundada em uma teoria realista de psicologia política e isto até agora não foi feito.     </vt:lpstr>
      <vt:lpstr>XI – Partisan Hearts and Spleens: Social Identities and Political Change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X – It Fells Like We´re Thinking: The Rationalizing Voter</vt:lpstr>
      <vt:lpstr>X – It Fells Like We´re Thinking: The Rationalizing Voter</vt:lpstr>
      <vt:lpstr>X – It Fells Like We´re Thinking: The Rationalizing Voter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FOR REALISTS Why Elections Do Not Produce Responsive Government</dc:title>
  <dc:creator>Bruno De Almeida Passadore</dc:creator>
  <cp:lastModifiedBy>bruno passadore</cp:lastModifiedBy>
  <cp:revision>34</cp:revision>
  <dcterms:modified xsi:type="dcterms:W3CDTF">2020-11-30T18:07:15Z</dcterms:modified>
</cp:coreProperties>
</file>