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37A5-BD12-4247-BB53-FACBD5D9DB4B}" type="datetimeFigureOut">
              <a:rPr lang="en-US" smtClean="0"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54B9-F82C-BA45-B1C5-D34C388D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37A5-BD12-4247-BB53-FACBD5D9DB4B}" type="datetimeFigureOut">
              <a:rPr lang="en-US" smtClean="0"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54B9-F82C-BA45-B1C5-D34C388D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37A5-BD12-4247-BB53-FACBD5D9DB4B}" type="datetimeFigureOut">
              <a:rPr lang="en-US" smtClean="0"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54B9-F82C-BA45-B1C5-D34C388D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9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37A5-BD12-4247-BB53-FACBD5D9DB4B}" type="datetimeFigureOut">
              <a:rPr lang="en-US" smtClean="0"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54B9-F82C-BA45-B1C5-D34C388D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7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37A5-BD12-4247-BB53-FACBD5D9DB4B}" type="datetimeFigureOut">
              <a:rPr lang="en-US" smtClean="0"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54B9-F82C-BA45-B1C5-D34C388D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37A5-BD12-4247-BB53-FACBD5D9DB4B}" type="datetimeFigureOut">
              <a:rPr lang="en-US" smtClean="0"/>
              <a:t>17/08/17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54B9-F82C-BA45-B1C5-D34C388D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8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37A5-BD12-4247-BB53-FACBD5D9DB4B}" type="datetimeFigureOut">
              <a:rPr lang="en-US" smtClean="0"/>
              <a:t>17/08/17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54B9-F82C-BA45-B1C5-D34C388D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8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37A5-BD12-4247-BB53-FACBD5D9DB4B}" type="datetimeFigureOut">
              <a:rPr lang="en-US" smtClean="0"/>
              <a:t>17/08/17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54B9-F82C-BA45-B1C5-D34C388D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37A5-BD12-4247-BB53-FACBD5D9DB4B}" type="datetimeFigureOut">
              <a:rPr lang="en-US" smtClean="0"/>
              <a:t>17/08/17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54B9-F82C-BA45-B1C5-D34C388D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4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37A5-BD12-4247-BB53-FACBD5D9DB4B}" type="datetimeFigureOut">
              <a:rPr lang="en-US" smtClean="0"/>
              <a:t>17/08/17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54B9-F82C-BA45-B1C5-D34C388D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37A5-BD12-4247-BB53-FACBD5D9DB4B}" type="datetimeFigureOut">
              <a:rPr lang="en-US" smtClean="0"/>
              <a:t>17/08/17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54B9-F82C-BA45-B1C5-D34C388D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0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37A5-BD12-4247-BB53-FACBD5D9DB4B}" type="datetimeFigureOut">
              <a:rPr lang="en-US" smtClean="0"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D54B9-F82C-BA45-B1C5-D34C388D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3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cfpbm7owCo%23https://www.youtube.com/watch?v=Jcfpbm7owCo" TargetMode="Externa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723" y="3505880"/>
            <a:ext cx="4556636" cy="1128125"/>
          </a:xfrm>
          <a:solidFill>
            <a:schemeClr val="bg2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ECLLP I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2o </a:t>
            </a:r>
            <a:r>
              <a:rPr lang="en-US" sz="3200" b="1" dirty="0" err="1" smtClean="0"/>
              <a:t>sem</a:t>
            </a:r>
            <a:r>
              <a:rPr lang="en-US" sz="3200" b="1" dirty="0" smtClean="0"/>
              <a:t>/2017</a:t>
            </a:r>
            <a:br>
              <a:rPr lang="en-US" sz="3200" b="1" dirty="0" smtClean="0"/>
            </a:br>
            <a:r>
              <a:rPr lang="en-US" sz="2400" b="1" dirty="0" err="1" smtClean="0"/>
              <a:t>Profa</a:t>
            </a:r>
            <a:r>
              <a:rPr lang="en-US" sz="2400" b="1" dirty="0" smtClean="0"/>
              <a:t>. Fabiana </a:t>
            </a:r>
            <a:r>
              <a:rPr lang="en-US" sz="2400" b="1" dirty="0" err="1" smtClean="0"/>
              <a:t>Carelli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12958"/>
            <a:ext cx="6400800" cy="1752600"/>
          </a:xfrm>
          <a:solidFill>
            <a:schemeClr val="bg2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Tópico</a:t>
            </a:r>
            <a:r>
              <a:rPr lang="en-US" sz="2400" b="1" dirty="0" smtClean="0">
                <a:solidFill>
                  <a:schemeClr val="tx1"/>
                </a:solidFill>
              </a:rPr>
              <a:t> 1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Grande </a:t>
            </a:r>
            <a:r>
              <a:rPr lang="en-US" sz="2800" b="1" i="1" dirty="0" err="1" smtClean="0">
                <a:solidFill>
                  <a:schemeClr val="tx1"/>
                </a:solidFill>
              </a:rPr>
              <a:t>sertão</a:t>
            </a:r>
            <a:r>
              <a:rPr lang="en-US" sz="2800" b="1" i="1" dirty="0" smtClean="0">
                <a:solidFill>
                  <a:schemeClr val="tx1"/>
                </a:solidFill>
              </a:rPr>
              <a:t>: </a:t>
            </a:r>
            <a:r>
              <a:rPr lang="en-US" sz="2800" b="1" i="1" dirty="0" err="1" smtClean="0">
                <a:solidFill>
                  <a:schemeClr val="tx1"/>
                </a:solidFill>
              </a:rPr>
              <a:t>veredas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como</a:t>
            </a:r>
            <a:r>
              <a:rPr lang="en-US" sz="2800" b="1" dirty="0" smtClean="0">
                <a:solidFill>
                  <a:schemeClr val="tx1"/>
                </a:solidFill>
              </a:rPr>
              <a:t> o romance de </a:t>
            </a:r>
            <a:r>
              <a:rPr lang="en-US" sz="2800" b="1" dirty="0" err="1" smtClean="0">
                <a:solidFill>
                  <a:schemeClr val="tx1"/>
                </a:solidFill>
              </a:rPr>
              <a:t>formação</a:t>
            </a:r>
            <a:r>
              <a:rPr lang="en-US" sz="2800" b="1" dirty="0" smtClean="0">
                <a:solidFill>
                  <a:schemeClr val="tx1"/>
                </a:solidFill>
              </a:rPr>
              <a:t> do </a:t>
            </a:r>
            <a:r>
              <a:rPr lang="en-US" sz="2800" b="1" dirty="0" err="1" smtClean="0">
                <a:solidFill>
                  <a:schemeClr val="tx1"/>
                </a:solidFill>
              </a:rPr>
              <a:t>Brasil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8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148"/>
            <a:ext cx="8229600" cy="114300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/>
              <a:t>Willi</a:t>
            </a:r>
            <a:r>
              <a:rPr lang="en-US" sz="2800" dirty="0" smtClean="0"/>
              <a:t> </a:t>
            </a:r>
            <a:r>
              <a:rPr lang="en-US" sz="2800" dirty="0" err="1" smtClean="0"/>
              <a:t>Bolle</a:t>
            </a:r>
            <a:r>
              <a:rPr lang="en-US" sz="2800" dirty="0" smtClean="0"/>
              <a:t>: </a:t>
            </a:r>
            <a:r>
              <a:rPr lang="en-US" sz="2800" dirty="0" smtClean="0"/>
              <a:t>“</a:t>
            </a:r>
            <a:r>
              <a:rPr lang="en-US" sz="2800" dirty="0" err="1" smtClean="0"/>
              <a:t>Vivi</a:t>
            </a:r>
            <a:r>
              <a:rPr lang="en-US" sz="2800" dirty="0" smtClean="0"/>
              <a:t> </a:t>
            </a:r>
            <a:r>
              <a:rPr lang="en-US" sz="2800" dirty="0" err="1" smtClean="0"/>
              <a:t>literalmente</a:t>
            </a:r>
            <a:r>
              <a:rPr lang="en-US" sz="2800" dirty="0" smtClean="0"/>
              <a:t> </a:t>
            </a:r>
            <a:r>
              <a:rPr lang="en-US" sz="2800" dirty="0" err="1" smtClean="0"/>
              <a:t>dentro</a:t>
            </a:r>
            <a:r>
              <a:rPr lang="en-US" sz="2800" dirty="0" smtClean="0"/>
              <a:t> do </a:t>
            </a:r>
            <a:r>
              <a:rPr lang="en-US" sz="2800" i="1" dirty="0" smtClean="0"/>
              <a:t>Grande </a:t>
            </a:r>
            <a:r>
              <a:rPr lang="en-US" sz="2800" i="1" dirty="0" err="1" smtClean="0"/>
              <a:t>sertão</a:t>
            </a:r>
            <a:r>
              <a:rPr lang="en-US" sz="2800" i="1" dirty="0" smtClean="0"/>
              <a:t>”</a:t>
            </a:r>
            <a:endParaRPr lang="en-US" sz="2800" dirty="0"/>
          </a:p>
        </p:txBody>
      </p:sp>
      <p:pic>
        <p:nvPicPr>
          <p:cNvPr id="4" name="Picture 3" descr="Willi com camisa de GSV.tiff">
            <a:hlinkClick r:id="rId2" tooltip="Wiili Bolle no programa &quot;Literatura Fundamental&quot;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91" y="1706358"/>
            <a:ext cx="4061218" cy="4008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2974" y="5998428"/>
            <a:ext cx="477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Willi Bolle em “Literatura Fundamental” (2014)"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2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068"/>
            <a:ext cx="8229600" cy="765630"/>
          </a:xfrm>
        </p:spPr>
        <p:txBody>
          <a:bodyPr>
            <a:normAutofit/>
          </a:bodyPr>
          <a:lstStyle/>
          <a:p>
            <a:r>
              <a:rPr lang="en-US" sz="2800" b="1" cap="small" dirty="0" smtClean="0"/>
              <a:t>1. </a:t>
            </a:r>
            <a:r>
              <a:rPr lang="en-US" sz="2800" b="1" cap="small" dirty="0" err="1" smtClean="0"/>
              <a:t>Literatura</a:t>
            </a:r>
            <a:r>
              <a:rPr lang="en-US" sz="2800" b="1" cap="small" dirty="0" smtClean="0"/>
              <a:t> </a:t>
            </a:r>
            <a:r>
              <a:rPr lang="en-US" sz="2800" b="1" cap="small" dirty="0" err="1" smtClean="0"/>
              <a:t>como</a:t>
            </a:r>
            <a:r>
              <a:rPr lang="en-US" sz="2800" b="1" cap="small" dirty="0" smtClean="0"/>
              <a:t> </a:t>
            </a:r>
            <a:r>
              <a:rPr lang="en-US" sz="2800" b="1" cap="small" dirty="0" err="1" smtClean="0"/>
              <a:t>conhecimento</a:t>
            </a:r>
            <a:r>
              <a:rPr lang="en-US" sz="2800" b="1" cap="small" dirty="0" smtClean="0"/>
              <a:t> do </a:t>
            </a:r>
            <a:r>
              <a:rPr lang="en-US" sz="2800" b="1" cap="small" dirty="0" err="1" smtClean="0"/>
              <a:t>mundo</a:t>
            </a:r>
            <a:endParaRPr lang="en-US" sz="2800" b="1" cap="small" dirty="0"/>
          </a:p>
        </p:txBody>
      </p:sp>
      <p:pic>
        <p:nvPicPr>
          <p:cNvPr id="5" name="Content Placeholder 4" descr="Capa VA 29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" b="5054"/>
          <a:stretch>
            <a:fillRect/>
          </a:stretch>
        </p:blipFill>
        <p:spPr>
          <a:xfrm>
            <a:off x="430176" y="1648216"/>
            <a:ext cx="3371979" cy="4383995"/>
          </a:xfrm>
        </p:spPr>
      </p:pic>
      <p:sp>
        <p:nvSpPr>
          <p:cNvPr id="6" name="TextBox 5"/>
          <p:cNvSpPr txBox="1"/>
          <p:nvPr/>
        </p:nvSpPr>
        <p:spPr>
          <a:xfrm>
            <a:off x="4148075" y="1107818"/>
            <a:ext cx="461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48075" y="1283447"/>
            <a:ext cx="4538725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en-US" dirty="0" err="1" smtClean="0"/>
              <a:t>Carelli</a:t>
            </a:r>
            <a:r>
              <a:rPr lang="en-US" dirty="0" smtClean="0"/>
              <a:t>. “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um outro: </a:t>
            </a:r>
            <a:r>
              <a:rPr lang="en-US" dirty="0" err="1" smtClean="0"/>
              <a:t>narrativa</a:t>
            </a:r>
            <a:r>
              <a:rPr lang="en-US" dirty="0" smtClean="0"/>
              <a:t> </a:t>
            </a:r>
            <a:r>
              <a:rPr lang="en-US" dirty="0" err="1" smtClean="0"/>
              <a:t>literária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forma de </a:t>
            </a:r>
            <a:r>
              <a:rPr lang="en-US" dirty="0" err="1" smtClean="0"/>
              <a:t>conhecimento</a:t>
            </a:r>
            <a:r>
              <a:rPr lang="en-US" dirty="0" smtClean="0"/>
              <a:t>”. </a:t>
            </a:r>
            <a:r>
              <a:rPr lang="en-US" i="1" dirty="0" smtClean="0"/>
              <a:t>Via </a:t>
            </a:r>
            <a:r>
              <a:rPr lang="en-US" i="1" dirty="0" err="1" smtClean="0"/>
              <a:t>Atlântica</a:t>
            </a:r>
            <a:r>
              <a:rPr lang="en-US" i="1" dirty="0" smtClean="0"/>
              <a:t>, </a:t>
            </a:r>
            <a:r>
              <a:rPr lang="en-US" dirty="0" smtClean="0"/>
              <a:t>n. 29.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pt-BR" dirty="0"/>
              <a:t>“[</a:t>
            </a:r>
            <a:r>
              <a:rPr lang="pt-BR" dirty="0" err="1"/>
              <a:t>n</a:t>
            </a:r>
            <a:r>
              <a:rPr lang="pt-BR" dirty="0"/>
              <a:t>]o século XIX, a hermenêutica, antiga e tradicional auxiliar da teologia e da literatura, desenvolveu-se como um sistema que a tornou a base de todas as ciências humanas. </a:t>
            </a:r>
            <a:r>
              <a:rPr lang="pt-BR" dirty="0" smtClean="0"/>
              <a:t>[...] </a:t>
            </a:r>
            <a:r>
              <a:rPr lang="pt-BR" i="1" dirty="0" smtClean="0"/>
              <a:t>tudo </a:t>
            </a:r>
            <a:r>
              <a:rPr lang="pt-BR" i="1" dirty="0"/>
              <a:t>aquilo que não mais se explicita no e através de nosso próprio mundo – isto é, todo o que nos é legado, seja arte ou qualquer outra criação espiritual do passado, leis, religião, filosofia e assim por diante</a:t>
            </a:r>
            <a:r>
              <a:rPr lang="pt-BR" dirty="0"/>
              <a:t> </a:t>
            </a:r>
            <a:r>
              <a:rPr lang="pt-BR" dirty="0" smtClean="0"/>
              <a:t>- afasta</a:t>
            </a:r>
            <a:r>
              <a:rPr lang="pt-BR" dirty="0"/>
              <a:t>-se de seu sentido original e passa a depender, para sua abertura e comunicação, daquele espírito que, como os gregos, nomeamos </a:t>
            </a:r>
            <a:r>
              <a:rPr lang="pt-BR" dirty="0" smtClean="0"/>
              <a:t>Hermes” (H.-G. </a:t>
            </a:r>
            <a:r>
              <a:rPr lang="pt-BR" dirty="0" err="1" smtClean="0"/>
              <a:t>Gadamer</a:t>
            </a:r>
            <a:r>
              <a:rPr lang="pt-BR" dirty="0" smtClean="0"/>
              <a:t>, </a:t>
            </a:r>
            <a:r>
              <a:rPr lang="pt-BR" i="1" dirty="0" smtClean="0"/>
              <a:t>Verdade e método).</a:t>
            </a:r>
            <a:r>
              <a:rPr lang="pt-B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2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558"/>
            <a:ext cx="8229600" cy="968280"/>
          </a:xfrm>
        </p:spPr>
        <p:txBody>
          <a:bodyPr>
            <a:normAutofit/>
          </a:bodyPr>
          <a:lstStyle/>
          <a:p>
            <a:r>
              <a:rPr lang="en-US" sz="2800" b="1" cap="small" dirty="0" smtClean="0"/>
              <a:t>2. </a:t>
            </a:r>
            <a:r>
              <a:rPr lang="en-US" sz="2800" b="1" i="1" cap="small" dirty="0" smtClean="0"/>
              <a:t>Grande </a:t>
            </a:r>
            <a:r>
              <a:rPr lang="en-US" sz="2800" b="1" i="1" cap="small" dirty="0" err="1" smtClean="0"/>
              <a:t>sert</a:t>
            </a:r>
            <a:r>
              <a:rPr lang="en-US" sz="2800" b="1" i="1" cap="small" dirty="0" err="1" smtClean="0"/>
              <a:t>ão</a:t>
            </a:r>
            <a:r>
              <a:rPr lang="en-US" sz="2800" b="1" i="1" cap="small" dirty="0" smtClean="0"/>
              <a:t>: </a:t>
            </a:r>
            <a:r>
              <a:rPr lang="en-US" sz="2800" b="1" i="1" cap="small" dirty="0" err="1" smtClean="0"/>
              <a:t>veredas</a:t>
            </a:r>
            <a:r>
              <a:rPr lang="en-US" sz="2800" b="1" i="1" cap="small" dirty="0" smtClean="0"/>
              <a:t> </a:t>
            </a:r>
            <a:r>
              <a:rPr lang="en-US" sz="2800" b="1" cap="small" dirty="0" err="1" smtClean="0"/>
              <a:t>como</a:t>
            </a:r>
            <a:r>
              <a:rPr lang="en-US" sz="2800" b="1" cap="small" dirty="0" smtClean="0"/>
              <a:t> </a:t>
            </a:r>
            <a:r>
              <a:rPr lang="en-US" sz="2800" b="1" cap="small" dirty="0" err="1" smtClean="0"/>
              <a:t>retrato</a:t>
            </a:r>
            <a:r>
              <a:rPr lang="en-US" sz="2800" b="1" cap="small" dirty="0" smtClean="0"/>
              <a:t> do </a:t>
            </a:r>
            <a:r>
              <a:rPr lang="en-US" sz="2800" b="1" cap="small" dirty="0" err="1" smtClean="0"/>
              <a:t>Brasil</a:t>
            </a:r>
            <a:endParaRPr lang="en-US" sz="2800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838"/>
            <a:ext cx="8229600" cy="5417499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Rela</a:t>
            </a:r>
            <a:r>
              <a:rPr lang="en-US" sz="2000" dirty="0" err="1" smtClean="0"/>
              <a:t>ção</a:t>
            </a:r>
            <a:r>
              <a:rPr lang="en-US" sz="2000" dirty="0"/>
              <a:t> </a:t>
            </a:r>
            <a:r>
              <a:rPr lang="en-US" sz="2000" dirty="0" smtClean="0"/>
              <a:t>com </a:t>
            </a:r>
            <a:r>
              <a:rPr lang="en-US" sz="2000" i="1" dirty="0" err="1" smtClean="0"/>
              <a:t>Os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sertões</a:t>
            </a:r>
            <a:r>
              <a:rPr lang="en-US" sz="2000" dirty="0" smtClean="0"/>
              <a:t>, de </a:t>
            </a:r>
            <a:r>
              <a:rPr lang="en-US" sz="2000" dirty="0" err="1" smtClean="0"/>
              <a:t>Euclides</a:t>
            </a:r>
            <a:r>
              <a:rPr lang="en-US" sz="2000" dirty="0" smtClean="0"/>
              <a:t> da Cunha: </a:t>
            </a:r>
            <a:r>
              <a:rPr lang="en-US" sz="2000" dirty="0" err="1" smtClean="0"/>
              <a:t>livro</a:t>
            </a:r>
            <a:r>
              <a:rPr lang="en-US" sz="2000" dirty="0" smtClean="0"/>
              <a:t> </a:t>
            </a:r>
            <a:r>
              <a:rPr lang="en-US" sz="2000" dirty="0" err="1" smtClean="0"/>
              <a:t>fundador</a:t>
            </a:r>
            <a:r>
              <a:rPr lang="en-US" sz="2000" dirty="0" smtClean="0"/>
              <a:t> dos </a:t>
            </a:r>
            <a:r>
              <a:rPr lang="en-US" sz="2000" dirty="0" err="1" smtClean="0"/>
              <a:t>modernos</a:t>
            </a:r>
            <a:r>
              <a:rPr lang="en-US" sz="2000" dirty="0" smtClean="0"/>
              <a:t> </a:t>
            </a:r>
            <a:r>
              <a:rPr lang="en-US" sz="2000" i="1" dirty="0" err="1" smtClean="0"/>
              <a:t>retratos</a:t>
            </a:r>
            <a:r>
              <a:rPr lang="en-US" sz="2000" i="1" dirty="0" smtClean="0"/>
              <a:t> do </a:t>
            </a:r>
            <a:r>
              <a:rPr lang="en-US" sz="2000" i="1" dirty="0" err="1" smtClean="0"/>
              <a:t>Brasil</a:t>
            </a:r>
            <a:r>
              <a:rPr lang="en-US" sz="2000" i="1" dirty="0" smtClean="0"/>
              <a:t>.</a:t>
            </a:r>
            <a:endParaRPr lang="en-US" sz="2000" dirty="0" smtClean="0"/>
          </a:p>
          <a:p>
            <a:r>
              <a:rPr lang="en-US" sz="2000" dirty="0" err="1" smtClean="0"/>
              <a:t>Relação</a:t>
            </a:r>
            <a:r>
              <a:rPr lang="en-US" sz="2000" dirty="0" smtClean="0"/>
              <a:t> com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ensaios</a:t>
            </a:r>
            <a:r>
              <a:rPr lang="en-US" sz="2000" dirty="0" smtClean="0"/>
              <a:t> de </a:t>
            </a:r>
            <a:r>
              <a:rPr lang="en-US" sz="2000" b="1" i="1" dirty="0" err="1" smtClean="0"/>
              <a:t>formação</a:t>
            </a:r>
            <a:r>
              <a:rPr lang="en-US" sz="2000" dirty="0"/>
              <a:t> </a:t>
            </a:r>
            <a:r>
              <a:rPr lang="en-US" sz="2000" dirty="0" smtClean="0"/>
              <a:t>do </a:t>
            </a:r>
            <a:r>
              <a:rPr lang="en-US" sz="2000" dirty="0" err="1" smtClean="0"/>
              <a:t>Brasil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Obra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“um </a:t>
            </a:r>
            <a:r>
              <a:rPr lang="en-US" sz="2000" dirty="0" err="1" smtClean="0"/>
              <a:t>instrumento</a:t>
            </a:r>
            <a:r>
              <a:rPr lang="en-US" sz="2000" dirty="0" smtClean="0"/>
              <a:t> social de </a:t>
            </a:r>
            <a:r>
              <a:rPr lang="en-US" sz="2000" dirty="0" err="1" smtClean="0"/>
              <a:t>alta</a:t>
            </a:r>
            <a:r>
              <a:rPr lang="en-US" sz="2000" dirty="0" smtClean="0"/>
              <a:t> </a:t>
            </a:r>
            <a:r>
              <a:rPr lang="en-US" sz="2000" dirty="0" err="1" smtClean="0"/>
              <a:t>precisão</a:t>
            </a:r>
            <a:r>
              <a:rPr lang="en-US" sz="2000" dirty="0" smtClean="0"/>
              <a:t> </a:t>
            </a:r>
            <a:r>
              <a:rPr lang="en-US" sz="2000" dirty="0" err="1" smtClean="0"/>
              <a:t>artística</a:t>
            </a:r>
            <a:r>
              <a:rPr lang="en-US" sz="2000" dirty="0" smtClean="0"/>
              <a:t>” (a </a:t>
            </a:r>
            <a:r>
              <a:rPr lang="en-US" sz="2000" dirty="0" err="1" smtClean="0"/>
              <a:t>partir</a:t>
            </a:r>
            <a:r>
              <a:rPr lang="en-US" sz="2000" dirty="0" smtClean="0"/>
              <a:t> de Antonio </a:t>
            </a:r>
            <a:r>
              <a:rPr lang="en-US" sz="2000" dirty="0" err="1" smtClean="0"/>
              <a:t>Candido</a:t>
            </a:r>
            <a:r>
              <a:rPr lang="en-US" sz="2000" dirty="0" smtClean="0"/>
              <a:t>, </a:t>
            </a:r>
            <a:r>
              <a:rPr lang="en-US" sz="2000" dirty="0" err="1" smtClean="0"/>
              <a:t>literatura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“forma de </a:t>
            </a:r>
            <a:r>
              <a:rPr lang="en-US" sz="2000" dirty="0" err="1" smtClean="0"/>
              <a:t>pesquisa</a:t>
            </a:r>
            <a:r>
              <a:rPr lang="en-US" sz="2000" dirty="0" smtClean="0"/>
              <a:t> e </a:t>
            </a:r>
            <a:r>
              <a:rPr lang="en-US" sz="2000" dirty="0" err="1" smtClean="0"/>
              <a:t>descoberta</a:t>
            </a:r>
            <a:r>
              <a:rPr lang="en-US" sz="2000" dirty="0" smtClean="0"/>
              <a:t> do </a:t>
            </a:r>
            <a:r>
              <a:rPr lang="en-US" sz="2000" dirty="0" err="1" smtClean="0"/>
              <a:t>país</a:t>
            </a:r>
            <a:r>
              <a:rPr lang="en-US" sz="2000" dirty="0" smtClean="0"/>
              <a:t>”): GSV </a:t>
            </a:r>
            <a:r>
              <a:rPr lang="en-US" sz="2000" dirty="0" err="1" smtClean="0"/>
              <a:t>como</a:t>
            </a:r>
            <a:r>
              <a:rPr lang="en-US" sz="2000" dirty="0" smtClean="0"/>
              <a:t> “</a:t>
            </a:r>
            <a:r>
              <a:rPr lang="en-US" sz="2000" dirty="0" err="1" smtClean="0"/>
              <a:t>h</a:t>
            </a:r>
            <a:r>
              <a:rPr lang="en-US" sz="2000" dirty="0" err="1" smtClean="0"/>
              <a:t>istória</a:t>
            </a:r>
            <a:r>
              <a:rPr lang="en-US" sz="2000" dirty="0" smtClean="0"/>
              <a:t> </a:t>
            </a:r>
            <a:r>
              <a:rPr lang="en-US" sz="2000" dirty="0" err="1"/>
              <a:t>criptografada</a:t>
            </a:r>
            <a:r>
              <a:rPr lang="en-US" sz="2000" dirty="0"/>
              <a:t> do </a:t>
            </a:r>
            <a:r>
              <a:rPr lang="en-US" sz="2000" dirty="0" err="1" smtClean="0"/>
              <a:t>Brasil</a:t>
            </a:r>
            <a:r>
              <a:rPr lang="en-US" sz="2000" dirty="0" smtClean="0"/>
              <a:t>”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 err="1" smtClean="0"/>
              <a:t>Ficção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“</a:t>
            </a:r>
            <a:r>
              <a:rPr lang="en-US" sz="2000" dirty="0" err="1" smtClean="0"/>
              <a:t>microhistória</a:t>
            </a:r>
            <a:r>
              <a:rPr lang="en-US" sz="2000" dirty="0" smtClean="0"/>
              <a:t>” (</a:t>
            </a:r>
            <a:r>
              <a:rPr lang="en-US" sz="2000" dirty="0" err="1" smtClean="0"/>
              <a:t>categorias</a:t>
            </a:r>
            <a:r>
              <a:rPr lang="en-US" sz="2000" dirty="0" smtClean="0"/>
              <a:t> </a:t>
            </a:r>
            <a:r>
              <a:rPr lang="en-US" sz="2000" dirty="0" err="1" smtClean="0"/>
              <a:t>coletivas</a:t>
            </a:r>
            <a:r>
              <a:rPr lang="en-US" sz="2000" dirty="0" smtClean="0"/>
              <a:t>/</a:t>
            </a:r>
            <a:r>
              <a:rPr lang="en-US" sz="2000" dirty="0" err="1" smtClean="0"/>
              <a:t>conceitos</a:t>
            </a:r>
            <a:r>
              <a:rPr lang="en-US" sz="2000" dirty="0" smtClean="0"/>
              <a:t> </a:t>
            </a:r>
            <a:r>
              <a:rPr lang="en-US" sz="2000" dirty="0" err="1" smtClean="0"/>
              <a:t>abstratos</a:t>
            </a:r>
            <a:r>
              <a:rPr lang="en-US" sz="2000" dirty="0" smtClean="0"/>
              <a:t> x </a:t>
            </a:r>
            <a:r>
              <a:rPr lang="en-US" sz="2000" dirty="0" err="1" smtClean="0"/>
              <a:t>conjunto</a:t>
            </a:r>
            <a:r>
              <a:rPr lang="en-US" sz="2000" dirty="0" smtClean="0"/>
              <a:t> de </a:t>
            </a:r>
            <a:r>
              <a:rPr lang="en-US" sz="2000" dirty="0" err="1" smtClean="0"/>
              <a:t>indivíduos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Goethe: “</a:t>
            </a:r>
            <a:r>
              <a:rPr lang="en-US" sz="2000" dirty="0" err="1" smtClean="0"/>
              <a:t>Inventar</a:t>
            </a:r>
            <a:r>
              <a:rPr lang="en-US" sz="2000" dirty="0" smtClean="0"/>
              <a:t> </a:t>
            </a:r>
            <a:r>
              <a:rPr lang="en-US" sz="2000" dirty="0" err="1" smtClean="0"/>
              <a:t>significa</a:t>
            </a:r>
            <a:r>
              <a:rPr lang="en-US" sz="2000" dirty="0" smtClean="0"/>
              <a:t> </a:t>
            </a:r>
            <a:r>
              <a:rPr lang="en-US" sz="2000" dirty="0" err="1" smtClean="0"/>
              <a:t>apreender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objetos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sua</a:t>
            </a:r>
            <a:r>
              <a:rPr lang="en-US" sz="2000" dirty="0" smtClean="0"/>
              <a:t> </a:t>
            </a:r>
            <a:r>
              <a:rPr lang="en-US" sz="2000" dirty="0" err="1" smtClean="0"/>
              <a:t>profundidade</a:t>
            </a:r>
            <a:r>
              <a:rPr lang="en-US" sz="2000" dirty="0" smtClean="0"/>
              <a:t>”.</a:t>
            </a:r>
          </a:p>
          <a:p>
            <a:r>
              <a:rPr lang="en-US" sz="2000" dirty="0" err="1" smtClean="0"/>
              <a:t>Hipótese</a:t>
            </a:r>
            <a:r>
              <a:rPr lang="en-US" sz="2000" dirty="0" smtClean="0"/>
              <a:t>: “o </a:t>
            </a:r>
            <a:r>
              <a:rPr lang="en-US" sz="2000" dirty="0" err="1" smtClean="0"/>
              <a:t>retrato</a:t>
            </a:r>
            <a:r>
              <a:rPr lang="en-US" sz="2000" dirty="0" smtClean="0"/>
              <a:t> do </a:t>
            </a:r>
            <a:r>
              <a:rPr lang="en-US" sz="2000" dirty="0" err="1" smtClean="0"/>
              <a:t>Brasil</a:t>
            </a:r>
            <a:r>
              <a:rPr lang="en-US" sz="2000" dirty="0" smtClean="0"/>
              <a:t> </a:t>
            </a:r>
            <a:r>
              <a:rPr lang="en-US" sz="2000" dirty="0" err="1" smtClean="0"/>
              <a:t>neste</a:t>
            </a:r>
            <a:r>
              <a:rPr lang="en-US" sz="2000" dirty="0" smtClean="0"/>
              <a:t> romance </a:t>
            </a:r>
            <a:r>
              <a:rPr lang="en-US" sz="2000" dirty="0" err="1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centrado</a:t>
            </a:r>
            <a:r>
              <a:rPr lang="en-US" sz="2000" dirty="0" smtClean="0"/>
              <a:t> no </a:t>
            </a:r>
            <a:r>
              <a:rPr lang="en-US" sz="2000" dirty="0" err="1" smtClean="0"/>
              <a:t>problema</a:t>
            </a:r>
            <a:r>
              <a:rPr lang="en-US" sz="2000" dirty="0" smtClean="0"/>
              <a:t> da </a:t>
            </a:r>
            <a:r>
              <a:rPr lang="en-US" sz="2000" dirty="0" err="1" smtClean="0"/>
              <a:t>nação</a:t>
            </a:r>
            <a:r>
              <a:rPr lang="en-US" sz="2000" dirty="0" smtClean="0"/>
              <a:t> </a:t>
            </a:r>
            <a:r>
              <a:rPr lang="en-US" sz="2000" dirty="0" err="1" smtClean="0"/>
              <a:t>dilacerada</a:t>
            </a:r>
            <a:r>
              <a:rPr lang="en-US" sz="2000" dirty="0" smtClean="0"/>
              <a:t>”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falta</a:t>
            </a:r>
            <a:r>
              <a:rPr lang="en-US" sz="2000" dirty="0" smtClean="0"/>
              <a:t> de </a:t>
            </a:r>
            <a:r>
              <a:rPr lang="en-US" sz="2000" dirty="0" err="1" smtClean="0"/>
              <a:t>diálogo</a:t>
            </a:r>
            <a:r>
              <a:rPr lang="en-US" sz="2000" dirty="0" smtClean="0"/>
              <a:t> entre as classes </a:t>
            </a:r>
            <a:r>
              <a:rPr lang="en-US" sz="2000" dirty="0" err="1" smtClean="0"/>
              <a:t>sociais</a:t>
            </a:r>
            <a:r>
              <a:rPr lang="en-US" sz="2000" dirty="0" smtClean="0"/>
              <a:t> (p. 263).</a:t>
            </a:r>
          </a:p>
          <a:p>
            <a:r>
              <a:rPr lang="en-US" sz="2000" dirty="0" err="1" smtClean="0"/>
              <a:t>Dilaceramento</a:t>
            </a:r>
            <a:r>
              <a:rPr lang="en-US" sz="2000" dirty="0" smtClean="0"/>
              <a:t> do </a:t>
            </a:r>
            <a:r>
              <a:rPr lang="en-US" sz="2000" dirty="0" err="1" smtClean="0"/>
              <a:t>protagonista-narrador</a:t>
            </a:r>
            <a:r>
              <a:rPr lang="en-US" sz="2000" dirty="0" smtClean="0"/>
              <a:t> e </a:t>
            </a:r>
            <a:r>
              <a:rPr lang="en-US" sz="2000" dirty="0" err="1" smtClean="0"/>
              <a:t>seu</a:t>
            </a:r>
            <a:r>
              <a:rPr lang="en-US" sz="2000" dirty="0" smtClean="0"/>
              <a:t> </a:t>
            </a:r>
            <a:r>
              <a:rPr lang="en-US" sz="2000" dirty="0" err="1" smtClean="0"/>
              <a:t>modo</a:t>
            </a:r>
            <a:r>
              <a:rPr lang="en-US" sz="2000" dirty="0" smtClean="0"/>
              <a:t> </a:t>
            </a:r>
            <a:r>
              <a:rPr lang="en-US" sz="2000" dirty="0" err="1" smtClean="0"/>
              <a:t>despedaçado</a:t>
            </a:r>
            <a:r>
              <a:rPr lang="en-US" sz="2000" dirty="0" smtClean="0"/>
              <a:t> de </a:t>
            </a:r>
            <a:r>
              <a:rPr lang="en-US" sz="2000" dirty="0" err="1" smtClean="0"/>
              <a:t>narrar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a forma </a:t>
            </a:r>
            <a:r>
              <a:rPr lang="en-US" sz="2000" dirty="0" err="1" smtClean="0"/>
              <a:t>artístico-científica</a:t>
            </a:r>
            <a:r>
              <a:rPr lang="en-US" sz="2000" dirty="0" smtClean="0"/>
              <a:t> </a:t>
            </a:r>
            <a:r>
              <a:rPr lang="en-US" sz="2000" dirty="0" err="1" smtClean="0"/>
              <a:t>através</a:t>
            </a:r>
            <a:r>
              <a:rPr lang="en-US" sz="2000" dirty="0" smtClean="0"/>
              <a:t> da </a:t>
            </a:r>
            <a:r>
              <a:rPr lang="en-US" sz="2000" dirty="0" err="1" smtClean="0"/>
              <a:t>qual</a:t>
            </a:r>
            <a:r>
              <a:rPr lang="en-US" sz="2000" dirty="0" smtClean="0"/>
              <a:t> o romance </a:t>
            </a:r>
            <a:r>
              <a:rPr lang="en-US" sz="2000" dirty="0" err="1" smtClean="0"/>
              <a:t>expressa</a:t>
            </a:r>
            <a:r>
              <a:rPr lang="en-US" sz="2000" dirty="0" smtClean="0"/>
              <a:t> o </a:t>
            </a:r>
            <a:r>
              <a:rPr lang="en-US" sz="2000" dirty="0" err="1" smtClean="0"/>
              <a:t>dilaceramento</a:t>
            </a:r>
            <a:r>
              <a:rPr lang="en-US" sz="2000" dirty="0" smtClean="0"/>
              <a:t> da </a:t>
            </a:r>
            <a:r>
              <a:rPr lang="en-US" sz="2000" dirty="0" err="1" smtClean="0"/>
              <a:t>nação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Pacto</a:t>
            </a:r>
            <a:r>
              <a:rPr lang="en-US" sz="2000" dirty="0" smtClean="0"/>
              <a:t> com o </a:t>
            </a:r>
            <a:r>
              <a:rPr lang="en-US" sz="2000" dirty="0" err="1" smtClean="0"/>
              <a:t>diabo</a:t>
            </a:r>
            <a:r>
              <a:rPr lang="en-US" sz="2000" dirty="0" smtClean="0"/>
              <a:t> </a:t>
            </a:r>
            <a:r>
              <a:rPr lang="en-US" sz="2000" dirty="0" err="1" smtClean="0"/>
              <a:t>interpretado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emblemática</a:t>
            </a:r>
            <a:r>
              <a:rPr lang="en-US" sz="2000" dirty="0" smtClean="0"/>
              <a:t> lei </a:t>
            </a:r>
            <a:r>
              <a:rPr lang="en-US" sz="2000" dirty="0" err="1" smtClean="0"/>
              <a:t>fundadora</a:t>
            </a:r>
            <a:r>
              <a:rPr lang="en-US" sz="2000" dirty="0" smtClean="0"/>
              <a:t> do </a:t>
            </a:r>
            <a:r>
              <a:rPr lang="en-US" sz="2000" dirty="0" err="1" smtClean="0"/>
              <a:t>país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758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40"/>
          </a:xfrm>
        </p:spPr>
        <p:txBody>
          <a:bodyPr>
            <a:normAutofit/>
          </a:bodyPr>
          <a:lstStyle/>
          <a:p>
            <a:r>
              <a:rPr lang="en-US" sz="2800" b="1" cap="small" dirty="0" smtClean="0"/>
              <a:t>3. </a:t>
            </a:r>
            <a:r>
              <a:rPr lang="en-US" sz="2800" b="1" cap="small" dirty="0" smtClean="0"/>
              <a:t>“O </a:t>
            </a:r>
            <a:r>
              <a:rPr lang="en-US" sz="2800" b="1" cap="small" dirty="0" err="1" smtClean="0"/>
              <a:t>problema</a:t>
            </a:r>
            <a:r>
              <a:rPr lang="en-US" sz="2800" b="1" cap="small" dirty="0" smtClean="0"/>
              <a:t>”</a:t>
            </a:r>
            <a:endParaRPr lang="en-US" sz="2800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7699"/>
            <a:ext cx="8229600" cy="2837088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Rela</a:t>
            </a:r>
            <a:r>
              <a:rPr lang="en-US" sz="2200" dirty="0" err="1" smtClean="0"/>
              <a:t>ção</a:t>
            </a:r>
            <a:r>
              <a:rPr lang="en-US" sz="2200" dirty="0" smtClean="0"/>
              <a:t> com </a:t>
            </a:r>
            <a:r>
              <a:rPr lang="en-US" sz="2200" dirty="0" err="1" smtClean="0"/>
              <a:t>Euclides</a:t>
            </a:r>
            <a:r>
              <a:rPr lang="en-US" sz="2200" dirty="0" smtClean="0"/>
              <a:t> da Cunha</a:t>
            </a:r>
          </a:p>
          <a:p>
            <a:r>
              <a:rPr lang="en-US" sz="2200" i="1" dirty="0" err="1" smtClean="0"/>
              <a:t>Os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sertões</a:t>
            </a:r>
            <a:r>
              <a:rPr lang="en-US" sz="2200" dirty="0" smtClean="0"/>
              <a:t>: o </a:t>
            </a:r>
            <a:r>
              <a:rPr lang="en-US" sz="2200" dirty="0" err="1" smtClean="0"/>
              <a:t>quadro</a:t>
            </a:r>
            <a:r>
              <a:rPr lang="en-US" sz="2200" dirty="0" smtClean="0"/>
              <a:t> de um </a:t>
            </a:r>
            <a:r>
              <a:rPr lang="en-US" sz="2200" dirty="0" err="1" smtClean="0"/>
              <a:t>país</a:t>
            </a:r>
            <a:r>
              <a:rPr lang="en-US" sz="2200" dirty="0" smtClean="0"/>
              <a:t> </a:t>
            </a:r>
            <a:r>
              <a:rPr lang="en-US" sz="2200" dirty="0" err="1" smtClean="0"/>
              <a:t>dilacerado</a:t>
            </a:r>
            <a:r>
              <a:rPr lang="en-US" sz="2200" dirty="0" smtClean="0"/>
              <a:t> </a:t>
            </a:r>
            <a:r>
              <a:rPr lang="en-US" sz="2200" dirty="0" err="1" smtClean="0"/>
              <a:t>configura</a:t>
            </a:r>
            <a:r>
              <a:rPr lang="en-US" sz="2200" dirty="0" smtClean="0"/>
              <a:t>-se </a:t>
            </a:r>
            <a:r>
              <a:rPr lang="en-US" sz="2200" dirty="0" err="1" smtClean="0"/>
              <a:t>como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luta</a:t>
            </a:r>
            <a:r>
              <a:rPr lang="en-US" sz="2200" dirty="0" smtClean="0"/>
              <a:t> da “</a:t>
            </a:r>
            <a:r>
              <a:rPr lang="en-US" sz="2200" dirty="0" err="1" smtClean="0"/>
              <a:t>nação</a:t>
            </a:r>
            <a:r>
              <a:rPr lang="en-US" sz="2200" dirty="0" smtClean="0"/>
              <a:t>” com a “</a:t>
            </a:r>
            <a:r>
              <a:rPr lang="en-US" sz="2200" dirty="0" err="1" smtClean="0"/>
              <a:t>nacionalidade</a:t>
            </a:r>
            <a:r>
              <a:rPr lang="en-US" sz="2200" dirty="0" smtClean="0"/>
              <a:t>”.</a:t>
            </a:r>
          </a:p>
          <a:p>
            <a:r>
              <a:rPr lang="en-US" sz="2200" dirty="0" smtClean="0"/>
              <a:t>O </a:t>
            </a:r>
            <a:r>
              <a:rPr lang="en-US" sz="2200" dirty="0" err="1" smtClean="0"/>
              <a:t>desejo</a:t>
            </a:r>
            <a:r>
              <a:rPr lang="en-US" sz="2200" dirty="0" smtClean="0"/>
              <a:t> </a:t>
            </a:r>
            <a:r>
              <a:rPr lang="en-US" sz="2200" dirty="0" err="1" smtClean="0"/>
              <a:t>ou</a:t>
            </a:r>
            <a:r>
              <a:rPr lang="en-US" sz="2200" dirty="0" smtClean="0"/>
              <a:t> utopia de/</a:t>
            </a:r>
            <a:r>
              <a:rPr lang="en-US" sz="2200" dirty="0" err="1" smtClean="0"/>
              <a:t>crença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b="1" i="1" dirty="0" err="1" smtClean="0"/>
              <a:t>unidade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nacional</a:t>
            </a:r>
            <a:r>
              <a:rPr lang="en-US" sz="2200" dirty="0" smtClean="0"/>
              <a:t>. </a:t>
            </a:r>
          </a:p>
          <a:p>
            <a:r>
              <a:rPr lang="en-US" sz="2200" dirty="0" err="1" smtClean="0"/>
              <a:t>Falta</a:t>
            </a:r>
            <a:r>
              <a:rPr lang="en-US" sz="2200" dirty="0" smtClean="0"/>
              <a:t> de um </a:t>
            </a:r>
            <a:r>
              <a:rPr lang="en-US" sz="2200" dirty="0" err="1" smtClean="0"/>
              <a:t>povo-nação</a:t>
            </a:r>
            <a:r>
              <a:rPr lang="en-US" sz="2200" dirty="0" smtClean="0"/>
              <a:t> (L. </a:t>
            </a:r>
            <a:r>
              <a:rPr lang="en-US" sz="2200" dirty="0" err="1" smtClean="0"/>
              <a:t>Couty</a:t>
            </a:r>
            <a:r>
              <a:rPr lang="en-US" sz="2200" dirty="0" smtClean="0"/>
              <a:t>).</a:t>
            </a:r>
          </a:p>
          <a:p>
            <a:r>
              <a:rPr lang="en-US" sz="2200" dirty="0" err="1" smtClean="0"/>
              <a:t>Questão</a:t>
            </a:r>
            <a:r>
              <a:rPr lang="en-US" sz="2200" dirty="0" smtClean="0"/>
              <a:t> </a:t>
            </a:r>
            <a:r>
              <a:rPr lang="en-US" sz="2200" dirty="0" err="1" smtClean="0"/>
              <a:t>étnico</a:t>
            </a:r>
            <a:r>
              <a:rPr lang="en-US" sz="2200" dirty="0" smtClean="0"/>
              <a:t>-racial: a “</a:t>
            </a:r>
            <a:r>
              <a:rPr lang="en-US" sz="2200" dirty="0" err="1" smtClean="0"/>
              <a:t>grande</a:t>
            </a:r>
            <a:r>
              <a:rPr lang="en-US" sz="2200" dirty="0"/>
              <a:t> </a:t>
            </a:r>
            <a:r>
              <a:rPr lang="en-US" sz="2200" dirty="0" err="1" smtClean="0"/>
              <a:t>raça</a:t>
            </a:r>
            <a:r>
              <a:rPr lang="en-US" sz="2200" dirty="0" smtClean="0"/>
              <a:t>”.</a:t>
            </a:r>
          </a:p>
          <a:p>
            <a:r>
              <a:rPr lang="en-US" sz="2200" dirty="0" err="1" smtClean="0"/>
              <a:t>Dilaceramento</a:t>
            </a:r>
            <a:r>
              <a:rPr lang="en-US" sz="2200" dirty="0" smtClean="0"/>
              <a:t>, </a:t>
            </a:r>
            <a:r>
              <a:rPr lang="en-US" sz="2200" dirty="0" err="1" smtClean="0"/>
              <a:t>não</a:t>
            </a:r>
            <a:r>
              <a:rPr lang="en-US" sz="2200" dirty="0" smtClean="0"/>
              <a:t> </a:t>
            </a:r>
            <a:r>
              <a:rPr lang="en-US" sz="2200" dirty="0" err="1" smtClean="0"/>
              <a:t>étnico</a:t>
            </a:r>
            <a:r>
              <a:rPr lang="en-US" sz="2200" dirty="0" smtClean="0"/>
              <a:t>-cultural, mas </a:t>
            </a:r>
            <a:r>
              <a:rPr lang="en-US" sz="2200" dirty="0" err="1" smtClean="0"/>
              <a:t>econômico</a:t>
            </a:r>
            <a:r>
              <a:rPr lang="en-US" sz="2200" dirty="0" smtClean="0"/>
              <a:t> e social. </a:t>
            </a:r>
            <a:endParaRPr lang="en-US" sz="2200" dirty="0"/>
          </a:p>
        </p:txBody>
      </p:sp>
      <p:pic>
        <p:nvPicPr>
          <p:cNvPr id="4" name="Picture 3" descr="Canudo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4" y="1128531"/>
            <a:ext cx="3543300" cy="2298700"/>
          </a:xfrm>
          <a:prstGeom prst="rect">
            <a:avLst/>
          </a:prstGeom>
        </p:spPr>
      </p:pic>
      <p:pic>
        <p:nvPicPr>
          <p:cNvPr id="5" name="Picture 4" descr="Antonio_Conselhei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63" y="1080797"/>
            <a:ext cx="3751793" cy="23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33" y="265566"/>
            <a:ext cx="6011496" cy="630530"/>
          </a:xfrm>
        </p:spPr>
        <p:txBody>
          <a:bodyPr>
            <a:normAutofit/>
          </a:bodyPr>
          <a:lstStyle/>
          <a:p>
            <a:r>
              <a:rPr lang="en-US" sz="2800" b="1" cap="small" dirty="0" smtClean="0"/>
              <a:t>4. </a:t>
            </a:r>
            <a:r>
              <a:rPr lang="en-US" sz="2800" b="1" cap="small" dirty="0" err="1" smtClean="0"/>
              <a:t>Na</a:t>
            </a:r>
            <a:r>
              <a:rPr lang="en-US" sz="2800" b="1" cap="small" dirty="0" err="1" smtClean="0"/>
              <a:t>ção</a:t>
            </a:r>
            <a:r>
              <a:rPr lang="en-US" sz="2800" b="1" cap="small" dirty="0" smtClean="0"/>
              <a:t> e </a:t>
            </a:r>
            <a:r>
              <a:rPr lang="en-US" sz="2800" b="1" cap="small" dirty="0" err="1" smtClean="0"/>
              <a:t>nascimento</a:t>
            </a:r>
            <a:endParaRPr lang="en-US" sz="2800" b="1" cap="small" dirty="0"/>
          </a:p>
        </p:txBody>
      </p:sp>
      <p:pic>
        <p:nvPicPr>
          <p:cNvPr id="4" name="Content Placeholder 3" descr="GSV-Riobaldo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r="-873"/>
          <a:stretch/>
        </p:blipFill>
        <p:spPr>
          <a:xfrm>
            <a:off x="6431561" y="1503"/>
            <a:ext cx="2742864" cy="6856497"/>
          </a:xfrm>
        </p:spPr>
      </p:pic>
      <p:sp>
        <p:nvSpPr>
          <p:cNvPr id="5" name="TextBox 4"/>
          <p:cNvSpPr txBox="1"/>
          <p:nvPr/>
        </p:nvSpPr>
        <p:spPr>
          <a:xfrm>
            <a:off x="457200" y="1040268"/>
            <a:ext cx="56095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Re</a:t>
            </a:r>
            <a:r>
              <a:rPr lang="en-US" sz="2000" dirty="0" err="1" smtClean="0"/>
              <a:t>lação</a:t>
            </a:r>
            <a:r>
              <a:rPr lang="en-US" sz="2000" dirty="0" smtClean="0"/>
              <a:t> com </a:t>
            </a:r>
            <a:r>
              <a:rPr lang="en-US" sz="2000" i="1" dirty="0" smtClean="0"/>
              <a:t>Casa </a:t>
            </a:r>
            <a:r>
              <a:rPr lang="en-US" sz="2000" i="1" dirty="0" err="1" smtClean="0"/>
              <a:t>grande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senzala</a:t>
            </a:r>
            <a:r>
              <a:rPr lang="en-US" sz="2000" dirty="0" smtClean="0"/>
              <a:t>, de Gilberto </a:t>
            </a:r>
            <a:r>
              <a:rPr lang="en-US" sz="2000" dirty="0" err="1" smtClean="0"/>
              <a:t>Freyre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Na</a:t>
            </a:r>
            <a:r>
              <a:rPr lang="en-US" sz="2000" dirty="0" err="1" smtClean="0"/>
              <a:t>ção</a:t>
            </a:r>
            <a:r>
              <a:rPr lang="en-US" sz="2000" dirty="0" smtClean="0"/>
              <a:t> x </a:t>
            </a:r>
            <a:r>
              <a:rPr lang="en-US" sz="2000" dirty="0" err="1" smtClean="0"/>
              <a:t>nascimento</a:t>
            </a:r>
            <a:r>
              <a:rPr lang="en-US" sz="2000" dirty="0" smtClean="0"/>
              <a:t> x </a:t>
            </a:r>
            <a:r>
              <a:rPr lang="en-US" sz="2000" dirty="0" err="1" smtClean="0"/>
              <a:t>renascimento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História</a:t>
            </a:r>
            <a:r>
              <a:rPr lang="en-US" sz="2000" dirty="0" smtClean="0"/>
              <a:t> individual de </a:t>
            </a:r>
            <a:r>
              <a:rPr lang="en-US" sz="2000" dirty="0" err="1" smtClean="0"/>
              <a:t>Riobaldo</a:t>
            </a:r>
            <a:r>
              <a:rPr lang="en-US" sz="2000" dirty="0" smtClean="0"/>
              <a:t>: </a:t>
            </a:r>
            <a:r>
              <a:rPr lang="en-US" sz="2000" dirty="0" err="1" smtClean="0"/>
              <a:t>filho</a:t>
            </a:r>
            <a:r>
              <a:rPr lang="en-US" sz="2000" dirty="0"/>
              <a:t> </a:t>
            </a:r>
            <a:r>
              <a:rPr lang="en-US" sz="2000" dirty="0" smtClean="0"/>
              <a:t>natural da </a:t>
            </a:r>
            <a:r>
              <a:rPr lang="en-US" sz="2000" i="1" dirty="0" err="1" smtClean="0"/>
              <a:t>Bigrí</a:t>
            </a:r>
            <a:r>
              <a:rPr lang="en-US" sz="2000" dirty="0" smtClean="0"/>
              <a:t> (</a:t>
            </a:r>
            <a:r>
              <a:rPr lang="en-US" sz="2000" dirty="0" err="1" smtClean="0"/>
              <a:t>bugre</a:t>
            </a:r>
            <a:r>
              <a:rPr lang="en-US" sz="2000" dirty="0" smtClean="0"/>
              <a:t>, </a:t>
            </a:r>
            <a:r>
              <a:rPr lang="en-US" sz="2000" dirty="0" err="1" smtClean="0"/>
              <a:t>índio</a:t>
            </a:r>
            <a:r>
              <a:rPr lang="en-US" sz="2000" dirty="0" smtClean="0"/>
              <a:t>, “</a:t>
            </a:r>
            <a:r>
              <a:rPr lang="en-US" sz="2000" dirty="0" err="1" smtClean="0"/>
              <a:t>coitada</a:t>
            </a:r>
            <a:r>
              <a:rPr lang="en-US" sz="2000" dirty="0" smtClean="0"/>
              <a:t> </a:t>
            </a:r>
            <a:r>
              <a:rPr lang="en-US" sz="2000" dirty="0" err="1" smtClean="0"/>
              <a:t>moradora</a:t>
            </a:r>
            <a:r>
              <a:rPr lang="en-US" sz="2000" dirty="0" smtClean="0"/>
              <a:t>”) e do </a:t>
            </a:r>
            <a:r>
              <a:rPr lang="en-US" sz="2000" dirty="0" err="1" smtClean="0"/>
              <a:t>fazendeiro</a:t>
            </a:r>
            <a:r>
              <a:rPr lang="en-US" sz="2000" dirty="0" smtClean="0"/>
              <a:t> </a:t>
            </a:r>
            <a:r>
              <a:rPr lang="en-US" sz="2000" dirty="0" err="1" smtClean="0"/>
              <a:t>Selorico</a:t>
            </a:r>
            <a:r>
              <a:rPr lang="en-US" sz="2000" dirty="0" smtClean="0"/>
              <a:t> Mendes, o “</a:t>
            </a:r>
            <a:r>
              <a:rPr lang="en-US" sz="2000" dirty="0" err="1" smtClean="0"/>
              <a:t>padrinho</a:t>
            </a:r>
            <a:r>
              <a:rPr lang="en-US" sz="2000" dirty="0" smtClean="0"/>
              <a:t>”.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Pacto</a:t>
            </a:r>
            <a:r>
              <a:rPr lang="en-US" sz="2000" dirty="0" smtClean="0"/>
              <a:t> com o </a:t>
            </a:r>
            <a:r>
              <a:rPr lang="en-US" sz="2000" dirty="0" err="1" smtClean="0"/>
              <a:t>demônio</a:t>
            </a:r>
            <a:r>
              <a:rPr lang="en-US" sz="2000" dirty="0" smtClean="0"/>
              <a:t> 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renascimento</a:t>
            </a:r>
            <a:r>
              <a:rPr lang="en-US" sz="2000" dirty="0" smtClean="0"/>
              <a:t> social, </a:t>
            </a:r>
            <a:r>
              <a:rPr lang="en-US" sz="2000" dirty="0" err="1" smtClean="0"/>
              <a:t>como</a:t>
            </a:r>
            <a:r>
              <a:rPr lang="en-US" sz="2000" dirty="0"/>
              <a:t> </a:t>
            </a:r>
            <a:r>
              <a:rPr lang="en-US" sz="2000" dirty="0" smtClean="0"/>
              <a:t>forma (</a:t>
            </a:r>
            <a:r>
              <a:rPr lang="en-US" sz="2000" dirty="0" err="1" smtClean="0"/>
              <a:t>atípica</a:t>
            </a:r>
            <a:r>
              <a:rPr lang="en-US" sz="2000" dirty="0" smtClean="0"/>
              <a:t>) de </a:t>
            </a:r>
            <a:r>
              <a:rPr lang="en-US" sz="2000" dirty="0" err="1" smtClean="0"/>
              <a:t>ascensão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Hipótese</a:t>
            </a:r>
            <a:r>
              <a:rPr lang="en-US" sz="2000" dirty="0" smtClean="0"/>
              <a:t> de </a:t>
            </a:r>
            <a:r>
              <a:rPr lang="en-US" sz="2000" dirty="0" err="1" smtClean="0"/>
              <a:t>trabalho</a:t>
            </a:r>
            <a:r>
              <a:rPr lang="en-US" sz="2000" dirty="0" smtClean="0"/>
              <a:t>: </a:t>
            </a:r>
            <a:r>
              <a:rPr lang="en-US" sz="2000" dirty="0" err="1" smtClean="0"/>
              <a:t>Guimarães</a:t>
            </a:r>
            <a:r>
              <a:rPr lang="en-US" sz="2000" dirty="0" smtClean="0"/>
              <a:t> Rosa </a:t>
            </a:r>
            <a:r>
              <a:rPr lang="en-US" sz="2000" dirty="0" err="1" smtClean="0"/>
              <a:t>complexifica</a:t>
            </a:r>
            <a:r>
              <a:rPr lang="en-US" sz="2000" dirty="0" smtClean="0"/>
              <a:t> </a:t>
            </a:r>
            <a:r>
              <a:rPr lang="en-US" sz="2000" dirty="0" err="1" smtClean="0"/>
              <a:t>Euclides</a:t>
            </a:r>
            <a:r>
              <a:rPr lang="en-US" sz="2000" dirty="0" smtClean="0"/>
              <a:t>, </a:t>
            </a:r>
            <a:r>
              <a:rPr lang="en-US" sz="2000" dirty="0" err="1" smtClean="0"/>
              <a:t>analisando</a:t>
            </a:r>
            <a:r>
              <a:rPr lang="en-US" sz="2000" dirty="0" smtClean="0"/>
              <a:t> a </a:t>
            </a:r>
            <a:r>
              <a:rPr lang="en-US" sz="2000" dirty="0" err="1" smtClean="0"/>
              <a:t>divisão</a:t>
            </a:r>
            <a:r>
              <a:rPr lang="en-US" sz="2000" dirty="0" smtClean="0"/>
              <a:t> do </a:t>
            </a:r>
            <a:r>
              <a:rPr lang="en-US" sz="2000" dirty="0" err="1" smtClean="0"/>
              <a:t>ser</a:t>
            </a:r>
            <a:r>
              <a:rPr lang="en-US" sz="2000" dirty="0" smtClean="0"/>
              <a:t> da </a:t>
            </a:r>
            <a:r>
              <a:rPr lang="en-US" sz="2000" dirty="0" err="1" smtClean="0"/>
              <a:t>nação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problema</a:t>
            </a:r>
            <a:r>
              <a:rPr lang="en-US" sz="2000" dirty="0" smtClean="0"/>
              <a:t> </a:t>
            </a:r>
            <a:r>
              <a:rPr lang="en-US" sz="2000" dirty="0" err="1" smtClean="0"/>
              <a:t>étnico</a:t>
            </a:r>
            <a:r>
              <a:rPr lang="en-US" sz="2000" dirty="0" smtClean="0"/>
              <a:t>, mas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problema</a:t>
            </a:r>
            <a:r>
              <a:rPr lang="en-US" sz="2000" dirty="0" smtClean="0"/>
              <a:t> social.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Riobaldo</a:t>
            </a:r>
            <a:r>
              <a:rPr lang="en-US" sz="2000" dirty="0" smtClean="0"/>
              <a:t> entre a </a:t>
            </a:r>
            <a:r>
              <a:rPr lang="en-US" sz="2000" dirty="0" err="1" smtClean="0"/>
              <a:t>senzala</a:t>
            </a:r>
            <a:r>
              <a:rPr lang="en-US" sz="2000" dirty="0" smtClean="0"/>
              <a:t> e a casa-</a:t>
            </a:r>
            <a:r>
              <a:rPr lang="en-US" sz="2000" dirty="0" err="1" smtClean="0"/>
              <a:t>grande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Gilberto </a:t>
            </a:r>
            <a:r>
              <a:rPr lang="en-US" sz="2000" dirty="0" err="1" smtClean="0"/>
              <a:t>Freyre</a:t>
            </a:r>
            <a:r>
              <a:rPr lang="en-US" sz="2000" dirty="0" smtClean="0"/>
              <a:t> </a:t>
            </a:r>
            <a:r>
              <a:rPr lang="en-US" sz="2000" dirty="0" err="1" smtClean="0"/>
              <a:t>prega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harmonização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conflito</a:t>
            </a:r>
            <a:r>
              <a:rPr lang="en-US" sz="2000" dirty="0" smtClean="0"/>
              <a:t>, </a:t>
            </a:r>
            <a:r>
              <a:rPr lang="en-US" sz="2000" dirty="0" err="1" smtClean="0"/>
              <a:t>Guimarães</a:t>
            </a:r>
            <a:r>
              <a:rPr lang="en-US" sz="2000" dirty="0" smtClean="0"/>
              <a:t> Rosa </a:t>
            </a:r>
            <a:r>
              <a:rPr lang="en-US" sz="2000" dirty="0" err="1" smtClean="0"/>
              <a:t>mostra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funciona</a:t>
            </a:r>
            <a:r>
              <a:rPr lang="en-US" sz="2000" dirty="0" smtClean="0"/>
              <a:t>  </a:t>
            </a:r>
            <a:r>
              <a:rPr lang="en-US" sz="2000" dirty="0" err="1" smtClean="0"/>
              <a:t>ideologia</a:t>
            </a:r>
            <a:r>
              <a:rPr lang="en-US" sz="2000" dirty="0" smtClean="0"/>
              <a:t> </a:t>
            </a:r>
            <a:r>
              <a:rPr lang="en-US" sz="2000" dirty="0" err="1" smtClean="0"/>
              <a:t>desse</a:t>
            </a:r>
            <a:r>
              <a:rPr lang="en-US" sz="2000" dirty="0" smtClean="0"/>
              <a:t> </a:t>
            </a:r>
            <a:r>
              <a:rPr lang="en-US" sz="2000" dirty="0" err="1" smtClean="0"/>
              <a:t>encobrimento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Riobaldo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reproduz</a:t>
            </a:r>
            <a:r>
              <a:rPr lang="en-US" sz="2000" dirty="0" smtClean="0"/>
              <a:t> o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(</a:t>
            </a:r>
            <a:r>
              <a:rPr lang="en-US" sz="2000" dirty="0" err="1" smtClean="0"/>
              <a:t>não</a:t>
            </a:r>
            <a:r>
              <a:rPr lang="en-US" sz="2000" dirty="0" smtClean="0"/>
              <a:t> tem </a:t>
            </a:r>
            <a:r>
              <a:rPr lang="en-US" sz="2000" dirty="0" err="1" smtClean="0"/>
              <a:t>filhos</a:t>
            </a:r>
            <a:r>
              <a:rPr lang="en-US" sz="2000" dirty="0" smtClean="0"/>
              <a:t>).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523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08"/>
            <a:ext cx="8229600" cy="792650"/>
          </a:xfrm>
        </p:spPr>
        <p:txBody>
          <a:bodyPr>
            <a:normAutofit/>
          </a:bodyPr>
          <a:lstStyle/>
          <a:p>
            <a:r>
              <a:rPr lang="en-US" sz="2800" b="1" cap="small" dirty="0" smtClean="0"/>
              <a:t>5. </a:t>
            </a:r>
            <a:r>
              <a:rPr lang="en-US" sz="2800" b="1" cap="small" dirty="0" err="1" smtClean="0"/>
              <a:t>M</a:t>
            </a:r>
            <a:r>
              <a:rPr lang="en-US" sz="2800" b="1" cap="small" dirty="0" err="1" smtClean="0"/>
              <a:t>áquina</a:t>
            </a:r>
            <a:r>
              <a:rPr lang="en-US" sz="2800" b="1" cap="small" dirty="0" smtClean="0"/>
              <a:t> de </a:t>
            </a:r>
            <a:r>
              <a:rPr lang="en-US" sz="2800" b="1" cap="small" dirty="0" err="1" smtClean="0"/>
              <a:t>gastar</a:t>
            </a:r>
            <a:r>
              <a:rPr lang="en-US" sz="2800" b="1" cap="small" dirty="0" smtClean="0"/>
              <a:t> </a:t>
            </a:r>
            <a:r>
              <a:rPr lang="en-US" sz="2800" b="1" cap="small" dirty="0" err="1" smtClean="0"/>
              <a:t>gente</a:t>
            </a:r>
            <a:endParaRPr lang="en-US" sz="2800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8678"/>
            <a:ext cx="6730991" cy="4950795"/>
          </a:xfrm>
        </p:spPr>
        <p:txBody>
          <a:bodyPr>
            <a:normAutofit fontScale="92500"/>
          </a:bodyPr>
          <a:lstStyle/>
          <a:p>
            <a:r>
              <a:rPr lang="en-US" sz="2000" dirty="0" err="1" smtClean="0"/>
              <a:t>Rela</a:t>
            </a:r>
            <a:r>
              <a:rPr lang="en-US" sz="2000" dirty="0" err="1" smtClean="0"/>
              <a:t>ção</a:t>
            </a:r>
            <a:r>
              <a:rPr lang="en-US" sz="2000" dirty="0" smtClean="0"/>
              <a:t> com </a:t>
            </a:r>
            <a:r>
              <a:rPr lang="en-US" sz="2000" dirty="0" err="1" smtClean="0"/>
              <a:t>Caio</a:t>
            </a:r>
            <a:r>
              <a:rPr lang="en-US" sz="2000" dirty="0" smtClean="0"/>
              <a:t> Prado </a:t>
            </a:r>
            <a:r>
              <a:rPr lang="en-US" sz="2000" dirty="0" err="1" smtClean="0"/>
              <a:t>Júnior</a:t>
            </a:r>
            <a:r>
              <a:rPr lang="en-US" sz="2000" dirty="0" smtClean="0"/>
              <a:t>, </a:t>
            </a:r>
            <a:r>
              <a:rPr lang="en-US" sz="2000" dirty="0" err="1" smtClean="0"/>
              <a:t>Celso</a:t>
            </a:r>
            <a:r>
              <a:rPr lang="en-US" sz="2000" dirty="0"/>
              <a:t> </a:t>
            </a:r>
            <a:r>
              <a:rPr lang="en-US" sz="2000" dirty="0" smtClean="0"/>
              <a:t>Furtado e Darcy </a:t>
            </a:r>
            <a:r>
              <a:rPr lang="en-US" sz="2000" dirty="0" err="1" smtClean="0"/>
              <a:t>Ribeiro</a:t>
            </a:r>
            <a:endParaRPr lang="en-US" sz="2000" dirty="0" smtClean="0"/>
          </a:p>
          <a:p>
            <a:r>
              <a:rPr lang="en-US" sz="2000" dirty="0" err="1" smtClean="0"/>
              <a:t>Caio</a:t>
            </a:r>
            <a:r>
              <a:rPr lang="en-US" sz="2000" dirty="0" smtClean="0"/>
              <a:t> Prado Jr.: </a:t>
            </a:r>
            <a:r>
              <a:rPr lang="en-US" sz="2000" dirty="0" err="1" smtClean="0"/>
              <a:t>Brasil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“</a:t>
            </a:r>
            <a:r>
              <a:rPr lang="en-US" sz="2000" dirty="0" err="1" smtClean="0"/>
              <a:t>pequeno</a:t>
            </a:r>
            <a:r>
              <a:rPr lang="en-US" sz="2000" dirty="0" smtClean="0"/>
              <a:t> </a:t>
            </a:r>
            <a:r>
              <a:rPr lang="en-US" sz="2000" dirty="0" err="1" smtClean="0"/>
              <a:t>número</a:t>
            </a:r>
            <a:r>
              <a:rPr lang="en-US" sz="2000" dirty="0" smtClean="0"/>
              <a:t> de </a:t>
            </a:r>
            <a:r>
              <a:rPr lang="en-US" sz="2000" dirty="0" err="1" smtClean="0"/>
              <a:t>empresários</a:t>
            </a:r>
            <a:r>
              <a:rPr lang="en-US" sz="2000" dirty="0" smtClean="0"/>
              <a:t> e </a:t>
            </a:r>
            <a:r>
              <a:rPr lang="en-US" sz="2000" dirty="0" err="1" smtClean="0"/>
              <a:t>dirigentes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senhoreiam</a:t>
            </a:r>
            <a:r>
              <a:rPr lang="en-US" sz="2000" dirty="0" smtClean="0"/>
              <a:t> </a:t>
            </a:r>
            <a:r>
              <a:rPr lang="en-US" sz="2000" dirty="0" err="1" smtClean="0"/>
              <a:t>tudo</a:t>
            </a:r>
            <a:r>
              <a:rPr lang="en-US" sz="2000" dirty="0" smtClean="0"/>
              <a:t>, e a </a:t>
            </a:r>
            <a:r>
              <a:rPr lang="en-US" sz="2000" dirty="0" err="1" smtClean="0"/>
              <a:t>grande</a:t>
            </a:r>
            <a:r>
              <a:rPr lang="en-US" sz="2000" dirty="0" smtClean="0"/>
              <a:t> </a:t>
            </a:r>
            <a:r>
              <a:rPr lang="en-US" sz="2000" dirty="0" err="1" smtClean="0"/>
              <a:t>massa</a:t>
            </a:r>
            <a:r>
              <a:rPr lang="en-US" sz="2000" dirty="0" smtClean="0"/>
              <a:t> da </a:t>
            </a:r>
            <a:r>
              <a:rPr lang="en-US" sz="2000" dirty="0" err="1" smtClean="0"/>
              <a:t>população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lhe</a:t>
            </a:r>
            <a:r>
              <a:rPr lang="en-US" sz="2000" dirty="0" smtClean="0"/>
              <a:t> serve de </a:t>
            </a:r>
            <a:r>
              <a:rPr lang="en-US" sz="2000" dirty="0" err="1" smtClean="0"/>
              <a:t>mão</a:t>
            </a:r>
            <a:r>
              <a:rPr lang="en-US" sz="2000" dirty="0" smtClean="0"/>
              <a:t>-de-</a:t>
            </a:r>
            <a:r>
              <a:rPr lang="en-US" sz="2000" dirty="0" err="1" smtClean="0"/>
              <a:t>obra</a:t>
            </a:r>
            <a:r>
              <a:rPr lang="en-US" sz="2000" dirty="0" smtClean="0"/>
              <a:t>”.</a:t>
            </a:r>
          </a:p>
          <a:p>
            <a:r>
              <a:rPr lang="en-US" sz="2000" dirty="0" err="1" smtClean="0"/>
              <a:t>Jagunço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parte dos “</a:t>
            </a:r>
            <a:r>
              <a:rPr lang="en-US" sz="2000" dirty="0" err="1" smtClean="0"/>
              <a:t>desqualificados</a:t>
            </a:r>
            <a:r>
              <a:rPr lang="en-US" sz="2000" dirty="0" smtClean="0"/>
              <a:t>, </a:t>
            </a:r>
            <a:r>
              <a:rPr lang="en-US" sz="2000" dirty="0" err="1" smtClean="0"/>
              <a:t>inúteis</a:t>
            </a:r>
            <a:r>
              <a:rPr lang="en-US" sz="2000" dirty="0" smtClean="0"/>
              <a:t> e </a:t>
            </a:r>
            <a:r>
              <a:rPr lang="en-US" sz="2000" dirty="0" err="1" smtClean="0"/>
              <a:t>inadaptados</a:t>
            </a:r>
            <a:r>
              <a:rPr lang="en-US" sz="2000" dirty="0" smtClean="0"/>
              <a:t>”.</a:t>
            </a:r>
          </a:p>
          <a:p>
            <a:r>
              <a:rPr lang="en-US" sz="2000" dirty="0" smtClean="0"/>
              <a:t>Como </a:t>
            </a:r>
            <a:r>
              <a:rPr lang="en-US" sz="2000" dirty="0" err="1" smtClean="0"/>
              <a:t>jagunço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smtClean="0"/>
              <a:t>o </a:t>
            </a:r>
            <a:r>
              <a:rPr lang="en-US" sz="2000" dirty="0" err="1" smtClean="0"/>
              <a:t>sertanejo</a:t>
            </a:r>
            <a:r>
              <a:rPr lang="en-US" sz="2000" dirty="0" smtClean="0"/>
              <a:t> </a:t>
            </a:r>
            <a:r>
              <a:rPr lang="en-US" sz="2000" dirty="0" err="1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alienado</a:t>
            </a:r>
            <a:r>
              <a:rPr lang="en-US" sz="2000" dirty="0" smtClean="0"/>
              <a:t> de </a:t>
            </a:r>
            <a:r>
              <a:rPr lang="en-US" sz="2000" dirty="0" err="1" smtClean="0"/>
              <a:t>sua</a:t>
            </a:r>
            <a:r>
              <a:rPr lang="en-US" sz="2000" dirty="0" smtClean="0"/>
              <a:t> </a:t>
            </a:r>
            <a:r>
              <a:rPr lang="en-US" sz="2000" dirty="0" err="1" smtClean="0"/>
              <a:t>condição</a:t>
            </a:r>
            <a:r>
              <a:rPr lang="en-US" sz="2000" dirty="0" smtClean="0"/>
              <a:t> social.</a:t>
            </a:r>
          </a:p>
          <a:p>
            <a:r>
              <a:rPr lang="en-US" sz="2000" dirty="0" smtClean="0"/>
              <a:t>GSV </a:t>
            </a:r>
            <a:r>
              <a:rPr lang="en-US" sz="2000" dirty="0" err="1" smtClean="0"/>
              <a:t>como</a:t>
            </a:r>
            <a:r>
              <a:rPr lang="en-US" sz="2000" dirty="0" smtClean="0"/>
              <a:t> “</a:t>
            </a:r>
            <a:r>
              <a:rPr lang="en-US" sz="2000" dirty="0" err="1" smtClean="0"/>
              <a:t>mapa</a:t>
            </a:r>
            <a:r>
              <a:rPr lang="en-US" sz="2000" dirty="0" smtClean="0"/>
              <a:t> da </a:t>
            </a:r>
            <a:r>
              <a:rPr lang="en-US" sz="2000" dirty="0" err="1" smtClean="0"/>
              <a:t>mão</a:t>
            </a:r>
            <a:r>
              <a:rPr lang="en-US" sz="2000" dirty="0" smtClean="0"/>
              <a:t>-de-</a:t>
            </a:r>
            <a:r>
              <a:rPr lang="en-US" sz="2000" dirty="0" err="1" smtClean="0"/>
              <a:t>obra</a:t>
            </a:r>
            <a:r>
              <a:rPr lang="en-US" sz="2000" dirty="0" smtClean="0"/>
              <a:t>”; romance </a:t>
            </a:r>
            <a:r>
              <a:rPr lang="en-US" sz="2000" dirty="0" err="1" smtClean="0"/>
              <a:t>como</a:t>
            </a:r>
            <a:r>
              <a:rPr lang="en-US" sz="2000" dirty="0" smtClean="0"/>
              <a:t> “</a:t>
            </a:r>
            <a:r>
              <a:rPr lang="en-US" sz="2000" dirty="0" err="1" smtClean="0"/>
              <a:t>apresentação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povo</a:t>
            </a:r>
            <a:r>
              <a:rPr lang="en-US" sz="2000" dirty="0" smtClean="0"/>
              <a:t>”. </a:t>
            </a:r>
          </a:p>
          <a:p>
            <a:r>
              <a:rPr lang="en-US" sz="2000" dirty="0" err="1" smtClean="0"/>
              <a:t>Celso</a:t>
            </a:r>
            <a:r>
              <a:rPr lang="en-US" sz="2000" dirty="0" smtClean="0"/>
              <a:t> Furtado: </a:t>
            </a:r>
            <a:r>
              <a:rPr lang="en-US" sz="2000" dirty="0" err="1" smtClean="0"/>
              <a:t>povo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“</a:t>
            </a:r>
            <a:r>
              <a:rPr lang="en-US" sz="2000" dirty="0" err="1" smtClean="0"/>
              <a:t>massa</a:t>
            </a:r>
            <a:r>
              <a:rPr lang="en-US" sz="2000" dirty="0" smtClean="0"/>
              <a:t> de </a:t>
            </a:r>
            <a:r>
              <a:rPr lang="en-US" sz="2000" dirty="0" err="1" smtClean="0"/>
              <a:t>população</a:t>
            </a:r>
            <a:r>
              <a:rPr lang="en-US" sz="2000" dirty="0" smtClean="0"/>
              <a:t> </a:t>
            </a:r>
            <a:r>
              <a:rPr lang="en-US" sz="2000" dirty="0" err="1" smtClean="0"/>
              <a:t>totalmente</a:t>
            </a:r>
            <a:r>
              <a:rPr lang="en-US" sz="2000" dirty="0" smtClean="0"/>
              <a:t> </a:t>
            </a:r>
            <a:r>
              <a:rPr lang="en-US" sz="2000" dirty="0" err="1" smtClean="0"/>
              <a:t>desarticulada</a:t>
            </a:r>
            <a:r>
              <a:rPr lang="en-US" sz="2000" dirty="0" smtClean="0"/>
              <a:t>, </a:t>
            </a:r>
            <a:r>
              <a:rPr lang="en-US" sz="2000" dirty="0" err="1" smtClean="0"/>
              <a:t>trabalhando</a:t>
            </a:r>
            <a:r>
              <a:rPr lang="en-US" sz="2000" dirty="0" smtClean="0"/>
              <a:t> com </a:t>
            </a:r>
            <a:r>
              <a:rPr lang="en-US" sz="2000" dirty="0" err="1" smtClean="0"/>
              <a:t>baixíssima</a:t>
            </a:r>
            <a:r>
              <a:rPr lang="en-US" sz="2000" dirty="0" smtClean="0"/>
              <a:t> </a:t>
            </a:r>
            <a:r>
              <a:rPr lang="en-US" sz="2000" dirty="0" err="1" smtClean="0"/>
              <a:t>produtividade</a:t>
            </a:r>
            <a:r>
              <a:rPr lang="en-US" sz="2000" dirty="0" smtClean="0"/>
              <a:t> </a:t>
            </a:r>
            <a:r>
              <a:rPr lang="en-US" sz="2000" dirty="0" err="1" smtClean="0"/>
              <a:t>numa</a:t>
            </a:r>
            <a:r>
              <a:rPr lang="en-US" sz="2000" dirty="0" smtClean="0"/>
              <a:t> </a:t>
            </a:r>
            <a:r>
              <a:rPr lang="en-US" sz="2000" dirty="0" err="1" smtClean="0"/>
              <a:t>agricultura</a:t>
            </a:r>
            <a:r>
              <a:rPr lang="en-US" sz="2000" dirty="0" smtClean="0"/>
              <a:t> de </a:t>
            </a:r>
            <a:r>
              <a:rPr lang="en-US" sz="2000" dirty="0" err="1" smtClean="0"/>
              <a:t>subsistência</a:t>
            </a:r>
            <a:r>
              <a:rPr lang="en-US" sz="2000" dirty="0" smtClean="0"/>
              <a:t>”.</a:t>
            </a:r>
          </a:p>
          <a:p>
            <a:r>
              <a:rPr lang="en-US" sz="2000" dirty="0" smtClean="0"/>
              <a:t>Darcy </a:t>
            </a:r>
            <a:r>
              <a:rPr lang="en-US" sz="2000" dirty="0" err="1" smtClean="0"/>
              <a:t>Ribeiro</a:t>
            </a:r>
            <a:r>
              <a:rPr lang="en-US" sz="2000" dirty="0" smtClean="0"/>
              <a:t>: </a:t>
            </a:r>
            <a:r>
              <a:rPr lang="en-US" sz="2000" dirty="0" err="1" smtClean="0"/>
              <a:t>sertão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“</a:t>
            </a:r>
            <a:r>
              <a:rPr lang="en-US" sz="2000" dirty="0" err="1" smtClean="0"/>
              <a:t>vasto</a:t>
            </a:r>
            <a:r>
              <a:rPr lang="en-US" sz="2000" dirty="0" smtClean="0"/>
              <a:t> </a:t>
            </a:r>
            <a:r>
              <a:rPr lang="en-US" sz="2000" dirty="0" err="1" smtClean="0"/>
              <a:t>reservatório</a:t>
            </a:r>
            <a:r>
              <a:rPr lang="en-US" sz="2000" dirty="0" smtClean="0"/>
              <a:t> de</a:t>
            </a:r>
          </a:p>
          <a:p>
            <a:pPr marL="0" indent="0">
              <a:buNone/>
            </a:pPr>
            <a:r>
              <a:rPr lang="en-US" sz="2000" dirty="0" smtClean="0"/>
              <a:t>      </a:t>
            </a:r>
            <a:r>
              <a:rPr lang="en-US" sz="2000" dirty="0" err="1" smtClean="0"/>
              <a:t>força</a:t>
            </a:r>
            <a:r>
              <a:rPr lang="en-US" sz="2000" dirty="0" smtClean="0"/>
              <a:t> de </a:t>
            </a:r>
            <a:r>
              <a:rPr lang="en-US" sz="2000" dirty="0" err="1" smtClean="0"/>
              <a:t>trabalho</a:t>
            </a:r>
            <a:r>
              <a:rPr lang="en-US" sz="2000" dirty="0" smtClean="0"/>
              <a:t>”</a:t>
            </a:r>
          </a:p>
          <a:p>
            <a:r>
              <a:rPr lang="en-US" sz="2000" dirty="0" err="1" smtClean="0"/>
              <a:t>Jagunçagem</a:t>
            </a:r>
            <a:r>
              <a:rPr lang="en-US" sz="2000" dirty="0" smtClean="0"/>
              <a:t> com “</a:t>
            </a:r>
            <a:r>
              <a:rPr lang="en-US" sz="2000" dirty="0" err="1" smtClean="0"/>
              <a:t>empreita</a:t>
            </a:r>
            <a:r>
              <a:rPr lang="en-US" sz="2000" dirty="0" smtClean="0"/>
              <a:t> de crimes”</a:t>
            </a:r>
            <a:endParaRPr lang="en-US" sz="2000" dirty="0"/>
          </a:p>
        </p:txBody>
      </p:sp>
      <p:pic>
        <p:nvPicPr>
          <p:cNvPr id="4" name="Picture 3" descr="Vidas Sec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27" y="4566775"/>
            <a:ext cx="2777028" cy="208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4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732</Words>
  <Application>Microsoft Macintosh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ECLLP I – 2o sem/2017 Profa. Fabiana Carelli</vt:lpstr>
      <vt:lpstr>Willi Bolle: “Vivi literalmente dentro do Grande sertão”</vt:lpstr>
      <vt:lpstr>1. Literatura como conhecimento do mundo</vt:lpstr>
      <vt:lpstr>2. Grande sertão: veredas como retrato do Brasil</vt:lpstr>
      <vt:lpstr>3. “O problema”</vt:lpstr>
      <vt:lpstr>4. Nação e nascimento</vt:lpstr>
      <vt:lpstr>5. Máquina de gastar gente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ECLLP I – 2o sem/2017 Profa. Fabiana Carelli</dc:title>
  <dc:creator>Fabiana ..</dc:creator>
  <cp:lastModifiedBy>Fabiana ..</cp:lastModifiedBy>
  <cp:revision>28</cp:revision>
  <dcterms:created xsi:type="dcterms:W3CDTF">2017-08-16T20:03:58Z</dcterms:created>
  <dcterms:modified xsi:type="dcterms:W3CDTF">2017-08-17T09:30:29Z</dcterms:modified>
</cp:coreProperties>
</file>