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306" r:id="rId2"/>
    <p:sldId id="324" r:id="rId3"/>
    <p:sldId id="339" r:id="rId4"/>
    <p:sldId id="278" r:id="rId5"/>
    <p:sldId id="279" r:id="rId6"/>
    <p:sldId id="329" r:id="rId7"/>
    <p:sldId id="280" r:id="rId8"/>
    <p:sldId id="281" r:id="rId9"/>
    <p:sldId id="340" r:id="rId10"/>
    <p:sldId id="282" r:id="rId11"/>
    <p:sldId id="283" r:id="rId12"/>
    <p:sldId id="285" r:id="rId13"/>
    <p:sldId id="287" r:id="rId14"/>
    <p:sldId id="331" r:id="rId15"/>
    <p:sldId id="288" r:id="rId16"/>
    <p:sldId id="303" r:id="rId17"/>
    <p:sldId id="334" r:id="rId18"/>
    <p:sldId id="335" r:id="rId19"/>
    <p:sldId id="304" r:id="rId20"/>
    <p:sldId id="333" r:id="rId21"/>
    <p:sldId id="336" r:id="rId22"/>
    <p:sldId id="289" r:id="rId23"/>
    <p:sldId id="290" r:id="rId24"/>
    <p:sldId id="337" r:id="rId25"/>
    <p:sldId id="33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3"/>
    <p:restoredTop sz="94681"/>
  </p:normalViewPr>
  <p:slideViewPr>
    <p:cSldViewPr snapToGrid="0" snapToObjects="1">
      <p:cViewPr varScale="1">
        <p:scale>
          <a:sx n="101" d="100"/>
          <a:sy n="101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DE416-DA3B-C243-9939-003EB0F0937C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27177-0D7F-A546-96A6-545039CD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6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99499B6A-1938-394D-A4DF-DE83266C5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84C751-555E-C74B-A30F-9566B258A2BE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1BA890A-7BE4-424D-8A9A-8461A91C1D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C431B82-FD97-FF49-93E1-F24BAB3D7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66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67238D-655D-7348-A72F-13391F83F5E5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383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23AF7F-5C96-834B-A680-C8FEC5E747D4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603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67238D-655D-7348-A72F-13391F83F5E5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960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23AF7F-5C96-834B-A680-C8FEC5E747D4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795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23AF7F-5C96-834B-A680-C8FEC5E747D4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424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BE1EB0-736F-9F44-8F77-19B9A32D75A7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344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6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4627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F8208B-16AE-8848-BFE5-F669FAD30184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8787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13FC18-39DE-3246-8EFA-05E9C5894721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613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F7DDF1-5C11-0A44-B41D-92D8C2D4373F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082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97577D-D6D0-694F-A6F8-5A5616AAFEAC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940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0CCDBB4-AAD0-394D-BD9B-004821596DE7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992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9CCDDF-01E7-C942-97F3-A4E127DF1151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89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DCA9AE-81BB-4A4E-95B2-479EA1C3DB4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890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C719C7-24EA-5D43-9272-AFBCA7E651AB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453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4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6435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24CB67-F392-604E-8CCE-C4563DB4D08B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6149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2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4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5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2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8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0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2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4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0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FBEBD-B206-FF4D-9629-6BE7D45159E6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0AD6-051B-6148-BC58-7EFBA407C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4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6063D8B6-33B3-184E-9EAE-5E91E9554B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51075" y="1484313"/>
            <a:ext cx="8166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x-none" sz="4000" dirty="0">
                <a:latin typeface="+mn-lt"/>
                <a:ea typeface="Al Nile" charset="-78"/>
                <a:cs typeface="Al Nile" charset="-78"/>
              </a:rPr>
              <a:t>LES 0559 - Economia do Setor Público</a:t>
            </a:r>
            <a:br>
              <a:rPr lang="pt-BR" altLang="x-none" sz="4000" dirty="0">
                <a:latin typeface="+mn-lt"/>
                <a:ea typeface="Al Nile" charset="-78"/>
                <a:cs typeface="Al Nile" charset="-78"/>
              </a:rPr>
            </a:br>
            <a:r>
              <a:rPr lang="pt-BR" altLang="x-none" sz="3600" dirty="0">
                <a:latin typeface="+mn-lt"/>
                <a:ea typeface="Al Nile" charset="-78"/>
                <a:cs typeface="Al Nile" charset="-78"/>
              </a:rPr>
              <a:t> 1º. Semestre de 2018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34F39614-1814-E244-9641-38735E09D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75" y="4868863"/>
            <a:ext cx="5943600" cy="609600"/>
          </a:xfrm>
        </p:spPr>
        <p:txBody>
          <a:bodyPr/>
          <a:lstStyle/>
          <a:p>
            <a:pPr algn="r" eaLnBrk="1" hangingPunct="1"/>
            <a:r>
              <a:rPr lang="pt-BR" altLang="en-US">
                <a:ea typeface="ＭＳ Ｐゴシック" panose="020B0600070205080204" pitchFamily="34" charset="-128"/>
              </a:rPr>
              <a:t>Professora Heloisa Lee Burnquist</a:t>
            </a:r>
          </a:p>
        </p:txBody>
      </p:sp>
      <p:sp>
        <p:nvSpPr>
          <p:cNvPr id="15363" name="Espaço Reservado para Número de Slide 5">
            <a:extLst>
              <a:ext uri="{FF2B5EF4-FFF2-40B4-BE49-F238E27FC236}">
                <a16:creationId xmlns:a16="http://schemas.microsoft.com/office/drawing/2014/main" id="{12544D36-6B40-1145-8D3E-BF5321F7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585375-B03A-6544-AFCE-F88FAD92E97F}" type="slidenum">
              <a:rPr lang="en-US" altLang="en-US" sz="1400">
                <a:solidFill>
                  <a:srgbClr val="FFFFFF"/>
                </a:solidFill>
              </a:rPr>
              <a:pPr/>
              <a:t>1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325244"/>
      </p:ext>
    </p:extLst>
  </p:cSld>
  <p:clrMapOvr>
    <a:masterClrMapping/>
  </p:clrMapOvr>
  <p:transition>
    <p:pull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ChangeArrowheads="1"/>
          </p:cNvSpPr>
          <p:nvPr>
            <p:ph type="title"/>
          </p:nvPr>
        </p:nvSpPr>
        <p:spPr>
          <a:xfrm>
            <a:off x="564995" y="221864"/>
            <a:ext cx="8229600" cy="561975"/>
          </a:xfrm>
        </p:spPr>
        <p:txBody>
          <a:bodyPr>
            <a:normAutofit fontScale="90000"/>
          </a:bodyPr>
          <a:lstStyle/>
          <a:p>
            <a:pPr algn="l" eaLnBrk="1" hangingPunct="1"/>
            <a:br>
              <a:rPr lang="pt-BR" sz="2800" b="1" dirty="0">
                <a:latin typeface="Calibri" charset="0"/>
              </a:rPr>
            </a:br>
            <a:r>
              <a:rPr lang="pt-BR" sz="3200" b="1" dirty="0">
                <a:latin typeface="Calibri" charset="0"/>
              </a:rPr>
              <a:t>EXTERNALIDADES</a:t>
            </a:r>
            <a:endParaRPr lang="en-US" sz="3200" b="1" dirty="0">
              <a:latin typeface="Calibri" charset="0"/>
            </a:endParaRPr>
          </a:p>
        </p:txBody>
      </p:sp>
      <p:sp>
        <p:nvSpPr>
          <p:cNvPr id="135170" name="Rectangle 3"/>
          <p:cNvSpPr>
            <a:spLocks noGrp="1" noChangeArrowheads="1"/>
          </p:cNvSpPr>
          <p:nvPr>
            <p:ph idx="1"/>
          </p:nvPr>
        </p:nvSpPr>
        <p:spPr>
          <a:xfrm>
            <a:off x="564995" y="1073053"/>
            <a:ext cx="10920761" cy="499408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40000"/>
              </a:lnSpc>
              <a:buFontTx/>
              <a:buNone/>
            </a:pPr>
            <a:r>
              <a:rPr lang="pt-BR" sz="2400" b="1" i="1" dirty="0">
                <a:latin typeface="Calibri" charset="0"/>
              </a:rPr>
              <a:t>Definição de externalidade:</a:t>
            </a:r>
            <a:endParaRPr lang="pt-BR" sz="2400" b="1" dirty="0">
              <a:latin typeface="Calibri" charset="0"/>
            </a:endParaRPr>
          </a:p>
          <a:p>
            <a:pPr algn="just">
              <a:lnSpc>
                <a:spcPct val="100000"/>
              </a:lnSpc>
              <a:buNone/>
            </a:pPr>
            <a:endParaRPr lang="pt-BR" sz="2400" dirty="0">
              <a:latin typeface="Calibri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sz="2400" dirty="0">
                <a:latin typeface="Calibri" charset="0"/>
              </a:rPr>
              <a:t>São custos (ou benefícios) resultantes da produção ou consumo de bens ou serviços que impactam pessoas (agentes do sistema econômico) não diretamente envolvidos no processo de geração da oferta e/ou demanda pelo referido bem ou serviço. Geralmente, no entanto, </a:t>
            </a:r>
            <a:r>
              <a:rPr lang="pt-BR" sz="2400" b="1" dirty="0">
                <a:latin typeface="Calibri" charset="0"/>
              </a:rPr>
              <a:t>os referidos custos (ou benefícios) são de difícil mensuração para fins de precificação</a:t>
            </a:r>
            <a:r>
              <a:rPr lang="pt-BR" sz="2400" dirty="0">
                <a:latin typeface="Calibri" charset="0"/>
              </a:rPr>
              <a:t>, de forma que não se refletem nos preços de mercado.</a:t>
            </a:r>
          </a:p>
          <a:p>
            <a:pPr algn="just">
              <a:lnSpc>
                <a:spcPct val="170000"/>
              </a:lnSpc>
              <a:buNone/>
            </a:pPr>
            <a:endParaRPr lang="pt-BR" sz="2400" dirty="0"/>
          </a:p>
          <a:p>
            <a:pPr algn="just" eaLnBrk="1" hangingPunct="1">
              <a:lnSpc>
                <a:spcPct val="170000"/>
              </a:lnSpc>
              <a:buFontTx/>
              <a:buNone/>
            </a:pPr>
            <a:endParaRPr lang="pt-BR" sz="2400" dirty="0">
              <a:latin typeface="Calibri" charset="0"/>
            </a:endParaRPr>
          </a:p>
        </p:txBody>
      </p:sp>
      <p:sp>
        <p:nvSpPr>
          <p:cNvPr id="13517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D85ADF-D060-9543-92D8-AB2AF8DA0127}" type="slidenum">
              <a:rPr lang="en-US" sz="1400"/>
              <a:pPr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39729978"/>
      </p:ext>
    </p:extLst>
  </p:cSld>
  <p:clrMapOvr>
    <a:masterClrMapping/>
  </p:clrMapOvr>
  <p:transition>
    <p:pull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019" y="370778"/>
            <a:ext cx="8229600" cy="285750"/>
          </a:xfrm>
        </p:spPr>
        <p:txBody>
          <a:bodyPr>
            <a:normAutofit fontScale="90000"/>
          </a:bodyPr>
          <a:lstStyle/>
          <a:p>
            <a:pPr algn="r" eaLnBrk="1" hangingPunct="1"/>
            <a:br>
              <a:rPr lang="pt-BR" sz="2800" b="1" dirty="0">
                <a:latin typeface="Calibri" charset="0"/>
              </a:rPr>
            </a:br>
            <a:r>
              <a:rPr lang="pt-BR" sz="2800" b="1" dirty="0">
                <a:latin typeface="Calibri" charset="0"/>
              </a:rPr>
              <a:t>EXTERNALIDADES</a:t>
            </a:r>
            <a:endParaRPr lang="en-US" sz="2800" b="1" dirty="0">
              <a:latin typeface="Calibri" charset="0"/>
            </a:endParaRPr>
          </a:p>
        </p:txBody>
      </p:sp>
      <p:sp>
        <p:nvSpPr>
          <p:cNvPr id="137218" name="Rectangle 3"/>
          <p:cNvSpPr>
            <a:spLocks noGrp="1" noChangeArrowheads="1"/>
          </p:cNvSpPr>
          <p:nvPr>
            <p:ph idx="1"/>
          </p:nvPr>
        </p:nvSpPr>
        <p:spPr>
          <a:xfrm>
            <a:off x="473926" y="1109346"/>
            <a:ext cx="10879873" cy="464375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pt-BR" sz="2400" dirty="0">
                <a:latin typeface="Calibri" charset="0"/>
              </a:rPr>
              <a:t>	Dessa forma, quando ocorre uma externalidade, o preço de mercado (O&amp;D) não determina adequadamente o nível a ser produzido (ou consumido) do bem ou serviço.</a:t>
            </a:r>
          </a:p>
          <a:p>
            <a:pPr algn="just" eaLnBrk="1" hangingPunct="1">
              <a:lnSpc>
                <a:spcPct val="170000"/>
              </a:lnSpc>
              <a:buFontTx/>
              <a:buNone/>
            </a:pPr>
            <a:endParaRPr lang="pt-BR" sz="2400" dirty="0">
              <a:latin typeface="Calibri" charset="0"/>
            </a:endParaRPr>
          </a:p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pt-BR" sz="2400" dirty="0">
                <a:latin typeface="Calibri" charset="0"/>
              </a:rPr>
              <a:t>	A externalidade é uma </a:t>
            </a:r>
            <a:r>
              <a:rPr lang="pt-BR" sz="2400" i="1" dirty="0">
                <a:latin typeface="Calibri" charset="0"/>
              </a:rPr>
              <a:t>falha de mercado</a:t>
            </a:r>
            <a:r>
              <a:rPr lang="pt-BR" sz="2400" dirty="0">
                <a:latin typeface="Calibri" charset="0"/>
              </a:rPr>
              <a:t>, sendo aconselhável a intervenção governamental quando essa ocorre, de forma a evitar níveis de produção e/ou consumo maior (ou menor) que o nível eficiente.</a:t>
            </a:r>
          </a:p>
        </p:txBody>
      </p:sp>
      <p:sp>
        <p:nvSpPr>
          <p:cNvPr id="13721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CF7857-B2F9-6A4D-AD5B-76F65183D387}" type="slidenum">
              <a:rPr lang="en-US" sz="1400"/>
              <a:pPr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81400810"/>
      </p:ext>
    </p:extLst>
  </p:cSld>
  <p:clrMapOvr>
    <a:masterClrMapping/>
  </p:clrMapOvr>
  <p:transition>
    <p:pull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14813" y="270999"/>
            <a:ext cx="8229600" cy="28575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br>
              <a:rPr lang="pt-BR" sz="3200" b="1" dirty="0">
                <a:latin typeface="Calibri" charset="0"/>
              </a:rPr>
            </a:br>
            <a:r>
              <a:rPr lang="pt-BR" sz="3200" b="1" dirty="0">
                <a:latin typeface="Calibri" charset="0"/>
              </a:rPr>
              <a:t>EXTERNALIDADES</a:t>
            </a:r>
            <a:endParaRPr lang="en-US" sz="3200" b="1" dirty="0">
              <a:latin typeface="Calibri" charset="0"/>
            </a:endParaRPr>
          </a:p>
        </p:txBody>
      </p:sp>
      <p:sp>
        <p:nvSpPr>
          <p:cNvPr id="139266" name="Rectangle 3"/>
          <p:cNvSpPr>
            <a:spLocks noGrp="1" noChangeArrowheads="1"/>
          </p:cNvSpPr>
          <p:nvPr>
            <p:ph idx="1"/>
          </p:nvPr>
        </p:nvSpPr>
        <p:spPr>
          <a:xfrm>
            <a:off x="814813" y="1063145"/>
            <a:ext cx="10751634" cy="4786809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pt-BR" b="1" i="1" dirty="0">
                <a:latin typeface="Calibri" charset="0"/>
              </a:rPr>
              <a:t>As externalidades podem ser:</a:t>
            </a:r>
            <a:endParaRPr lang="pt-BR" b="1" dirty="0">
              <a:latin typeface="Calibri" charset="0"/>
            </a:endParaRPr>
          </a:p>
          <a:p>
            <a:pPr algn="just" eaLnBrk="1" hangingPunct="1">
              <a:buFontTx/>
              <a:buNone/>
            </a:pPr>
            <a:endParaRPr lang="pt-BR" b="1" dirty="0">
              <a:latin typeface="Calibri" charset="0"/>
            </a:endParaRPr>
          </a:p>
          <a:p>
            <a:pPr algn="just" eaLnBrk="1" hangingPunct="1"/>
            <a:r>
              <a:rPr lang="pt-BR" b="1" dirty="0">
                <a:latin typeface="Calibri" charset="0"/>
              </a:rPr>
              <a:t>Positivas: </a:t>
            </a:r>
            <a:r>
              <a:rPr lang="pt-BR" dirty="0">
                <a:latin typeface="Calibri" charset="0"/>
              </a:rPr>
              <a:t>quando a sua ocorrência introduz </a:t>
            </a:r>
            <a:r>
              <a:rPr lang="pt-BR" b="1" dirty="0">
                <a:latin typeface="Calibri" charset="0"/>
              </a:rPr>
              <a:t>benefícios externos </a:t>
            </a:r>
            <a:r>
              <a:rPr lang="pt-BR" dirty="0">
                <a:latin typeface="Calibri" charset="0"/>
              </a:rPr>
              <a:t>a terceiros. A soma de benefícios externos e privados define o benefício social.</a:t>
            </a:r>
          </a:p>
          <a:p>
            <a:pPr algn="just" eaLnBrk="1" hangingPunct="1"/>
            <a:endParaRPr lang="pt-BR" dirty="0">
              <a:latin typeface="Calibri" charset="0"/>
            </a:endParaRPr>
          </a:p>
          <a:p>
            <a:pPr algn="just" eaLnBrk="1" hangingPunct="1"/>
            <a:r>
              <a:rPr lang="pt-BR" b="1" dirty="0">
                <a:latin typeface="Calibri" charset="0"/>
              </a:rPr>
              <a:t>Negativas: </a:t>
            </a:r>
            <a:r>
              <a:rPr lang="pt-BR" dirty="0">
                <a:latin typeface="Calibri" charset="0"/>
              </a:rPr>
              <a:t>quando a sua ocorrência introduz </a:t>
            </a:r>
            <a:r>
              <a:rPr lang="pt-BR" b="1" dirty="0">
                <a:latin typeface="Calibri" charset="0"/>
              </a:rPr>
              <a:t>custos externos</a:t>
            </a:r>
            <a:r>
              <a:rPr lang="pt-BR" dirty="0">
                <a:latin typeface="Calibri" charset="0"/>
              </a:rPr>
              <a:t> a terceiros.</a:t>
            </a:r>
          </a:p>
          <a:p>
            <a:pPr algn="just" eaLnBrk="1" hangingPunct="1"/>
            <a:endParaRPr lang="pt-BR" dirty="0">
              <a:latin typeface="Calibri" charset="0"/>
            </a:endParaRPr>
          </a:p>
          <a:p>
            <a:pPr algn="just" eaLnBrk="1" hangingPunct="1"/>
            <a:r>
              <a:rPr lang="pt-BR" b="1" dirty="0">
                <a:latin typeface="Calibri" charset="0"/>
              </a:rPr>
              <a:t>Associadas tanto à produção como ao consumo.</a:t>
            </a:r>
          </a:p>
          <a:p>
            <a:pPr algn="just" eaLnBrk="1" hangingPunct="1"/>
            <a:endParaRPr lang="pt-BR" dirty="0">
              <a:latin typeface="Calibri" charset="0"/>
            </a:endParaRPr>
          </a:p>
          <a:p>
            <a:pPr algn="just" eaLnBrk="1" hangingPunct="1"/>
            <a:endParaRPr lang="pt-BR" b="1" dirty="0">
              <a:latin typeface="Calibri" charset="0"/>
            </a:endParaRPr>
          </a:p>
          <a:p>
            <a:pPr algn="just" eaLnBrk="1" hangingPunct="1"/>
            <a:endParaRPr lang="pt-BR" b="1" dirty="0">
              <a:latin typeface="Calibri" charset="0"/>
            </a:endParaRPr>
          </a:p>
        </p:txBody>
      </p:sp>
      <p:sp>
        <p:nvSpPr>
          <p:cNvPr id="13926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0923FB-F7CB-8F4E-AB48-E32177B563BE}" type="slidenum">
              <a:rPr lang="en-US" sz="1400"/>
              <a:pPr eaLnBrk="1" hangingPunct="1"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06038728"/>
      </p:ext>
    </p:extLst>
  </p:cSld>
  <p:clrMapOvr>
    <a:masterClrMapping/>
  </p:clrMapOvr>
  <p:transition>
    <p:pull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ítulo 1"/>
          <p:cNvSpPr>
            <a:spLocks noGrp="1"/>
          </p:cNvSpPr>
          <p:nvPr>
            <p:ph type="title"/>
          </p:nvPr>
        </p:nvSpPr>
        <p:spPr>
          <a:xfrm>
            <a:off x="381000" y="377244"/>
            <a:ext cx="8229600" cy="582613"/>
          </a:xfrm>
        </p:spPr>
        <p:txBody>
          <a:bodyPr/>
          <a:lstStyle/>
          <a:p>
            <a:pPr eaLnBrk="1" hangingPunct="1"/>
            <a:r>
              <a:rPr lang="pt-BR" sz="3200" dirty="0">
                <a:latin typeface="Arial" charset="0"/>
              </a:rPr>
              <a:t>Exemplos de externalidades negativas</a:t>
            </a:r>
          </a:p>
        </p:txBody>
      </p:sp>
      <p:sp>
        <p:nvSpPr>
          <p:cNvPr id="145410" name="Espaço Reservado para Conteúdo 2"/>
          <p:cNvSpPr>
            <a:spLocks noGrp="1"/>
          </p:cNvSpPr>
          <p:nvPr>
            <p:ph idx="1"/>
          </p:nvPr>
        </p:nvSpPr>
        <p:spPr>
          <a:xfrm>
            <a:off x="1182029" y="1204332"/>
            <a:ext cx="10047249" cy="4663068"/>
          </a:xfrm>
        </p:spPr>
        <p:txBody>
          <a:bodyPr>
            <a:normAutofit/>
          </a:bodyPr>
          <a:lstStyle/>
          <a:p>
            <a:pPr algn="r" eaLnBrk="1" hangingPunct="1"/>
            <a:r>
              <a:rPr lang="pt-BR" sz="2000" dirty="0">
                <a:latin typeface="Arial" charset="0"/>
              </a:rPr>
              <a:t>Produção de um bem que gera poluição atmosférica</a:t>
            </a:r>
          </a:p>
          <a:p>
            <a:pPr algn="r" eaLnBrk="1" hangingPunct="1"/>
            <a:endParaRPr lang="pt-BR" sz="2000" dirty="0">
              <a:latin typeface="Arial" charset="0"/>
            </a:endParaRPr>
          </a:p>
          <a:p>
            <a:pPr algn="r" eaLnBrk="1" hangingPunct="1"/>
            <a:r>
              <a:rPr lang="pt-BR" sz="2000" dirty="0">
                <a:latin typeface="Arial" charset="0"/>
              </a:rPr>
              <a:t>Consumo de detergente que provoca poluição das águas</a:t>
            </a:r>
          </a:p>
          <a:p>
            <a:pPr algn="r" eaLnBrk="1" hangingPunct="1"/>
            <a:endParaRPr lang="pt-BR" sz="2000" dirty="0">
              <a:latin typeface="Arial" charset="0"/>
            </a:endParaRPr>
          </a:p>
          <a:p>
            <a:pPr algn="r" eaLnBrk="1" hangingPunct="1"/>
            <a:r>
              <a:rPr lang="pt-BR" sz="2000" dirty="0">
                <a:latin typeface="Arial" charset="0"/>
              </a:rPr>
              <a:t>Poluição sonora </a:t>
            </a:r>
          </a:p>
          <a:p>
            <a:pPr algn="r" eaLnBrk="1" hangingPunct="1"/>
            <a:endParaRPr lang="pt-BR" sz="2000" dirty="0">
              <a:latin typeface="Arial" charset="0"/>
            </a:endParaRPr>
          </a:p>
          <a:p>
            <a:pPr algn="r" eaLnBrk="1" hangingPunct="1"/>
            <a:r>
              <a:rPr lang="pt-BR" sz="2000" dirty="0">
                <a:latin typeface="Arial" charset="0"/>
              </a:rPr>
              <a:t>Uso de automóveis (gasolina ou diesel) resulta em trânsito congestionado/poluição atmosférica/sonora</a:t>
            </a:r>
          </a:p>
          <a:p>
            <a:pPr algn="r" eaLnBrk="1" hangingPunct="1"/>
            <a:endParaRPr lang="pt-BR" sz="2000" dirty="0">
              <a:latin typeface="Arial" charset="0"/>
            </a:endParaRPr>
          </a:p>
          <a:p>
            <a:pPr algn="r" eaLnBrk="1" hangingPunct="1"/>
            <a:r>
              <a:rPr lang="pt-BR" sz="2000" dirty="0">
                <a:latin typeface="Arial" charset="0"/>
              </a:rPr>
              <a:t>Aumento no prêmio de seguros para todos, devido ao consumo de álcool ou tabaco por parte dos que se utilizam do seguro.</a:t>
            </a:r>
          </a:p>
        </p:txBody>
      </p:sp>
      <p:sp>
        <p:nvSpPr>
          <p:cNvPr id="145411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48340F-CA54-8149-B28D-C4888C845E7D}" type="slidenum">
              <a:rPr lang="en-US" sz="1400"/>
              <a:pPr eaLnBrk="1" hangingPunct="1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94452248"/>
      </p:ext>
    </p:extLst>
  </p:cSld>
  <p:clrMapOvr>
    <a:masterClrMapping/>
  </p:clrMapOvr>
  <p:transition>
    <p:pull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368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3200" dirty="0">
                <a:latin typeface="Calibri" charset="0"/>
              </a:rPr>
              <a:t> </a:t>
            </a:r>
            <a:r>
              <a:rPr lang="pt-BR" sz="3200" b="1" dirty="0">
                <a:latin typeface="Calibri" charset="0"/>
              </a:rPr>
              <a:t>Externalidade Negativa de Produção - Definições</a:t>
            </a:r>
            <a:endParaRPr lang="en-US" sz="3200" b="1" dirty="0">
              <a:latin typeface="Calibri" charset="0"/>
            </a:endParaRPr>
          </a:p>
        </p:txBody>
      </p:sp>
      <p:sp>
        <p:nvSpPr>
          <p:cNvPr id="143362" name="Rectangle 3"/>
          <p:cNvSpPr>
            <a:spLocks noGrp="1" noChangeArrowheads="1"/>
          </p:cNvSpPr>
          <p:nvPr>
            <p:ph idx="1"/>
          </p:nvPr>
        </p:nvSpPr>
        <p:spPr>
          <a:xfrm>
            <a:off x="611808" y="863618"/>
            <a:ext cx="10259392" cy="49498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2400" b="1" dirty="0">
                <a:latin typeface="Calibri" charset="0"/>
              </a:rPr>
              <a:t>Externalidade Negativa de Produção</a:t>
            </a:r>
            <a:r>
              <a:rPr lang="pt-BR" sz="2400" dirty="0">
                <a:latin typeface="Calibri" charset="0"/>
              </a:rPr>
              <a:t>: Quando a produção de uma firma reduz o bem-estar de outros agentes que não são compensados pela firma.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400" b="1" dirty="0">
                <a:latin typeface="Calibri" charset="0"/>
              </a:rPr>
              <a:t>Custo Marginal (de Produção) Privado (</a:t>
            </a:r>
            <a:r>
              <a:rPr lang="pt-BR" sz="2400" b="1" dirty="0" err="1">
                <a:latin typeface="Calibri" charset="0"/>
              </a:rPr>
              <a:t>CMgP</a:t>
            </a:r>
            <a:r>
              <a:rPr lang="pt-BR" sz="2400" b="1" dirty="0">
                <a:latin typeface="Calibri" charset="0"/>
              </a:rPr>
              <a:t>): </a:t>
            </a:r>
            <a:r>
              <a:rPr lang="pt-BR" sz="2400" dirty="0">
                <a:latin typeface="Calibri" charset="0"/>
              </a:rPr>
              <a:t>É aquele associado à produção de uma unidade adicional de bem ou serviço. Quem incorre neste custo está diretamente ligado à definição de sua oferta.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err="1"/>
              <a:t>Dano</a:t>
            </a:r>
            <a:r>
              <a:rPr lang="en-US" sz="2400" b="1" dirty="0"/>
              <a:t> marginal (DM):</a:t>
            </a:r>
            <a:r>
              <a:rPr lang="en-US" sz="2400" dirty="0"/>
              <a:t> </a:t>
            </a:r>
            <a:r>
              <a:rPr lang="en-US" sz="2400" dirty="0" err="1"/>
              <a:t>Qualquer</a:t>
            </a:r>
            <a:r>
              <a:rPr lang="en-US" sz="2400" dirty="0"/>
              <a:t> </a:t>
            </a:r>
            <a:r>
              <a:rPr lang="en-US" sz="2400" dirty="0" err="1"/>
              <a:t>custo</a:t>
            </a:r>
            <a:r>
              <a:rPr lang="en-US" sz="2400" dirty="0"/>
              <a:t> </a:t>
            </a:r>
            <a:r>
              <a:rPr lang="en-US" sz="2400" dirty="0" err="1"/>
              <a:t>adicional</a:t>
            </a:r>
            <a:r>
              <a:rPr lang="en-US" sz="2400" dirty="0"/>
              <a:t> (</a:t>
            </a:r>
            <a:r>
              <a:rPr lang="en-US" sz="2400" dirty="0" err="1"/>
              <a:t>devido</a:t>
            </a:r>
            <a:r>
              <a:rPr lang="en-US" sz="2400" dirty="0"/>
              <a:t> a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externalidade</a:t>
            </a:r>
            <a:r>
              <a:rPr lang="en-US" sz="2400" dirty="0"/>
              <a:t> </a:t>
            </a:r>
            <a:r>
              <a:rPr lang="en-US" sz="2400" dirty="0" err="1"/>
              <a:t>negativa</a:t>
            </a:r>
            <a:r>
              <a:rPr lang="en-US" sz="2400" dirty="0"/>
              <a:t>) </a:t>
            </a:r>
            <a:r>
              <a:rPr lang="en-US" sz="2400" dirty="0" err="1"/>
              <a:t>associado</a:t>
            </a:r>
            <a:r>
              <a:rPr lang="en-US" sz="2400" dirty="0"/>
              <a:t> </a:t>
            </a:r>
            <a:r>
              <a:rPr lang="pt-BR" sz="2400" dirty="0"/>
              <a:t>à produção de uma unidade adicional do bem, que se impõe a outros agentes, porém não é pago pelo produtor. </a:t>
            </a:r>
            <a:r>
              <a:rPr lang="en-US" sz="2400" dirty="0"/>
              <a:t> </a:t>
            </a:r>
            <a:endParaRPr lang="pt-BR" sz="2400" dirty="0">
              <a:latin typeface="Calibri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400" b="1" dirty="0">
                <a:latin typeface="Calibri" charset="0"/>
              </a:rPr>
              <a:t>Custo Marginal Social (</a:t>
            </a:r>
            <a:r>
              <a:rPr lang="pt-BR" sz="2400" b="1" dirty="0" err="1">
                <a:latin typeface="Calibri" charset="0"/>
              </a:rPr>
              <a:t>CMgS</a:t>
            </a:r>
            <a:r>
              <a:rPr lang="pt-BR" sz="2400" b="1" dirty="0">
                <a:latin typeface="Calibri" charset="0"/>
              </a:rPr>
              <a:t>):  </a:t>
            </a:r>
            <a:r>
              <a:rPr lang="pt-BR" sz="2400" dirty="0">
                <a:latin typeface="Calibri" charset="0"/>
              </a:rPr>
              <a:t>É</a:t>
            </a:r>
            <a:r>
              <a:rPr lang="pt-BR" sz="2400" b="1" dirty="0">
                <a:latin typeface="Calibri" charset="0"/>
              </a:rPr>
              <a:t> </a:t>
            </a:r>
            <a:r>
              <a:rPr lang="pt-BR" sz="2400" dirty="0">
                <a:latin typeface="Calibri" charset="0"/>
              </a:rPr>
              <a:t>aquele</a:t>
            </a:r>
            <a:r>
              <a:rPr lang="pt-BR" sz="2400" b="1" dirty="0">
                <a:latin typeface="Calibri" charset="0"/>
              </a:rPr>
              <a:t> </a:t>
            </a:r>
            <a:r>
              <a:rPr lang="pt-BR" sz="2400" dirty="0">
                <a:latin typeface="Calibri" charset="0"/>
              </a:rPr>
              <a:t>incorrido por toda a sociedade, inclusive aqueles não envolvidos na produção do bem ou serviço. </a:t>
            </a:r>
          </a:p>
          <a:p>
            <a:pPr marL="0" indent="0">
              <a:buNone/>
            </a:pPr>
            <a:r>
              <a:rPr lang="pt-BR" sz="2400" dirty="0">
                <a:latin typeface="Calibri" charset="0"/>
              </a:rPr>
              <a:t> </a:t>
            </a:r>
            <a:endParaRPr lang="en-US" sz="2400" dirty="0"/>
          </a:p>
          <a:p>
            <a:pPr algn="just" eaLnBrk="1" hangingPunct="1">
              <a:lnSpc>
                <a:spcPct val="120000"/>
              </a:lnSpc>
              <a:buFontTx/>
              <a:buNone/>
            </a:pPr>
            <a:endParaRPr lang="en-US" sz="2400" b="1" dirty="0">
              <a:latin typeface="Calibri" charset="0"/>
            </a:endParaRPr>
          </a:p>
        </p:txBody>
      </p:sp>
      <p:sp>
        <p:nvSpPr>
          <p:cNvPr id="14336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A18084-FD2C-FB4B-B14A-30BF49A18584}" type="slidenum">
              <a:rPr lang="en-US" sz="1400"/>
              <a:pPr eaLnBrk="1" hangingPunct="1"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32931531"/>
      </p:ext>
    </p:extLst>
  </p:cSld>
  <p:clrMapOvr>
    <a:masterClrMapping/>
  </p:clrMapOvr>
  <p:transition>
    <p:pull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653" y="188913"/>
            <a:ext cx="11151219" cy="966988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2400" b="1" dirty="0">
                <a:latin typeface="Arial" charset="0"/>
              </a:rPr>
              <a:t> Externalidade Negativa na Produção </a:t>
            </a:r>
            <a:endParaRPr lang="en-US" sz="2400" b="1" dirty="0">
              <a:latin typeface="Arial" charset="0"/>
            </a:endParaRPr>
          </a:p>
        </p:txBody>
      </p:sp>
      <p:grpSp>
        <p:nvGrpSpPr>
          <p:cNvPr id="147458" name="Group 3"/>
          <p:cNvGrpSpPr>
            <a:grpSpLocks noChangeAspect="1"/>
          </p:cNvGrpSpPr>
          <p:nvPr/>
        </p:nvGrpSpPr>
        <p:grpSpPr bwMode="auto">
          <a:xfrm>
            <a:off x="2053825" y="1861785"/>
            <a:ext cx="8647568" cy="4368800"/>
            <a:chOff x="2489" y="915"/>
            <a:chExt cx="7885" cy="4320"/>
          </a:xfrm>
        </p:grpSpPr>
        <p:sp>
          <p:nvSpPr>
            <p:cNvPr id="147467" name="AutoShape 4"/>
            <p:cNvSpPr>
              <a:spLocks noChangeAspect="1" noChangeArrowheads="1"/>
            </p:cNvSpPr>
            <p:nvPr/>
          </p:nvSpPr>
          <p:spPr bwMode="auto">
            <a:xfrm>
              <a:off x="2489" y="915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68" name="Line 5"/>
            <p:cNvSpPr>
              <a:spLocks noChangeShapeType="1"/>
            </p:cNvSpPr>
            <p:nvPr/>
          </p:nvSpPr>
          <p:spPr bwMode="auto">
            <a:xfrm>
              <a:off x="3577" y="4851"/>
              <a:ext cx="4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69" name="Line 6"/>
            <p:cNvSpPr>
              <a:spLocks noChangeShapeType="1"/>
            </p:cNvSpPr>
            <p:nvPr/>
          </p:nvSpPr>
          <p:spPr bwMode="auto">
            <a:xfrm flipV="1">
              <a:off x="3577" y="1303"/>
              <a:ext cx="0" cy="35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70" name="Line 7"/>
            <p:cNvSpPr>
              <a:spLocks noChangeShapeType="1"/>
            </p:cNvSpPr>
            <p:nvPr/>
          </p:nvSpPr>
          <p:spPr bwMode="auto">
            <a:xfrm flipV="1">
              <a:off x="3585" y="2539"/>
              <a:ext cx="3307" cy="6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71" name="Line 8"/>
            <p:cNvSpPr>
              <a:spLocks noChangeShapeType="1"/>
            </p:cNvSpPr>
            <p:nvPr/>
          </p:nvSpPr>
          <p:spPr bwMode="auto">
            <a:xfrm flipV="1">
              <a:off x="3585" y="3342"/>
              <a:ext cx="3706" cy="6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313" name="Text Box 11"/>
            <p:cNvSpPr txBox="1">
              <a:spLocks noChangeArrowheads="1"/>
            </p:cNvSpPr>
            <p:nvPr/>
          </p:nvSpPr>
          <p:spPr bwMode="auto">
            <a:xfrm>
              <a:off x="3128" y="1149"/>
              <a:ext cx="449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i="1">
                  <a:cs typeface="Arial" charset="0"/>
                </a:rPr>
                <a:t>P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47473" name="Text Box 13"/>
            <p:cNvSpPr txBox="1">
              <a:spLocks noChangeArrowheads="1"/>
            </p:cNvSpPr>
            <p:nvPr/>
          </p:nvSpPr>
          <p:spPr bwMode="auto">
            <a:xfrm>
              <a:off x="7626" y="2846"/>
              <a:ext cx="2748" cy="7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 dirty="0" err="1"/>
                <a:t>Oferta</a:t>
              </a:r>
              <a:r>
                <a:rPr lang="en-US" sz="2000" i="1" dirty="0"/>
                <a:t> da Firma</a:t>
              </a:r>
              <a:endParaRPr lang="en-US" sz="2000" dirty="0"/>
            </a:p>
          </p:txBody>
        </p:sp>
        <p:sp>
          <p:nvSpPr>
            <p:cNvPr id="147474" name="Line 14"/>
            <p:cNvSpPr>
              <a:spLocks noChangeShapeType="1"/>
            </p:cNvSpPr>
            <p:nvPr/>
          </p:nvSpPr>
          <p:spPr bwMode="auto">
            <a:xfrm>
              <a:off x="3569" y="1829"/>
              <a:ext cx="3452" cy="2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7459" name="Text Box 16"/>
          <p:cNvSpPr txBox="1">
            <a:spLocks noChangeArrowheads="1"/>
          </p:cNvSpPr>
          <p:nvPr/>
        </p:nvSpPr>
        <p:spPr bwMode="auto">
          <a:xfrm>
            <a:off x="7319793" y="4422446"/>
            <a:ext cx="431893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800" dirty="0"/>
              <a:t>Trabalha com o Custo Marginal Privado (</a:t>
            </a:r>
            <a:r>
              <a:rPr lang="pt-BR" sz="1800" dirty="0" err="1"/>
              <a:t>CMgP</a:t>
            </a:r>
            <a:r>
              <a:rPr lang="pt-BR" sz="1800" dirty="0"/>
              <a:t>) </a:t>
            </a:r>
            <a:endParaRPr lang="en-US" sz="1800" dirty="0"/>
          </a:p>
        </p:txBody>
      </p:sp>
      <p:sp>
        <p:nvSpPr>
          <p:cNvPr id="147460" name="Text Box 13"/>
          <p:cNvSpPr txBox="1">
            <a:spLocks noChangeArrowheads="1"/>
          </p:cNvSpPr>
          <p:nvPr/>
        </p:nvSpPr>
        <p:spPr bwMode="auto">
          <a:xfrm>
            <a:off x="4492850" y="1427641"/>
            <a:ext cx="7506683" cy="781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 i="1" dirty="0"/>
              <a:t>Oferta considerada pelo gestor público no planejamento de tarifas ou outras formas de desestimular a produção.</a:t>
            </a:r>
            <a:endParaRPr lang="pt-BR" sz="1600" dirty="0"/>
          </a:p>
        </p:txBody>
      </p:sp>
      <p:cxnSp>
        <p:nvCxnSpPr>
          <p:cNvPr id="20" name="Conector reto 19"/>
          <p:cNvCxnSpPr>
            <a:cxnSpLocks/>
          </p:cNvCxnSpPr>
          <p:nvPr/>
        </p:nvCxnSpPr>
        <p:spPr>
          <a:xfrm>
            <a:off x="4855528" y="3910150"/>
            <a:ext cx="1" cy="193209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cxnSpLocks/>
            <a:stCxn id="24" idx="2"/>
          </p:cNvCxnSpPr>
          <p:nvPr/>
        </p:nvCxnSpPr>
        <p:spPr>
          <a:xfrm flipH="1">
            <a:off x="5780216" y="3690712"/>
            <a:ext cx="5248" cy="21515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463" name="Text Box 16"/>
          <p:cNvSpPr txBox="1">
            <a:spLocks noChangeArrowheads="1"/>
          </p:cNvSpPr>
          <p:nvPr/>
        </p:nvSpPr>
        <p:spPr bwMode="auto">
          <a:xfrm>
            <a:off x="6359632" y="2367503"/>
            <a:ext cx="558450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800" b="1" dirty="0"/>
              <a:t>Considera o Custo Marginal Social          </a:t>
            </a:r>
            <a:r>
              <a:rPr lang="pt-BR" sz="1800" dirty="0"/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pt-BR" sz="1800" dirty="0"/>
              <a:t>      </a:t>
            </a:r>
            <a:r>
              <a:rPr lang="pt-BR" sz="1800" dirty="0" err="1"/>
              <a:t>CMgS</a:t>
            </a:r>
            <a:r>
              <a:rPr lang="pt-BR" sz="1800" dirty="0"/>
              <a:t> = </a:t>
            </a:r>
            <a:r>
              <a:rPr lang="pt-BR" sz="1800" dirty="0" err="1"/>
              <a:t>CMgP</a:t>
            </a:r>
            <a:r>
              <a:rPr lang="pt-BR" sz="1800" dirty="0"/>
              <a:t> + DM</a:t>
            </a:r>
            <a:endParaRPr lang="en-US" sz="1800" dirty="0"/>
          </a:p>
        </p:txBody>
      </p:sp>
      <p:cxnSp>
        <p:nvCxnSpPr>
          <p:cNvPr id="18" name="Conector de seta reta 17"/>
          <p:cNvCxnSpPr/>
          <p:nvPr/>
        </p:nvCxnSpPr>
        <p:spPr>
          <a:xfrm flipH="1">
            <a:off x="4855528" y="5948365"/>
            <a:ext cx="99028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465" name="CaixaDeTexto 18"/>
          <p:cNvSpPr txBox="1">
            <a:spLocks noChangeArrowheads="1"/>
          </p:cNvSpPr>
          <p:nvPr/>
        </p:nvSpPr>
        <p:spPr bwMode="auto">
          <a:xfrm>
            <a:off x="5739803" y="600075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800" b="1" dirty="0" err="1"/>
              <a:t>Q</a:t>
            </a:r>
            <a:r>
              <a:rPr lang="pt-BR" sz="1800" b="1" baseline="30000" dirty="0" err="1"/>
              <a:t>equilíbrio</a:t>
            </a:r>
            <a:endParaRPr lang="pt-BR" sz="1800" b="1" baseline="30000" dirty="0"/>
          </a:p>
        </p:txBody>
      </p:sp>
      <p:sp>
        <p:nvSpPr>
          <p:cNvPr id="147466" name="CaixaDeTexto 21"/>
          <p:cNvSpPr txBox="1">
            <a:spLocks noChangeArrowheads="1"/>
          </p:cNvSpPr>
          <p:nvPr/>
        </p:nvSpPr>
        <p:spPr bwMode="auto">
          <a:xfrm>
            <a:off x="3709260" y="6009244"/>
            <a:ext cx="1947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800" b="1" dirty="0" err="1"/>
              <a:t>Q</a:t>
            </a:r>
            <a:r>
              <a:rPr lang="pt-BR" sz="1800" b="1" baseline="30000" dirty="0" err="1"/>
              <a:t>eficiente</a:t>
            </a:r>
            <a:endParaRPr lang="pt-BR" sz="1800" b="1" baseline="300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14BA4F1-42B2-A14A-96E6-8E908C3B94D4}"/>
              </a:ext>
            </a:extLst>
          </p:cNvPr>
          <p:cNvCxnSpPr>
            <a:cxnSpLocks/>
          </p:cNvCxnSpPr>
          <p:nvPr/>
        </p:nvCxnSpPr>
        <p:spPr>
          <a:xfrm>
            <a:off x="6011837" y="3741279"/>
            <a:ext cx="0" cy="8206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E6F2B3F-EB06-9C41-9497-57CCBC9F2153}"/>
              </a:ext>
            </a:extLst>
          </p:cNvPr>
          <p:cNvSpPr txBox="1"/>
          <p:nvPr/>
        </p:nvSpPr>
        <p:spPr>
          <a:xfrm>
            <a:off x="6083751" y="403911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DM</a:t>
            </a:r>
          </a:p>
        </p:txBody>
      </p:sp>
      <p:sp>
        <p:nvSpPr>
          <p:cNvPr id="27" name="Text Box 11">
            <a:extLst>
              <a:ext uri="{FF2B5EF4-FFF2-40B4-BE49-F238E27FC236}">
                <a16:creationId xmlns:a16="http://schemas.microsoft.com/office/drawing/2014/main" id="{0B3E3FB3-4227-9544-BBF8-D9EA4D82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399" y="5862058"/>
            <a:ext cx="492423" cy="46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i="1" dirty="0">
                <a:cs typeface="Arial" charset="0"/>
              </a:rPr>
              <a:t>Q</a:t>
            </a:r>
            <a:endParaRPr lang="en-US" sz="2000" dirty="0"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046895-1152-574C-AECD-5F1B6799E3DF}"/>
              </a:ext>
            </a:extLst>
          </p:cNvPr>
          <p:cNvSpPr txBox="1"/>
          <p:nvPr/>
        </p:nvSpPr>
        <p:spPr>
          <a:xfrm>
            <a:off x="5595947" y="4548240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0A2C33-25EE-8341-8D73-F3FED72E38DF}"/>
              </a:ext>
            </a:extLst>
          </p:cNvPr>
          <p:cNvSpPr txBox="1"/>
          <p:nvPr/>
        </p:nvSpPr>
        <p:spPr>
          <a:xfrm>
            <a:off x="5690705" y="3321380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E52D31-7CE3-3F4C-8FB0-B25941D1EBBD}"/>
              </a:ext>
            </a:extLst>
          </p:cNvPr>
          <p:cNvSpPr txBox="1"/>
          <p:nvPr/>
        </p:nvSpPr>
        <p:spPr>
          <a:xfrm>
            <a:off x="4781653" y="3486983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97666683"/>
      </p:ext>
    </p:extLst>
  </p:cSld>
  <p:clrMapOvr>
    <a:masterClrMapping/>
  </p:clrMapOvr>
  <p:transition>
    <p:pull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509"/>
          </a:xfrm>
        </p:spPr>
        <p:txBody>
          <a:bodyPr/>
          <a:lstStyle/>
          <a:p>
            <a:r>
              <a:rPr lang="pt-BR"/>
              <a:t>Externalidade negativa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9350" y="1605465"/>
            <a:ext cx="98933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ArialMT" charset="0"/>
              </a:rPr>
              <a:t>• </a:t>
            </a:r>
            <a:r>
              <a:rPr lang="pt-BR" sz="2800" dirty="0">
                <a:latin typeface="Calibri" charset="0"/>
              </a:rPr>
              <a:t>Na </a:t>
            </a:r>
            <a:r>
              <a:rPr lang="pt-BR" sz="2800" dirty="0" err="1">
                <a:latin typeface="Calibri" charset="0"/>
              </a:rPr>
              <a:t>presença</a:t>
            </a:r>
            <a:r>
              <a:rPr lang="pt-BR" sz="2800" dirty="0">
                <a:latin typeface="Calibri" charset="0"/>
              </a:rPr>
              <a:t> de uma externalidade negativa da </a:t>
            </a:r>
            <a:r>
              <a:rPr lang="pt-BR" sz="2800" dirty="0" err="1">
                <a:latin typeface="Calibri" charset="0"/>
              </a:rPr>
              <a:t>produção</a:t>
            </a:r>
            <a:r>
              <a:rPr lang="pt-BR" sz="2800" dirty="0">
                <a:latin typeface="Calibri" charset="0"/>
              </a:rPr>
              <a:t> o custo social é maior que o custo privado, de forma que a oferta social fica à esquerda (eficiência) da oferta privada (equilíbrio). </a:t>
            </a:r>
          </a:p>
          <a:p>
            <a:endParaRPr lang="pt-BR" sz="2800" dirty="0">
              <a:latin typeface="Calibri" charset="0"/>
            </a:endParaRPr>
          </a:p>
          <a:p>
            <a:endParaRPr lang="pt-BR" sz="2800" dirty="0">
              <a:latin typeface="Calibri" charset="0"/>
            </a:endParaRPr>
          </a:p>
          <a:p>
            <a:r>
              <a:rPr lang="pt-BR" sz="2800" dirty="0">
                <a:latin typeface="Calibri" charset="0"/>
              </a:rPr>
              <a:t>O resultado é que o nível de </a:t>
            </a:r>
            <a:r>
              <a:rPr lang="pt-BR" sz="2800" dirty="0" err="1">
                <a:latin typeface="Calibri" charset="0"/>
              </a:rPr>
              <a:t>produção</a:t>
            </a:r>
            <a:r>
              <a:rPr lang="pt-BR" sz="2800" dirty="0">
                <a:latin typeface="Calibri" charset="0"/>
              </a:rPr>
              <a:t> determinado pelo mercado é maior do que a socialmente </a:t>
            </a:r>
            <a:r>
              <a:rPr lang="pt-BR" sz="2800" dirty="0" err="1">
                <a:latin typeface="Calibri" charset="0"/>
              </a:rPr>
              <a:t>desejável</a:t>
            </a:r>
            <a:r>
              <a:rPr lang="pt-BR" sz="2800" dirty="0">
                <a:latin typeface="Calibri" charset="0"/>
              </a:rPr>
              <a:t>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89277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8008" y="107953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3200" dirty="0">
                <a:latin typeface="Calibri" charset="0"/>
              </a:rPr>
              <a:t> </a:t>
            </a:r>
            <a:r>
              <a:rPr lang="pt-BR" sz="3200" b="1" dirty="0">
                <a:latin typeface="Calibri" charset="0"/>
              </a:rPr>
              <a:t>Externalidade Negativa de Consumo - Definições</a:t>
            </a:r>
            <a:endParaRPr lang="en-US" sz="3200" b="1" dirty="0">
              <a:latin typeface="Calibri" charset="0"/>
            </a:endParaRPr>
          </a:p>
        </p:txBody>
      </p:sp>
      <p:sp>
        <p:nvSpPr>
          <p:cNvPr id="143362" name="Rectangle 3"/>
          <p:cNvSpPr>
            <a:spLocks noGrp="1" noChangeArrowheads="1"/>
          </p:cNvSpPr>
          <p:nvPr>
            <p:ph idx="1"/>
          </p:nvPr>
        </p:nvSpPr>
        <p:spPr>
          <a:xfrm>
            <a:off x="688008" y="1185862"/>
            <a:ext cx="10259392" cy="49498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2400" dirty="0">
                <a:latin typeface="Calibri" charset="0"/>
              </a:rPr>
              <a:t>Quando consumo de indivíduos reduz o bem-estar de outros agentes que não são compensados pela consumidor.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400" b="1" dirty="0">
                <a:latin typeface="Calibri" charset="0"/>
              </a:rPr>
              <a:t>Benefício Marginal (de Consumo) Privado (</a:t>
            </a:r>
            <a:r>
              <a:rPr lang="pt-BR" sz="2400" b="1" dirty="0" err="1">
                <a:latin typeface="Calibri" charset="0"/>
              </a:rPr>
              <a:t>BMgP</a:t>
            </a:r>
            <a:r>
              <a:rPr lang="pt-BR" sz="2400" b="1" dirty="0">
                <a:latin typeface="Calibri" charset="0"/>
              </a:rPr>
              <a:t>): </a:t>
            </a:r>
            <a:r>
              <a:rPr lang="pt-BR" sz="2400" dirty="0">
                <a:latin typeface="Calibri" charset="0"/>
              </a:rPr>
              <a:t>É aquele associado ao consumo de uma unidade adicional de bem ou serviço. Este benefício marginal privado define a demanda.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err="1"/>
              <a:t>Dano</a:t>
            </a:r>
            <a:r>
              <a:rPr lang="en-US" sz="2400" b="1" dirty="0"/>
              <a:t> marginal (DM):</a:t>
            </a:r>
            <a:r>
              <a:rPr lang="en-US" sz="2400" dirty="0"/>
              <a:t> </a:t>
            </a:r>
            <a:r>
              <a:rPr lang="pt-BR" sz="2400" dirty="0"/>
              <a:t>Qualquer custo adicional (devido a uma externalidade negativa) associado ao consumo de uma unidade adicional do bem, que se impõe a outros agentes, porém não é pago pelo consumidor.  </a:t>
            </a:r>
            <a:endParaRPr lang="pt-BR" sz="2400" dirty="0">
              <a:latin typeface="Calibri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400" b="1" dirty="0">
                <a:latin typeface="Calibri" charset="0"/>
              </a:rPr>
              <a:t>Benefício Marginal Social (</a:t>
            </a:r>
            <a:r>
              <a:rPr lang="pt-BR" sz="2400" b="1" dirty="0" err="1">
                <a:latin typeface="Calibri" charset="0"/>
              </a:rPr>
              <a:t>BMgS</a:t>
            </a:r>
            <a:r>
              <a:rPr lang="pt-BR" sz="2400" b="1" dirty="0">
                <a:latin typeface="Calibri" charset="0"/>
              </a:rPr>
              <a:t>):  </a:t>
            </a:r>
            <a:r>
              <a:rPr lang="pt-BR" sz="2400" dirty="0">
                <a:latin typeface="Calibri" charset="0"/>
              </a:rPr>
              <a:t>É</a:t>
            </a:r>
            <a:r>
              <a:rPr lang="pt-BR" sz="2400" b="1" dirty="0">
                <a:latin typeface="Calibri" charset="0"/>
              </a:rPr>
              <a:t> </a:t>
            </a:r>
            <a:r>
              <a:rPr lang="pt-BR" sz="2400" dirty="0">
                <a:latin typeface="Calibri" charset="0"/>
              </a:rPr>
              <a:t>incorrido por toda a sociedade, inclusive aqueles não envolvidos no consumo do bem ou serviço.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400" dirty="0">
                <a:latin typeface="Calibri" charset="0"/>
              </a:rPr>
              <a:t>	</a:t>
            </a:r>
            <a:r>
              <a:rPr lang="pt-BR" sz="2400" b="1" dirty="0">
                <a:latin typeface="Calibri" charset="0"/>
              </a:rPr>
              <a:t>		 </a:t>
            </a:r>
          </a:p>
          <a:p>
            <a:pPr marL="0" indent="0">
              <a:buNone/>
            </a:pPr>
            <a:r>
              <a:rPr lang="pt-BR" sz="2400" dirty="0">
                <a:latin typeface="Calibri" charset="0"/>
              </a:rPr>
              <a:t> </a:t>
            </a:r>
            <a:endParaRPr lang="en-US" sz="2400" dirty="0"/>
          </a:p>
          <a:p>
            <a:pPr algn="just" eaLnBrk="1" hangingPunct="1">
              <a:lnSpc>
                <a:spcPct val="120000"/>
              </a:lnSpc>
              <a:buFontTx/>
              <a:buNone/>
            </a:pPr>
            <a:endParaRPr lang="en-US" sz="2200" b="1" dirty="0">
              <a:latin typeface="Calibri" charset="0"/>
            </a:endParaRPr>
          </a:p>
        </p:txBody>
      </p:sp>
      <p:sp>
        <p:nvSpPr>
          <p:cNvPr id="14336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A18084-FD2C-FB4B-B14A-30BF49A18584}" type="slidenum">
              <a:rPr lang="en-US" sz="1400"/>
              <a:pPr eaLnBrk="1" hangingPunct="1"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00035782"/>
      </p:ext>
    </p:extLst>
  </p:cSld>
  <p:clrMapOvr>
    <a:masterClrMapping/>
  </p:clrMapOvr>
  <p:transition>
    <p:pull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653" y="188913"/>
            <a:ext cx="11151219" cy="966988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2400" b="1" dirty="0">
                <a:latin typeface="Arial" charset="0"/>
              </a:rPr>
              <a:t> Externalidade Negativa no Consumo</a:t>
            </a:r>
            <a:endParaRPr lang="en-US" sz="2400" b="1" dirty="0">
              <a:latin typeface="Arial" charset="0"/>
            </a:endParaRPr>
          </a:p>
        </p:txBody>
      </p:sp>
      <p:grpSp>
        <p:nvGrpSpPr>
          <p:cNvPr id="147458" name="Group 3"/>
          <p:cNvGrpSpPr>
            <a:grpSpLocks noChangeAspect="1"/>
          </p:cNvGrpSpPr>
          <p:nvPr/>
        </p:nvGrpSpPr>
        <p:grpSpPr bwMode="auto">
          <a:xfrm>
            <a:off x="1919800" y="1379161"/>
            <a:ext cx="8873490" cy="4752676"/>
            <a:chOff x="2489" y="915"/>
            <a:chExt cx="8091" cy="4320"/>
          </a:xfrm>
        </p:grpSpPr>
        <p:sp>
          <p:nvSpPr>
            <p:cNvPr id="147467" name="AutoShape 4"/>
            <p:cNvSpPr>
              <a:spLocks noChangeAspect="1" noChangeArrowheads="1"/>
            </p:cNvSpPr>
            <p:nvPr/>
          </p:nvSpPr>
          <p:spPr bwMode="auto">
            <a:xfrm>
              <a:off x="2489" y="915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68" name="Line 5"/>
            <p:cNvSpPr>
              <a:spLocks noChangeShapeType="1"/>
            </p:cNvSpPr>
            <p:nvPr/>
          </p:nvSpPr>
          <p:spPr bwMode="auto">
            <a:xfrm>
              <a:off x="3577" y="4851"/>
              <a:ext cx="4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69" name="Line 6"/>
            <p:cNvSpPr>
              <a:spLocks noChangeShapeType="1"/>
            </p:cNvSpPr>
            <p:nvPr/>
          </p:nvSpPr>
          <p:spPr bwMode="auto">
            <a:xfrm flipV="1">
              <a:off x="3577" y="1303"/>
              <a:ext cx="0" cy="35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70" name="Line 7"/>
            <p:cNvSpPr>
              <a:spLocks noChangeShapeType="1"/>
            </p:cNvSpPr>
            <p:nvPr/>
          </p:nvSpPr>
          <p:spPr bwMode="auto">
            <a:xfrm>
              <a:off x="3605" y="2571"/>
              <a:ext cx="2810" cy="21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71" name="Line 8"/>
            <p:cNvSpPr>
              <a:spLocks noChangeShapeType="1"/>
            </p:cNvSpPr>
            <p:nvPr/>
          </p:nvSpPr>
          <p:spPr bwMode="auto">
            <a:xfrm flipV="1">
              <a:off x="3586" y="2314"/>
              <a:ext cx="3897" cy="18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313" name="Text Box 11"/>
            <p:cNvSpPr txBox="1">
              <a:spLocks noChangeArrowheads="1"/>
            </p:cNvSpPr>
            <p:nvPr/>
          </p:nvSpPr>
          <p:spPr bwMode="auto">
            <a:xfrm>
              <a:off x="3128" y="1149"/>
              <a:ext cx="449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i="1" dirty="0">
                  <a:cs typeface="Arial" charset="0"/>
                </a:rPr>
                <a:t>P</a:t>
              </a:r>
              <a:endParaRPr lang="en-US" sz="2000" dirty="0">
                <a:cs typeface="Arial" charset="0"/>
              </a:endParaRPr>
            </a:p>
          </p:txBody>
        </p:sp>
        <p:sp>
          <p:nvSpPr>
            <p:cNvPr id="147473" name="Text Box 13"/>
            <p:cNvSpPr txBox="1">
              <a:spLocks noChangeArrowheads="1"/>
            </p:cNvSpPr>
            <p:nvPr/>
          </p:nvSpPr>
          <p:spPr bwMode="auto">
            <a:xfrm>
              <a:off x="7832" y="1918"/>
              <a:ext cx="2748" cy="7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 dirty="0" err="1"/>
                <a:t>Oferta</a:t>
              </a:r>
              <a:r>
                <a:rPr lang="en-US" sz="2000" i="1" dirty="0"/>
                <a:t> da Firma</a:t>
              </a:r>
            </a:p>
            <a:p>
              <a:pPr eaLnBrk="1" hangingPunct="1"/>
              <a:r>
                <a:rPr lang="en-US" sz="2000" i="1" dirty="0" err="1"/>
                <a:t>CMgP</a:t>
              </a:r>
              <a:r>
                <a:rPr lang="en-US" sz="2000" i="1" dirty="0"/>
                <a:t> = </a:t>
              </a:r>
              <a:r>
                <a:rPr lang="en-US" sz="2000" i="1" dirty="0" err="1"/>
                <a:t>CMgS</a:t>
              </a:r>
              <a:endParaRPr lang="en-US" sz="2000" dirty="0"/>
            </a:p>
          </p:txBody>
        </p:sp>
        <p:sp>
          <p:nvSpPr>
            <p:cNvPr id="147474" name="Line 14"/>
            <p:cNvSpPr>
              <a:spLocks noChangeShapeType="1"/>
            </p:cNvSpPr>
            <p:nvPr/>
          </p:nvSpPr>
          <p:spPr bwMode="auto">
            <a:xfrm>
              <a:off x="3628" y="1653"/>
              <a:ext cx="3173" cy="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7460" name="Text Box 13"/>
          <p:cNvSpPr txBox="1">
            <a:spLocks noChangeArrowheads="1"/>
          </p:cNvSpPr>
          <p:nvPr/>
        </p:nvSpPr>
        <p:spPr bwMode="auto">
          <a:xfrm>
            <a:off x="4026186" y="955640"/>
            <a:ext cx="7506683" cy="781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800" i="1" dirty="0"/>
              <a:t>A curva de </a:t>
            </a:r>
            <a:r>
              <a:rPr lang="pt-BR" sz="1800" i="1" dirty="0" err="1"/>
              <a:t>BMgS</a:t>
            </a:r>
            <a:r>
              <a:rPr lang="pt-BR" sz="1800" i="1" dirty="0"/>
              <a:t>: Demanda considerada pelo gestor público no planejamento de tarifas ou outras formas de desestimular o consumo.</a:t>
            </a:r>
            <a:endParaRPr lang="pt-BR" sz="1800" dirty="0"/>
          </a:p>
        </p:txBody>
      </p:sp>
      <p:cxnSp>
        <p:nvCxnSpPr>
          <p:cNvPr id="20" name="Conector reto 19"/>
          <p:cNvCxnSpPr>
            <a:cxnSpLocks/>
          </p:cNvCxnSpPr>
          <p:nvPr/>
        </p:nvCxnSpPr>
        <p:spPr>
          <a:xfrm>
            <a:off x="4572000" y="4292535"/>
            <a:ext cx="19762" cy="13992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cxnSpLocks/>
          </p:cNvCxnSpPr>
          <p:nvPr/>
        </p:nvCxnSpPr>
        <p:spPr>
          <a:xfrm>
            <a:off x="5396261" y="3886271"/>
            <a:ext cx="46701" cy="18231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>
            <a:cxnSpLocks/>
          </p:cNvCxnSpPr>
          <p:nvPr/>
        </p:nvCxnSpPr>
        <p:spPr>
          <a:xfrm flipH="1">
            <a:off x="4684609" y="5879523"/>
            <a:ext cx="654713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465" name="CaixaDeTexto 18"/>
          <p:cNvSpPr txBox="1">
            <a:spLocks noChangeArrowheads="1"/>
          </p:cNvSpPr>
          <p:nvPr/>
        </p:nvSpPr>
        <p:spPr bwMode="auto">
          <a:xfrm>
            <a:off x="5183165" y="5962592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800" b="1" dirty="0" err="1"/>
              <a:t>Q</a:t>
            </a:r>
            <a:r>
              <a:rPr lang="pt-BR" sz="1800" b="1" baseline="30000" dirty="0" err="1"/>
              <a:t>equilíbrio</a:t>
            </a:r>
            <a:endParaRPr lang="pt-BR" sz="1800" b="1" baseline="30000" dirty="0"/>
          </a:p>
        </p:txBody>
      </p:sp>
      <p:sp>
        <p:nvSpPr>
          <p:cNvPr id="147466" name="CaixaDeTexto 21"/>
          <p:cNvSpPr txBox="1">
            <a:spLocks noChangeArrowheads="1"/>
          </p:cNvSpPr>
          <p:nvPr/>
        </p:nvSpPr>
        <p:spPr bwMode="auto">
          <a:xfrm>
            <a:off x="4098207" y="5983776"/>
            <a:ext cx="1947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800" b="1" dirty="0" err="1"/>
              <a:t>Q</a:t>
            </a:r>
            <a:r>
              <a:rPr lang="pt-BR" sz="1800" b="1" baseline="30000" dirty="0" err="1"/>
              <a:t>eficiente</a:t>
            </a:r>
            <a:endParaRPr lang="pt-BR" sz="1800" b="1" baseline="300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14BA4F1-42B2-A14A-96E6-8E908C3B94D4}"/>
              </a:ext>
            </a:extLst>
          </p:cNvPr>
          <p:cNvCxnSpPr>
            <a:cxnSpLocks/>
          </p:cNvCxnSpPr>
          <p:nvPr/>
        </p:nvCxnSpPr>
        <p:spPr>
          <a:xfrm>
            <a:off x="5722471" y="4127500"/>
            <a:ext cx="0" cy="10287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E6F2B3F-EB06-9C41-9497-57CCBC9F2153}"/>
              </a:ext>
            </a:extLst>
          </p:cNvPr>
          <p:cNvSpPr txBox="1"/>
          <p:nvPr/>
        </p:nvSpPr>
        <p:spPr>
          <a:xfrm>
            <a:off x="6313532" y="4107869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 = </a:t>
            </a:r>
            <a:r>
              <a:rPr lang="en-US" dirty="0" err="1"/>
              <a:t>BMgP</a:t>
            </a:r>
            <a:endParaRPr lang="en-US" dirty="0"/>
          </a:p>
        </p:txBody>
      </p:sp>
      <p:sp>
        <p:nvSpPr>
          <p:cNvPr id="27" name="Text Box 11">
            <a:extLst>
              <a:ext uri="{FF2B5EF4-FFF2-40B4-BE49-F238E27FC236}">
                <a16:creationId xmlns:a16="http://schemas.microsoft.com/office/drawing/2014/main" id="{0B3E3FB3-4227-9544-BBF8-D9EA4D82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399" y="5862058"/>
            <a:ext cx="492423" cy="46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i="1" dirty="0">
                <a:cs typeface="Arial" charset="0"/>
              </a:rPr>
              <a:t>Q</a:t>
            </a:r>
            <a:endParaRPr lang="en-US" sz="2000" dirty="0"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CE9CF6-A254-B348-AC06-06CEA7AF5D52}"/>
              </a:ext>
            </a:extLst>
          </p:cNvPr>
          <p:cNvSpPr txBox="1"/>
          <p:nvPr/>
        </p:nvSpPr>
        <p:spPr>
          <a:xfrm>
            <a:off x="6356545" y="5324068"/>
            <a:ext cx="206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BMgS</a:t>
            </a:r>
            <a:r>
              <a:rPr lang="en-US" dirty="0"/>
              <a:t> =  </a:t>
            </a:r>
            <a:r>
              <a:rPr lang="en-US" dirty="0" err="1"/>
              <a:t>BMgP</a:t>
            </a:r>
            <a:r>
              <a:rPr lang="en-US" dirty="0"/>
              <a:t> - DM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5F0F8D-F068-9546-A177-781D624EF273}"/>
              </a:ext>
            </a:extLst>
          </p:cNvPr>
          <p:cNvSpPr txBox="1"/>
          <p:nvPr/>
        </p:nvSpPr>
        <p:spPr>
          <a:xfrm>
            <a:off x="5742704" y="4590322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481EE94-907D-8A49-88B4-BB125D19FA44}"/>
              </a:ext>
            </a:extLst>
          </p:cNvPr>
          <p:cNvSpPr txBox="1"/>
          <p:nvPr/>
        </p:nvSpPr>
        <p:spPr>
          <a:xfrm>
            <a:off x="5262330" y="3419675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1DCC8E-E771-2940-924E-9E99A1BA4CD8}"/>
              </a:ext>
            </a:extLst>
          </p:cNvPr>
          <p:cNvSpPr txBox="1"/>
          <p:nvPr/>
        </p:nvSpPr>
        <p:spPr>
          <a:xfrm>
            <a:off x="5116752" y="4980548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CC1A9A-142A-DD46-81A7-DF6F6036EE98}"/>
              </a:ext>
            </a:extLst>
          </p:cNvPr>
          <p:cNvSpPr txBox="1"/>
          <p:nvPr/>
        </p:nvSpPr>
        <p:spPr>
          <a:xfrm>
            <a:off x="4041591" y="4107869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22525827"/>
      </p:ext>
    </p:extLst>
  </p:cSld>
  <p:clrMapOvr>
    <a:masterClrMapping/>
  </p:clrMapOvr>
  <p:transition>
    <p:pull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753"/>
          </a:xfrm>
        </p:spPr>
        <p:txBody>
          <a:bodyPr>
            <a:normAutofit/>
          </a:bodyPr>
          <a:lstStyle/>
          <a:p>
            <a:r>
              <a:rPr lang="pt-BR" sz="3600" b="1" dirty="0"/>
              <a:t>Externalidade Positiva na Produção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8700" y="1527717"/>
            <a:ext cx="10325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Calibri" charset="0"/>
              </a:rPr>
              <a:t>Quando a produção de uma firma aumenta o bem estar de outros agentes, porém a firma não é paga por esse aumento.</a:t>
            </a:r>
          </a:p>
          <a:p>
            <a:endParaRPr lang="pt-BR" sz="2800" dirty="0">
              <a:latin typeface="Calibri" charset="0"/>
            </a:endParaRPr>
          </a:p>
          <a:p>
            <a:r>
              <a:rPr lang="pt-BR" sz="2800" dirty="0">
                <a:latin typeface="Calibri" charset="0"/>
              </a:rPr>
              <a:t>O resultado é que a </a:t>
            </a:r>
            <a:r>
              <a:rPr lang="pt-BR" sz="2800" dirty="0" err="1">
                <a:latin typeface="Calibri" charset="0"/>
              </a:rPr>
              <a:t>produção</a:t>
            </a:r>
            <a:r>
              <a:rPr lang="pt-BR" sz="2800" dirty="0">
                <a:latin typeface="Calibri" charset="0"/>
              </a:rPr>
              <a:t> do mercado é menor do que a socialmente </a:t>
            </a:r>
            <a:r>
              <a:rPr lang="pt-BR" sz="2800" dirty="0" err="1">
                <a:latin typeface="Calibri" charset="0"/>
              </a:rPr>
              <a:t>desejável</a:t>
            </a:r>
            <a:r>
              <a:rPr lang="pt-BR" sz="2800" dirty="0">
                <a:latin typeface="Calibri" charset="0"/>
              </a:rPr>
              <a:t>. </a:t>
            </a:r>
          </a:p>
          <a:p>
            <a:endParaRPr lang="pt-BR" sz="2800" dirty="0">
              <a:latin typeface="Calibri" charset="0"/>
            </a:endParaRPr>
          </a:p>
          <a:p>
            <a:r>
              <a:rPr lang="pt-BR" sz="2800" dirty="0">
                <a:latin typeface="Calibri" charset="0"/>
              </a:rPr>
              <a:t>O custo privado é maior que o custo social, de forma que a quantidade de “oferta social” (eficiente) fica à direita da quantidade de oferta privada (equilíbrio). </a:t>
            </a:r>
          </a:p>
        </p:txBody>
      </p:sp>
    </p:spTree>
    <p:extLst>
      <p:ext uri="{BB962C8B-B14F-4D97-AF65-F5344CB8AC3E}">
        <p14:creationId xmlns:p14="http://schemas.microsoft.com/office/powerpoint/2010/main" val="112676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1C8BC-3392-F34E-8B21-E5CD54F4A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" y="450896"/>
            <a:ext cx="10868297" cy="5735637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pt-BR" sz="2600" dirty="0">
                <a:ea typeface="Al Nile" charset="-78"/>
                <a:cs typeface="Al Nile" charset="-78"/>
              </a:rPr>
              <a:t>De forma mais específica, cabe a intervenção do governo quando ocorrem </a:t>
            </a:r>
            <a:r>
              <a:rPr lang="pt-BR" sz="2600" b="1" i="1" dirty="0">
                <a:ea typeface="Al Nile" charset="-78"/>
                <a:cs typeface="Al Nile" charset="-78"/>
              </a:rPr>
              <a:t>Falhas de Mercado</a:t>
            </a:r>
            <a:r>
              <a:rPr lang="pt-BR" sz="2600" dirty="0">
                <a:ea typeface="Al Nile" charset="-78"/>
                <a:cs typeface="Al Nile" charset="-78"/>
              </a:rPr>
              <a:t>:</a:t>
            </a:r>
          </a:p>
          <a:p>
            <a:pPr marL="0" indent="0">
              <a:buNone/>
              <a:defRPr/>
            </a:pPr>
            <a:endParaRPr lang="pt-BR" sz="2600" dirty="0">
              <a:ea typeface="Al Nile" charset="-78"/>
              <a:cs typeface="Al Nile" charset="-78"/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pt-BR" sz="2600" dirty="0">
                <a:ea typeface="Al Nile" charset="-78"/>
                <a:cs typeface="Al Nile" charset="-78"/>
              </a:rPr>
              <a:t>Ocorrência de Bens </a:t>
            </a:r>
            <a:r>
              <a:rPr lang="pt-BR" sz="2600" dirty="0" err="1">
                <a:ea typeface="Al Nile" charset="-78"/>
                <a:cs typeface="Al Nile" charset="-78"/>
              </a:rPr>
              <a:t>Públicos</a:t>
            </a:r>
            <a:r>
              <a:rPr lang="pt-BR" sz="2600" dirty="0">
                <a:ea typeface="Al Nile" charset="-78"/>
                <a:cs typeface="Al Nile" charset="-78"/>
              </a:rPr>
              <a:t> - OK;  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pt-BR" sz="2600" dirty="0">
              <a:ea typeface="Al Nile" charset="-78"/>
              <a:cs typeface="Al Nile" charset="-78"/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pt-BR" sz="2600" dirty="0">
                <a:ea typeface="Al Nile" charset="-78"/>
                <a:cs typeface="Al Nile" charset="-78"/>
              </a:rPr>
              <a:t>Externalidades; 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pt-BR" sz="2600" dirty="0">
              <a:ea typeface="Al Nile" charset="-78"/>
              <a:cs typeface="Al Nile" charset="-78"/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pt-BR" sz="2600" dirty="0" err="1">
                <a:ea typeface="Al Nile" charset="-78"/>
                <a:cs typeface="Al Nile" charset="-78"/>
              </a:rPr>
              <a:t>Monopólios</a:t>
            </a:r>
            <a:r>
              <a:rPr lang="pt-BR" sz="2600" dirty="0">
                <a:ea typeface="Al Nile" charset="-78"/>
                <a:cs typeface="Al Nile" charset="-78"/>
              </a:rPr>
              <a:t> naturais;  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pt-BR" sz="2600" dirty="0">
              <a:ea typeface="Al Nile" charset="-78"/>
              <a:cs typeface="Al Nile" charset="-78"/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pt-BR" sz="2600" dirty="0">
                <a:ea typeface="Al Nile" charset="-78"/>
                <a:cs typeface="Al Nile" charset="-78"/>
              </a:rPr>
              <a:t>Mercados Incompletos;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pt-BR" sz="2600" dirty="0">
              <a:ea typeface="Al Nile" charset="-78"/>
              <a:cs typeface="Al Nile" charset="-78"/>
            </a:endParaRPr>
          </a:p>
          <a:p>
            <a:pPr marL="457200" lvl="1" indent="0" eaLnBrk="1" hangingPunct="1">
              <a:buNone/>
              <a:defRPr/>
            </a:pPr>
            <a:endParaRPr lang="pt-BR" sz="2600" dirty="0">
              <a:ea typeface="Al Nile" charset="-78"/>
              <a:cs typeface="Al Nile" charset="-78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pt-BR" dirty="0">
              <a:ea typeface="Al Nile" charset="-78"/>
              <a:cs typeface="Al Nile" charset="-78"/>
            </a:endParaRPr>
          </a:p>
        </p:txBody>
      </p:sp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39E47985-75EE-5545-BEE2-F49AA273A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AE144F-AA89-7847-9789-4BE77CFA4E66}" type="slidenum">
              <a:rPr lang="en-US" altLang="en-US" smtClean="0">
                <a:solidFill>
                  <a:srgbClr val="898989"/>
                </a:solidFill>
              </a:rPr>
              <a:pPr/>
              <a:t>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50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653" y="188913"/>
            <a:ext cx="11151219" cy="966988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2400" b="1" dirty="0">
                <a:latin typeface="Arial" charset="0"/>
              </a:rPr>
              <a:t> Externalidade Negativa na Produção </a:t>
            </a:r>
            <a:endParaRPr lang="en-US" sz="2400" b="1" dirty="0">
              <a:latin typeface="Arial" charset="0"/>
            </a:endParaRPr>
          </a:p>
        </p:txBody>
      </p:sp>
      <p:grpSp>
        <p:nvGrpSpPr>
          <p:cNvPr id="147458" name="Group 3"/>
          <p:cNvGrpSpPr>
            <a:grpSpLocks noChangeAspect="1"/>
          </p:cNvGrpSpPr>
          <p:nvPr/>
        </p:nvGrpSpPr>
        <p:grpSpPr bwMode="auto">
          <a:xfrm>
            <a:off x="2053825" y="1852683"/>
            <a:ext cx="7896321" cy="4377902"/>
            <a:chOff x="2489" y="906"/>
            <a:chExt cx="7200" cy="4329"/>
          </a:xfrm>
        </p:grpSpPr>
        <p:sp>
          <p:nvSpPr>
            <p:cNvPr id="147467" name="AutoShape 4"/>
            <p:cNvSpPr>
              <a:spLocks noChangeAspect="1" noChangeArrowheads="1"/>
            </p:cNvSpPr>
            <p:nvPr/>
          </p:nvSpPr>
          <p:spPr bwMode="auto">
            <a:xfrm>
              <a:off x="2489" y="915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68" name="Line 5"/>
            <p:cNvSpPr>
              <a:spLocks noChangeShapeType="1"/>
            </p:cNvSpPr>
            <p:nvPr/>
          </p:nvSpPr>
          <p:spPr bwMode="auto">
            <a:xfrm>
              <a:off x="3577" y="4851"/>
              <a:ext cx="4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69" name="Line 6"/>
            <p:cNvSpPr>
              <a:spLocks noChangeShapeType="1"/>
            </p:cNvSpPr>
            <p:nvPr/>
          </p:nvSpPr>
          <p:spPr bwMode="auto">
            <a:xfrm flipV="1">
              <a:off x="3577" y="1303"/>
              <a:ext cx="0" cy="35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70" name="Line 7"/>
            <p:cNvSpPr>
              <a:spLocks noChangeShapeType="1"/>
            </p:cNvSpPr>
            <p:nvPr/>
          </p:nvSpPr>
          <p:spPr bwMode="auto">
            <a:xfrm flipV="1">
              <a:off x="3577" y="1626"/>
              <a:ext cx="3315" cy="17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471" name="Line 8"/>
            <p:cNvSpPr>
              <a:spLocks noChangeShapeType="1"/>
            </p:cNvSpPr>
            <p:nvPr/>
          </p:nvSpPr>
          <p:spPr bwMode="auto">
            <a:xfrm flipV="1">
              <a:off x="3586" y="2260"/>
              <a:ext cx="3576" cy="191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313" name="Text Box 11"/>
            <p:cNvSpPr txBox="1">
              <a:spLocks noChangeArrowheads="1"/>
            </p:cNvSpPr>
            <p:nvPr/>
          </p:nvSpPr>
          <p:spPr bwMode="auto">
            <a:xfrm>
              <a:off x="3128" y="1149"/>
              <a:ext cx="449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i="1">
                  <a:cs typeface="Arial" charset="0"/>
                </a:rPr>
                <a:t>P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47473" name="Text Box 13"/>
            <p:cNvSpPr txBox="1">
              <a:spLocks noChangeArrowheads="1"/>
            </p:cNvSpPr>
            <p:nvPr/>
          </p:nvSpPr>
          <p:spPr bwMode="auto">
            <a:xfrm>
              <a:off x="6472" y="906"/>
              <a:ext cx="2748" cy="7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 dirty="0" err="1"/>
                <a:t>Oferta</a:t>
              </a:r>
              <a:r>
                <a:rPr lang="en-US" sz="2000" i="1" dirty="0"/>
                <a:t> da Firma</a:t>
              </a:r>
              <a:endParaRPr lang="en-US" sz="2000" dirty="0"/>
            </a:p>
          </p:txBody>
        </p:sp>
        <p:sp>
          <p:nvSpPr>
            <p:cNvPr id="147474" name="Line 14"/>
            <p:cNvSpPr>
              <a:spLocks noChangeShapeType="1"/>
            </p:cNvSpPr>
            <p:nvPr/>
          </p:nvSpPr>
          <p:spPr bwMode="auto">
            <a:xfrm>
              <a:off x="3569" y="1829"/>
              <a:ext cx="3452" cy="2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7459" name="Text Box 16"/>
          <p:cNvSpPr txBox="1">
            <a:spLocks noChangeArrowheads="1"/>
          </p:cNvSpPr>
          <p:nvPr/>
        </p:nvSpPr>
        <p:spPr bwMode="auto">
          <a:xfrm>
            <a:off x="6823298" y="2226234"/>
            <a:ext cx="43189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800" dirty="0"/>
              <a:t> </a:t>
            </a:r>
            <a:r>
              <a:rPr lang="pt-BR" sz="1800" dirty="0" err="1"/>
              <a:t>S</a:t>
            </a:r>
            <a:r>
              <a:rPr lang="pt-BR" sz="1800" dirty="0"/>
              <a:t> = </a:t>
            </a:r>
            <a:r>
              <a:rPr lang="pt-BR" sz="1800" dirty="0" err="1"/>
              <a:t>CMgP</a:t>
            </a:r>
            <a:r>
              <a:rPr lang="pt-BR" sz="1800" dirty="0"/>
              <a:t>  </a:t>
            </a:r>
            <a:endParaRPr lang="en-US" sz="1800" dirty="0"/>
          </a:p>
        </p:txBody>
      </p:sp>
      <p:sp>
        <p:nvSpPr>
          <p:cNvPr id="147460" name="Text Box 13"/>
          <p:cNvSpPr txBox="1">
            <a:spLocks noChangeArrowheads="1"/>
          </p:cNvSpPr>
          <p:nvPr/>
        </p:nvSpPr>
        <p:spPr bwMode="auto">
          <a:xfrm>
            <a:off x="679972" y="925531"/>
            <a:ext cx="10824778" cy="781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000" i="1" dirty="0" err="1">
                <a:latin typeface="+mn-lt"/>
              </a:rPr>
              <a:t>CMgS</a:t>
            </a:r>
            <a:r>
              <a:rPr lang="pt-BR" sz="2000" i="1" dirty="0">
                <a:latin typeface="+mn-lt"/>
              </a:rPr>
              <a:t>: Oferta considerada pelo gestor público no planejamento de subsídios ou outras formas de estimular a produção;</a:t>
            </a:r>
          </a:p>
          <a:p>
            <a:pPr eaLnBrk="1" hangingPunct="1"/>
            <a:r>
              <a:rPr lang="pt-BR" sz="2000" i="1" dirty="0">
                <a:latin typeface="+mn-lt"/>
              </a:rPr>
              <a:t>GM: Ganho Marginal </a:t>
            </a:r>
            <a:endParaRPr lang="pt-BR" sz="2000" dirty="0">
              <a:latin typeface="+mn-lt"/>
            </a:endParaRPr>
          </a:p>
        </p:txBody>
      </p:sp>
      <p:cxnSp>
        <p:nvCxnSpPr>
          <p:cNvPr id="20" name="Conector reto 19"/>
          <p:cNvCxnSpPr>
            <a:cxnSpLocks/>
          </p:cNvCxnSpPr>
          <p:nvPr/>
        </p:nvCxnSpPr>
        <p:spPr>
          <a:xfrm>
            <a:off x="4594506" y="3762159"/>
            <a:ext cx="30010" cy="205151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cxnSpLocks/>
          </p:cNvCxnSpPr>
          <p:nvPr/>
        </p:nvCxnSpPr>
        <p:spPr>
          <a:xfrm>
            <a:off x="5217836" y="4189788"/>
            <a:ext cx="14391" cy="16522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463" name="Text Box 16"/>
          <p:cNvSpPr txBox="1">
            <a:spLocks noChangeArrowheads="1"/>
          </p:cNvSpPr>
          <p:nvPr/>
        </p:nvSpPr>
        <p:spPr bwMode="auto">
          <a:xfrm>
            <a:off x="7017090" y="2816029"/>
            <a:ext cx="44531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sz="1800" b="1" dirty="0"/>
          </a:p>
          <a:p>
            <a:pPr eaLnBrk="1" hangingPunct="1">
              <a:spcBef>
                <a:spcPct val="50000"/>
              </a:spcBef>
            </a:pPr>
            <a:r>
              <a:rPr lang="pt-BR" sz="1800" b="1" dirty="0"/>
              <a:t>Considera o Custo Marginal Social          </a:t>
            </a:r>
            <a:endParaRPr lang="pt-BR" sz="1800" dirty="0"/>
          </a:p>
          <a:p>
            <a:pPr eaLnBrk="1" hangingPunct="1">
              <a:spcBef>
                <a:spcPct val="50000"/>
              </a:spcBef>
            </a:pPr>
            <a:r>
              <a:rPr lang="pt-BR" sz="1800" dirty="0"/>
              <a:t>      </a:t>
            </a:r>
            <a:r>
              <a:rPr lang="pt-BR" sz="1800" dirty="0" err="1"/>
              <a:t>CMgS</a:t>
            </a:r>
            <a:r>
              <a:rPr lang="pt-BR" sz="1800" dirty="0"/>
              <a:t> = </a:t>
            </a:r>
            <a:r>
              <a:rPr lang="pt-BR" sz="1800" dirty="0" err="1"/>
              <a:t>CMgP</a:t>
            </a:r>
            <a:r>
              <a:rPr lang="pt-BR" sz="1800" dirty="0"/>
              <a:t> – GM </a:t>
            </a:r>
            <a:endParaRPr lang="en-US" sz="1800" dirty="0"/>
          </a:p>
        </p:txBody>
      </p:sp>
      <p:cxnSp>
        <p:nvCxnSpPr>
          <p:cNvPr id="18" name="Conector de seta reta 17"/>
          <p:cNvCxnSpPr>
            <a:cxnSpLocks/>
          </p:cNvCxnSpPr>
          <p:nvPr/>
        </p:nvCxnSpPr>
        <p:spPr>
          <a:xfrm>
            <a:off x="4609511" y="5946150"/>
            <a:ext cx="62271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465" name="CaixaDeTexto 18"/>
          <p:cNvSpPr txBox="1">
            <a:spLocks noChangeArrowheads="1"/>
          </p:cNvSpPr>
          <p:nvPr/>
        </p:nvSpPr>
        <p:spPr bwMode="auto">
          <a:xfrm>
            <a:off x="4023006" y="6028187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800" b="1" dirty="0" err="1"/>
              <a:t>Q</a:t>
            </a:r>
            <a:r>
              <a:rPr lang="pt-BR" sz="1800" b="1" baseline="30000" dirty="0" err="1"/>
              <a:t>equilíbrio</a:t>
            </a:r>
            <a:endParaRPr lang="pt-BR" sz="1800" b="1" baseline="30000" dirty="0"/>
          </a:p>
        </p:txBody>
      </p:sp>
      <p:sp>
        <p:nvSpPr>
          <p:cNvPr id="147466" name="CaixaDeTexto 21"/>
          <p:cNvSpPr txBox="1">
            <a:spLocks noChangeArrowheads="1"/>
          </p:cNvSpPr>
          <p:nvPr/>
        </p:nvSpPr>
        <p:spPr bwMode="auto">
          <a:xfrm>
            <a:off x="5118844" y="5993733"/>
            <a:ext cx="1947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800" b="1" dirty="0" err="1"/>
              <a:t>Q</a:t>
            </a:r>
            <a:r>
              <a:rPr lang="pt-BR" sz="1800" b="1" baseline="30000" dirty="0" err="1"/>
              <a:t>eficiente</a:t>
            </a:r>
            <a:endParaRPr lang="pt-BR" sz="1800" b="1" baseline="300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14BA4F1-42B2-A14A-96E6-8E908C3B94D4}"/>
              </a:ext>
            </a:extLst>
          </p:cNvPr>
          <p:cNvCxnSpPr>
            <a:cxnSpLocks/>
          </p:cNvCxnSpPr>
          <p:nvPr/>
        </p:nvCxnSpPr>
        <p:spPr>
          <a:xfrm>
            <a:off x="6001985" y="3033867"/>
            <a:ext cx="0" cy="7807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E6F2B3F-EB06-9C41-9497-57CCBC9F2153}"/>
              </a:ext>
            </a:extLst>
          </p:cNvPr>
          <p:cNvSpPr txBox="1"/>
          <p:nvPr/>
        </p:nvSpPr>
        <p:spPr>
          <a:xfrm>
            <a:off x="6097218" y="2987665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GM</a:t>
            </a:r>
          </a:p>
        </p:txBody>
      </p:sp>
      <p:sp>
        <p:nvSpPr>
          <p:cNvPr id="27" name="Text Box 11">
            <a:extLst>
              <a:ext uri="{FF2B5EF4-FFF2-40B4-BE49-F238E27FC236}">
                <a16:creationId xmlns:a16="http://schemas.microsoft.com/office/drawing/2014/main" id="{0B3E3FB3-4227-9544-BBF8-D9EA4D82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399" y="5862058"/>
            <a:ext cx="492423" cy="46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i="1" dirty="0">
                <a:cs typeface="Arial" charset="0"/>
              </a:rPr>
              <a:t>Q</a:t>
            </a:r>
            <a:endParaRPr lang="en-US" sz="2000" dirty="0">
              <a:cs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64B150-9351-9B49-977A-FA40E28EF6F2}"/>
              </a:ext>
            </a:extLst>
          </p:cNvPr>
          <p:cNvSpPr txBox="1"/>
          <p:nvPr/>
        </p:nvSpPr>
        <p:spPr>
          <a:xfrm>
            <a:off x="4462470" y="3239566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D13266-A7BF-CE4C-8693-953B3289A735}"/>
              </a:ext>
            </a:extLst>
          </p:cNvPr>
          <p:cNvSpPr txBox="1"/>
          <p:nvPr/>
        </p:nvSpPr>
        <p:spPr>
          <a:xfrm>
            <a:off x="4283988" y="4226091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C95E23-4D03-D543-A9D1-44F1FB347772}"/>
              </a:ext>
            </a:extLst>
          </p:cNvPr>
          <p:cNvSpPr txBox="1"/>
          <p:nvPr/>
        </p:nvSpPr>
        <p:spPr>
          <a:xfrm>
            <a:off x="5378502" y="4028385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25915879"/>
      </p:ext>
    </p:extLst>
  </p:cSld>
  <p:clrMapOvr>
    <a:masterClrMapping/>
  </p:clrMapOvr>
  <p:transition>
    <p:pull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753"/>
          </a:xfrm>
        </p:spPr>
        <p:txBody>
          <a:bodyPr>
            <a:normAutofit/>
          </a:bodyPr>
          <a:lstStyle/>
          <a:p>
            <a:r>
              <a:rPr lang="pt-BR" sz="3200" b="1" dirty="0"/>
              <a:t>Externalidade Positiva no Consumo</a:t>
            </a:r>
          </a:p>
        </p:txBody>
      </p:sp>
      <p:sp>
        <p:nvSpPr>
          <p:cNvPr id="3" name="Rectangle 2"/>
          <p:cNvSpPr/>
          <p:nvPr/>
        </p:nvSpPr>
        <p:spPr>
          <a:xfrm>
            <a:off x="1016000" y="1502316"/>
            <a:ext cx="1051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 </a:t>
            </a:r>
            <a:r>
              <a:rPr lang="pt-BR" sz="2800" dirty="0">
                <a:latin typeface="Calibri" charset="0"/>
              </a:rPr>
              <a:t>Quando o consumo por um indivíduo aumenta o bem estar de outros agentes, porém o consumidor não é compensado por esse aumento.</a:t>
            </a:r>
          </a:p>
          <a:p>
            <a:endParaRPr lang="pt-BR" sz="2800" dirty="0">
              <a:latin typeface="Calibri" charset="0"/>
            </a:endParaRPr>
          </a:p>
          <a:p>
            <a:r>
              <a:rPr lang="pt-BR" sz="2800" dirty="0">
                <a:latin typeface="Calibri" charset="0"/>
              </a:rPr>
              <a:t>O resultado é que o consumo de mercado é menor do que o socialmente </a:t>
            </a:r>
            <a:r>
              <a:rPr lang="pt-BR" sz="2800" dirty="0" err="1">
                <a:latin typeface="Calibri" charset="0"/>
              </a:rPr>
              <a:t>desejável</a:t>
            </a:r>
            <a:r>
              <a:rPr lang="pt-BR" sz="2800" dirty="0">
                <a:latin typeface="Calibri" charset="0"/>
              </a:rPr>
              <a:t>. </a:t>
            </a:r>
          </a:p>
          <a:p>
            <a:endParaRPr lang="pt-BR" sz="2800" dirty="0">
              <a:latin typeface="Calibri" charset="0"/>
            </a:endParaRPr>
          </a:p>
          <a:p>
            <a:r>
              <a:rPr lang="pt-BR" sz="2800" dirty="0">
                <a:latin typeface="Calibri" charset="0"/>
              </a:rPr>
              <a:t>O benefício privado é menor que o benefício social, de forma que a quantidade de “demanda social” (eficiente) fica à direita da quantidade de demanda privada (equilíbrio). </a:t>
            </a:r>
          </a:p>
        </p:txBody>
      </p:sp>
    </p:spTree>
    <p:extLst>
      <p:ext uri="{BB962C8B-B14F-4D97-AF65-F5344CB8AC3E}">
        <p14:creationId xmlns:p14="http://schemas.microsoft.com/office/powerpoint/2010/main" val="3680959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67990" y="283369"/>
            <a:ext cx="11285034" cy="1143000"/>
          </a:xfrm>
        </p:spPr>
        <p:txBody>
          <a:bodyPr/>
          <a:lstStyle/>
          <a:p>
            <a:pPr eaLnBrk="1" hangingPunct="1"/>
            <a:r>
              <a:rPr lang="pt-BR" sz="2400" b="1" dirty="0">
                <a:latin typeface="Arial" charset="0"/>
              </a:rPr>
              <a:t>Curva de Demanda e Externalidades Positivas no Consumo </a:t>
            </a:r>
            <a:br>
              <a:rPr lang="pt-BR" sz="2400" dirty="0">
                <a:latin typeface="Arial" charset="0"/>
              </a:rPr>
            </a:br>
            <a:br>
              <a:rPr lang="pt-BR" sz="1800" dirty="0">
                <a:latin typeface="Arial" charset="0"/>
              </a:rPr>
            </a:br>
            <a:r>
              <a:rPr lang="pt-BR" sz="2400" dirty="0">
                <a:latin typeface="+mn-lt"/>
              </a:rPr>
              <a:t>Caso em que o consumo privado deve ser estimulado pelo planejador </a:t>
            </a:r>
            <a:endParaRPr lang="en-US" sz="2400" dirty="0">
              <a:latin typeface="+mn-lt"/>
            </a:endParaRPr>
          </a:p>
        </p:txBody>
      </p:sp>
      <p:sp>
        <p:nvSpPr>
          <p:cNvPr id="151554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534400" y="6381750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3C68F73-1634-2D44-A5C3-8B306BE4413F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151555" name="Text Box 5"/>
          <p:cNvSpPr txBox="1">
            <a:spLocks noChangeArrowheads="1"/>
          </p:cNvSpPr>
          <p:nvPr/>
        </p:nvSpPr>
        <p:spPr bwMode="auto">
          <a:xfrm>
            <a:off x="8102600" y="5235584"/>
            <a:ext cx="4572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 dirty="0"/>
              <a:t>Q </a:t>
            </a:r>
            <a:endParaRPr lang="en-US" sz="1600" dirty="0"/>
          </a:p>
        </p:txBody>
      </p:sp>
      <p:sp>
        <p:nvSpPr>
          <p:cNvPr id="151556" name="Line 6"/>
          <p:cNvSpPr>
            <a:spLocks noChangeShapeType="1"/>
          </p:cNvSpPr>
          <p:nvPr/>
        </p:nvSpPr>
        <p:spPr bwMode="auto">
          <a:xfrm>
            <a:off x="3935414" y="5157788"/>
            <a:ext cx="432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557" name="Line 7"/>
          <p:cNvSpPr>
            <a:spLocks noChangeShapeType="1"/>
          </p:cNvSpPr>
          <p:nvPr/>
        </p:nvSpPr>
        <p:spPr bwMode="auto">
          <a:xfrm flipV="1">
            <a:off x="3935413" y="1916114"/>
            <a:ext cx="0" cy="324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558" name="Line 8"/>
          <p:cNvSpPr>
            <a:spLocks noChangeShapeType="1"/>
          </p:cNvSpPr>
          <p:nvPr/>
        </p:nvSpPr>
        <p:spPr bwMode="auto">
          <a:xfrm flipV="1">
            <a:off x="3952875" y="2565400"/>
            <a:ext cx="3151188" cy="200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559" name="Line 9"/>
          <p:cNvSpPr>
            <a:spLocks noChangeShapeType="1"/>
          </p:cNvSpPr>
          <p:nvPr/>
        </p:nvSpPr>
        <p:spPr bwMode="auto">
          <a:xfrm>
            <a:off x="3930651" y="2490210"/>
            <a:ext cx="2724149" cy="173849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560" name="Line 10"/>
          <p:cNvSpPr>
            <a:spLocks noChangeShapeType="1"/>
          </p:cNvSpPr>
          <p:nvPr/>
        </p:nvSpPr>
        <p:spPr bwMode="auto">
          <a:xfrm>
            <a:off x="3935413" y="3213100"/>
            <a:ext cx="2736850" cy="172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561" name="Text Box 11"/>
          <p:cNvSpPr txBox="1">
            <a:spLocks noChangeArrowheads="1"/>
          </p:cNvSpPr>
          <p:nvPr/>
        </p:nvSpPr>
        <p:spPr bwMode="auto">
          <a:xfrm>
            <a:off x="6642759" y="3451292"/>
            <a:ext cx="49140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800" dirty="0"/>
              <a:t>Demanda do planejador </a:t>
            </a:r>
          </a:p>
          <a:p>
            <a:pPr eaLnBrk="1" hangingPunct="1"/>
            <a:r>
              <a:rPr lang="pt-BR" sz="1800" dirty="0"/>
              <a:t> </a:t>
            </a:r>
            <a:r>
              <a:rPr lang="pt-BR" sz="1800" dirty="0" err="1"/>
              <a:t>BMgS</a:t>
            </a:r>
            <a:r>
              <a:rPr lang="pt-BR" sz="1800" dirty="0"/>
              <a:t> =  </a:t>
            </a:r>
            <a:r>
              <a:rPr lang="pt-BR" sz="1800" dirty="0" err="1"/>
              <a:t>BMgP</a:t>
            </a:r>
            <a:r>
              <a:rPr lang="pt-BR" sz="1800" dirty="0"/>
              <a:t> + GM</a:t>
            </a:r>
            <a:endParaRPr lang="en-US" sz="1800" dirty="0"/>
          </a:p>
        </p:txBody>
      </p:sp>
      <p:sp>
        <p:nvSpPr>
          <p:cNvPr id="151562" name="Text Box 12"/>
          <p:cNvSpPr txBox="1">
            <a:spLocks noChangeArrowheads="1"/>
          </p:cNvSpPr>
          <p:nvPr/>
        </p:nvSpPr>
        <p:spPr bwMode="auto">
          <a:xfrm>
            <a:off x="6677025" y="4731544"/>
            <a:ext cx="287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800" dirty="0"/>
              <a:t>Demanda privada = </a:t>
            </a:r>
            <a:r>
              <a:rPr lang="pt-BR" sz="1800" dirty="0" err="1"/>
              <a:t>BMgP</a:t>
            </a:r>
            <a:endParaRPr lang="en-US" sz="1800" dirty="0"/>
          </a:p>
        </p:txBody>
      </p:sp>
      <p:sp>
        <p:nvSpPr>
          <p:cNvPr id="151563" name="Rectangle 13"/>
          <p:cNvSpPr>
            <a:spLocks noChangeArrowheads="1"/>
          </p:cNvSpPr>
          <p:nvPr/>
        </p:nvSpPr>
        <p:spPr bwMode="auto">
          <a:xfrm>
            <a:off x="1881188" y="5643563"/>
            <a:ext cx="8501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pt-BR" sz="1600" i="1"/>
              <a:t>Torna-se necessário promover a internalização de uma externalidade quando um incentivo faz com que os agentes levem em conta as externalidades causadas por suas ações, ao planejar sua tomada de decisões.</a:t>
            </a:r>
            <a:r>
              <a:rPr lang="pt-BR" sz="1600"/>
              <a:t> </a:t>
            </a:r>
          </a:p>
        </p:txBody>
      </p:sp>
      <p:sp>
        <p:nvSpPr>
          <p:cNvPr id="151564" name="Line 14"/>
          <p:cNvSpPr>
            <a:spLocks noChangeShapeType="1"/>
          </p:cNvSpPr>
          <p:nvPr/>
        </p:nvSpPr>
        <p:spPr bwMode="auto">
          <a:xfrm flipH="1">
            <a:off x="5016499" y="3213100"/>
            <a:ext cx="21117" cy="19446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565" name="Line 15"/>
          <p:cNvSpPr>
            <a:spLocks noChangeShapeType="1"/>
          </p:cNvSpPr>
          <p:nvPr/>
        </p:nvSpPr>
        <p:spPr bwMode="auto">
          <a:xfrm>
            <a:off x="5579133" y="3570860"/>
            <a:ext cx="4105" cy="151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566" name="CaixaDeTexto 16"/>
          <p:cNvSpPr txBox="1">
            <a:spLocks noChangeArrowheads="1"/>
          </p:cNvSpPr>
          <p:nvPr/>
        </p:nvSpPr>
        <p:spPr bwMode="auto">
          <a:xfrm>
            <a:off x="4508352" y="5233991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800" dirty="0" err="1"/>
              <a:t>q</a:t>
            </a:r>
            <a:r>
              <a:rPr lang="pt-BR" sz="1800" baseline="30000" dirty="0" err="1"/>
              <a:t>equilíbrio</a:t>
            </a:r>
            <a:endParaRPr lang="pt-BR" sz="1800" baseline="30000" dirty="0"/>
          </a:p>
        </p:txBody>
      </p:sp>
      <p:sp>
        <p:nvSpPr>
          <p:cNvPr id="151567" name="CaixaDeTexto 17"/>
          <p:cNvSpPr txBox="1">
            <a:spLocks noChangeArrowheads="1"/>
          </p:cNvSpPr>
          <p:nvPr/>
        </p:nvSpPr>
        <p:spPr bwMode="auto">
          <a:xfrm>
            <a:off x="5651352" y="5310193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800" dirty="0" err="1"/>
              <a:t>q</a:t>
            </a:r>
            <a:r>
              <a:rPr lang="pt-BR" sz="1800" baseline="30000" dirty="0" err="1"/>
              <a:t>eficiente</a:t>
            </a:r>
            <a:endParaRPr lang="pt-BR" sz="1800" baseline="300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BAB2A4C-84DB-2142-AB2A-D7AB159E9E98}"/>
              </a:ext>
            </a:extLst>
          </p:cNvPr>
          <p:cNvCxnSpPr>
            <a:cxnSpLocks/>
          </p:cNvCxnSpPr>
          <p:nvPr/>
        </p:nvCxnSpPr>
        <p:spPr>
          <a:xfrm>
            <a:off x="4508352" y="2897103"/>
            <a:ext cx="0" cy="6469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98BF3FB-5D44-114D-BBBD-61F85AE9D4AC}"/>
              </a:ext>
            </a:extLst>
          </p:cNvPr>
          <p:cNvSpPr txBox="1"/>
          <p:nvPr/>
        </p:nvSpPr>
        <p:spPr>
          <a:xfrm>
            <a:off x="4508352" y="3102091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GM</a:t>
            </a:r>
          </a:p>
        </p:txBody>
      </p:sp>
      <p:cxnSp>
        <p:nvCxnSpPr>
          <p:cNvPr id="20" name="Conector de seta reta 17">
            <a:extLst>
              <a:ext uri="{FF2B5EF4-FFF2-40B4-BE49-F238E27FC236}">
                <a16:creationId xmlns:a16="http://schemas.microsoft.com/office/drawing/2014/main" id="{303E07CE-F364-6E4F-88BE-14CDC9D7BA24}"/>
              </a:ext>
            </a:extLst>
          </p:cNvPr>
          <p:cNvCxnSpPr>
            <a:cxnSpLocks/>
          </p:cNvCxnSpPr>
          <p:nvPr/>
        </p:nvCxnSpPr>
        <p:spPr>
          <a:xfrm>
            <a:off x="5032855" y="5233991"/>
            <a:ext cx="62271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5">
            <a:extLst>
              <a:ext uri="{FF2B5EF4-FFF2-40B4-BE49-F238E27FC236}">
                <a16:creationId xmlns:a16="http://schemas.microsoft.com/office/drawing/2014/main" id="{01A97FFF-41B0-B046-96CF-B9F6BED39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2" y="1652984"/>
            <a:ext cx="4572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 dirty="0"/>
              <a:t>P</a:t>
            </a:r>
            <a:endParaRPr lang="en-US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F7B42F-4028-3740-9218-5F1C4D4A84F6}"/>
              </a:ext>
            </a:extLst>
          </p:cNvPr>
          <p:cNvSpPr txBox="1"/>
          <p:nvPr/>
        </p:nvSpPr>
        <p:spPr>
          <a:xfrm>
            <a:off x="4765097" y="4064357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CA2F7E-2894-444F-B3A0-8923EAD4CF80}"/>
              </a:ext>
            </a:extLst>
          </p:cNvPr>
          <p:cNvSpPr txBox="1"/>
          <p:nvPr/>
        </p:nvSpPr>
        <p:spPr>
          <a:xfrm>
            <a:off x="4905258" y="2812453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A0C5FD-D672-2447-82A0-475056EF6002}"/>
              </a:ext>
            </a:extLst>
          </p:cNvPr>
          <p:cNvSpPr txBox="1"/>
          <p:nvPr/>
        </p:nvSpPr>
        <p:spPr>
          <a:xfrm>
            <a:off x="5808172" y="3381747"/>
            <a:ext cx="1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95260635"/>
      </p:ext>
    </p:extLst>
  </p:cSld>
  <p:clrMapOvr>
    <a:masterClrMapping/>
  </p:clrMapOvr>
  <p:transition>
    <p:pull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ítulo 1"/>
          <p:cNvSpPr>
            <a:spLocks noGrp="1"/>
          </p:cNvSpPr>
          <p:nvPr>
            <p:ph type="title"/>
          </p:nvPr>
        </p:nvSpPr>
        <p:spPr>
          <a:xfrm>
            <a:off x="2135188" y="260350"/>
            <a:ext cx="8229600" cy="939800"/>
          </a:xfrm>
        </p:spPr>
        <p:txBody>
          <a:bodyPr/>
          <a:lstStyle/>
          <a:p>
            <a:pPr algn="r" eaLnBrk="1" hangingPunct="1">
              <a:defRPr/>
            </a:pPr>
            <a:r>
              <a:rPr lang="pt-BR" sz="3200" dirty="0">
                <a:latin typeface="Arial" charset="0"/>
              </a:rPr>
              <a:t>Exemplos de externalidades positivas</a:t>
            </a:r>
          </a:p>
        </p:txBody>
      </p:sp>
      <p:sp>
        <p:nvSpPr>
          <p:cNvPr id="153602" name="Espaço Reservado para Conteúdo 2"/>
          <p:cNvSpPr>
            <a:spLocks noGrp="1"/>
          </p:cNvSpPr>
          <p:nvPr>
            <p:ph idx="1"/>
          </p:nvPr>
        </p:nvSpPr>
        <p:spPr>
          <a:xfrm>
            <a:off x="1092819" y="1527718"/>
            <a:ext cx="9054791" cy="3735658"/>
          </a:xfrm>
        </p:spPr>
        <p:txBody>
          <a:bodyPr>
            <a:no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Serviços de </a:t>
            </a:r>
            <a:r>
              <a:rPr lang="pt-BR" sz="2400" dirty="0" err="1">
                <a:solidFill>
                  <a:srgbClr val="FF0000"/>
                </a:solidFill>
                <a:latin typeface="Arial" charset="0"/>
              </a:rPr>
              <a:t>infra-estrutura</a:t>
            </a:r>
            <a:r>
              <a:rPr lang="pt-BR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t-BR" sz="2400" dirty="0">
                <a:latin typeface="Arial" charset="0"/>
              </a:rPr>
              <a:t>que aumentam o valor de uma propriedade.</a:t>
            </a:r>
          </a:p>
          <a:p>
            <a:pPr algn="r" eaLnBrk="1" hangingPunct="1">
              <a:lnSpc>
                <a:spcPct val="100000"/>
              </a:lnSpc>
            </a:pPr>
            <a:r>
              <a:rPr lang="pt-BR" sz="2400" dirty="0">
                <a:latin typeface="Arial" charset="0"/>
              </a:rPr>
              <a:t>Promoção de </a:t>
            </a:r>
            <a:r>
              <a:rPr lang="pt-BR" sz="2400" dirty="0">
                <a:solidFill>
                  <a:srgbClr val="FF0000"/>
                </a:solidFill>
                <a:latin typeface="Arial" charset="0"/>
              </a:rPr>
              <a:t>educação alimentar </a:t>
            </a:r>
            <a:r>
              <a:rPr lang="pt-BR" sz="2400" dirty="0">
                <a:latin typeface="Arial" charset="0"/>
              </a:rPr>
              <a:t>que reduz as despesas com tratamento médico.</a:t>
            </a:r>
          </a:p>
          <a:p>
            <a:pPr algn="r" eaLnBrk="1" hangingPunct="1">
              <a:lnSpc>
                <a:spcPct val="100000"/>
              </a:lnSpc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Educação</a:t>
            </a:r>
          </a:p>
          <a:p>
            <a:pPr algn="r" eaLnBrk="1" hangingPunct="1">
              <a:lnSpc>
                <a:spcPct val="100000"/>
              </a:lnSpc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Vacinação</a:t>
            </a:r>
          </a:p>
          <a:p>
            <a:pPr algn="r" eaLnBrk="1" hangingPunct="1">
              <a:lnSpc>
                <a:spcPct val="100000"/>
              </a:lnSpc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Um progresso científico</a:t>
            </a:r>
          </a:p>
          <a:p>
            <a:pPr algn="r" eaLnBrk="1" hangingPunct="1">
              <a:lnSpc>
                <a:spcPct val="100000"/>
              </a:lnSpc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Promoção de melhores hábitos na condução de automóveis</a:t>
            </a:r>
            <a:r>
              <a:rPr lang="pt-BR" sz="2400" dirty="0">
                <a:latin typeface="Arial" charset="0"/>
              </a:rPr>
              <a:t>, que reduzem o risco de acidente.</a:t>
            </a:r>
          </a:p>
        </p:txBody>
      </p:sp>
      <p:sp>
        <p:nvSpPr>
          <p:cNvPr id="153603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2D8238-A701-2140-AD98-BAA46B514100}" type="slidenum">
              <a:rPr lang="en-US" sz="1400"/>
              <a:pPr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96859125"/>
      </p:ext>
    </p:extLst>
  </p:cSld>
  <p:clrMapOvr>
    <a:masterClrMapping/>
  </p:clrMapOvr>
  <p:transition>
    <p:pull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44D47-0483-7F4E-9D30-D21DBE8A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525"/>
            <a:ext cx="10515600" cy="561975"/>
          </a:xfrm>
        </p:spPr>
        <p:txBody>
          <a:bodyPr>
            <a:noAutofit/>
          </a:bodyPr>
          <a:lstStyle/>
          <a:p>
            <a:r>
              <a:rPr lang="pt-BR" sz="3200" b="1" dirty="0"/>
              <a:t>Resumindo: Com Externalidade o resultado de Mercado é ineficiente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4C0F0-D692-484B-81B4-A9E77FD0F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400" y="1711325"/>
            <a:ext cx="10515600" cy="4351338"/>
          </a:xfrm>
        </p:spPr>
        <p:txBody>
          <a:bodyPr/>
          <a:lstStyle/>
          <a:p>
            <a:r>
              <a:rPr lang="pt-BR" dirty="0"/>
              <a:t>Externalidade Negativa na Produção leva a um excesso de produção.  </a:t>
            </a:r>
          </a:p>
          <a:p>
            <a:endParaRPr lang="pt-BR" dirty="0"/>
          </a:p>
          <a:p>
            <a:r>
              <a:rPr lang="pt-BR" dirty="0"/>
              <a:t>Externalidade Positiva na Produção resulta em </a:t>
            </a:r>
            <a:r>
              <a:rPr lang="pt-BR" dirty="0" err="1"/>
              <a:t>sub-produção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/>
              <a:t>Externalidade Negativa no Consumo leva a um excesso de consumo.  </a:t>
            </a:r>
          </a:p>
          <a:p>
            <a:endParaRPr lang="pt-BR" dirty="0"/>
          </a:p>
          <a:p>
            <a:r>
              <a:rPr lang="pt-BR" dirty="0"/>
              <a:t>Externalidade Positiva no Consumo resulta em </a:t>
            </a:r>
            <a:r>
              <a:rPr lang="pt-BR" dirty="0" err="1"/>
              <a:t>sub-consumo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8539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7422E-64B3-4A4A-ABC0-7978E25A3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67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Teoria</a:t>
            </a:r>
            <a:r>
              <a:rPr lang="en-US" dirty="0"/>
              <a:t> da </a:t>
            </a:r>
            <a:r>
              <a:rPr lang="en-US" dirty="0" err="1"/>
              <a:t>Externalidade</a:t>
            </a:r>
            <a:r>
              <a:rPr lang="en-US" dirty="0"/>
              <a:t>: An</a:t>
            </a:r>
            <a:r>
              <a:rPr lang="pt-BR" dirty="0" err="1"/>
              <a:t>álise</a:t>
            </a:r>
            <a:r>
              <a:rPr lang="pt-BR" dirty="0"/>
              <a:t> Gráfica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5E4D8-BA9F-2547-80EE-1C9856BC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927100"/>
            <a:ext cx="10528300" cy="515937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8000" dirty="0"/>
              <a:t>Um </a:t>
            </a:r>
            <a:r>
              <a:rPr lang="en-US" sz="8000" dirty="0" err="1"/>
              <a:t>aspecto</a:t>
            </a:r>
            <a:r>
              <a:rPr lang="en-US" sz="8000" dirty="0"/>
              <a:t> </a:t>
            </a:r>
            <a:r>
              <a:rPr lang="en-US" sz="8000" dirty="0" err="1"/>
              <a:t>importante</a:t>
            </a:r>
            <a:r>
              <a:rPr lang="en-US" sz="8000" dirty="0"/>
              <a:t> </a:t>
            </a:r>
            <a:r>
              <a:rPr lang="en-US" sz="8000" dirty="0" err="1"/>
              <a:t>na</a:t>
            </a:r>
            <a:r>
              <a:rPr lang="en-US" sz="8000" dirty="0"/>
              <a:t> an</a:t>
            </a:r>
            <a:r>
              <a:rPr lang="pt-BR" sz="8000" dirty="0" err="1"/>
              <a:t>álise</a:t>
            </a:r>
            <a:r>
              <a:rPr lang="pt-BR" sz="8000" dirty="0"/>
              <a:t> gráfica é saber qual a curva que se desloca e para qual direção. </a:t>
            </a:r>
            <a:r>
              <a:rPr lang="en-US" sz="8000" dirty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8000" dirty="0" err="1"/>
              <a:t>Existem</a:t>
            </a:r>
            <a:r>
              <a:rPr lang="en-US" sz="8000" dirty="0"/>
              <a:t> 4 </a:t>
            </a:r>
            <a:r>
              <a:rPr lang="en-US" sz="8000" dirty="0" err="1"/>
              <a:t>possibilidades</a:t>
            </a:r>
            <a:r>
              <a:rPr lang="en-US" sz="8000" dirty="0"/>
              <a:t>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err="1"/>
              <a:t>Externalidade</a:t>
            </a:r>
            <a:r>
              <a:rPr lang="en-US" sz="8000" b="1" dirty="0"/>
              <a:t> </a:t>
            </a:r>
            <a:r>
              <a:rPr lang="en-US" sz="8000" b="1" dirty="0" err="1"/>
              <a:t>Negativa</a:t>
            </a:r>
            <a:r>
              <a:rPr lang="en-US" sz="8000" b="1" dirty="0"/>
              <a:t> da </a:t>
            </a:r>
            <a:r>
              <a:rPr lang="en-US" sz="8000" b="1" dirty="0" err="1"/>
              <a:t>Produ</a:t>
            </a:r>
            <a:r>
              <a:rPr lang="pt-BR" sz="8000" b="1" dirty="0" err="1"/>
              <a:t>ção</a:t>
            </a:r>
            <a:r>
              <a:rPr lang="en-US" sz="8000" b="1" dirty="0"/>
              <a:t>: </a:t>
            </a:r>
            <a:r>
              <a:rPr lang="en-US" sz="8000" dirty="0"/>
              <a:t>A </a:t>
            </a:r>
            <a:r>
              <a:rPr lang="en-US" sz="8000" dirty="0" err="1"/>
              <a:t>curva</a:t>
            </a:r>
            <a:r>
              <a:rPr lang="en-US" sz="8000" dirty="0"/>
              <a:t> de </a:t>
            </a:r>
            <a:r>
              <a:rPr lang="en-US" sz="8000" dirty="0" err="1"/>
              <a:t>Custo</a:t>
            </a:r>
            <a:r>
              <a:rPr lang="en-US" sz="8000" dirty="0"/>
              <a:t> Marginal Social </a:t>
            </a:r>
            <a:r>
              <a:rPr lang="en-US" sz="8000" dirty="0" err="1"/>
              <a:t>est</a:t>
            </a:r>
            <a:r>
              <a:rPr lang="pt-BR" sz="8000" dirty="0"/>
              <a:t>á acima da curva de Custo Marginal Privado. </a:t>
            </a:r>
            <a:r>
              <a:rPr lang="en-US" sz="8000" dirty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err="1"/>
              <a:t>Externalidade</a:t>
            </a:r>
            <a:r>
              <a:rPr lang="en-US" sz="8000" b="1" dirty="0"/>
              <a:t> </a:t>
            </a:r>
            <a:r>
              <a:rPr lang="en-US" sz="8000" b="1" dirty="0" err="1"/>
              <a:t>Positiva</a:t>
            </a:r>
            <a:r>
              <a:rPr lang="en-US" sz="8000" b="1" dirty="0"/>
              <a:t> da </a:t>
            </a:r>
            <a:r>
              <a:rPr lang="en-US" sz="8000" b="1" dirty="0" err="1"/>
              <a:t>Produ</a:t>
            </a:r>
            <a:r>
              <a:rPr lang="pt-BR" sz="8000" b="1" dirty="0" err="1"/>
              <a:t>ção</a:t>
            </a:r>
            <a:r>
              <a:rPr lang="en-US" sz="8000" b="1" dirty="0"/>
              <a:t>: </a:t>
            </a:r>
            <a:r>
              <a:rPr lang="en-US" sz="8000" dirty="0"/>
              <a:t>A </a:t>
            </a:r>
            <a:r>
              <a:rPr lang="en-US" sz="8000" dirty="0" err="1"/>
              <a:t>curva</a:t>
            </a:r>
            <a:r>
              <a:rPr lang="en-US" sz="8000" dirty="0"/>
              <a:t> de </a:t>
            </a:r>
            <a:r>
              <a:rPr lang="en-US" sz="8000" dirty="0" err="1"/>
              <a:t>Custo</a:t>
            </a:r>
            <a:r>
              <a:rPr lang="en-US" sz="8000" dirty="0"/>
              <a:t> Marginal Social </a:t>
            </a:r>
            <a:r>
              <a:rPr lang="en-US" sz="8000" dirty="0" err="1"/>
              <a:t>est</a:t>
            </a:r>
            <a:r>
              <a:rPr lang="pt-BR" sz="8000" dirty="0"/>
              <a:t>á abaixo da curva de Custo Marginal Privada. </a:t>
            </a:r>
            <a:r>
              <a:rPr lang="en-US" sz="8000" dirty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err="1"/>
              <a:t>Externalidade</a:t>
            </a:r>
            <a:r>
              <a:rPr lang="en-US" sz="8000" b="1" dirty="0"/>
              <a:t> </a:t>
            </a:r>
            <a:r>
              <a:rPr lang="en-US" sz="8000" b="1" dirty="0" err="1"/>
              <a:t>Negativa</a:t>
            </a:r>
            <a:r>
              <a:rPr lang="en-US" sz="8000" b="1" dirty="0"/>
              <a:t> do </a:t>
            </a:r>
            <a:r>
              <a:rPr lang="pt-BR" sz="8000" b="1" dirty="0"/>
              <a:t>Consumo</a:t>
            </a:r>
            <a:r>
              <a:rPr lang="en-US" sz="8000" dirty="0"/>
              <a:t>: A </a:t>
            </a:r>
            <a:r>
              <a:rPr lang="en-US" sz="8000" dirty="0" err="1"/>
              <a:t>curva</a:t>
            </a:r>
            <a:r>
              <a:rPr lang="en-US" sz="8000" dirty="0"/>
              <a:t> de </a:t>
            </a:r>
            <a:r>
              <a:rPr lang="en-US" sz="8000" dirty="0" err="1"/>
              <a:t>Benef</a:t>
            </a:r>
            <a:r>
              <a:rPr lang="pt-BR" sz="8000" dirty="0" err="1"/>
              <a:t>ício</a:t>
            </a:r>
            <a:r>
              <a:rPr lang="en-US" sz="8000" dirty="0"/>
              <a:t> Marginal Social </a:t>
            </a:r>
            <a:r>
              <a:rPr lang="pt-BR" sz="8000" dirty="0"/>
              <a:t>posiciona-se abaixo da curva de Benefício Marginal Privado. </a:t>
            </a:r>
            <a:r>
              <a:rPr lang="en-US" sz="8000" dirty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err="1"/>
              <a:t>Externalidade</a:t>
            </a:r>
            <a:r>
              <a:rPr lang="en-US" sz="8000" b="1" dirty="0"/>
              <a:t> </a:t>
            </a:r>
            <a:r>
              <a:rPr lang="en-US" sz="8000" b="1" dirty="0" err="1"/>
              <a:t>Positiva</a:t>
            </a:r>
            <a:r>
              <a:rPr lang="en-US" sz="8000" b="1" dirty="0"/>
              <a:t> do </a:t>
            </a:r>
            <a:r>
              <a:rPr lang="pt-BR" sz="8000" b="1" dirty="0"/>
              <a:t>Consumo</a:t>
            </a:r>
            <a:r>
              <a:rPr lang="en-US" sz="8000" b="1" dirty="0"/>
              <a:t>: </a:t>
            </a:r>
            <a:r>
              <a:rPr lang="en-US" sz="8000" dirty="0"/>
              <a:t>A </a:t>
            </a:r>
            <a:r>
              <a:rPr lang="en-US" sz="8000" dirty="0" err="1"/>
              <a:t>curva</a:t>
            </a:r>
            <a:r>
              <a:rPr lang="en-US" sz="8000" dirty="0"/>
              <a:t> de </a:t>
            </a:r>
            <a:r>
              <a:rPr lang="en-US" sz="8000" dirty="0" err="1"/>
              <a:t>Benef</a:t>
            </a:r>
            <a:r>
              <a:rPr lang="pt-BR" sz="8000" dirty="0" err="1"/>
              <a:t>ício</a:t>
            </a:r>
            <a:r>
              <a:rPr lang="en-US" sz="8000" dirty="0"/>
              <a:t> Marginal Social </a:t>
            </a:r>
            <a:r>
              <a:rPr lang="pt-BR" sz="8000" dirty="0"/>
              <a:t>posiciona-se acima da curva de Benefício Marginal Privado. </a:t>
            </a:r>
            <a:r>
              <a:rPr lang="en-US" sz="8000" dirty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8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1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10444-C0D1-274D-AFF8-8B628D4E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Monop</a:t>
            </a:r>
            <a:r>
              <a:rPr lang="pt-BR" dirty="0" err="1"/>
              <a:t>ólio</a:t>
            </a:r>
            <a:r>
              <a:rPr lang="pt-BR" dirty="0"/>
              <a:t> Natural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9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xfrm>
            <a:off x="363220" y="412750"/>
            <a:ext cx="8686800" cy="5619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sz="3200" b="1" dirty="0">
                <a:latin typeface="Calibri" charset="0"/>
              </a:rPr>
              <a:t>2.  Monopólio Natural</a:t>
            </a:r>
            <a:br>
              <a:rPr lang="pt-BR" sz="3200" b="1" dirty="0">
                <a:latin typeface="Calibri" charset="0"/>
              </a:rPr>
            </a:br>
            <a:r>
              <a:rPr lang="pt-BR" sz="2000" b="1" dirty="0">
                <a:latin typeface="Calibri" charset="0"/>
              </a:rPr>
              <a:t>  </a:t>
            </a:r>
            <a:endParaRPr lang="en-US" sz="2000" b="1" dirty="0">
              <a:latin typeface="Calibri" charset="0"/>
            </a:endParaRPr>
          </a:p>
        </p:txBody>
      </p:sp>
      <p:sp>
        <p:nvSpPr>
          <p:cNvPr id="126978" name="Rectangle 3"/>
          <p:cNvSpPr>
            <a:spLocks noGrp="1" noChangeArrowheads="1"/>
          </p:cNvSpPr>
          <p:nvPr>
            <p:ph idx="1"/>
          </p:nvPr>
        </p:nvSpPr>
        <p:spPr>
          <a:xfrm>
            <a:off x="774699" y="1101725"/>
            <a:ext cx="10871201" cy="52546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pt-BR" sz="2400" b="1" dirty="0">
                <a:latin typeface="Calibri" charset="0"/>
              </a:rPr>
              <a:t>Monopólio e Monopólio natural – um mesmo conceito?</a:t>
            </a:r>
          </a:p>
          <a:p>
            <a:pPr eaLnBrk="1" hangingPunct="1">
              <a:buFontTx/>
              <a:buNone/>
            </a:pPr>
            <a:endParaRPr lang="pt-BR" sz="2400" b="1" dirty="0">
              <a:latin typeface="Calibri" charset="0"/>
            </a:endParaRPr>
          </a:p>
          <a:p>
            <a:pPr eaLnBrk="1" hangingPunct="1">
              <a:buFontTx/>
              <a:buNone/>
            </a:pPr>
            <a:r>
              <a:rPr lang="pt-BR" sz="2400" b="1" dirty="0">
                <a:latin typeface="Calibri" charset="0"/>
              </a:rPr>
              <a:t>O monopólio pode ocorrer pelos seguintes motivos: </a:t>
            </a:r>
          </a:p>
          <a:p>
            <a:pPr eaLnBrk="1" hangingPunct="1">
              <a:buFontTx/>
              <a:buNone/>
            </a:pPr>
            <a:endParaRPr lang="pt-BR" sz="2400" b="1" dirty="0">
              <a:latin typeface="Calibri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Calibri" charset="0"/>
              </a:rPr>
              <a:t> (</a:t>
            </a:r>
            <a:r>
              <a:rPr lang="pt-BR" sz="1800" dirty="0" err="1">
                <a:latin typeface="Calibri" charset="0"/>
              </a:rPr>
              <a:t>i</a:t>
            </a:r>
            <a:r>
              <a:rPr lang="pt-BR" sz="1800" dirty="0">
                <a:latin typeface="Calibri" charset="0"/>
              </a:rPr>
              <a:t>) </a:t>
            </a:r>
            <a:r>
              <a:rPr lang="pt-BR" sz="2400" dirty="0">
                <a:latin typeface="Calibri" charset="0"/>
              </a:rPr>
              <a:t>Apenas uma firma produz o bem porque somente essa tem acesso a um determinado insumo chave.</a:t>
            </a:r>
          </a:p>
          <a:p>
            <a:pPr eaLnBrk="1" hangingPunct="1">
              <a:buFontTx/>
              <a:buNone/>
            </a:pPr>
            <a:endParaRPr lang="pt-BR" sz="2400" dirty="0">
              <a:latin typeface="Calibri" charset="0"/>
            </a:endParaRPr>
          </a:p>
          <a:p>
            <a:pPr eaLnBrk="1" hangingPunct="1">
              <a:buFontTx/>
              <a:buNone/>
            </a:pPr>
            <a:r>
              <a:rPr lang="pt-BR" sz="2000" dirty="0">
                <a:latin typeface="Calibri" charset="0"/>
              </a:rPr>
              <a:t> (</a:t>
            </a:r>
            <a:r>
              <a:rPr lang="pt-BR" sz="2000" dirty="0" err="1">
                <a:latin typeface="Calibri" charset="0"/>
              </a:rPr>
              <a:t>ii</a:t>
            </a:r>
            <a:r>
              <a:rPr lang="pt-BR" sz="2000" dirty="0">
                <a:latin typeface="Calibri" charset="0"/>
              </a:rPr>
              <a:t>) </a:t>
            </a:r>
            <a:r>
              <a:rPr lang="pt-BR" sz="2400" dirty="0">
                <a:latin typeface="Calibri" charset="0"/>
              </a:rPr>
              <a:t>O governo cria (ou permite) monopólios através de regulamentos governamentais tais como patentes.</a:t>
            </a:r>
          </a:p>
          <a:p>
            <a:pPr eaLnBrk="1" hangingPunct="1">
              <a:buFontTx/>
              <a:buNone/>
            </a:pPr>
            <a:endParaRPr lang="pt-BR" sz="2400" dirty="0">
              <a:latin typeface="Calibri" charset="0"/>
            </a:endParaRPr>
          </a:p>
        </p:txBody>
      </p:sp>
      <p:sp>
        <p:nvSpPr>
          <p:cNvPr id="12697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1D2413-9043-734A-BE2C-0F8BCB0FF493}" type="slidenum">
              <a:rPr lang="en-US" sz="1400"/>
              <a:pPr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76375015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483072"/>
            <a:ext cx="8686800" cy="5619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sz="3200" b="1" dirty="0">
                <a:latin typeface="Calibri" charset="0"/>
              </a:rPr>
              <a:t>2.  Monopólio Natural</a:t>
            </a:r>
            <a:br>
              <a:rPr lang="pt-BR" sz="3200" b="1" dirty="0">
                <a:latin typeface="Calibri" charset="0"/>
              </a:rPr>
            </a:br>
            <a:r>
              <a:rPr lang="pt-BR" sz="2000" b="1" dirty="0">
                <a:latin typeface="Calibri" charset="0"/>
              </a:rPr>
              <a:t>  </a:t>
            </a:r>
            <a:endParaRPr lang="en-US" sz="2000" b="1" dirty="0">
              <a:latin typeface="Calibri" charset="0"/>
            </a:endParaRPr>
          </a:p>
        </p:txBody>
      </p:sp>
      <p:sp>
        <p:nvSpPr>
          <p:cNvPr id="12902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C6DE79-A68B-8F42-899D-45DD437569BE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75A908E-F796-CA47-9E86-6308233624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18047"/>
            <a:ext cx="10515600" cy="4339753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dirty="0">
                <a:latin typeface="Calibri" charset="0"/>
              </a:rPr>
              <a:t>	Um monopólio natural refere-se a </a:t>
            </a:r>
            <a:r>
              <a:rPr lang="pt-BR" b="1" dirty="0">
                <a:latin typeface="Calibri" charset="0"/>
              </a:rPr>
              <a:t>uma estrutura de custos caracterizada por </a:t>
            </a:r>
            <a:r>
              <a:rPr lang="pt-BR" b="1" i="1" dirty="0">
                <a:latin typeface="Calibri" charset="0"/>
              </a:rPr>
              <a:t>altos custos fixos, custo marginal constante e extremamente baixo e </a:t>
            </a:r>
            <a:r>
              <a:rPr lang="pt-BR" b="1" i="1" dirty="0" err="1">
                <a:latin typeface="Calibri" charset="0"/>
              </a:rPr>
              <a:t>CMe</a:t>
            </a:r>
            <a:r>
              <a:rPr lang="pt-BR" b="1" i="1" dirty="0">
                <a:latin typeface="Calibri" charset="0"/>
              </a:rPr>
              <a:t> </a:t>
            </a:r>
            <a:r>
              <a:rPr lang="pt-BR" b="1" i="1" dirty="0" err="1">
                <a:latin typeface="Calibri" charset="0"/>
              </a:rPr>
              <a:t>monotonicamente</a:t>
            </a:r>
            <a:r>
              <a:rPr lang="pt-BR" b="1" i="1" dirty="0">
                <a:latin typeface="Calibri" charset="0"/>
              </a:rPr>
              <a:t> decrescente</a:t>
            </a:r>
            <a:r>
              <a:rPr lang="pt-BR" dirty="0">
                <a:latin typeface="Calibri" charset="0"/>
              </a:rPr>
              <a:t>,</a:t>
            </a:r>
            <a:r>
              <a:rPr lang="pt-BR" b="1" dirty="0">
                <a:latin typeface="Calibri" charset="0"/>
              </a:rPr>
              <a:t> </a:t>
            </a:r>
            <a:r>
              <a:rPr lang="pt-BR" dirty="0">
                <a:latin typeface="Calibri" charset="0"/>
              </a:rPr>
              <a:t>de forma que o volume necessário para viabilizar a produção por uma única empresa pode diminuir a viabilidade da atuação de grande número de empresas em determinada indústria. </a:t>
            </a:r>
          </a:p>
          <a:p>
            <a:pPr>
              <a:lnSpc>
                <a:spcPct val="100000"/>
              </a:lnSpc>
              <a:buNone/>
            </a:pPr>
            <a:endParaRPr lang="pt-BR" dirty="0">
              <a:latin typeface="Calibri" charset="0"/>
            </a:endParaRPr>
          </a:p>
          <a:p>
            <a:pPr>
              <a:buNone/>
            </a:pPr>
            <a:r>
              <a:rPr lang="pt-BR" dirty="0"/>
              <a:t>		Considere-se uma das possíveis definições do conceito de Monopólio Natural em que a existência de uma única empresa provê o mercado com um produto ou serviço a um custo menor do que numa outra situação em que existisse mais de uma empresa operando.</a:t>
            </a:r>
            <a:endParaRPr lang="pt-BR" dirty="0">
              <a:latin typeface="Calibri" charset="0"/>
            </a:endParaRPr>
          </a:p>
          <a:p>
            <a:pPr eaLnBrk="1" hangingPunct="1"/>
            <a:endParaRPr lang="pt-BR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06663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23E9F-E265-CD4A-89A5-530342F2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411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Monop</a:t>
            </a:r>
            <a:r>
              <a:rPr lang="pt-BR" dirty="0" err="1"/>
              <a:t>ólio</a:t>
            </a:r>
            <a:r>
              <a:rPr lang="pt-BR" dirty="0"/>
              <a:t> e monopólio natural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BA6B6E0-FAB9-8640-A191-172447B25833}"/>
              </a:ext>
            </a:extLst>
          </p:cNvPr>
          <p:cNvCxnSpPr>
            <a:cxnSpLocks/>
          </p:cNvCxnSpPr>
          <p:nvPr/>
        </p:nvCxnSpPr>
        <p:spPr>
          <a:xfrm>
            <a:off x="2564892" y="5343654"/>
            <a:ext cx="43525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3F88112-5C33-8B49-A112-57F42E54345F}"/>
              </a:ext>
            </a:extLst>
          </p:cNvPr>
          <p:cNvCxnSpPr>
            <a:cxnSpLocks/>
          </p:cNvCxnSpPr>
          <p:nvPr/>
        </p:nvCxnSpPr>
        <p:spPr>
          <a:xfrm flipV="1">
            <a:off x="2564892" y="1511302"/>
            <a:ext cx="0" cy="3832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68D026-D6F1-464D-A340-07D24662AD7E}"/>
              </a:ext>
            </a:extLst>
          </p:cNvPr>
          <p:cNvCxnSpPr>
            <a:cxnSpLocks/>
          </p:cNvCxnSpPr>
          <p:nvPr/>
        </p:nvCxnSpPr>
        <p:spPr>
          <a:xfrm>
            <a:off x="2564892" y="2222502"/>
            <a:ext cx="3467608" cy="312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EC0E6B-2517-2746-88DC-E0CCDE196A28}"/>
              </a:ext>
            </a:extLst>
          </p:cNvPr>
          <p:cNvCxnSpPr>
            <a:cxnSpLocks/>
          </p:cNvCxnSpPr>
          <p:nvPr/>
        </p:nvCxnSpPr>
        <p:spPr>
          <a:xfrm>
            <a:off x="2564891" y="2222501"/>
            <a:ext cx="1733805" cy="312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34D71F-03F2-2047-8374-0D02C6926B9D}"/>
              </a:ext>
            </a:extLst>
          </p:cNvPr>
          <p:cNvCxnSpPr>
            <a:cxnSpLocks/>
          </p:cNvCxnSpPr>
          <p:nvPr/>
        </p:nvCxnSpPr>
        <p:spPr>
          <a:xfrm>
            <a:off x="2564891" y="4597402"/>
            <a:ext cx="34676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>
            <a:extLst>
              <a:ext uri="{FF2B5EF4-FFF2-40B4-BE49-F238E27FC236}">
                <a16:creationId xmlns:a16="http://schemas.microsoft.com/office/drawing/2014/main" id="{BCEE3FC1-D37D-4B41-8449-C70F21EEF4AF}"/>
              </a:ext>
            </a:extLst>
          </p:cNvPr>
          <p:cNvSpPr/>
          <p:nvPr/>
        </p:nvSpPr>
        <p:spPr>
          <a:xfrm rot="10800000">
            <a:off x="2564888" y="2882032"/>
            <a:ext cx="6553712" cy="1454387"/>
          </a:xfrm>
          <a:prstGeom prst="arc">
            <a:avLst>
              <a:gd name="adj1" fmla="val 16200000"/>
              <a:gd name="adj2" fmla="val 985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1F426F-E57A-1645-AACE-6F3A0DA3FA93}"/>
              </a:ext>
            </a:extLst>
          </p:cNvPr>
          <p:cNvCxnSpPr>
            <a:cxnSpLocks/>
          </p:cNvCxnSpPr>
          <p:nvPr/>
        </p:nvCxnSpPr>
        <p:spPr>
          <a:xfrm flipV="1">
            <a:off x="3873500" y="3378200"/>
            <a:ext cx="0" cy="19654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D0F1907-3B7D-8249-B2AF-F275CE861F40}"/>
              </a:ext>
            </a:extLst>
          </p:cNvPr>
          <p:cNvCxnSpPr>
            <a:cxnSpLocks/>
          </p:cNvCxnSpPr>
          <p:nvPr/>
        </p:nvCxnSpPr>
        <p:spPr>
          <a:xfrm>
            <a:off x="2564889" y="3378200"/>
            <a:ext cx="130861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BCF8197-70D6-894C-81BF-38BD01AD4034}"/>
              </a:ext>
            </a:extLst>
          </p:cNvPr>
          <p:cNvCxnSpPr>
            <a:cxnSpLocks/>
          </p:cNvCxnSpPr>
          <p:nvPr/>
        </p:nvCxnSpPr>
        <p:spPr>
          <a:xfrm>
            <a:off x="2564889" y="4310536"/>
            <a:ext cx="2637539" cy="2588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91775D0-D9D7-D445-B54D-A73AB5DBA842}"/>
              </a:ext>
            </a:extLst>
          </p:cNvPr>
          <p:cNvCxnSpPr>
            <a:cxnSpLocks/>
          </p:cNvCxnSpPr>
          <p:nvPr/>
        </p:nvCxnSpPr>
        <p:spPr>
          <a:xfrm flipV="1">
            <a:off x="5202428" y="4360927"/>
            <a:ext cx="0" cy="9452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BA0E074-26B0-FA41-97DE-1069FC1075C1}"/>
              </a:ext>
            </a:extLst>
          </p:cNvPr>
          <p:cNvSpPr txBox="1"/>
          <p:nvPr/>
        </p:nvSpPr>
        <p:spPr>
          <a:xfrm>
            <a:off x="6032500" y="4097528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CMe</a:t>
            </a:r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819F9C-F2F5-B944-B1F7-44910A80E27F}"/>
              </a:ext>
            </a:extLst>
          </p:cNvPr>
          <p:cNvSpPr txBox="1"/>
          <p:nvPr/>
        </p:nvSpPr>
        <p:spPr>
          <a:xfrm>
            <a:off x="6109964" y="4442754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CMg</a:t>
            </a:r>
            <a:endParaRPr 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B702DA-CD37-764E-8FE6-6D80569F1444}"/>
              </a:ext>
            </a:extLst>
          </p:cNvPr>
          <p:cNvSpPr txBox="1"/>
          <p:nvPr/>
        </p:nvSpPr>
        <p:spPr>
          <a:xfrm>
            <a:off x="7048500" y="5343653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67D732-D60F-3A44-AB4F-41A5A5A2C415}"/>
              </a:ext>
            </a:extLst>
          </p:cNvPr>
          <p:cNvSpPr txBox="1"/>
          <p:nvPr/>
        </p:nvSpPr>
        <p:spPr>
          <a:xfrm>
            <a:off x="2084048" y="140663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AAB7E9-9A9C-FF4A-B724-9A344A15E82C}"/>
              </a:ext>
            </a:extLst>
          </p:cNvPr>
          <p:cNvSpPr txBox="1"/>
          <p:nvPr/>
        </p:nvSpPr>
        <p:spPr>
          <a:xfrm>
            <a:off x="3621406" y="5445982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Qm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189F47-2B53-5F45-A750-E92165F4073E}"/>
              </a:ext>
            </a:extLst>
          </p:cNvPr>
          <p:cNvSpPr txBox="1"/>
          <p:nvPr/>
        </p:nvSpPr>
        <p:spPr>
          <a:xfrm>
            <a:off x="5072701" y="5496567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083427-D8E3-7740-BB71-53A375C71652}"/>
              </a:ext>
            </a:extLst>
          </p:cNvPr>
          <p:cNvSpPr txBox="1"/>
          <p:nvPr/>
        </p:nvSpPr>
        <p:spPr>
          <a:xfrm>
            <a:off x="5202428" y="39751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67CA96-1475-5340-8A6F-E52450BF0750}"/>
              </a:ext>
            </a:extLst>
          </p:cNvPr>
          <p:cNvSpPr txBox="1"/>
          <p:nvPr/>
        </p:nvSpPr>
        <p:spPr>
          <a:xfrm>
            <a:off x="3903670" y="38580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39A5EC-CF41-6D45-861B-24C812D1A589}"/>
              </a:ext>
            </a:extLst>
          </p:cNvPr>
          <p:cNvSpPr txBox="1"/>
          <p:nvPr/>
        </p:nvSpPr>
        <p:spPr>
          <a:xfrm>
            <a:off x="4036057" y="315995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834423-897B-D346-9054-238664DB5413}"/>
              </a:ext>
            </a:extLst>
          </p:cNvPr>
          <p:cNvCxnSpPr/>
          <p:nvPr/>
        </p:nvCxnSpPr>
        <p:spPr>
          <a:xfrm flipH="1" flipV="1">
            <a:off x="2564888" y="4097528"/>
            <a:ext cx="1318769" cy="622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1221EC2-3820-6B45-ADF8-A9BDE22DE912}"/>
              </a:ext>
            </a:extLst>
          </p:cNvPr>
          <p:cNvSpPr txBox="1"/>
          <p:nvPr/>
        </p:nvSpPr>
        <p:spPr>
          <a:xfrm>
            <a:off x="2006896" y="3159953"/>
            <a:ext cx="47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D7D2EB-A03D-1449-9045-04691020F40E}"/>
              </a:ext>
            </a:extLst>
          </p:cNvPr>
          <p:cNvSpPr txBox="1"/>
          <p:nvPr/>
        </p:nvSpPr>
        <p:spPr>
          <a:xfrm>
            <a:off x="2015257" y="3869176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CMe</a:t>
            </a:r>
            <a:endParaRPr lang="en-US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28A01F-4C37-C349-8973-5FDC2547CA2A}"/>
              </a:ext>
            </a:extLst>
          </p:cNvPr>
          <p:cNvSpPr txBox="1"/>
          <p:nvPr/>
        </p:nvSpPr>
        <p:spPr>
          <a:xfrm>
            <a:off x="1910282" y="4227426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CMe2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CA8D7C-54C8-B349-BC94-B0C8E3F0721B}"/>
              </a:ext>
            </a:extLst>
          </p:cNvPr>
          <p:cNvSpPr txBox="1"/>
          <p:nvPr/>
        </p:nvSpPr>
        <p:spPr>
          <a:xfrm>
            <a:off x="2007838" y="4467634"/>
            <a:ext cx="67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MN</a:t>
            </a:r>
          </a:p>
        </p:txBody>
      </p:sp>
    </p:spTree>
    <p:extLst>
      <p:ext uri="{BB962C8B-B14F-4D97-AF65-F5344CB8AC3E}">
        <p14:creationId xmlns:p14="http://schemas.microsoft.com/office/powerpoint/2010/main" val="2852200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85751"/>
            <a:ext cx="8686800" cy="561975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pt-BR" sz="3200" b="1" dirty="0">
                <a:latin typeface="Calibri" charset="0"/>
              </a:rPr>
              <a:t>2.  Monopólio Natural </a:t>
            </a:r>
            <a:r>
              <a:rPr lang="pt-BR" sz="3200" b="1" dirty="0" err="1">
                <a:latin typeface="Calibri" charset="0"/>
              </a:rPr>
              <a:t>vs</a:t>
            </a:r>
            <a:r>
              <a:rPr lang="pt-BR" sz="3200" b="1" dirty="0">
                <a:latin typeface="Calibri" charset="0"/>
              </a:rPr>
              <a:t> Monopólio</a:t>
            </a:r>
            <a:br>
              <a:rPr lang="pt-BR" sz="3200" b="1" dirty="0">
                <a:latin typeface="Calibri" charset="0"/>
              </a:rPr>
            </a:br>
            <a:r>
              <a:rPr lang="pt-BR" sz="2000" b="1" dirty="0">
                <a:latin typeface="Calibri" charset="0"/>
              </a:rPr>
              <a:t>  </a:t>
            </a:r>
            <a:endParaRPr lang="en-US" sz="2000" b="1" dirty="0">
              <a:latin typeface="Calibri" charset="0"/>
            </a:endParaRPr>
          </a:p>
        </p:txBody>
      </p:sp>
      <p:sp>
        <p:nvSpPr>
          <p:cNvPr id="131074" name="Rectangle 3"/>
          <p:cNvSpPr>
            <a:spLocks noGrp="1" noChangeArrowheads="1"/>
          </p:cNvSpPr>
          <p:nvPr>
            <p:ph idx="1"/>
          </p:nvPr>
        </p:nvSpPr>
        <p:spPr>
          <a:xfrm>
            <a:off x="869795" y="847726"/>
            <a:ext cx="10348331" cy="5118176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endParaRPr lang="pt-BR" dirty="0">
              <a:latin typeface="Calibri" charset="0"/>
            </a:endParaRPr>
          </a:p>
          <a:p>
            <a:pPr algn="just" eaLnBrk="1" hangingPunct="1"/>
            <a:r>
              <a:rPr lang="pt-BR" dirty="0">
                <a:latin typeface="Calibri" charset="0"/>
              </a:rPr>
              <a:t>Ao contrário de um simples monopólio, o monopólio natural não significa que apenas uma firma está provendo um serviço ou bem particular. </a:t>
            </a:r>
          </a:p>
          <a:p>
            <a:pPr algn="just" eaLnBrk="1" hangingPunct="1"/>
            <a:endParaRPr lang="pt-BR" dirty="0">
              <a:latin typeface="Calibri" charset="0"/>
            </a:endParaRPr>
          </a:p>
          <a:p>
            <a:pPr algn="just" eaLnBrk="1" hangingPunct="1"/>
            <a:r>
              <a:rPr lang="pt-BR" dirty="0">
                <a:latin typeface="Calibri" charset="0"/>
              </a:rPr>
              <a:t>Ao invés disso, trata-se de uma assertiva sobre uma indústria onde firmas múltiplas provendo o bem ou serviço são </a:t>
            </a:r>
            <a:r>
              <a:rPr lang="pt-BR" b="1" dirty="0">
                <a:latin typeface="Calibri" charset="0"/>
              </a:rPr>
              <a:t>menos</a:t>
            </a:r>
            <a:r>
              <a:rPr lang="pt-BR" dirty="0">
                <a:latin typeface="Calibri" charset="0"/>
              </a:rPr>
              <a:t> eficientes (</a:t>
            </a:r>
            <a:r>
              <a:rPr lang="pt-BR" b="1" i="1" dirty="0">
                <a:latin typeface="Calibri" charset="0"/>
              </a:rPr>
              <a:t>mais caro para a nação ou economia</a:t>
            </a:r>
            <a:r>
              <a:rPr lang="pt-BR" dirty="0">
                <a:latin typeface="Calibri" charset="0"/>
              </a:rPr>
              <a:t>) que se uma única firma provê o bem ou serviço. </a:t>
            </a:r>
          </a:p>
          <a:p>
            <a:pPr algn="just" eaLnBrk="1" hangingPunct="1"/>
            <a:endParaRPr lang="pt-BR" dirty="0">
              <a:latin typeface="Calibri" charset="0"/>
            </a:endParaRPr>
          </a:p>
          <a:p>
            <a:pPr algn="just" eaLnBrk="1" hangingPunct="1"/>
            <a:r>
              <a:rPr lang="pt-BR" dirty="0">
                <a:latin typeface="Calibri" charset="0"/>
              </a:rPr>
              <a:t>Essa indústria pode - ou não – apresentar um único ofertante.  </a:t>
            </a:r>
            <a:endParaRPr lang="en-US" dirty="0">
              <a:latin typeface="Calibri" charset="0"/>
            </a:endParaRPr>
          </a:p>
        </p:txBody>
      </p:sp>
      <p:sp>
        <p:nvSpPr>
          <p:cNvPr id="13107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2339F3-56BB-C243-B92A-5AC402DA75D7}" type="slidenum">
              <a:rPr lang="en-US" sz="1400"/>
              <a:pPr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86063792"/>
      </p:ext>
    </p:extLst>
  </p:cSld>
  <p:clrMapOvr>
    <a:masterClrMapping/>
  </p:clrMapOvr>
  <p:transition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8960" y="285751"/>
            <a:ext cx="837184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200" b="1" dirty="0">
                <a:latin typeface="Calibri" charset="0"/>
              </a:rPr>
              <a:t>Monopólio Natural</a:t>
            </a:r>
            <a:br>
              <a:rPr lang="pt-BR" sz="3200" b="1" dirty="0">
                <a:latin typeface="Calibri" charset="0"/>
              </a:rPr>
            </a:br>
            <a:r>
              <a:rPr lang="pt-BR" sz="2000" b="1" dirty="0">
                <a:latin typeface="Calibri" charset="0"/>
              </a:rPr>
              <a:t>  </a:t>
            </a:r>
            <a:endParaRPr lang="en-US" sz="2000" b="1" dirty="0">
              <a:latin typeface="Calibri" charset="0"/>
            </a:endParaRPr>
          </a:p>
        </p:txBody>
      </p:sp>
      <p:sp>
        <p:nvSpPr>
          <p:cNvPr id="133122" name="Rectangle 3"/>
          <p:cNvSpPr>
            <a:spLocks noGrp="1" noChangeArrowheads="1"/>
          </p:cNvSpPr>
          <p:nvPr>
            <p:ph idx="1"/>
          </p:nvPr>
        </p:nvSpPr>
        <p:spPr>
          <a:xfrm>
            <a:off x="828412" y="947854"/>
            <a:ext cx="10657344" cy="4705815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endParaRPr lang="pt-BR" sz="2400" dirty="0"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pt-BR" sz="2400" dirty="0">
                <a:latin typeface="Arial" charset="0"/>
              </a:rPr>
              <a:t>Exemplos de setores já identificados como monopólios naturais:</a:t>
            </a:r>
          </a:p>
          <a:p>
            <a:pPr algn="just"/>
            <a:r>
              <a:rPr lang="pt-BR" sz="2400" b="1" i="1" dirty="0">
                <a:latin typeface="Arial" charset="0"/>
              </a:rPr>
              <a:t>Ferrovia, </a:t>
            </a:r>
          </a:p>
          <a:p>
            <a:pPr algn="just"/>
            <a:r>
              <a:rPr lang="pt-BR" sz="2400" b="1" i="1" dirty="0">
                <a:latin typeface="Arial" charset="0"/>
              </a:rPr>
              <a:t>Telecomunicação, </a:t>
            </a:r>
          </a:p>
          <a:p>
            <a:pPr algn="just"/>
            <a:r>
              <a:rPr lang="pt-BR" sz="2400" b="1" i="1" dirty="0">
                <a:latin typeface="Arial" charset="0"/>
              </a:rPr>
              <a:t>Serviços de tratamento e distribuição de água, </a:t>
            </a:r>
          </a:p>
          <a:p>
            <a:pPr algn="just"/>
            <a:r>
              <a:rPr lang="pt-BR" sz="2400" b="1" i="1" dirty="0">
                <a:latin typeface="Arial" charset="0"/>
              </a:rPr>
              <a:t>Eletricidade, </a:t>
            </a:r>
          </a:p>
          <a:p>
            <a:pPr algn="just"/>
            <a:r>
              <a:rPr lang="pt-BR" sz="2400" b="1" i="1" dirty="0">
                <a:latin typeface="Arial" charset="0"/>
              </a:rPr>
              <a:t>Correios.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2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4D938C-4B99-D24A-8CA0-A41A584CA9AB}" type="slidenum">
              <a:rPr lang="en-US" sz="1400"/>
              <a:pPr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10205279"/>
      </p:ext>
    </p:extLst>
  </p:cSld>
  <p:clrMapOvr>
    <a:masterClrMapping/>
  </p:clrMapOvr>
  <p:transition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10444-C0D1-274D-AFF8-8B628D4E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Externalidades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1363</Words>
  <Application>Microsoft Macintosh PowerPoint</Application>
  <PresentationFormat>Widescreen</PresentationFormat>
  <Paragraphs>222</Paragraphs>
  <Slides>25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Al Nile</vt:lpstr>
      <vt:lpstr>Arial</vt:lpstr>
      <vt:lpstr>ArialMT</vt:lpstr>
      <vt:lpstr>Calibri</vt:lpstr>
      <vt:lpstr>Calibri Light</vt:lpstr>
      <vt:lpstr>Office Theme</vt:lpstr>
      <vt:lpstr>LES 0559 - Economia do Setor Público  1º. Semestre de 2018</vt:lpstr>
      <vt:lpstr>PowerPoint Presentation</vt:lpstr>
      <vt:lpstr>Monopólio Natural</vt:lpstr>
      <vt:lpstr>2.  Monopólio Natural   </vt:lpstr>
      <vt:lpstr>2.  Monopólio Natural   </vt:lpstr>
      <vt:lpstr>Monopólio e monopólio natural</vt:lpstr>
      <vt:lpstr>2.  Monopólio Natural vs Monopólio   </vt:lpstr>
      <vt:lpstr>Monopólio Natural   </vt:lpstr>
      <vt:lpstr>Externalidades</vt:lpstr>
      <vt:lpstr> EXTERNALIDADES</vt:lpstr>
      <vt:lpstr> EXTERNALIDADES</vt:lpstr>
      <vt:lpstr> EXTERNALIDADES</vt:lpstr>
      <vt:lpstr>Exemplos de externalidades negativas</vt:lpstr>
      <vt:lpstr> Externalidade Negativa de Produção - Definições</vt:lpstr>
      <vt:lpstr> Externalidade Negativa na Produção </vt:lpstr>
      <vt:lpstr>Externalidade negativa</vt:lpstr>
      <vt:lpstr> Externalidade Negativa de Consumo - Definições</vt:lpstr>
      <vt:lpstr> Externalidade Negativa no Consumo</vt:lpstr>
      <vt:lpstr>Externalidade Positiva na Produção</vt:lpstr>
      <vt:lpstr> Externalidade Negativa na Produção </vt:lpstr>
      <vt:lpstr>Externalidade Positiva no Consumo</vt:lpstr>
      <vt:lpstr>Curva de Demanda e Externalidades Positivas no Consumo   Caso em que o consumo privado deve ser estimulado pelo planejador </vt:lpstr>
      <vt:lpstr>Exemplos de externalidades positivas</vt:lpstr>
      <vt:lpstr>Resumindo: Com Externalidade o resultado de Mercado é ineficiente</vt:lpstr>
      <vt:lpstr>Teoria da Externalidade: Análise Gráfica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1 - Estrutura  </dc:title>
  <dc:creator>Heloisa Burnquist</dc:creator>
  <cp:lastModifiedBy>Heloisa Burnquist</cp:lastModifiedBy>
  <cp:revision>190</cp:revision>
  <dcterms:created xsi:type="dcterms:W3CDTF">2017-03-07T18:58:02Z</dcterms:created>
  <dcterms:modified xsi:type="dcterms:W3CDTF">2018-03-06T18:48:27Z</dcterms:modified>
</cp:coreProperties>
</file>