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3F83-98E4-4C85-8FA0-4406E27A5FAB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3344-409C-4BCA-9E26-D148C1112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818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3F83-98E4-4C85-8FA0-4406E27A5FAB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3344-409C-4BCA-9E26-D148C1112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95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3F83-98E4-4C85-8FA0-4406E27A5FAB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3344-409C-4BCA-9E26-D148C1112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80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3F83-98E4-4C85-8FA0-4406E27A5FAB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3344-409C-4BCA-9E26-D148C1112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73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3F83-98E4-4C85-8FA0-4406E27A5FAB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3344-409C-4BCA-9E26-D148C1112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27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3F83-98E4-4C85-8FA0-4406E27A5FAB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3344-409C-4BCA-9E26-D148C1112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88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3F83-98E4-4C85-8FA0-4406E27A5FAB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3344-409C-4BCA-9E26-D148C1112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87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3F83-98E4-4C85-8FA0-4406E27A5FAB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3344-409C-4BCA-9E26-D148C1112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717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3F83-98E4-4C85-8FA0-4406E27A5FAB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3344-409C-4BCA-9E26-D148C1112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67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3F83-98E4-4C85-8FA0-4406E27A5FAB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3344-409C-4BCA-9E26-D148C1112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90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3F83-98E4-4C85-8FA0-4406E27A5FAB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3344-409C-4BCA-9E26-D148C1112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75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D3F83-98E4-4C85-8FA0-4406E27A5FAB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F3344-409C-4BCA-9E26-D148C1112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59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3793" y="1"/>
            <a:ext cx="11281892" cy="901147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Juan Carlos </a:t>
            </a:r>
            <a:r>
              <a:rPr lang="pt-BR" sz="3200" b="1" dirty="0" err="1" smtClean="0"/>
              <a:t>Onetti</a:t>
            </a:r>
            <a:r>
              <a:rPr lang="pt-BR" sz="3200" b="1" dirty="0" smtClean="0"/>
              <a:t>, </a:t>
            </a:r>
            <a:r>
              <a:rPr lang="pt-BR" sz="3200" b="1" dirty="0" err="1" smtClean="0"/>
              <a:t>algunos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datos</a:t>
            </a:r>
            <a:r>
              <a:rPr lang="pt-BR" sz="3200" b="1" dirty="0" smtClean="0"/>
              <a:t> biográficos y </a:t>
            </a:r>
            <a:r>
              <a:rPr lang="pt-BR" sz="3200" b="1" dirty="0" err="1" smtClean="0"/>
              <a:t>contextuales</a:t>
            </a:r>
            <a:r>
              <a:rPr lang="pt-BR" sz="3200" b="1" dirty="0" smtClean="0"/>
              <a:t> 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>a partir </a:t>
            </a:r>
            <a:r>
              <a:rPr lang="pt-BR" sz="2000" b="1" dirty="0" err="1" smtClean="0"/>
              <a:t>del</a:t>
            </a:r>
            <a:r>
              <a:rPr lang="pt-BR" sz="2000" b="1" dirty="0" smtClean="0"/>
              <a:t> libro de Carlos </a:t>
            </a:r>
            <a:r>
              <a:rPr lang="pt-BR" sz="2000" b="1" dirty="0" err="1"/>
              <a:t>M</a:t>
            </a:r>
            <a:r>
              <a:rPr lang="pt-BR" sz="2000" b="1" dirty="0" err="1" smtClean="0"/>
              <a:t>aría</a:t>
            </a:r>
            <a:r>
              <a:rPr lang="pt-BR" sz="2000" b="1" dirty="0" smtClean="0"/>
              <a:t> Dominguez </a:t>
            </a:r>
            <a:r>
              <a:rPr lang="pt-BR" sz="2000" b="1" i="1" dirty="0" err="1" smtClean="0"/>
              <a:t>Construcción</a:t>
            </a:r>
            <a:r>
              <a:rPr lang="pt-BR" sz="2000" b="1" i="1" dirty="0" smtClean="0"/>
              <a:t> de </a:t>
            </a:r>
            <a:r>
              <a:rPr lang="pt-BR" sz="2000" b="1" i="1" dirty="0" err="1" smtClean="0"/>
              <a:t>la</a:t>
            </a:r>
            <a:r>
              <a:rPr lang="pt-BR" sz="2000" b="1" i="1" dirty="0" smtClean="0"/>
              <a:t> </a:t>
            </a:r>
            <a:r>
              <a:rPr lang="pt-BR" sz="2000" b="1" i="1" dirty="0" err="1" smtClean="0"/>
              <a:t>noche</a:t>
            </a:r>
            <a:r>
              <a:rPr lang="pt-BR" sz="2000" b="1" i="1" dirty="0" smtClean="0"/>
              <a:t>, La vida de Juan </a:t>
            </a:r>
            <a:r>
              <a:rPr lang="pt-BR" sz="2000" b="1" i="1" dirty="0"/>
              <a:t>C</a:t>
            </a:r>
            <a:r>
              <a:rPr lang="pt-BR" sz="2000" b="1" i="1" dirty="0" smtClean="0"/>
              <a:t>arlos </a:t>
            </a:r>
            <a:r>
              <a:rPr lang="pt-BR" sz="2000" b="1" i="1" dirty="0" err="1" smtClean="0"/>
              <a:t>Onetti</a:t>
            </a:r>
            <a:endParaRPr lang="pt-BR" sz="2000" b="1" i="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13" y="1547127"/>
            <a:ext cx="3155324" cy="430118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159" y="3023237"/>
            <a:ext cx="5334000" cy="3838575"/>
          </a:xfrm>
          <a:prstGeom prst="rect">
            <a:avLst/>
          </a:prstGeom>
        </p:spPr>
      </p:pic>
      <p:sp>
        <p:nvSpPr>
          <p:cNvPr id="6" name="AutoShape 6" descr="Juan Carlos Onetti - EcuRed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9106480" y="8163339"/>
            <a:ext cx="5946301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endParaRPr lang="pt-BR" dirty="0"/>
          </a:p>
        </p:txBody>
      </p:sp>
      <p:pic>
        <p:nvPicPr>
          <p:cNvPr id="1032" name="Picture 8" descr="Juan Carlos Onetti: desilusión y desesperanza | Literatu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739" y="1547127"/>
            <a:ext cx="3264946" cy="3264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72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02276"/>
          </a:xfrm>
        </p:spPr>
        <p:txBody>
          <a:bodyPr>
            <a:noAutofit/>
          </a:bodyPr>
          <a:lstStyle/>
          <a:p>
            <a:r>
              <a:rPr lang="pt-BR" sz="3200" dirty="0" smtClean="0"/>
              <a:t>             Juan Carlos </a:t>
            </a:r>
            <a:r>
              <a:rPr lang="pt-BR" sz="3200" dirty="0" err="1" smtClean="0"/>
              <a:t>Onetti</a:t>
            </a:r>
            <a:r>
              <a:rPr lang="pt-BR" sz="3200" dirty="0" smtClean="0"/>
              <a:t>: </a:t>
            </a:r>
            <a:r>
              <a:rPr lang="pt-BR" sz="3200" dirty="0" err="1" smtClean="0"/>
              <a:t>algunos</a:t>
            </a:r>
            <a:r>
              <a:rPr lang="pt-BR" sz="3200" dirty="0" smtClean="0"/>
              <a:t> </a:t>
            </a:r>
            <a:r>
              <a:rPr lang="pt-BR" sz="3200" dirty="0" err="1" smtClean="0"/>
              <a:t>datos</a:t>
            </a:r>
            <a:r>
              <a:rPr lang="pt-BR" sz="3200" dirty="0" smtClean="0"/>
              <a:t> biográficos y </a:t>
            </a:r>
            <a:r>
              <a:rPr lang="pt-BR" sz="3200" dirty="0" err="1" smtClean="0"/>
              <a:t>contextuales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668" y="502276"/>
            <a:ext cx="11900078" cy="6156101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1909</a:t>
            </a:r>
            <a:r>
              <a:rPr lang="pt-BR" dirty="0" smtClean="0"/>
              <a:t> </a:t>
            </a:r>
            <a:r>
              <a:rPr lang="pt-BR" dirty="0" err="1" smtClean="0"/>
              <a:t>nacimiento</a:t>
            </a:r>
            <a:r>
              <a:rPr lang="pt-BR" dirty="0" smtClean="0"/>
              <a:t> (padre: encargado de depósito de </a:t>
            </a:r>
            <a:r>
              <a:rPr lang="pt-BR" dirty="0" err="1" smtClean="0"/>
              <a:t>la</a:t>
            </a:r>
            <a:r>
              <a:rPr lang="pt-BR" dirty="0" smtClean="0"/>
              <a:t> Aduana </a:t>
            </a:r>
            <a:r>
              <a:rPr lang="pt-BR" dirty="0" err="1" smtClean="0"/>
              <a:t>en</a:t>
            </a:r>
            <a:r>
              <a:rPr lang="pt-BR" dirty="0" smtClean="0"/>
              <a:t> Montevideo;</a:t>
            </a:r>
          </a:p>
          <a:p>
            <a:pPr marL="0" indent="0">
              <a:buNone/>
            </a:pPr>
            <a:r>
              <a:rPr lang="pt-BR" dirty="0" smtClean="0"/>
              <a:t>                                  madre: criada </a:t>
            </a:r>
            <a:r>
              <a:rPr lang="pt-BR" dirty="0" err="1" smtClean="0"/>
              <a:t>en</a:t>
            </a:r>
            <a:r>
              <a:rPr lang="pt-BR" dirty="0" smtClean="0"/>
              <a:t> una estancia de Rio Grande do Sul)</a:t>
            </a:r>
          </a:p>
          <a:p>
            <a:pPr marL="0" indent="0">
              <a:buNone/>
            </a:pPr>
            <a:r>
              <a:rPr lang="pt-BR" dirty="0" err="1" smtClean="0"/>
              <a:t>Clase</a:t>
            </a:r>
            <a:r>
              <a:rPr lang="pt-BR" dirty="0" smtClean="0"/>
              <a:t> media </a:t>
            </a:r>
            <a:r>
              <a:rPr lang="pt-BR" dirty="0" err="1" smtClean="0"/>
              <a:t>uruguaya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>
                <a:solidFill>
                  <a:srgbClr val="002060"/>
                </a:solidFill>
              </a:rPr>
              <a:t>Presidencias</a:t>
            </a:r>
            <a:r>
              <a:rPr lang="pt-BR" dirty="0" smtClean="0">
                <a:solidFill>
                  <a:srgbClr val="002060"/>
                </a:solidFill>
              </a:rPr>
              <a:t> de José </a:t>
            </a:r>
            <a:r>
              <a:rPr lang="pt-BR" dirty="0" err="1" smtClean="0">
                <a:solidFill>
                  <a:srgbClr val="002060"/>
                </a:solidFill>
              </a:rPr>
              <a:t>Batlle</a:t>
            </a:r>
            <a:r>
              <a:rPr lang="pt-BR" dirty="0" smtClean="0">
                <a:solidFill>
                  <a:srgbClr val="002060"/>
                </a:solidFill>
              </a:rPr>
              <a:t> y </a:t>
            </a:r>
            <a:r>
              <a:rPr lang="pt-BR" dirty="0" err="1">
                <a:solidFill>
                  <a:srgbClr val="002060"/>
                </a:solidFill>
              </a:rPr>
              <a:t>O</a:t>
            </a:r>
            <a:r>
              <a:rPr lang="pt-BR" dirty="0" err="1" smtClean="0">
                <a:solidFill>
                  <a:srgbClr val="002060"/>
                </a:solidFill>
              </a:rPr>
              <a:t>rdoñez</a:t>
            </a:r>
            <a:r>
              <a:rPr lang="pt-BR" dirty="0" smtClean="0">
                <a:solidFill>
                  <a:srgbClr val="002060"/>
                </a:solidFill>
              </a:rPr>
              <a:t> (1903-1907 y 1911-1915)</a:t>
            </a:r>
          </a:p>
          <a:p>
            <a:pPr marL="0" indent="0">
              <a:buNone/>
            </a:pPr>
            <a:r>
              <a:rPr lang="pt-BR" sz="1600" dirty="0"/>
              <a:t> </a:t>
            </a:r>
            <a:r>
              <a:rPr lang="pt-BR" sz="1600" dirty="0" smtClean="0"/>
              <a:t>  </a:t>
            </a:r>
            <a:r>
              <a:rPr lang="pt-BR" sz="2100" dirty="0" smtClean="0">
                <a:solidFill>
                  <a:srgbClr val="002060"/>
                </a:solidFill>
              </a:rPr>
              <a:t>(</a:t>
            </a:r>
            <a:r>
              <a:rPr lang="pt-BR" sz="2100" dirty="0" err="1" smtClean="0">
                <a:solidFill>
                  <a:srgbClr val="002060"/>
                </a:solidFill>
              </a:rPr>
              <a:t>ley</a:t>
            </a:r>
            <a:r>
              <a:rPr lang="pt-BR" sz="2100" dirty="0" smtClean="0">
                <a:solidFill>
                  <a:srgbClr val="002060"/>
                </a:solidFill>
              </a:rPr>
              <a:t> de divorcio, </a:t>
            </a:r>
            <a:r>
              <a:rPr lang="pt-BR" sz="2100" dirty="0" err="1" smtClean="0">
                <a:solidFill>
                  <a:srgbClr val="002060"/>
                </a:solidFill>
              </a:rPr>
              <a:t>separación</a:t>
            </a:r>
            <a:r>
              <a:rPr lang="pt-BR" sz="2100" dirty="0" smtClean="0">
                <a:solidFill>
                  <a:srgbClr val="002060"/>
                </a:solidFill>
              </a:rPr>
              <a:t> </a:t>
            </a:r>
            <a:r>
              <a:rPr lang="pt-BR" sz="2100" dirty="0" err="1" smtClean="0">
                <a:solidFill>
                  <a:srgbClr val="002060"/>
                </a:solidFill>
              </a:rPr>
              <a:t>iglesia</a:t>
            </a:r>
            <a:r>
              <a:rPr lang="pt-BR" sz="2100" dirty="0" smtClean="0">
                <a:solidFill>
                  <a:srgbClr val="002060"/>
                </a:solidFill>
              </a:rPr>
              <a:t> y estado, </a:t>
            </a:r>
            <a:r>
              <a:rPr lang="pt-BR" sz="2100" dirty="0" err="1" smtClean="0">
                <a:solidFill>
                  <a:srgbClr val="002060"/>
                </a:solidFill>
              </a:rPr>
              <a:t>enseña</a:t>
            </a:r>
            <a:r>
              <a:rPr lang="pt-BR" sz="2100" dirty="0" smtClean="0">
                <a:solidFill>
                  <a:srgbClr val="002060"/>
                </a:solidFill>
              </a:rPr>
              <a:t> media y superior laica y </a:t>
            </a:r>
            <a:r>
              <a:rPr lang="pt-BR" sz="2100" dirty="0" err="1" smtClean="0">
                <a:solidFill>
                  <a:srgbClr val="002060"/>
                </a:solidFill>
              </a:rPr>
              <a:t>gratuita,jornada</a:t>
            </a:r>
            <a:r>
              <a:rPr lang="pt-BR" sz="2100" dirty="0" smtClean="0">
                <a:solidFill>
                  <a:srgbClr val="002060"/>
                </a:solidFill>
              </a:rPr>
              <a:t> 8 horas, </a:t>
            </a:r>
            <a:r>
              <a:rPr lang="pt-BR" sz="2100" dirty="0" err="1" smtClean="0">
                <a:solidFill>
                  <a:srgbClr val="002060"/>
                </a:solidFill>
              </a:rPr>
              <a:t>reconocimiento</a:t>
            </a:r>
            <a:r>
              <a:rPr lang="pt-BR" sz="2100" dirty="0" smtClean="0">
                <a:solidFill>
                  <a:srgbClr val="002060"/>
                </a:solidFill>
              </a:rPr>
              <a:t> de   sindicatos, </a:t>
            </a:r>
            <a:r>
              <a:rPr lang="pt-BR" sz="2100" dirty="0" err="1" smtClean="0">
                <a:solidFill>
                  <a:srgbClr val="002060"/>
                </a:solidFill>
              </a:rPr>
              <a:t>jubilación</a:t>
            </a:r>
            <a:r>
              <a:rPr lang="pt-BR" sz="2100" dirty="0" smtClean="0">
                <a:solidFill>
                  <a:srgbClr val="002060"/>
                </a:solidFill>
              </a:rPr>
              <a:t>, </a:t>
            </a:r>
            <a:r>
              <a:rPr lang="pt-BR" sz="2100" dirty="0" err="1" smtClean="0">
                <a:solidFill>
                  <a:srgbClr val="002060"/>
                </a:solidFill>
              </a:rPr>
              <a:t>estatización</a:t>
            </a:r>
            <a:r>
              <a:rPr lang="pt-BR" sz="2100" dirty="0" smtClean="0">
                <a:solidFill>
                  <a:srgbClr val="002060"/>
                </a:solidFill>
              </a:rPr>
              <a:t> de empresas de </a:t>
            </a:r>
            <a:r>
              <a:rPr lang="pt-BR" sz="2100" dirty="0" err="1" smtClean="0">
                <a:solidFill>
                  <a:srgbClr val="002060"/>
                </a:solidFill>
              </a:rPr>
              <a:t>servicios</a:t>
            </a:r>
            <a:r>
              <a:rPr lang="pt-BR" sz="2100" dirty="0" smtClean="0">
                <a:solidFill>
                  <a:srgbClr val="002060"/>
                </a:solidFill>
              </a:rPr>
              <a:t> públicos)</a:t>
            </a:r>
          </a:p>
          <a:p>
            <a:pPr marL="0" indent="0">
              <a:buNone/>
            </a:pPr>
            <a:r>
              <a:rPr lang="pt-BR" dirty="0" smtClean="0"/>
              <a:t>[19 </a:t>
            </a:r>
            <a:r>
              <a:rPr lang="pt-BR" dirty="0" err="1" smtClean="0"/>
              <a:t>años</a:t>
            </a:r>
            <a:r>
              <a:rPr lang="pt-BR" dirty="0" smtClean="0"/>
              <a:t> funda </a:t>
            </a:r>
            <a:r>
              <a:rPr lang="pt-BR" dirty="0" err="1" smtClean="0"/>
              <a:t>con</a:t>
            </a:r>
            <a:r>
              <a:rPr lang="pt-BR" dirty="0" smtClean="0"/>
              <a:t> sus amigos </a:t>
            </a:r>
            <a:r>
              <a:rPr lang="pt-BR" dirty="0" err="1" smtClean="0"/>
              <a:t>las</a:t>
            </a:r>
            <a:r>
              <a:rPr lang="pt-BR" dirty="0" smtClean="0"/>
              <a:t> revistas “La </a:t>
            </a:r>
            <a:r>
              <a:rPr lang="pt-BR" dirty="0" err="1" smtClean="0"/>
              <a:t>tijera</a:t>
            </a:r>
            <a:r>
              <a:rPr lang="pt-BR" dirty="0" smtClean="0"/>
              <a:t> de Colón (</a:t>
            </a:r>
            <a:r>
              <a:rPr lang="pt-BR" dirty="0" smtClean="0">
                <a:solidFill>
                  <a:srgbClr val="FF0000"/>
                </a:solidFill>
              </a:rPr>
              <a:t>1928-29</a:t>
            </a:r>
            <a:r>
              <a:rPr lang="pt-BR" dirty="0" smtClean="0"/>
              <a:t>)” y </a:t>
            </a:r>
            <a:r>
              <a:rPr lang="pt-BR" dirty="0" err="1" smtClean="0"/>
              <a:t>otras</a:t>
            </a:r>
            <a:r>
              <a:rPr lang="pt-BR" dirty="0" smtClean="0"/>
              <a:t> (“La voz de </a:t>
            </a:r>
            <a:r>
              <a:rPr lang="pt-BR" dirty="0" err="1" smtClean="0"/>
              <a:t>Pocitos</a:t>
            </a:r>
            <a:r>
              <a:rPr lang="pt-BR" dirty="0" smtClean="0"/>
              <a:t>”, “La voz de Carrasco”) </a:t>
            </a:r>
            <a:r>
              <a:rPr lang="pt-BR" dirty="0" err="1" smtClean="0"/>
              <a:t>dimensión</a:t>
            </a:r>
            <a:r>
              <a:rPr lang="pt-BR" dirty="0" smtClean="0"/>
              <a:t> </a:t>
            </a:r>
            <a:r>
              <a:rPr lang="pt-BR" dirty="0" err="1" smtClean="0"/>
              <a:t>barrial</a:t>
            </a:r>
            <a:r>
              <a:rPr lang="pt-BR" dirty="0" smtClean="0"/>
              <a:t>.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1929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rgbClr val="002060"/>
                </a:solidFill>
              </a:rPr>
              <a:t>muere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 err="1" smtClean="0">
                <a:solidFill>
                  <a:srgbClr val="002060"/>
                </a:solidFill>
              </a:rPr>
              <a:t>Batlle</a:t>
            </a:r>
            <a:r>
              <a:rPr lang="pt-BR" dirty="0" smtClean="0">
                <a:solidFill>
                  <a:srgbClr val="002060"/>
                </a:solidFill>
              </a:rPr>
              <a:t> y </a:t>
            </a:r>
            <a:r>
              <a:rPr lang="pt-BR" dirty="0" err="1" smtClean="0">
                <a:solidFill>
                  <a:srgbClr val="002060"/>
                </a:solidFill>
              </a:rPr>
              <a:t>Ordoñez</a:t>
            </a:r>
            <a:endParaRPr lang="pt-BR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Primer </a:t>
            </a:r>
            <a:r>
              <a:rPr lang="pt-BR" dirty="0" err="1" smtClean="0"/>
              <a:t>casamiento</a:t>
            </a:r>
            <a:r>
              <a:rPr lang="pt-BR" dirty="0" smtClean="0"/>
              <a:t> </a:t>
            </a:r>
            <a:r>
              <a:rPr lang="pt-BR" dirty="0" err="1" smtClean="0"/>
              <a:t>con</a:t>
            </a:r>
            <a:r>
              <a:rPr lang="pt-BR" dirty="0" smtClean="0"/>
              <a:t> una prima que </a:t>
            </a:r>
            <a:r>
              <a:rPr lang="pt-BR" dirty="0" err="1" smtClean="0"/>
              <a:t>vivía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Buenos Aires (</a:t>
            </a:r>
            <a:r>
              <a:rPr lang="pt-BR" dirty="0" err="1" smtClean="0">
                <a:solidFill>
                  <a:srgbClr val="FF0000"/>
                </a:solidFill>
              </a:rPr>
              <a:t>regresa</a:t>
            </a:r>
            <a:r>
              <a:rPr lang="pt-BR" dirty="0" smtClean="0">
                <a:solidFill>
                  <a:srgbClr val="FF0000"/>
                </a:solidFill>
              </a:rPr>
              <a:t> a Montevideo y </a:t>
            </a:r>
            <a:r>
              <a:rPr lang="pt-BR" dirty="0" err="1" smtClean="0">
                <a:solidFill>
                  <a:srgbClr val="FF0000"/>
                </a:solidFill>
              </a:rPr>
              <a:t>luego</a:t>
            </a:r>
            <a:r>
              <a:rPr lang="pt-BR" dirty="0" smtClean="0">
                <a:solidFill>
                  <a:srgbClr val="FF0000"/>
                </a:solidFill>
              </a:rPr>
              <a:t> a Buenos Aires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</a:t>
            </a:r>
            <a:r>
              <a:rPr lang="pt-BR" dirty="0" err="1" smtClean="0"/>
              <a:t>En</a:t>
            </a:r>
            <a:r>
              <a:rPr lang="pt-BR" dirty="0" smtClean="0"/>
              <a:t> Buenos Aires es </a:t>
            </a:r>
            <a:r>
              <a:rPr lang="pt-BR" dirty="0" err="1" smtClean="0"/>
              <a:t>empleado</a:t>
            </a:r>
            <a:r>
              <a:rPr lang="pt-BR" dirty="0" smtClean="0"/>
              <a:t> de una empresa que </a:t>
            </a:r>
            <a:r>
              <a:rPr lang="pt-BR" dirty="0" err="1" smtClean="0"/>
              <a:t>fabricaba</a:t>
            </a:r>
            <a:r>
              <a:rPr lang="pt-BR" dirty="0" smtClean="0"/>
              <a:t> silos para cooperativas agrarias</a:t>
            </a:r>
          </a:p>
          <a:p>
            <a:pPr marL="0" indent="0">
              <a:buNone/>
            </a:pPr>
            <a:r>
              <a:rPr lang="pt-BR" dirty="0" smtClean="0"/>
              <a:t>-</a:t>
            </a:r>
            <a:r>
              <a:rPr lang="pt-BR" dirty="0" smtClean="0">
                <a:solidFill>
                  <a:srgbClr val="FF0000"/>
                </a:solidFill>
              </a:rPr>
              <a:t>1930 </a:t>
            </a:r>
            <a:r>
              <a:rPr lang="pt-BR" dirty="0" smtClean="0">
                <a:solidFill>
                  <a:srgbClr val="002060"/>
                </a:solidFill>
              </a:rPr>
              <a:t>[Golpe de Uriburu a Hipólito </a:t>
            </a:r>
            <a:r>
              <a:rPr lang="pt-BR" dirty="0" err="1" smtClean="0">
                <a:solidFill>
                  <a:srgbClr val="002060"/>
                </a:solidFill>
              </a:rPr>
              <a:t>Yrigoyen</a:t>
            </a:r>
            <a:r>
              <a:rPr lang="pt-BR" dirty="0" smtClean="0">
                <a:solidFill>
                  <a:srgbClr val="002060"/>
                </a:solidFill>
              </a:rPr>
              <a:t> (1916-1922 y 1928-1930) </a:t>
            </a:r>
            <a:r>
              <a:rPr lang="pt-BR" dirty="0" err="1" smtClean="0">
                <a:solidFill>
                  <a:srgbClr val="002060"/>
                </a:solidFill>
              </a:rPr>
              <a:t>en</a:t>
            </a:r>
            <a:r>
              <a:rPr lang="pt-BR" dirty="0" smtClean="0">
                <a:solidFill>
                  <a:srgbClr val="002060"/>
                </a:solidFill>
              </a:rPr>
              <a:t> Argentina]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</a:t>
            </a:r>
            <a:r>
              <a:rPr lang="pt-BR" dirty="0" err="1" smtClean="0"/>
              <a:t>Nace</a:t>
            </a:r>
            <a:r>
              <a:rPr lang="pt-BR" dirty="0" smtClean="0"/>
              <a:t> </a:t>
            </a:r>
            <a:r>
              <a:rPr lang="pt-BR" dirty="0" err="1" smtClean="0"/>
              <a:t>su</a:t>
            </a:r>
            <a:r>
              <a:rPr lang="pt-BR" dirty="0" smtClean="0"/>
              <a:t> primer </a:t>
            </a:r>
            <a:r>
              <a:rPr lang="pt-BR" dirty="0" err="1" smtClean="0"/>
              <a:t>hijo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</a:t>
            </a:r>
            <a:r>
              <a:rPr lang="pt-BR" dirty="0" err="1"/>
              <a:t>E</a:t>
            </a:r>
            <a:r>
              <a:rPr lang="pt-BR" dirty="0" err="1" smtClean="0"/>
              <a:t>scribe</a:t>
            </a:r>
            <a:r>
              <a:rPr lang="pt-BR" dirty="0" smtClean="0"/>
              <a:t> </a:t>
            </a:r>
            <a:r>
              <a:rPr lang="pt-BR" i="1" dirty="0" smtClean="0"/>
              <a:t>El </a:t>
            </a:r>
            <a:r>
              <a:rPr lang="pt-BR" i="1" dirty="0" err="1" smtClean="0"/>
              <a:t>pozo</a:t>
            </a:r>
            <a:endParaRPr lang="pt-BR" i="1" dirty="0" smtClean="0"/>
          </a:p>
          <a:p>
            <a:pPr marL="0" indent="0">
              <a:buNone/>
            </a:pPr>
            <a:r>
              <a:rPr lang="pt-BR" dirty="0" smtClean="0"/>
              <a:t>-</a:t>
            </a:r>
            <a:r>
              <a:rPr lang="pt-BR" dirty="0" smtClean="0">
                <a:solidFill>
                  <a:srgbClr val="FF0000"/>
                </a:solidFill>
              </a:rPr>
              <a:t>1932</a:t>
            </a:r>
            <a:r>
              <a:rPr lang="pt-BR" dirty="0" smtClean="0"/>
              <a:t> </a:t>
            </a:r>
            <a:r>
              <a:rPr lang="pt-BR" dirty="0" err="1" smtClean="0"/>
              <a:t>escribe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cuento</a:t>
            </a:r>
            <a:r>
              <a:rPr lang="pt-BR" dirty="0" smtClean="0"/>
              <a:t>  “Avenida de </a:t>
            </a:r>
            <a:r>
              <a:rPr lang="pt-BR" dirty="0" err="1" smtClean="0"/>
              <a:t>Mayo</a:t>
            </a:r>
            <a:r>
              <a:rPr lang="pt-BR" dirty="0" smtClean="0"/>
              <a:t>-Diagonal-Avenida de </a:t>
            </a:r>
            <a:r>
              <a:rPr lang="pt-BR" dirty="0" err="1" smtClean="0"/>
              <a:t>Mayo</a:t>
            </a:r>
            <a:r>
              <a:rPr lang="pt-BR" dirty="0" smtClean="0"/>
              <a:t>” y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diario</a:t>
            </a:r>
            <a:r>
              <a:rPr lang="pt-BR" dirty="0" smtClean="0"/>
              <a:t> La Prensa (Buenos Aires) se </a:t>
            </a:r>
            <a:r>
              <a:rPr lang="pt-BR" dirty="0" err="1" smtClean="0"/>
              <a:t>lo</a:t>
            </a:r>
            <a:r>
              <a:rPr lang="pt-BR" dirty="0" smtClean="0"/>
              <a:t> publica. </a:t>
            </a:r>
          </a:p>
          <a:p>
            <a:pPr marL="0" indent="0">
              <a:buNone/>
            </a:pPr>
            <a:r>
              <a:rPr lang="pt-BR" dirty="0" smtClean="0"/>
              <a:t>-</a:t>
            </a:r>
            <a:r>
              <a:rPr lang="pt-BR" dirty="0" smtClean="0">
                <a:solidFill>
                  <a:srgbClr val="FF0000"/>
                </a:solidFill>
              </a:rPr>
              <a:t>1933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2060"/>
                </a:solidFill>
              </a:rPr>
              <a:t>Golpe de Estado </a:t>
            </a:r>
            <a:r>
              <a:rPr lang="pt-BR" dirty="0" err="1" smtClean="0">
                <a:solidFill>
                  <a:srgbClr val="002060"/>
                </a:solidFill>
              </a:rPr>
              <a:t>en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 err="1" smtClean="0">
                <a:solidFill>
                  <a:srgbClr val="002060"/>
                </a:solidFill>
              </a:rPr>
              <a:t>Uruguay</a:t>
            </a:r>
            <a:r>
              <a:rPr lang="pt-BR" dirty="0" smtClean="0">
                <a:solidFill>
                  <a:srgbClr val="002060"/>
                </a:solidFill>
              </a:rPr>
              <a:t> de Gabriel Terra</a:t>
            </a:r>
          </a:p>
          <a:p>
            <a:pPr>
              <a:buFontTx/>
              <a:buChar char="-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0828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02276"/>
          </a:xfrm>
        </p:spPr>
        <p:txBody>
          <a:bodyPr>
            <a:noAutofit/>
          </a:bodyPr>
          <a:lstStyle/>
          <a:p>
            <a:r>
              <a:rPr lang="pt-BR" sz="3200" dirty="0" smtClean="0"/>
              <a:t>             Juan Carlos </a:t>
            </a:r>
            <a:r>
              <a:rPr lang="pt-BR" sz="3200" dirty="0" err="1" smtClean="0"/>
              <a:t>Onetti</a:t>
            </a:r>
            <a:r>
              <a:rPr lang="pt-BR" sz="3200" dirty="0" smtClean="0"/>
              <a:t>: </a:t>
            </a:r>
            <a:r>
              <a:rPr lang="pt-BR" sz="3200" dirty="0" err="1" smtClean="0"/>
              <a:t>algunos</a:t>
            </a:r>
            <a:r>
              <a:rPr lang="pt-BR" sz="3200" dirty="0" smtClean="0"/>
              <a:t> </a:t>
            </a:r>
            <a:r>
              <a:rPr lang="pt-BR" sz="3200" dirty="0" err="1" smtClean="0"/>
              <a:t>datos</a:t>
            </a:r>
            <a:r>
              <a:rPr lang="pt-BR" sz="3200" dirty="0" smtClean="0"/>
              <a:t> biográficos y </a:t>
            </a:r>
            <a:r>
              <a:rPr lang="pt-BR" sz="3200" dirty="0" err="1" smtClean="0"/>
              <a:t>contextuales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02276"/>
            <a:ext cx="12192000" cy="6355724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1934</a:t>
            </a:r>
            <a:r>
              <a:rPr lang="pt-BR" dirty="0" smtClean="0"/>
              <a:t> </a:t>
            </a:r>
            <a:r>
              <a:rPr lang="pt-BR" dirty="0" err="1" smtClean="0"/>
              <a:t>Regresa</a:t>
            </a:r>
            <a:r>
              <a:rPr lang="pt-BR" dirty="0" smtClean="0"/>
              <a:t> a Montevideo, </a:t>
            </a:r>
            <a:r>
              <a:rPr lang="pt-BR" dirty="0" err="1" smtClean="0"/>
              <a:t>escribe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novela corta </a:t>
            </a:r>
            <a:r>
              <a:rPr lang="pt-BR" i="1" dirty="0" err="1" smtClean="0"/>
              <a:t>Tiempo</a:t>
            </a:r>
            <a:r>
              <a:rPr lang="pt-BR" i="1" dirty="0" smtClean="0"/>
              <a:t> de </a:t>
            </a:r>
            <a:r>
              <a:rPr lang="pt-BR" i="1" dirty="0" err="1" smtClean="0"/>
              <a:t>abrazar</a:t>
            </a:r>
            <a:endParaRPr lang="pt-BR" i="1" dirty="0" smtClean="0"/>
          </a:p>
          <a:p>
            <a:pPr marL="0" indent="0">
              <a:buNone/>
            </a:pPr>
            <a:r>
              <a:rPr lang="pt-BR" dirty="0" smtClean="0"/>
              <a:t>            </a:t>
            </a:r>
            <a:r>
              <a:rPr lang="pt-BR" dirty="0" err="1" smtClean="0"/>
              <a:t>Ingresa</a:t>
            </a:r>
            <a:r>
              <a:rPr lang="pt-BR" dirty="0" smtClean="0"/>
              <a:t> al </a:t>
            </a:r>
            <a:r>
              <a:rPr lang="pt-BR" dirty="0" err="1" smtClean="0"/>
              <a:t>Servicio</a:t>
            </a:r>
            <a:r>
              <a:rPr lang="pt-BR" dirty="0" smtClean="0"/>
              <a:t> oficial de </a:t>
            </a:r>
            <a:r>
              <a:rPr lang="pt-BR" dirty="0" err="1" smtClean="0"/>
              <a:t>Semillas</a:t>
            </a:r>
            <a:r>
              <a:rPr lang="pt-BR" dirty="0" smtClean="0"/>
              <a:t> (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puerto</a:t>
            </a:r>
            <a:r>
              <a:rPr lang="pt-BR" dirty="0" smtClean="0"/>
              <a:t>). Maneja una </a:t>
            </a:r>
            <a:r>
              <a:rPr lang="pt-BR" dirty="0" err="1" smtClean="0"/>
              <a:t>tolva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            Viaja a Buenos Aires, </a:t>
            </a:r>
            <a:r>
              <a:rPr lang="pt-BR" dirty="0" err="1" smtClean="0"/>
              <a:t>su</a:t>
            </a:r>
            <a:r>
              <a:rPr lang="pt-BR" dirty="0" smtClean="0"/>
              <a:t> amigo </a:t>
            </a:r>
            <a:r>
              <a:rPr lang="pt-BR" dirty="0" err="1" smtClean="0"/>
              <a:t>Italo</a:t>
            </a:r>
            <a:r>
              <a:rPr lang="pt-BR" dirty="0" smtClean="0"/>
              <a:t> </a:t>
            </a:r>
            <a:r>
              <a:rPr lang="pt-BR" dirty="0" err="1" smtClean="0"/>
              <a:t>Constantini</a:t>
            </a:r>
            <a:r>
              <a:rPr lang="pt-BR" dirty="0" smtClean="0"/>
              <a:t> </a:t>
            </a:r>
            <a:r>
              <a:rPr lang="pt-BR" dirty="0" err="1" smtClean="0"/>
              <a:t>le</a:t>
            </a:r>
            <a:r>
              <a:rPr lang="pt-BR" dirty="0" smtClean="0"/>
              <a:t> presente a </a:t>
            </a:r>
            <a:r>
              <a:rPr lang="pt-BR" dirty="0" err="1" smtClean="0"/>
              <a:t>Arlt</a:t>
            </a:r>
            <a:r>
              <a:rPr lang="pt-BR" dirty="0" smtClean="0"/>
              <a:t> (que </a:t>
            </a:r>
            <a:r>
              <a:rPr lang="pt-BR" dirty="0" err="1" smtClean="0"/>
              <a:t>escribía</a:t>
            </a:r>
            <a:r>
              <a:rPr lang="pt-BR" dirty="0" smtClean="0"/>
              <a:t> para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rgbClr val="FF0000"/>
                </a:solidFill>
              </a:rPr>
              <a:t>diario</a:t>
            </a:r>
            <a:r>
              <a:rPr lang="pt-BR" dirty="0" smtClean="0">
                <a:solidFill>
                  <a:srgbClr val="FF0000"/>
                </a:solidFill>
              </a:rPr>
              <a:t> “E</a:t>
            </a:r>
            <a:r>
              <a:rPr lang="pt-BR" dirty="0">
                <a:solidFill>
                  <a:srgbClr val="FF0000"/>
                </a:solidFill>
              </a:rPr>
              <a:t>l</a:t>
            </a:r>
            <a:r>
              <a:rPr lang="pt-BR" dirty="0" smtClean="0">
                <a:solidFill>
                  <a:srgbClr val="FF0000"/>
                </a:solidFill>
              </a:rPr>
              <a:t> Mundo</a:t>
            </a:r>
            <a:r>
              <a:rPr lang="pt-BR" dirty="0" smtClean="0"/>
              <a:t>”)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</a:t>
            </a:r>
            <a:r>
              <a:rPr lang="pt-BR" dirty="0" err="1" smtClean="0"/>
              <a:t>Arlt</a:t>
            </a:r>
            <a:r>
              <a:rPr lang="pt-BR" dirty="0" smtClean="0"/>
              <a:t> </a:t>
            </a:r>
            <a:r>
              <a:rPr lang="pt-BR" dirty="0" err="1" smtClean="0"/>
              <a:t>le</a:t>
            </a:r>
            <a:r>
              <a:rPr lang="pt-BR" dirty="0" smtClean="0"/>
              <a:t> promete (</a:t>
            </a:r>
            <a:r>
              <a:rPr lang="pt-BR" dirty="0" err="1" smtClean="0"/>
              <a:t>sin</a:t>
            </a:r>
            <a:r>
              <a:rPr lang="pt-BR" dirty="0" smtClean="0"/>
              <a:t> </a:t>
            </a:r>
            <a:r>
              <a:rPr lang="pt-BR" dirty="0" err="1" smtClean="0"/>
              <a:t>cumplir</a:t>
            </a:r>
            <a:r>
              <a:rPr lang="pt-BR" dirty="0" smtClean="0"/>
              <a:t>) publicar </a:t>
            </a:r>
            <a:r>
              <a:rPr lang="pt-BR" i="1" dirty="0" err="1" smtClean="0"/>
              <a:t>Tiempo</a:t>
            </a:r>
            <a:r>
              <a:rPr lang="pt-BR" i="1" dirty="0" smtClean="0"/>
              <a:t> de </a:t>
            </a:r>
            <a:r>
              <a:rPr lang="pt-BR" i="1" dirty="0" err="1" smtClean="0"/>
              <a:t>abrazar</a:t>
            </a:r>
            <a:endParaRPr lang="pt-BR" i="1" dirty="0"/>
          </a:p>
          <a:p>
            <a:pPr marL="0" indent="0">
              <a:buNone/>
            </a:pPr>
            <a:r>
              <a:rPr lang="pt-BR" dirty="0" smtClean="0"/>
              <a:t>             aparece um fragmento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diario</a:t>
            </a:r>
            <a:r>
              <a:rPr lang="pt-BR" dirty="0" smtClean="0"/>
              <a:t> Crítica (de Buenos Aires)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</a:t>
            </a:r>
            <a:r>
              <a:rPr lang="pt-BR" dirty="0" err="1" smtClean="0"/>
              <a:t>Comienza</a:t>
            </a:r>
            <a:r>
              <a:rPr lang="pt-BR" dirty="0" smtClean="0"/>
              <a:t> a publicar sus </a:t>
            </a:r>
            <a:r>
              <a:rPr lang="pt-BR" dirty="0" err="1" smtClean="0"/>
              <a:t>cuentos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rgbClr val="FF0000"/>
                </a:solidFill>
              </a:rPr>
              <a:t>diario</a:t>
            </a:r>
            <a:r>
              <a:rPr lang="pt-BR" dirty="0" smtClean="0">
                <a:solidFill>
                  <a:srgbClr val="FF0000"/>
                </a:solidFill>
              </a:rPr>
              <a:t> La Nación </a:t>
            </a:r>
            <a:r>
              <a:rPr lang="pt-BR" dirty="0" smtClean="0"/>
              <a:t>(</a:t>
            </a:r>
            <a:r>
              <a:rPr lang="pt-BR" dirty="0" err="1" smtClean="0"/>
              <a:t>Bs</a:t>
            </a:r>
            <a:r>
              <a:rPr lang="pt-BR" dirty="0" smtClean="0"/>
              <a:t>. As.) por </a:t>
            </a:r>
            <a:r>
              <a:rPr lang="pt-BR" dirty="0" err="1" smtClean="0"/>
              <a:t>recomendación</a:t>
            </a:r>
            <a:r>
              <a:rPr lang="pt-BR" dirty="0" smtClean="0"/>
              <a:t> de </a:t>
            </a:r>
            <a:r>
              <a:rPr lang="pt-BR" dirty="0" err="1" smtClean="0"/>
              <a:t>Mallea</a:t>
            </a:r>
            <a:r>
              <a:rPr lang="pt-BR" dirty="0" smtClean="0"/>
              <a:t> </a:t>
            </a:r>
            <a:r>
              <a:rPr lang="pt-BR" sz="1700" dirty="0" smtClean="0"/>
              <a:t>(y este a </a:t>
            </a:r>
            <a:r>
              <a:rPr lang="pt-BR" sz="1700" dirty="0" err="1" smtClean="0"/>
              <a:t>su</a:t>
            </a:r>
            <a:r>
              <a:rPr lang="pt-BR" sz="1700" dirty="0" smtClean="0"/>
              <a:t> vez por </a:t>
            </a:r>
            <a:r>
              <a:rPr lang="pt-BR" sz="1700" dirty="0" err="1" smtClean="0"/>
              <a:t>Julio</a:t>
            </a:r>
            <a:r>
              <a:rPr lang="pt-BR" sz="1700" dirty="0" smtClean="0"/>
              <a:t> </a:t>
            </a:r>
            <a:r>
              <a:rPr lang="pt-BR" sz="1700" dirty="0" err="1"/>
              <a:t>P</a:t>
            </a:r>
            <a:r>
              <a:rPr lang="pt-BR" sz="1700" dirty="0" err="1" smtClean="0"/>
              <a:t>ayro</a:t>
            </a:r>
            <a:r>
              <a:rPr lang="pt-BR" sz="1700" dirty="0" smtClean="0"/>
              <a:t> –crítico de arte, amigo de </a:t>
            </a:r>
            <a:r>
              <a:rPr lang="pt-BR" sz="1700" dirty="0" err="1" smtClean="0"/>
              <a:t>Horacio</a:t>
            </a:r>
            <a:r>
              <a:rPr lang="pt-BR" sz="1700" dirty="0" smtClean="0"/>
              <a:t> </a:t>
            </a:r>
            <a:r>
              <a:rPr lang="pt-BR" sz="1700" dirty="0" err="1" smtClean="0"/>
              <a:t>Quiroga</a:t>
            </a:r>
            <a:r>
              <a:rPr lang="pt-BR" sz="1700" dirty="0" smtClean="0"/>
              <a:t> (1838-1937)- </a:t>
            </a:r>
            <a:r>
              <a:rPr lang="pt-BR" sz="1700" dirty="0" err="1" smtClean="0"/>
              <a:t>hijo</a:t>
            </a:r>
            <a:r>
              <a:rPr lang="pt-BR" sz="1700" dirty="0" smtClean="0"/>
              <a:t> </a:t>
            </a:r>
            <a:r>
              <a:rPr lang="pt-BR" sz="1700" dirty="0" err="1" smtClean="0"/>
              <a:t>del</a:t>
            </a:r>
            <a:r>
              <a:rPr lang="pt-BR" sz="1700" dirty="0" smtClean="0"/>
              <a:t> escritor  Roberto </a:t>
            </a:r>
            <a:r>
              <a:rPr lang="pt-BR" sz="1700" dirty="0" err="1" smtClean="0"/>
              <a:t>Payro</a:t>
            </a:r>
            <a:r>
              <a:rPr lang="pt-BR" sz="1700" dirty="0" smtClean="0"/>
              <a:t>)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Se casa </a:t>
            </a:r>
            <a:r>
              <a:rPr lang="pt-BR" dirty="0" err="1" smtClean="0"/>
              <a:t>con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hermana</a:t>
            </a:r>
            <a:r>
              <a:rPr lang="pt-BR" dirty="0" smtClean="0"/>
              <a:t> menor de </a:t>
            </a:r>
            <a:r>
              <a:rPr lang="pt-BR" dirty="0" err="1" smtClean="0"/>
              <a:t>su</a:t>
            </a:r>
            <a:r>
              <a:rPr lang="pt-BR" dirty="0" smtClean="0"/>
              <a:t> </a:t>
            </a:r>
            <a:r>
              <a:rPr lang="pt-BR" dirty="0" err="1" smtClean="0"/>
              <a:t>ex-mujer</a:t>
            </a:r>
            <a:r>
              <a:rPr lang="pt-BR" dirty="0" smtClean="0"/>
              <a:t> (por </a:t>
            </a:r>
            <a:r>
              <a:rPr lang="pt-BR" dirty="0" err="1" smtClean="0"/>
              <a:t>su</a:t>
            </a:r>
            <a:r>
              <a:rPr lang="pt-BR" dirty="0" smtClean="0"/>
              <a:t> </a:t>
            </a:r>
            <a:r>
              <a:rPr lang="pt-BR" dirty="0" err="1" smtClean="0"/>
              <a:t>intemedio</a:t>
            </a:r>
            <a:r>
              <a:rPr lang="pt-BR" dirty="0" smtClean="0"/>
              <a:t> </a:t>
            </a:r>
            <a:r>
              <a:rPr lang="pt-BR" dirty="0" err="1" smtClean="0"/>
              <a:t>conoce</a:t>
            </a:r>
            <a:r>
              <a:rPr lang="pt-BR" dirty="0" smtClean="0"/>
              <a:t> al pintor Torres García).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1937</a:t>
            </a:r>
            <a:r>
              <a:rPr lang="pt-BR" dirty="0" smtClean="0"/>
              <a:t> Vende entradas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estadio</a:t>
            </a:r>
            <a:r>
              <a:rPr lang="pt-BR" dirty="0" smtClean="0"/>
              <a:t> de </a:t>
            </a:r>
            <a:r>
              <a:rPr lang="pt-BR" dirty="0" err="1" smtClean="0"/>
              <a:t>fútbol</a:t>
            </a:r>
            <a:r>
              <a:rPr lang="pt-BR" dirty="0" smtClean="0"/>
              <a:t> de Montevideo.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1939</a:t>
            </a:r>
            <a:r>
              <a:rPr lang="pt-BR" dirty="0" smtClean="0"/>
              <a:t> </a:t>
            </a:r>
            <a:r>
              <a:rPr lang="pt-BR" dirty="0" err="1" smtClean="0"/>
              <a:t>Trabaja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/>
              <a:t> </a:t>
            </a:r>
            <a:r>
              <a:rPr lang="pt-BR" dirty="0" smtClean="0"/>
              <a:t>“</a:t>
            </a:r>
            <a:r>
              <a:rPr lang="pt-BR" dirty="0" err="1"/>
              <a:t>T</a:t>
            </a:r>
            <a:r>
              <a:rPr lang="pt-BR" dirty="0" err="1" smtClean="0"/>
              <a:t>alleres</a:t>
            </a:r>
            <a:r>
              <a:rPr lang="pt-BR" dirty="0" smtClean="0"/>
              <a:t> gráficos </a:t>
            </a:r>
            <a:r>
              <a:rPr lang="pt-BR" dirty="0" err="1" smtClean="0"/>
              <a:t>del</a:t>
            </a:r>
            <a:r>
              <a:rPr lang="pt-BR" dirty="0" smtClean="0"/>
              <a:t> </a:t>
            </a:r>
            <a:r>
              <a:rPr lang="pt-BR" dirty="0" err="1" smtClean="0"/>
              <a:t>Sur</a:t>
            </a:r>
            <a:r>
              <a:rPr lang="pt-BR" dirty="0" smtClean="0"/>
              <a:t>” (que </a:t>
            </a:r>
            <a:r>
              <a:rPr lang="pt-BR" dirty="0" err="1" smtClean="0"/>
              <a:t>imprimía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recién</a:t>
            </a:r>
            <a:r>
              <a:rPr lang="pt-BR" dirty="0" smtClean="0"/>
              <a:t> inaugurada “Marcha)</a:t>
            </a:r>
          </a:p>
          <a:p>
            <a:pPr marL="0" indent="0">
              <a:buNone/>
            </a:pPr>
            <a:r>
              <a:rPr lang="pt-BR" dirty="0" smtClean="0"/>
              <a:t>El </a:t>
            </a:r>
            <a:r>
              <a:rPr lang="pt-BR" dirty="0" err="1" smtClean="0"/>
              <a:t>director</a:t>
            </a:r>
            <a:r>
              <a:rPr lang="pt-BR" dirty="0" smtClean="0"/>
              <a:t> de “</a:t>
            </a:r>
            <a:r>
              <a:rPr lang="pt-BR" dirty="0" smtClean="0">
                <a:solidFill>
                  <a:srgbClr val="FF0000"/>
                </a:solidFill>
              </a:rPr>
              <a:t>Marcha”</a:t>
            </a:r>
            <a:r>
              <a:rPr lang="pt-BR" dirty="0" smtClean="0"/>
              <a:t>, Carlos </a:t>
            </a:r>
            <a:r>
              <a:rPr lang="pt-BR" dirty="0" err="1" smtClean="0"/>
              <a:t>Quijano</a:t>
            </a:r>
            <a:r>
              <a:rPr lang="pt-BR" dirty="0" smtClean="0"/>
              <a:t>, </a:t>
            </a:r>
            <a:r>
              <a:rPr lang="pt-BR" dirty="0" err="1" smtClean="0"/>
              <a:t>lo</a:t>
            </a:r>
            <a:r>
              <a:rPr lang="pt-BR" dirty="0" smtClean="0"/>
              <a:t> </a:t>
            </a:r>
            <a:r>
              <a:rPr lang="pt-BR" dirty="0" err="1" smtClean="0"/>
              <a:t>nombra</a:t>
            </a:r>
            <a:r>
              <a:rPr lang="pt-BR" dirty="0" smtClean="0"/>
              <a:t> secretario de </a:t>
            </a:r>
            <a:r>
              <a:rPr lang="pt-BR" dirty="0" err="1" smtClean="0"/>
              <a:t>redacción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Escribe</a:t>
            </a:r>
            <a:r>
              <a:rPr lang="pt-BR" dirty="0" smtClean="0"/>
              <a:t> una </a:t>
            </a:r>
            <a:r>
              <a:rPr lang="pt-BR" dirty="0" err="1" smtClean="0"/>
              <a:t>columna</a:t>
            </a:r>
            <a:r>
              <a:rPr lang="pt-BR" dirty="0" smtClean="0"/>
              <a:t> (“</a:t>
            </a:r>
            <a:r>
              <a:rPr lang="pt-BR" dirty="0" err="1" smtClean="0"/>
              <a:t>Señal</a:t>
            </a:r>
            <a:r>
              <a:rPr lang="pt-BR" dirty="0" smtClean="0"/>
              <a:t>”) bajo pseudónimos (</a:t>
            </a:r>
            <a:r>
              <a:rPr lang="pt-BR" dirty="0" err="1" smtClean="0"/>
              <a:t>Groucho</a:t>
            </a:r>
            <a:r>
              <a:rPr lang="pt-BR" dirty="0" smtClean="0"/>
              <a:t> Marx, Periquito </a:t>
            </a:r>
            <a:r>
              <a:rPr lang="pt-BR" dirty="0" err="1" smtClean="0"/>
              <a:t>el</a:t>
            </a:r>
            <a:r>
              <a:rPr lang="pt-BR" dirty="0" smtClean="0"/>
              <a:t> aguador)</a:t>
            </a:r>
          </a:p>
          <a:p>
            <a:pPr marL="0" indent="0">
              <a:buNone/>
            </a:pPr>
            <a:r>
              <a:rPr lang="pt-BR" dirty="0" smtClean="0"/>
              <a:t>Entrega </a:t>
            </a:r>
            <a:r>
              <a:rPr lang="pt-BR" i="1" dirty="0" smtClean="0"/>
              <a:t>El </a:t>
            </a:r>
            <a:r>
              <a:rPr lang="pt-BR" i="1" dirty="0" err="1" smtClean="0"/>
              <a:t>Pozo</a:t>
            </a:r>
            <a:r>
              <a:rPr lang="pt-BR" i="1" dirty="0" smtClean="0"/>
              <a:t> </a:t>
            </a:r>
            <a:r>
              <a:rPr lang="pt-BR" dirty="0" smtClean="0"/>
              <a:t>a una </a:t>
            </a:r>
            <a:r>
              <a:rPr lang="pt-BR" dirty="0" err="1" smtClean="0">
                <a:solidFill>
                  <a:srgbClr val="FF0000"/>
                </a:solidFill>
              </a:rPr>
              <a:t>imprenta</a:t>
            </a:r>
            <a:r>
              <a:rPr lang="pt-BR" dirty="0" smtClean="0"/>
              <a:t> de amigos, de </a:t>
            </a:r>
            <a:r>
              <a:rPr lang="pt-BR" dirty="0" err="1" smtClean="0"/>
              <a:t>allí</a:t>
            </a:r>
            <a:r>
              <a:rPr lang="pt-BR" dirty="0" smtClean="0"/>
              <a:t> </a:t>
            </a:r>
            <a:r>
              <a:rPr lang="pt-BR" dirty="0" err="1" smtClean="0"/>
              <a:t>va</a:t>
            </a:r>
            <a:r>
              <a:rPr lang="pt-BR" dirty="0" smtClean="0"/>
              <a:t> a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rgbClr val="FF0000"/>
                </a:solidFill>
              </a:rPr>
              <a:t>Librería</a:t>
            </a:r>
            <a:r>
              <a:rPr lang="pt-BR" dirty="0" smtClean="0"/>
              <a:t> de Barreiro y Ramos.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2363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02276"/>
          </a:xfrm>
        </p:spPr>
        <p:txBody>
          <a:bodyPr>
            <a:noAutofit/>
          </a:bodyPr>
          <a:lstStyle/>
          <a:p>
            <a:r>
              <a:rPr lang="pt-BR" sz="3200" dirty="0" smtClean="0"/>
              <a:t>             Juan Carlos </a:t>
            </a:r>
            <a:r>
              <a:rPr lang="pt-BR" sz="3200" dirty="0" err="1" smtClean="0"/>
              <a:t>Onetti</a:t>
            </a:r>
            <a:r>
              <a:rPr lang="pt-BR" sz="3200" dirty="0" smtClean="0"/>
              <a:t>: </a:t>
            </a:r>
            <a:r>
              <a:rPr lang="pt-BR" sz="3200" dirty="0" err="1" smtClean="0"/>
              <a:t>algunos</a:t>
            </a:r>
            <a:r>
              <a:rPr lang="pt-BR" sz="3200" dirty="0" smtClean="0"/>
              <a:t> </a:t>
            </a:r>
            <a:r>
              <a:rPr lang="pt-BR" sz="3200" dirty="0" err="1" smtClean="0"/>
              <a:t>datos</a:t>
            </a:r>
            <a:r>
              <a:rPr lang="pt-BR" sz="3200" dirty="0" smtClean="0"/>
              <a:t> biográficos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668" y="502276"/>
            <a:ext cx="11900078" cy="6355724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1940-41</a:t>
            </a:r>
            <a:r>
              <a:rPr lang="pt-BR" dirty="0" smtClean="0"/>
              <a:t> cartas </a:t>
            </a:r>
            <a:r>
              <a:rPr lang="pt-BR" dirty="0" err="1" smtClean="0"/>
              <a:t>con</a:t>
            </a:r>
            <a:r>
              <a:rPr lang="pt-BR" dirty="0" smtClean="0"/>
              <a:t> </a:t>
            </a:r>
            <a:r>
              <a:rPr lang="pt-BR" dirty="0" err="1" smtClean="0"/>
              <a:t>Julio</a:t>
            </a:r>
            <a:r>
              <a:rPr lang="pt-BR" dirty="0" smtClean="0"/>
              <a:t> </a:t>
            </a:r>
            <a:r>
              <a:rPr lang="pt-BR" dirty="0" err="1" smtClean="0"/>
              <a:t>Payro</a:t>
            </a:r>
            <a:r>
              <a:rPr lang="pt-BR" dirty="0" smtClean="0"/>
              <a:t> (</a:t>
            </a:r>
            <a:r>
              <a:rPr lang="pt-BR" dirty="0" err="1" smtClean="0"/>
              <a:t>el</a:t>
            </a:r>
            <a:r>
              <a:rPr lang="pt-BR" dirty="0" smtClean="0"/>
              <a:t> crítico). Lee </a:t>
            </a:r>
            <a:r>
              <a:rPr lang="pt-BR" i="1" dirty="0" smtClean="0"/>
              <a:t>Viaje al </a:t>
            </a:r>
            <a:r>
              <a:rPr lang="pt-BR" i="1" dirty="0" err="1" smtClean="0"/>
              <a:t>fin</a:t>
            </a:r>
            <a:r>
              <a:rPr lang="pt-BR" i="1" dirty="0" smtClean="0"/>
              <a:t> de </a:t>
            </a:r>
            <a:r>
              <a:rPr lang="pt-BR" i="1" dirty="0" err="1" smtClean="0"/>
              <a:t>la</a:t>
            </a:r>
            <a:r>
              <a:rPr lang="pt-BR" i="1" dirty="0" smtClean="0"/>
              <a:t> </a:t>
            </a:r>
            <a:r>
              <a:rPr lang="pt-BR" i="1" dirty="0" err="1" smtClean="0"/>
              <a:t>noche</a:t>
            </a:r>
            <a:r>
              <a:rPr lang="pt-BR" i="1" dirty="0" smtClean="0"/>
              <a:t> </a:t>
            </a:r>
            <a:r>
              <a:rPr lang="pt-BR" dirty="0" smtClean="0"/>
              <a:t>(Celine), </a:t>
            </a:r>
            <a:r>
              <a:rPr lang="pt-BR" i="1" dirty="0" smtClean="0"/>
              <a:t>Lolita</a:t>
            </a:r>
            <a:r>
              <a:rPr lang="pt-BR" dirty="0" smtClean="0"/>
              <a:t> (Nabokov), </a:t>
            </a:r>
            <a:r>
              <a:rPr lang="pt-BR" i="1" dirty="0" err="1" smtClean="0"/>
              <a:t>Palmeras</a:t>
            </a:r>
            <a:r>
              <a:rPr lang="pt-BR" i="1" dirty="0" smtClean="0"/>
              <a:t> </a:t>
            </a:r>
            <a:r>
              <a:rPr lang="pt-BR" i="1" dirty="0" err="1" smtClean="0"/>
              <a:t>salvajes</a:t>
            </a:r>
            <a:r>
              <a:rPr lang="pt-BR" dirty="0" smtClean="0"/>
              <a:t> (Faulkner). Lee a Felisberto Hernández. Publica </a:t>
            </a:r>
            <a:r>
              <a:rPr lang="pt-BR" i="1" dirty="0" err="1" smtClean="0"/>
              <a:t>Tierra</a:t>
            </a:r>
            <a:r>
              <a:rPr lang="pt-BR" i="1" dirty="0" smtClean="0"/>
              <a:t> de </a:t>
            </a:r>
            <a:r>
              <a:rPr lang="pt-BR" i="1" dirty="0" err="1" smtClean="0"/>
              <a:t>nadie</a:t>
            </a:r>
            <a:r>
              <a:rPr lang="pt-BR" i="1" dirty="0" smtClean="0"/>
              <a:t> (</a:t>
            </a:r>
            <a:r>
              <a:rPr lang="pt-BR" sz="2100" dirty="0" err="1" smtClean="0"/>
              <a:t>en</a:t>
            </a:r>
            <a:r>
              <a:rPr lang="pt-BR" sz="2100" dirty="0" smtClean="0"/>
              <a:t> rigor </a:t>
            </a:r>
            <a:r>
              <a:rPr lang="pt-BR" sz="2100" dirty="0" err="1" smtClean="0"/>
              <a:t>su</a:t>
            </a:r>
            <a:r>
              <a:rPr lang="pt-BR" sz="2100" dirty="0" smtClean="0"/>
              <a:t> </a:t>
            </a:r>
            <a:r>
              <a:rPr lang="pt-BR" sz="2100" dirty="0" err="1" smtClean="0"/>
              <a:t>primera</a:t>
            </a:r>
            <a:r>
              <a:rPr lang="pt-BR" sz="2100" dirty="0" smtClean="0"/>
              <a:t> novela, </a:t>
            </a:r>
            <a:r>
              <a:rPr lang="pt-BR" sz="2100" dirty="0" err="1" smtClean="0"/>
              <a:t>comenzada</a:t>
            </a:r>
            <a:r>
              <a:rPr lang="pt-BR" sz="2100" dirty="0" smtClean="0"/>
              <a:t> a </a:t>
            </a:r>
            <a:r>
              <a:rPr lang="pt-BR" sz="2100" dirty="0" err="1" smtClean="0"/>
              <a:t>escribir</a:t>
            </a:r>
            <a:r>
              <a:rPr lang="pt-BR" sz="2100" dirty="0" smtClean="0"/>
              <a:t> cinco </a:t>
            </a:r>
            <a:r>
              <a:rPr lang="pt-BR" sz="2100" dirty="0" err="1" smtClean="0"/>
              <a:t>años</a:t>
            </a:r>
            <a:r>
              <a:rPr lang="pt-BR" sz="2100" dirty="0" smtClean="0"/>
              <a:t> antes –El </a:t>
            </a:r>
            <a:r>
              <a:rPr lang="pt-BR" sz="2100" dirty="0" err="1" smtClean="0"/>
              <a:t>pozo</a:t>
            </a:r>
            <a:r>
              <a:rPr lang="pt-BR" sz="2100" dirty="0" smtClean="0"/>
              <a:t> (1930) </a:t>
            </a:r>
            <a:r>
              <a:rPr lang="pt-BR" sz="2100" dirty="0" err="1" smtClean="0"/>
              <a:t>primera</a:t>
            </a:r>
            <a:r>
              <a:rPr lang="pt-BR" sz="2100" dirty="0" smtClean="0"/>
              <a:t> nouvelle (antecipada de </a:t>
            </a:r>
            <a:r>
              <a:rPr lang="pt-BR" sz="2100" dirty="0" err="1" smtClean="0"/>
              <a:t>la</a:t>
            </a:r>
            <a:r>
              <a:rPr lang="pt-BR" sz="2100" dirty="0" smtClean="0"/>
              <a:t> incompleta </a:t>
            </a:r>
            <a:r>
              <a:rPr lang="pt-BR" sz="2100" dirty="0" err="1" smtClean="0"/>
              <a:t>Tiempo</a:t>
            </a:r>
            <a:r>
              <a:rPr lang="pt-BR" sz="2100" dirty="0" smtClean="0"/>
              <a:t> de </a:t>
            </a:r>
            <a:r>
              <a:rPr lang="pt-BR" sz="2100" dirty="0" err="1" smtClean="0"/>
              <a:t>abrazar</a:t>
            </a:r>
            <a:r>
              <a:rPr lang="pt-BR" sz="2100" dirty="0" smtClean="0"/>
              <a:t> 1934, </a:t>
            </a:r>
            <a:r>
              <a:rPr lang="pt-BR" sz="2100" dirty="0" err="1" smtClean="0"/>
              <a:t>comenzada</a:t>
            </a:r>
            <a:r>
              <a:rPr lang="pt-BR" sz="2100" dirty="0" smtClean="0"/>
              <a:t> a </a:t>
            </a:r>
            <a:r>
              <a:rPr lang="pt-BR" sz="2100" dirty="0" err="1" smtClean="0"/>
              <a:t>escribir</a:t>
            </a:r>
            <a:r>
              <a:rPr lang="pt-BR" sz="2100" dirty="0" smtClean="0"/>
              <a:t> antes) “avenida de </a:t>
            </a:r>
            <a:r>
              <a:rPr lang="pt-BR" sz="2100" dirty="0" err="1" smtClean="0"/>
              <a:t>mayo</a:t>
            </a:r>
            <a:r>
              <a:rPr lang="pt-BR" sz="2100" dirty="0" smtClean="0"/>
              <a:t>-diagonal-avenida de </a:t>
            </a:r>
            <a:r>
              <a:rPr lang="pt-BR" sz="2100" dirty="0" err="1" smtClean="0"/>
              <a:t>mayo</a:t>
            </a:r>
            <a:r>
              <a:rPr lang="pt-BR" sz="2100" dirty="0" smtClean="0"/>
              <a:t>” primer </a:t>
            </a:r>
            <a:r>
              <a:rPr lang="pt-BR" sz="2100" dirty="0" err="1" smtClean="0"/>
              <a:t>cuento</a:t>
            </a:r>
            <a:r>
              <a:rPr lang="pt-BR" sz="2100" dirty="0" smtClean="0"/>
              <a:t>.</a:t>
            </a:r>
          </a:p>
          <a:p>
            <a:pPr>
              <a:buFontTx/>
              <a:buChar char="-"/>
            </a:pPr>
            <a:r>
              <a:rPr lang="pt-BR" i="1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1943</a:t>
            </a:r>
            <a:r>
              <a:rPr lang="pt-BR" dirty="0" smtClean="0"/>
              <a:t> </a:t>
            </a:r>
            <a:r>
              <a:rPr lang="pt-BR" dirty="0" err="1" smtClean="0"/>
              <a:t>deja</a:t>
            </a:r>
            <a:r>
              <a:rPr lang="pt-BR" dirty="0" smtClean="0"/>
              <a:t> “Marcha” y </a:t>
            </a:r>
            <a:r>
              <a:rPr lang="pt-BR" dirty="0" err="1" smtClean="0"/>
              <a:t>trabaja</a:t>
            </a:r>
            <a:r>
              <a:rPr lang="pt-BR" dirty="0" smtClean="0"/>
              <a:t> para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agencia de noticias Reuters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Bs</a:t>
            </a:r>
            <a:r>
              <a:rPr lang="pt-BR" dirty="0" smtClean="0"/>
              <a:t>. As.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Publica </a:t>
            </a:r>
            <a:r>
              <a:rPr lang="pt-BR" dirty="0" err="1" smtClean="0"/>
              <a:t>la</a:t>
            </a:r>
            <a:r>
              <a:rPr lang="pt-BR" dirty="0" smtClean="0"/>
              <a:t> novela </a:t>
            </a:r>
            <a:r>
              <a:rPr lang="pt-BR" i="1" dirty="0"/>
              <a:t>P</a:t>
            </a:r>
            <a:r>
              <a:rPr lang="pt-BR" i="1" dirty="0" smtClean="0"/>
              <a:t>ara esta </a:t>
            </a:r>
            <a:r>
              <a:rPr lang="pt-BR" i="1" dirty="0" err="1" smtClean="0"/>
              <a:t>noche</a:t>
            </a:r>
            <a:r>
              <a:rPr lang="pt-BR" i="1" dirty="0" smtClean="0"/>
              <a:t> </a:t>
            </a:r>
            <a:r>
              <a:rPr lang="pt-BR" dirty="0"/>
              <a:t>(</a:t>
            </a:r>
            <a:r>
              <a:rPr lang="pt-BR" dirty="0" err="1" smtClean="0"/>
              <a:t>Ya</a:t>
            </a:r>
            <a:r>
              <a:rPr lang="pt-BR" dirty="0" smtClean="0"/>
              <a:t> </a:t>
            </a:r>
            <a:r>
              <a:rPr lang="pt-BR" dirty="0" err="1" smtClean="0"/>
              <a:t>tiene</a:t>
            </a:r>
            <a:r>
              <a:rPr lang="pt-BR" dirty="0" smtClean="0"/>
              <a:t> publicados </a:t>
            </a:r>
            <a:r>
              <a:rPr lang="pt-BR" i="1" dirty="0" smtClean="0"/>
              <a:t>El </a:t>
            </a:r>
            <a:r>
              <a:rPr lang="pt-BR" i="1" dirty="0" err="1" smtClean="0"/>
              <a:t>pozo</a:t>
            </a:r>
            <a:r>
              <a:rPr lang="pt-BR" dirty="0" smtClean="0"/>
              <a:t>, </a:t>
            </a:r>
            <a:r>
              <a:rPr lang="pt-BR" i="1" dirty="0" err="1" smtClean="0"/>
              <a:t>Tierra</a:t>
            </a:r>
            <a:r>
              <a:rPr lang="pt-BR" i="1" dirty="0" smtClean="0"/>
              <a:t> de </a:t>
            </a:r>
            <a:r>
              <a:rPr lang="pt-BR" i="1" dirty="0" err="1" smtClean="0"/>
              <a:t>nadie</a:t>
            </a:r>
            <a:r>
              <a:rPr lang="pt-BR" dirty="0" smtClean="0"/>
              <a:t>,</a:t>
            </a:r>
            <a:r>
              <a:rPr lang="pt-BR" i="1" dirty="0" smtClean="0"/>
              <a:t> </a:t>
            </a:r>
            <a:r>
              <a:rPr lang="pt-BR" dirty="0" smtClean="0"/>
              <a:t>y diversos </a:t>
            </a:r>
            <a:r>
              <a:rPr lang="pt-BR" dirty="0" err="1" smtClean="0"/>
              <a:t>cuentos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La Nación y Marcha)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1945 </a:t>
            </a:r>
            <a:r>
              <a:rPr lang="pt-BR" dirty="0" smtClean="0"/>
              <a:t>Se casa </a:t>
            </a:r>
            <a:r>
              <a:rPr lang="pt-BR" dirty="0" err="1" smtClean="0"/>
              <a:t>con</a:t>
            </a:r>
            <a:r>
              <a:rPr lang="pt-BR" dirty="0" smtClean="0"/>
              <a:t> Elizabeth Maria </a:t>
            </a:r>
            <a:r>
              <a:rPr lang="pt-BR" dirty="0" err="1" smtClean="0"/>
              <a:t>Pekelhoring</a:t>
            </a:r>
            <a:r>
              <a:rPr lang="pt-BR" dirty="0" smtClean="0"/>
              <a:t> (holandesa, “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Peke</a:t>
            </a:r>
            <a:r>
              <a:rPr lang="pt-BR" dirty="0" smtClean="0"/>
              <a:t>)</a:t>
            </a:r>
          </a:p>
          <a:p>
            <a:pPr>
              <a:buFontTx/>
              <a:buChar char="-"/>
            </a:pPr>
            <a:r>
              <a:rPr lang="pt-BR" dirty="0"/>
              <a:t> </a:t>
            </a:r>
            <a:r>
              <a:rPr lang="pt-BR" dirty="0" smtClean="0"/>
              <a:t>         </a:t>
            </a:r>
            <a:r>
              <a:rPr lang="pt-BR" dirty="0" err="1" smtClean="0"/>
              <a:t>Deja</a:t>
            </a:r>
            <a:r>
              <a:rPr lang="pt-BR" dirty="0" smtClean="0"/>
              <a:t> Reuters, </a:t>
            </a:r>
            <a:r>
              <a:rPr lang="pt-BR" dirty="0" err="1" smtClean="0"/>
              <a:t>trabaja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revista </a:t>
            </a:r>
            <a:r>
              <a:rPr lang="pt-BR" dirty="0" err="1" smtClean="0"/>
              <a:t>Vea</a:t>
            </a:r>
            <a:r>
              <a:rPr lang="pt-BR" dirty="0" smtClean="0"/>
              <a:t> y </a:t>
            </a:r>
            <a:r>
              <a:rPr lang="pt-BR" dirty="0" err="1" smtClean="0"/>
              <a:t>lea</a:t>
            </a:r>
            <a:r>
              <a:rPr lang="pt-BR" dirty="0" smtClean="0"/>
              <a:t>, funda una </a:t>
            </a:r>
            <a:r>
              <a:rPr lang="pt-BR" dirty="0" smtClean="0">
                <a:solidFill>
                  <a:srgbClr val="FF0000"/>
                </a:solidFill>
              </a:rPr>
              <a:t>agencia de </a:t>
            </a:r>
            <a:r>
              <a:rPr lang="pt-BR" dirty="0" err="1" smtClean="0">
                <a:solidFill>
                  <a:srgbClr val="FF0000"/>
                </a:solidFill>
              </a:rPr>
              <a:t>publicidad</a:t>
            </a:r>
            <a:r>
              <a:rPr lang="pt-BR" dirty="0" smtClean="0">
                <a:solidFill>
                  <a:srgbClr val="FF0000"/>
                </a:solidFill>
              </a:rPr>
              <a:t> financiada por </a:t>
            </a:r>
            <a:r>
              <a:rPr lang="pt-BR" dirty="0" err="1" smtClean="0">
                <a:solidFill>
                  <a:srgbClr val="FF0000"/>
                </a:solidFill>
              </a:rPr>
              <a:t>la</a:t>
            </a:r>
            <a:r>
              <a:rPr lang="pt-BR" dirty="0" smtClean="0">
                <a:solidFill>
                  <a:srgbClr val="FF0000"/>
                </a:solidFill>
              </a:rPr>
              <a:t> agencia Walter Thompson.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1949</a:t>
            </a:r>
            <a:r>
              <a:rPr lang="pt-BR" dirty="0" smtClean="0"/>
              <a:t> </a:t>
            </a:r>
            <a:r>
              <a:rPr lang="pt-BR" dirty="0" err="1" smtClean="0"/>
              <a:t>Conoce</a:t>
            </a:r>
            <a:r>
              <a:rPr lang="pt-BR" dirty="0" smtClean="0"/>
              <a:t> a Borges por </a:t>
            </a:r>
            <a:r>
              <a:rPr lang="pt-BR" dirty="0" err="1" smtClean="0"/>
              <a:t>intermediación</a:t>
            </a:r>
            <a:r>
              <a:rPr lang="pt-BR" dirty="0" smtClean="0"/>
              <a:t> de </a:t>
            </a:r>
            <a:r>
              <a:rPr lang="pt-BR" dirty="0" smtClean="0">
                <a:solidFill>
                  <a:srgbClr val="FF0000"/>
                </a:solidFill>
              </a:rPr>
              <a:t>Emir Rodriguez </a:t>
            </a:r>
            <a:r>
              <a:rPr lang="pt-BR" dirty="0" err="1" smtClean="0">
                <a:solidFill>
                  <a:srgbClr val="FF0000"/>
                </a:solidFill>
              </a:rPr>
              <a:t>Monegal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sz="2300" dirty="0" smtClean="0"/>
              <a:t>(critico representativo de </a:t>
            </a:r>
            <a:r>
              <a:rPr lang="pt-BR" sz="2300" dirty="0" err="1" smtClean="0"/>
              <a:t>la</a:t>
            </a:r>
            <a:r>
              <a:rPr lang="pt-BR" sz="2300" dirty="0" smtClean="0"/>
              <a:t> </a:t>
            </a:r>
            <a:r>
              <a:rPr lang="pt-BR" sz="2300" dirty="0" err="1" smtClean="0"/>
              <a:t>llamada</a:t>
            </a:r>
            <a:r>
              <a:rPr lang="pt-BR" sz="2300" dirty="0" smtClean="0"/>
              <a:t> “</a:t>
            </a:r>
            <a:r>
              <a:rPr lang="pt-BR" sz="2300" dirty="0" err="1" smtClean="0"/>
              <a:t>generación</a:t>
            </a:r>
            <a:r>
              <a:rPr lang="pt-BR" sz="2300" dirty="0" smtClean="0"/>
              <a:t> </a:t>
            </a:r>
            <a:r>
              <a:rPr lang="pt-BR" sz="2300" dirty="0" err="1" smtClean="0"/>
              <a:t>del</a:t>
            </a:r>
            <a:r>
              <a:rPr lang="pt-BR" sz="2300" dirty="0" smtClean="0"/>
              <a:t> 45 </a:t>
            </a:r>
            <a:r>
              <a:rPr lang="pt-BR" sz="2300" dirty="0" err="1" smtClean="0"/>
              <a:t>uruguaya</a:t>
            </a:r>
            <a:r>
              <a:rPr lang="pt-BR" sz="2300" dirty="0" smtClean="0"/>
              <a:t> – o “</a:t>
            </a:r>
            <a:r>
              <a:rPr lang="pt-BR" sz="2300" dirty="0" err="1" smtClean="0"/>
              <a:t>generación</a:t>
            </a:r>
            <a:r>
              <a:rPr lang="pt-BR" sz="2300" dirty="0" smtClean="0"/>
              <a:t> crítica” o “</a:t>
            </a:r>
            <a:r>
              <a:rPr lang="pt-BR" sz="2300" dirty="0" err="1" smtClean="0"/>
              <a:t>generación</a:t>
            </a:r>
            <a:r>
              <a:rPr lang="pt-BR" sz="2300" dirty="0" smtClean="0"/>
              <a:t> Marcha”: Angel Rama, Revista Marcha, Revista Numero, Mario </a:t>
            </a:r>
            <a:r>
              <a:rPr lang="pt-BR" sz="2300" dirty="0" err="1" smtClean="0"/>
              <a:t>benedetti</a:t>
            </a:r>
            <a:r>
              <a:rPr lang="pt-BR" sz="2300" dirty="0" smtClean="0"/>
              <a:t>, 40-50-60)</a:t>
            </a:r>
            <a:r>
              <a:rPr lang="pt-BR" dirty="0" smtClean="0"/>
              <a:t>     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</a:t>
            </a:r>
            <a:r>
              <a:rPr lang="pt-BR" dirty="0" err="1" smtClean="0"/>
              <a:t>Conoce</a:t>
            </a:r>
            <a:r>
              <a:rPr lang="pt-BR" dirty="0" smtClean="0"/>
              <a:t> a </a:t>
            </a:r>
            <a:r>
              <a:rPr lang="pt-BR" dirty="0" err="1"/>
              <a:t>C</a:t>
            </a:r>
            <a:r>
              <a:rPr lang="pt-BR" dirty="0" err="1" smtClean="0"/>
              <a:t>ortazar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1950</a:t>
            </a:r>
            <a:r>
              <a:rPr lang="pt-BR" dirty="0" smtClean="0"/>
              <a:t> Publica </a:t>
            </a:r>
            <a:r>
              <a:rPr lang="pt-BR" i="1" dirty="0" smtClean="0"/>
              <a:t>La vida breve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1951</a:t>
            </a:r>
            <a:r>
              <a:rPr lang="pt-BR" dirty="0" smtClean="0"/>
              <a:t> </a:t>
            </a:r>
            <a:r>
              <a:rPr lang="pt-BR" dirty="0" err="1" smtClean="0"/>
              <a:t>nace</a:t>
            </a:r>
            <a:r>
              <a:rPr lang="pt-BR" dirty="0" smtClean="0"/>
              <a:t> </a:t>
            </a:r>
            <a:r>
              <a:rPr lang="pt-BR" dirty="0" err="1" smtClean="0"/>
              <a:t>su</a:t>
            </a:r>
            <a:r>
              <a:rPr lang="pt-BR" dirty="0" smtClean="0"/>
              <a:t> </a:t>
            </a:r>
            <a:r>
              <a:rPr lang="pt-BR" dirty="0" err="1" smtClean="0"/>
              <a:t>hija</a:t>
            </a:r>
            <a:r>
              <a:rPr lang="pt-BR" dirty="0" smtClean="0"/>
              <a:t> </a:t>
            </a:r>
            <a:r>
              <a:rPr lang="pt-BR" dirty="0" err="1" smtClean="0"/>
              <a:t>Litty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1953</a:t>
            </a:r>
            <a:r>
              <a:rPr lang="pt-BR" dirty="0" smtClean="0"/>
              <a:t> </a:t>
            </a:r>
            <a:r>
              <a:rPr lang="pt-BR" dirty="0" err="1" smtClean="0"/>
              <a:t>deja</a:t>
            </a:r>
            <a:r>
              <a:rPr lang="pt-BR" dirty="0" smtClean="0"/>
              <a:t> a </a:t>
            </a:r>
            <a:r>
              <a:rPr lang="pt-BR" dirty="0" err="1" smtClean="0"/>
              <a:t>Peke</a:t>
            </a:r>
            <a:r>
              <a:rPr lang="pt-BR" dirty="0" smtClean="0"/>
              <a:t> por Dorothea </a:t>
            </a:r>
            <a:r>
              <a:rPr lang="pt-BR" dirty="0" err="1" smtClean="0"/>
              <a:t>Muhr</a:t>
            </a:r>
            <a:r>
              <a:rPr lang="pt-BR" dirty="0" smtClean="0"/>
              <a:t> (Dolly)</a:t>
            </a:r>
          </a:p>
          <a:p>
            <a:pPr>
              <a:buFontTx/>
              <a:buChar char="-"/>
            </a:pPr>
            <a:r>
              <a:rPr lang="pt-BR" dirty="0" smtClean="0"/>
              <a:t>         La </a:t>
            </a:r>
            <a:r>
              <a:rPr lang="pt-BR" dirty="0" smtClean="0">
                <a:solidFill>
                  <a:srgbClr val="FF0000"/>
                </a:solidFill>
              </a:rPr>
              <a:t>revista </a:t>
            </a:r>
            <a:r>
              <a:rPr lang="pt-BR" dirty="0" err="1" smtClean="0">
                <a:solidFill>
                  <a:srgbClr val="FF0000"/>
                </a:solidFill>
              </a:rPr>
              <a:t>Sur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/>
              <a:t>le</a:t>
            </a:r>
            <a:r>
              <a:rPr lang="pt-BR" dirty="0" smtClean="0"/>
              <a:t> publica “El álbum” y edita </a:t>
            </a:r>
            <a:r>
              <a:rPr lang="pt-BR" i="1" dirty="0" smtClean="0"/>
              <a:t>Los </a:t>
            </a:r>
            <a:r>
              <a:rPr lang="pt-BR" i="1" dirty="0" err="1" smtClean="0"/>
              <a:t>adioses</a:t>
            </a:r>
            <a:endParaRPr lang="pt-BR" i="1" dirty="0" smtClean="0"/>
          </a:p>
          <a:p>
            <a:pPr>
              <a:buFontTx/>
              <a:buChar char="-"/>
            </a:pPr>
            <a:r>
              <a:rPr lang="pt-BR" dirty="0" smtClean="0"/>
              <a:t>         </a:t>
            </a:r>
            <a:r>
              <a:rPr lang="pt-BR" dirty="0" err="1" smtClean="0"/>
              <a:t>Escribe</a:t>
            </a:r>
            <a:r>
              <a:rPr lang="pt-BR" dirty="0" smtClean="0"/>
              <a:t> </a:t>
            </a:r>
            <a:r>
              <a:rPr lang="pt-BR" i="1" dirty="0" smtClean="0"/>
              <a:t>El </a:t>
            </a:r>
            <a:r>
              <a:rPr lang="pt-BR" i="1" dirty="0" err="1" smtClean="0"/>
              <a:t>astillero</a:t>
            </a:r>
            <a:r>
              <a:rPr lang="pt-BR" i="1" dirty="0" smtClean="0"/>
              <a:t> (se publicará em 1961)    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1955</a:t>
            </a:r>
            <a:r>
              <a:rPr lang="pt-BR" dirty="0" smtClean="0"/>
              <a:t> </a:t>
            </a:r>
            <a:r>
              <a:rPr lang="pt-BR" dirty="0" err="1" smtClean="0"/>
              <a:t>Vuelve</a:t>
            </a:r>
            <a:r>
              <a:rPr lang="pt-BR" dirty="0" smtClean="0"/>
              <a:t> a Montevideo. </a:t>
            </a:r>
            <a:r>
              <a:rPr lang="pt-BR" dirty="0" smtClean="0">
                <a:solidFill>
                  <a:srgbClr val="FF0000"/>
                </a:solidFill>
              </a:rPr>
              <a:t>Agencia de publicidade “</a:t>
            </a:r>
            <a:r>
              <a:rPr lang="pt-BR" dirty="0" err="1" smtClean="0">
                <a:solidFill>
                  <a:srgbClr val="FF0000"/>
                </a:solidFill>
              </a:rPr>
              <a:t>Bastarrica</a:t>
            </a:r>
            <a:r>
              <a:rPr lang="pt-BR" dirty="0" smtClean="0">
                <a:solidFill>
                  <a:srgbClr val="FF0000"/>
                </a:solidFill>
              </a:rPr>
              <a:t> Propaganda</a:t>
            </a:r>
            <a:r>
              <a:rPr lang="pt-BR" dirty="0" smtClean="0"/>
              <a:t>”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1959</a:t>
            </a:r>
            <a:r>
              <a:rPr lang="pt-BR" dirty="0" smtClean="0"/>
              <a:t> La revista Marcha publica </a:t>
            </a:r>
            <a:r>
              <a:rPr lang="pt-BR" dirty="0" err="1" smtClean="0"/>
              <a:t>un</a:t>
            </a:r>
            <a:r>
              <a:rPr lang="pt-BR" dirty="0" smtClean="0"/>
              <a:t> capítulo de </a:t>
            </a:r>
            <a:r>
              <a:rPr lang="pt-BR" i="1" dirty="0" smtClean="0"/>
              <a:t>El </a:t>
            </a:r>
            <a:r>
              <a:rPr lang="pt-BR" i="1" dirty="0" err="1" smtClean="0"/>
              <a:t>astillero</a:t>
            </a:r>
            <a:r>
              <a:rPr lang="pt-BR" i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en</a:t>
            </a:r>
            <a:r>
              <a:rPr lang="pt-BR" dirty="0" smtClean="0"/>
              <a:t> esse momento se </a:t>
            </a:r>
            <a:r>
              <a:rPr lang="pt-BR" dirty="0" err="1" smtClean="0"/>
              <a:t>llama</a:t>
            </a:r>
            <a:r>
              <a:rPr lang="pt-BR" dirty="0" smtClean="0"/>
              <a:t> </a:t>
            </a:r>
            <a:r>
              <a:rPr lang="pt-BR" i="1" dirty="0" smtClean="0"/>
              <a:t>El resto </a:t>
            </a:r>
            <a:r>
              <a:rPr lang="pt-BR" i="1" dirty="0" err="1" smtClean="0"/>
              <a:t>del</a:t>
            </a:r>
            <a:r>
              <a:rPr lang="pt-BR" i="1" dirty="0" smtClean="0"/>
              <a:t> </a:t>
            </a:r>
            <a:r>
              <a:rPr lang="pt-BR" i="1" dirty="0" err="1" smtClean="0"/>
              <a:t>invierno</a:t>
            </a:r>
            <a:r>
              <a:rPr lang="pt-BR" dirty="0" smtClean="0"/>
              <a:t>)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1961</a:t>
            </a:r>
            <a:r>
              <a:rPr lang="pt-BR" dirty="0" smtClean="0"/>
              <a:t>- publica </a:t>
            </a:r>
            <a:r>
              <a:rPr lang="pt-BR" i="1" dirty="0" smtClean="0"/>
              <a:t>El </a:t>
            </a:r>
            <a:r>
              <a:rPr lang="pt-BR" i="1" dirty="0" err="1" smtClean="0"/>
              <a:t>astillero</a:t>
            </a:r>
            <a:r>
              <a:rPr lang="pt-BR" i="1" dirty="0" smtClean="0"/>
              <a:t>    </a:t>
            </a:r>
          </a:p>
          <a:p>
            <a:pPr marL="0" indent="0">
              <a:buNone/>
            </a:pP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7781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02276"/>
          </a:xfrm>
        </p:spPr>
        <p:txBody>
          <a:bodyPr>
            <a:noAutofit/>
          </a:bodyPr>
          <a:lstStyle/>
          <a:p>
            <a:r>
              <a:rPr lang="pt-BR" sz="3200" dirty="0" smtClean="0"/>
              <a:t>             Juan Carlos </a:t>
            </a:r>
            <a:r>
              <a:rPr lang="pt-BR" sz="3200" dirty="0" err="1" smtClean="0"/>
              <a:t>Onetti</a:t>
            </a:r>
            <a:r>
              <a:rPr lang="pt-BR" sz="3200" dirty="0" smtClean="0"/>
              <a:t>: </a:t>
            </a:r>
            <a:r>
              <a:rPr lang="pt-BR" sz="3200" dirty="0" err="1" smtClean="0"/>
              <a:t>algunos</a:t>
            </a:r>
            <a:r>
              <a:rPr lang="pt-BR" sz="3200" dirty="0" smtClean="0"/>
              <a:t> </a:t>
            </a:r>
            <a:r>
              <a:rPr lang="pt-BR" sz="3200" dirty="0" err="1" smtClean="0"/>
              <a:t>datos</a:t>
            </a:r>
            <a:r>
              <a:rPr lang="pt-BR" sz="3200" dirty="0" smtClean="0"/>
              <a:t> biográficos y </a:t>
            </a:r>
            <a:r>
              <a:rPr lang="pt-BR" sz="3200" dirty="0" err="1" smtClean="0"/>
              <a:t>contextuales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02276"/>
            <a:ext cx="12192000" cy="63557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1962</a:t>
            </a:r>
            <a:r>
              <a:rPr lang="pt-BR" dirty="0" smtClean="0"/>
              <a:t>- Primer </a:t>
            </a:r>
            <a:r>
              <a:rPr lang="pt-BR" dirty="0" err="1" smtClean="0"/>
              <a:t>reconocimiento</a:t>
            </a:r>
            <a:r>
              <a:rPr lang="pt-BR" dirty="0" smtClean="0"/>
              <a:t> </a:t>
            </a:r>
            <a:r>
              <a:rPr lang="pt-BR" dirty="0" err="1" smtClean="0"/>
              <a:t>literario</a:t>
            </a:r>
            <a:r>
              <a:rPr lang="pt-BR" dirty="0" smtClean="0"/>
              <a:t>: gana </a:t>
            </a:r>
            <a:r>
              <a:rPr lang="pt-BR" dirty="0" err="1" smtClean="0"/>
              <a:t>el</a:t>
            </a:r>
            <a:r>
              <a:rPr lang="pt-BR" dirty="0" smtClean="0"/>
              <a:t> Premio Nacional de Literatura por “Para una tumba </a:t>
            </a:r>
            <a:r>
              <a:rPr lang="pt-BR" dirty="0" err="1" smtClean="0"/>
              <a:t>sin</a:t>
            </a:r>
            <a:r>
              <a:rPr lang="pt-BR" dirty="0" smtClean="0"/>
              <a:t> </a:t>
            </a:r>
            <a:r>
              <a:rPr lang="pt-BR" dirty="0" err="1" smtClean="0"/>
              <a:t>nombre</a:t>
            </a:r>
            <a:r>
              <a:rPr lang="pt-BR" dirty="0" smtClean="0"/>
              <a:t>”.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su</a:t>
            </a:r>
            <a:r>
              <a:rPr lang="pt-BR" dirty="0" smtClean="0"/>
              <a:t> discurso: “</a:t>
            </a:r>
            <a:r>
              <a:rPr lang="pt-BR" dirty="0" err="1" smtClean="0"/>
              <a:t>yo</a:t>
            </a:r>
            <a:r>
              <a:rPr lang="pt-BR" dirty="0" smtClean="0"/>
              <a:t> no </a:t>
            </a:r>
            <a:r>
              <a:rPr lang="pt-BR" dirty="0" err="1" smtClean="0"/>
              <a:t>hablo</a:t>
            </a:r>
            <a:r>
              <a:rPr lang="pt-BR" dirty="0" smtClean="0"/>
              <a:t>, </a:t>
            </a:r>
            <a:r>
              <a:rPr lang="pt-BR" dirty="0" err="1" smtClean="0"/>
              <a:t>escribo</a:t>
            </a:r>
            <a:r>
              <a:rPr lang="pt-BR" dirty="0" smtClean="0"/>
              <a:t>”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1964 </a:t>
            </a:r>
            <a:r>
              <a:rPr lang="pt-BR" dirty="0" smtClean="0"/>
              <a:t>-</a:t>
            </a:r>
            <a:r>
              <a:rPr lang="pt-BR" i="1" dirty="0" err="1" smtClean="0"/>
              <a:t>Juntacadáveres</a:t>
            </a:r>
            <a:r>
              <a:rPr lang="pt-BR" dirty="0" smtClean="0"/>
              <a:t> es finalista </a:t>
            </a:r>
            <a:r>
              <a:rPr lang="pt-BR" dirty="0" err="1" smtClean="0"/>
              <a:t>del</a:t>
            </a:r>
            <a:r>
              <a:rPr lang="pt-BR" dirty="0" smtClean="0"/>
              <a:t> premio Rómulo </a:t>
            </a:r>
            <a:r>
              <a:rPr lang="pt-BR" dirty="0" err="1" smtClean="0"/>
              <a:t>Gallegos</a:t>
            </a:r>
            <a:r>
              <a:rPr lang="pt-BR" dirty="0" smtClean="0"/>
              <a:t> (gana </a:t>
            </a:r>
            <a:r>
              <a:rPr lang="pt-BR" i="1" dirty="0" smtClean="0"/>
              <a:t>La casa verde </a:t>
            </a:r>
            <a:r>
              <a:rPr lang="pt-BR" dirty="0" smtClean="0"/>
              <a:t>de Vargas Llosa) / Se </a:t>
            </a:r>
            <a:r>
              <a:rPr lang="pt-BR" dirty="0" err="1" smtClean="0"/>
              <a:t>compone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trilogía</a:t>
            </a:r>
            <a:r>
              <a:rPr lang="pt-BR" dirty="0" smtClean="0"/>
              <a:t> de Santa </a:t>
            </a:r>
            <a:r>
              <a:rPr lang="pt-BR" dirty="0" err="1"/>
              <a:t>M</a:t>
            </a:r>
            <a:r>
              <a:rPr lang="pt-BR" dirty="0" err="1" smtClean="0"/>
              <a:t>aría</a:t>
            </a:r>
            <a:r>
              <a:rPr lang="pt-BR" dirty="0" smtClean="0"/>
              <a:t> (</a:t>
            </a:r>
            <a:r>
              <a:rPr lang="pt-BR" i="1" dirty="0" err="1" smtClean="0"/>
              <a:t>Juntacadáveres</a:t>
            </a:r>
            <a:r>
              <a:rPr lang="pt-BR" dirty="0" smtClean="0"/>
              <a:t>, </a:t>
            </a:r>
            <a:r>
              <a:rPr lang="pt-BR" i="1" dirty="0" smtClean="0"/>
              <a:t>La vida breve</a:t>
            </a:r>
            <a:r>
              <a:rPr lang="pt-BR" dirty="0" smtClean="0"/>
              <a:t>, </a:t>
            </a:r>
            <a:r>
              <a:rPr lang="pt-BR" i="1" dirty="0" smtClean="0"/>
              <a:t>El </a:t>
            </a:r>
            <a:r>
              <a:rPr lang="pt-BR" i="1" dirty="0" err="1" smtClean="0"/>
              <a:t>astillero</a:t>
            </a:r>
            <a:r>
              <a:rPr lang="pt-BR" dirty="0" smtClean="0"/>
              <a:t>). / </a:t>
            </a:r>
            <a:r>
              <a:rPr lang="pt-BR" dirty="0" smtClean="0">
                <a:solidFill>
                  <a:srgbClr val="FF0000"/>
                </a:solidFill>
              </a:rPr>
              <a:t>Se </a:t>
            </a:r>
            <a:r>
              <a:rPr lang="pt-BR" dirty="0" err="1" smtClean="0">
                <a:solidFill>
                  <a:srgbClr val="FF0000"/>
                </a:solidFill>
              </a:rPr>
              <a:t>traducen</a:t>
            </a:r>
            <a:r>
              <a:rPr lang="pt-BR" dirty="0" smtClean="0">
                <a:solidFill>
                  <a:srgbClr val="FF0000"/>
                </a:solidFill>
              </a:rPr>
              <a:t> estas novelas al </a:t>
            </a:r>
            <a:r>
              <a:rPr lang="pt-BR" dirty="0" err="1" smtClean="0">
                <a:solidFill>
                  <a:srgbClr val="FF0000"/>
                </a:solidFill>
              </a:rPr>
              <a:t>francés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err="1" smtClean="0">
                <a:solidFill>
                  <a:srgbClr val="FF0000"/>
                </a:solidFill>
              </a:rPr>
              <a:t>el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inglés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err="1" smtClean="0">
                <a:solidFill>
                  <a:srgbClr val="FF0000"/>
                </a:solidFill>
              </a:rPr>
              <a:t>el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portugués</a:t>
            </a:r>
            <a:r>
              <a:rPr lang="pt-BR" dirty="0" smtClean="0">
                <a:solidFill>
                  <a:srgbClr val="FF0000"/>
                </a:solidFill>
              </a:rPr>
              <a:t> y </a:t>
            </a:r>
            <a:r>
              <a:rPr lang="pt-BR" dirty="0" err="1" smtClean="0">
                <a:solidFill>
                  <a:srgbClr val="FF0000"/>
                </a:solidFill>
              </a:rPr>
              <a:t>el</a:t>
            </a:r>
            <a:r>
              <a:rPr lang="pt-BR" dirty="0" smtClean="0">
                <a:solidFill>
                  <a:srgbClr val="FF0000"/>
                </a:solidFill>
              </a:rPr>
              <a:t> italiano [boom]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002060"/>
                </a:solidFill>
              </a:rPr>
              <a:t>[1971-1973: </a:t>
            </a:r>
            <a:r>
              <a:rPr lang="pt-BR" dirty="0" err="1" smtClean="0">
                <a:solidFill>
                  <a:srgbClr val="002060"/>
                </a:solidFill>
              </a:rPr>
              <a:t>elecciones</a:t>
            </a:r>
            <a:r>
              <a:rPr lang="pt-BR" dirty="0" smtClean="0">
                <a:solidFill>
                  <a:srgbClr val="002060"/>
                </a:solidFill>
              </a:rPr>
              <a:t> y </a:t>
            </a:r>
            <a:r>
              <a:rPr lang="pt-BR" dirty="0" err="1" smtClean="0">
                <a:solidFill>
                  <a:srgbClr val="002060"/>
                </a:solidFill>
              </a:rPr>
              <a:t>gobierno</a:t>
            </a:r>
            <a:r>
              <a:rPr lang="pt-BR" dirty="0" smtClean="0">
                <a:solidFill>
                  <a:srgbClr val="002060"/>
                </a:solidFill>
              </a:rPr>
              <a:t> de </a:t>
            </a:r>
            <a:r>
              <a:rPr lang="pt-BR" dirty="0" err="1" smtClean="0">
                <a:solidFill>
                  <a:srgbClr val="002060"/>
                </a:solidFill>
              </a:rPr>
              <a:t>Bordaberry</a:t>
            </a:r>
            <a:r>
              <a:rPr lang="pt-BR" dirty="0" smtClean="0">
                <a:solidFill>
                  <a:srgbClr val="002060"/>
                </a:solidFill>
              </a:rPr>
              <a:t>; 1973-1976 Golpe de Estado y </a:t>
            </a:r>
            <a:r>
              <a:rPr lang="pt-BR" dirty="0" err="1" smtClean="0">
                <a:solidFill>
                  <a:srgbClr val="002060"/>
                </a:solidFill>
              </a:rPr>
              <a:t>gobierno</a:t>
            </a:r>
            <a:r>
              <a:rPr lang="pt-BR" dirty="0" smtClean="0">
                <a:solidFill>
                  <a:srgbClr val="002060"/>
                </a:solidFill>
              </a:rPr>
              <a:t> de facto de </a:t>
            </a:r>
            <a:r>
              <a:rPr lang="pt-BR" dirty="0" err="1" smtClean="0">
                <a:solidFill>
                  <a:srgbClr val="002060"/>
                </a:solidFill>
              </a:rPr>
              <a:t>Bordaberry</a:t>
            </a:r>
            <a:r>
              <a:rPr lang="pt-BR" dirty="0" smtClean="0">
                <a:solidFill>
                  <a:srgbClr val="002060"/>
                </a:solidFill>
              </a:rPr>
              <a:t>; 1976-1984 </a:t>
            </a:r>
            <a:r>
              <a:rPr lang="pt-BR" dirty="0" err="1" smtClean="0">
                <a:solidFill>
                  <a:srgbClr val="002060"/>
                </a:solidFill>
              </a:rPr>
              <a:t>gobierno</a:t>
            </a:r>
            <a:r>
              <a:rPr lang="pt-BR" dirty="0" smtClean="0">
                <a:solidFill>
                  <a:srgbClr val="002060"/>
                </a:solidFill>
              </a:rPr>
              <a:t> de facto de </a:t>
            </a:r>
            <a:r>
              <a:rPr lang="pt-BR" dirty="0" err="1" smtClean="0">
                <a:solidFill>
                  <a:srgbClr val="002060"/>
                </a:solidFill>
              </a:rPr>
              <a:t>los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 err="1" smtClean="0">
                <a:solidFill>
                  <a:srgbClr val="002060"/>
                </a:solidFill>
              </a:rPr>
              <a:t>generales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 err="1" smtClean="0">
                <a:solidFill>
                  <a:srgbClr val="002060"/>
                </a:solidFill>
              </a:rPr>
              <a:t>Mendez</a:t>
            </a:r>
            <a:r>
              <a:rPr lang="pt-BR" dirty="0" smtClean="0">
                <a:solidFill>
                  <a:srgbClr val="002060"/>
                </a:solidFill>
              </a:rPr>
              <a:t> y </a:t>
            </a:r>
            <a:r>
              <a:rPr lang="pt-BR" dirty="0" err="1" smtClean="0">
                <a:solidFill>
                  <a:srgbClr val="002060"/>
                </a:solidFill>
              </a:rPr>
              <a:t>Gregorio</a:t>
            </a:r>
            <a:r>
              <a:rPr lang="pt-BR" dirty="0" smtClean="0">
                <a:solidFill>
                  <a:srgbClr val="002060"/>
                </a:solidFill>
              </a:rPr>
              <a:t> Alvarez] 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1973</a:t>
            </a:r>
            <a:r>
              <a:rPr lang="pt-BR" dirty="0" smtClean="0"/>
              <a:t> - concurso de </a:t>
            </a:r>
            <a:r>
              <a:rPr lang="pt-BR" dirty="0" err="1" smtClean="0"/>
              <a:t>cuentos</a:t>
            </a:r>
            <a:r>
              <a:rPr lang="pt-BR" dirty="0" smtClean="0"/>
              <a:t> de Marcha. </a:t>
            </a:r>
            <a:r>
              <a:rPr lang="pt-BR" dirty="0" err="1" smtClean="0"/>
              <a:t>Onetti</a:t>
            </a:r>
            <a:r>
              <a:rPr lang="pt-BR" dirty="0" smtClean="0"/>
              <a:t>, </a:t>
            </a:r>
            <a:r>
              <a:rPr lang="pt-BR" dirty="0" err="1" smtClean="0"/>
              <a:t>Rufinelli</a:t>
            </a:r>
            <a:r>
              <a:rPr lang="pt-BR" dirty="0" smtClean="0"/>
              <a:t> y Mercedes </a:t>
            </a:r>
            <a:r>
              <a:rPr lang="pt-BR" dirty="0" err="1" smtClean="0"/>
              <a:t>Rein</a:t>
            </a:r>
            <a:r>
              <a:rPr lang="pt-BR" dirty="0" smtClean="0"/>
              <a:t> jurados. Primer premio a Nelson Marra por “El </a:t>
            </a:r>
            <a:r>
              <a:rPr lang="pt-BR" dirty="0" err="1" smtClean="0"/>
              <a:t>guardaespaldas</a:t>
            </a:r>
            <a:r>
              <a:rPr lang="pt-BR" dirty="0" smtClean="0"/>
              <a:t>”. Se publica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/>
              <a:t>M</a:t>
            </a:r>
            <a:r>
              <a:rPr lang="pt-BR" dirty="0" smtClean="0"/>
              <a:t>archa. </a:t>
            </a:r>
            <a:r>
              <a:rPr lang="pt-BR" dirty="0" err="1" smtClean="0">
                <a:solidFill>
                  <a:srgbClr val="FF0000"/>
                </a:solidFill>
              </a:rPr>
              <a:t>Onetti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pasa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tres</a:t>
            </a:r>
            <a:r>
              <a:rPr lang="pt-BR" dirty="0" smtClean="0">
                <a:solidFill>
                  <a:srgbClr val="FF0000"/>
                </a:solidFill>
              </a:rPr>
              <a:t> meses </a:t>
            </a:r>
            <a:r>
              <a:rPr lang="pt-BR" dirty="0" err="1" smtClean="0">
                <a:solidFill>
                  <a:srgbClr val="FF0000"/>
                </a:solidFill>
              </a:rPr>
              <a:t>en</a:t>
            </a:r>
            <a:r>
              <a:rPr lang="pt-BR" dirty="0" smtClean="0">
                <a:solidFill>
                  <a:srgbClr val="FF0000"/>
                </a:solidFill>
              </a:rPr>
              <a:t> “</a:t>
            </a:r>
            <a:r>
              <a:rPr lang="pt-BR" dirty="0">
                <a:solidFill>
                  <a:srgbClr val="FF0000"/>
                </a:solidFill>
              </a:rPr>
              <a:t>E</a:t>
            </a:r>
            <a:r>
              <a:rPr lang="pt-BR" dirty="0" smtClean="0">
                <a:solidFill>
                  <a:srgbClr val="FF0000"/>
                </a:solidFill>
              </a:rPr>
              <a:t>l </a:t>
            </a:r>
            <a:r>
              <a:rPr lang="pt-BR" dirty="0" err="1">
                <a:solidFill>
                  <a:srgbClr val="FF0000"/>
                </a:solidFill>
              </a:rPr>
              <a:t>C</a:t>
            </a:r>
            <a:r>
              <a:rPr lang="pt-BR" dirty="0" err="1" smtClean="0">
                <a:solidFill>
                  <a:srgbClr val="FF0000"/>
                </a:solidFill>
              </a:rPr>
              <a:t>ilindro”y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luego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en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un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sanatorio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1975</a:t>
            </a:r>
            <a:r>
              <a:rPr lang="pt-BR" dirty="0" smtClean="0"/>
              <a:t> - </a:t>
            </a:r>
            <a:r>
              <a:rPr lang="pt-BR" dirty="0" err="1" smtClean="0"/>
              <a:t>va</a:t>
            </a:r>
            <a:r>
              <a:rPr lang="pt-BR" dirty="0" smtClean="0"/>
              <a:t> a </a:t>
            </a:r>
            <a:r>
              <a:rPr lang="pt-BR" dirty="0" err="1" smtClean="0"/>
              <a:t>un</a:t>
            </a:r>
            <a:r>
              <a:rPr lang="pt-BR" dirty="0" smtClean="0"/>
              <a:t> </a:t>
            </a:r>
            <a:r>
              <a:rPr lang="pt-BR" dirty="0" err="1" smtClean="0"/>
              <a:t>congreso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>
                <a:solidFill>
                  <a:srgbClr val="FF0000"/>
                </a:solidFill>
              </a:rPr>
              <a:t>M</a:t>
            </a:r>
            <a:r>
              <a:rPr lang="pt-BR" dirty="0" smtClean="0">
                <a:solidFill>
                  <a:srgbClr val="FF0000"/>
                </a:solidFill>
              </a:rPr>
              <a:t>adrid</a:t>
            </a:r>
            <a:r>
              <a:rPr lang="pt-BR" dirty="0" smtClean="0"/>
              <a:t> invitado por </a:t>
            </a:r>
            <a:r>
              <a:rPr lang="pt-BR" dirty="0" err="1" smtClean="0"/>
              <a:t>el</a:t>
            </a:r>
            <a:r>
              <a:rPr lang="pt-BR" dirty="0" smtClean="0"/>
              <a:t> “Instituto de Cultura </a:t>
            </a:r>
            <a:r>
              <a:rPr lang="pt-BR" dirty="0" err="1" smtClean="0"/>
              <a:t>Hispánica</a:t>
            </a:r>
            <a:r>
              <a:rPr lang="pt-BR" dirty="0" smtClean="0"/>
              <a:t>” y no </a:t>
            </a:r>
            <a:r>
              <a:rPr lang="pt-BR" dirty="0" err="1" smtClean="0"/>
              <a:t>regresa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1979</a:t>
            </a:r>
            <a:r>
              <a:rPr lang="pt-BR" dirty="0" smtClean="0"/>
              <a:t> - Publica </a:t>
            </a:r>
            <a:r>
              <a:rPr lang="pt-BR" dirty="0" err="1" smtClean="0"/>
              <a:t>la</a:t>
            </a:r>
            <a:r>
              <a:rPr lang="pt-BR" dirty="0" smtClean="0"/>
              <a:t> novela </a:t>
            </a:r>
            <a:r>
              <a:rPr lang="pt-BR" i="1" dirty="0" err="1" smtClean="0"/>
              <a:t>Dejemos</a:t>
            </a:r>
            <a:r>
              <a:rPr lang="pt-BR" i="1" dirty="0" smtClean="0"/>
              <a:t> </a:t>
            </a:r>
            <a:r>
              <a:rPr lang="pt-BR" i="1" dirty="0" err="1" smtClean="0"/>
              <a:t>hablar</a:t>
            </a:r>
            <a:r>
              <a:rPr lang="pt-BR" i="1" dirty="0" smtClean="0"/>
              <a:t> al </a:t>
            </a:r>
            <a:r>
              <a:rPr lang="pt-BR" i="1" dirty="0" err="1" smtClean="0"/>
              <a:t>viento</a:t>
            </a:r>
            <a:r>
              <a:rPr lang="pt-BR" dirty="0" smtClean="0"/>
              <a:t>, </a:t>
            </a:r>
            <a:r>
              <a:rPr lang="pt-BR" dirty="0"/>
              <a:t>(</a:t>
            </a:r>
            <a:r>
              <a:rPr lang="pt-BR" dirty="0" smtClean="0"/>
              <a:t>ciclo de Santa </a:t>
            </a:r>
            <a:r>
              <a:rPr lang="pt-BR" dirty="0" err="1" smtClean="0"/>
              <a:t>María</a:t>
            </a:r>
            <a:r>
              <a:rPr lang="pt-BR" dirty="0" smtClean="0"/>
              <a:t>).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1980</a:t>
            </a:r>
            <a:r>
              <a:rPr lang="pt-BR" dirty="0" smtClean="0"/>
              <a:t> - </a:t>
            </a:r>
            <a:r>
              <a:rPr lang="pt-BR" dirty="0" err="1" smtClean="0"/>
              <a:t>congreso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México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su</a:t>
            </a:r>
            <a:r>
              <a:rPr lang="pt-BR" dirty="0" smtClean="0"/>
              <a:t> honor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- Premio Cervantes; </a:t>
            </a:r>
            <a:r>
              <a:rPr lang="pt-BR" dirty="0" err="1" smtClean="0"/>
              <a:t>traducciones</a:t>
            </a:r>
            <a:r>
              <a:rPr lang="pt-BR" dirty="0" smtClean="0"/>
              <a:t> </a:t>
            </a:r>
            <a:r>
              <a:rPr lang="pt-BR" dirty="0" err="1" smtClean="0"/>
              <a:t>gestionadas</a:t>
            </a:r>
            <a:r>
              <a:rPr lang="pt-BR" dirty="0" smtClean="0"/>
              <a:t> por </a:t>
            </a:r>
            <a:r>
              <a:rPr lang="pt-BR" dirty="0">
                <a:solidFill>
                  <a:srgbClr val="FF0000"/>
                </a:solidFill>
              </a:rPr>
              <a:t>C</a:t>
            </a:r>
            <a:r>
              <a:rPr lang="pt-BR" dirty="0" smtClean="0">
                <a:solidFill>
                  <a:srgbClr val="FF0000"/>
                </a:solidFill>
              </a:rPr>
              <a:t>armen </a:t>
            </a:r>
            <a:r>
              <a:rPr lang="pt-BR" dirty="0" err="1">
                <a:solidFill>
                  <a:srgbClr val="FF0000"/>
                </a:solidFill>
              </a:rPr>
              <a:t>B</a:t>
            </a:r>
            <a:r>
              <a:rPr lang="pt-BR" dirty="0" err="1" smtClean="0">
                <a:solidFill>
                  <a:srgbClr val="FF0000"/>
                </a:solidFill>
              </a:rPr>
              <a:t>arcells</a:t>
            </a:r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1981</a:t>
            </a:r>
            <a:r>
              <a:rPr lang="pt-BR" dirty="0" smtClean="0"/>
              <a:t> - Premio Cervantes a Octavio Paz (</a:t>
            </a:r>
            <a:r>
              <a:rPr lang="pt-BR" dirty="0" err="1" smtClean="0"/>
              <a:t>discusiones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1987</a:t>
            </a:r>
            <a:r>
              <a:rPr lang="pt-BR" dirty="0" smtClean="0"/>
              <a:t> - Publica </a:t>
            </a:r>
            <a:r>
              <a:rPr lang="pt-BR" dirty="0" err="1" smtClean="0"/>
              <a:t>su</a:t>
            </a:r>
            <a:r>
              <a:rPr lang="pt-BR" dirty="0" smtClean="0"/>
              <a:t> ultima  novela </a:t>
            </a:r>
            <a:r>
              <a:rPr lang="pt-BR" i="1" dirty="0" err="1" smtClean="0"/>
              <a:t>Cuando</a:t>
            </a:r>
            <a:r>
              <a:rPr lang="pt-BR" i="1" dirty="0" smtClean="0"/>
              <a:t> </a:t>
            </a:r>
            <a:r>
              <a:rPr lang="pt-BR" i="1" dirty="0" err="1" smtClean="0"/>
              <a:t>ya</a:t>
            </a:r>
            <a:r>
              <a:rPr lang="pt-BR" i="1" dirty="0" smtClean="0"/>
              <a:t> no importe </a:t>
            </a:r>
            <a:r>
              <a:rPr lang="pt-BR" dirty="0" smtClean="0"/>
              <a:t>(ciclo de Santa </a:t>
            </a:r>
            <a:r>
              <a:rPr lang="pt-BR" dirty="0" err="1"/>
              <a:t>M</a:t>
            </a:r>
            <a:r>
              <a:rPr lang="pt-BR" dirty="0" err="1" smtClean="0"/>
              <a:t>aría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1993</a:t>
            </a:r>
            <a:r>
              <a:rPr lang="pt-BR" dirty="0" smtClean="0"/>
              <a:t> - </a:t>
            </a:r>
            <a:r>
              <a:rPr lang="pt-BR" dirty="0" err="1" smtClean="0"/>
              <a:t>muere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273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1669"/>
            <a:ext cx="10515600" cy="70833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                                    </a:t>
            </a:r>
            <a:r>
              <a:rPr lang="pt-BR" sz="2800" b="1" dirty="0" err="1" smtClean="0">
                <a:solidFill>
                  <a:srgbClr val="0070C0"/>
                </a:solidFill>
              </a:rPr>
              <a:t>Algunas</a:t>
            </a:r>
            <a:r>
              <a:rPr lang="pt-BR" sz="2800" b="1" dirty="0" smtClean="0">
                <a:solidFill>
                  <a:srgbClr val="0070C0"/>
                </a:solidFill>
              </a:rPr>
              <a:t> referencias </a:t>
            </a:r>
            <a:r>
              <a:rPr lang="pt-BR" sz="2800" b="1" dirty="0" err="1" smtClean="0">
                <a:solidFill>
                  <a:srgbClr val="0070C0"/>
                </a:solidFill>
              </a:rPr>
              <a:t>generales</a:t>
            </a:r>
            <a:endParaRPr lang="pt-BR" sz="2800" b="1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911401"/>
          </a:xfrm>
        </p:spPr>
        <p:txBody>
          <a:bodyPr/>
          <a:lstStyle/>
          <a:p>
            <a:pPr>
              <a:buFontTx/>
              <a:buChar char="-"/>
            </a:pPr>
            <a:r>
              <a:rPr lang="pt-BR" dirty="0" err="1" smtClean="0"/>
              <a:t>Aínsa</a:t>
            </a:r>
            <a:r>
              <a:rPr lang="pt-BR" dirty="0"/>
              <a:t>, Fernando. </a:t>
            </a:r>
            <a:r>
              <a:rPr lang="pt-BR" i="1" dirty="0" err="1"/>
              <a:t>Las</a:t>
            </a:r>
            <a:r>
              <a:rPr lang="pt-BR" i="1" dirty="0"/>
              <a:t> </a:t>
            </a:r>
            <a:r>
              <a:rPr lang="pt-BR" i="1" dirty="0" err="1"/>
              <a:t>trampas</a:t>
            </a:r>
            <a:r>
              <a:rPr lang="pt-BR" i="1" dirty="0"/>
              <a:t> de </a:t>
            </a:r>
            <a:r>
              <a:rPr lang="pt-BR" i="1" dirty="0" err="1"/>
              <a:t>Onetti</a:t>
            </a:r>
            <a:r>
              <a:rPr lang="pt-BR" dirty="0"/>
              <a:t>. Editorial Alfa, Montevideo, </a:t>
            </a:r>
            <a:r>
              <a:rPr lang="pt-BR" dirty="0" smtClean="0"/>
              <a:t>1970.</a:t>
            </a:r>
          </a:p>
          <a:p>
            <a:pPr>
              <a:buFontTx/>
              <a:buChar char="-"/>
            </a:pPr>
            <a:r>
              <a:rPr lang="es-ES" dirty="0"/>
              <a:t>Cueto, Alonso. </a:t>
            </a:r>
            <a:r>
              <a:rPr lang="es-ES" i="1" dirty="0"/>
              <a:t>Juan Carlos </a:t>
            </a:r>
            <a:r>
              <a:rPr lang="es-ES" i="1" dirty="0" err="1"/>
              <a:t>Onetti</a:t>
            </a:r>
            <a:r>
              <a:rPr lang="es-ES" i="1" dirty="0"/>
              <a:t>. El soñador en la penumbra</a:t>
            </a:r>
            <a:r>
              <a:rPr lang="es-ES" dirty="0"/>
              <a:t>. FCE, Lima, </a:t>
            </a:r>
            <a:r>
              <a:rPr lang="es-ES" dirty="0" smtClean="0"/>
              <a:t>2009.</a:t>
            </a:r>
            <a:endParaRPr lang="pt-BR" dirty="0" smtClean="0"/>
          </a:p>
          <a:p>
            <a:pPr>
              <a:buFontTx/>
              <a:buChar char="-"/>
            </a:pPr>
            <a:r>
              <a:rPr lang="es-ES" dirty="0" err="1"/>
              <a:t>Ludmer</a:t>
            </a:r>
            <a:r>
              <a:rPr lang="es-ES" dirty="0"/>
              <a:t>, Josefina. </a:t>
            </a:r>
            <a:r>
              <a:rPr lang="es-ES" i="1" dirty="0" err="1"/>
              <a:t>Onetti</a:t>
            </a:r>
            <a:r>
              <a:rPr lang="es-ES" i="1" dirty="0"/>
              <a:t>. Los procesos de construcción del relato</a:t>
            </a:r>
            <a:r>
              <a:rPr lang="es-ES" dirty="0"/>
              <a:t>. Eterna Cadencia, Bs. As., 2009 (</a:t>
            </a:r>
            <a:r>
              <a:rPr lang="es-ES" dirty="0" err="1"/>
              <a:t>orig</a:t>
            </a:r>
            <a:r>
              <a:rPr lang="es-ES" dirty="0"/>
              <a:t>. </a:t>
            </a:r>
            <a:r>
              <a:rPr lang="es-ES" dirty="0" smtClean="0"/>
              <a:t>1977)</a:t>
            </a:r>
          </a:p>
          <a:p>
            <a:pPr>
              <a:buFontTx/>
              <a:buChar char="-"/>
            </a:pPr>
            <a:r>
              <a:rPr lang="es-ES" dirty="0"/>
              <a:t>Vargas </a:t>
            </a:r>
            <a:r>
              <a:rPr lang="es-ES" dirty="0" smtClean="0"/>
              <a:t>Llosas, </a:t>
            </a:r>
            <a:r>
              <a:rPr lang="es-ES" dirty="0"/>
              <a:t>Mario. </a:t>
            </a:r>
            <a:r>
              <a:rPr lang="es-ES" i="1" dirty="0"/>
              <a:t>El viaje a la ficción. El mundo de Juan Carlos </a:t>
            </a:r>
            <a:r>
              <a:rPr lang="es-ES" i="1" dirty="0" err="1"/>
              <a:t>Onetti</a:t>
            </a:r>
            <a:r>
              <a:rPr lang="es-ES" i="1" dirty="0"/>
              <a:t>.</a:t>
            </a:r>
            <a:r>
              <a:rPr lang="es-ES" dirty="0"/>
              <a:t> Alfaguara, Montevideo, </a:t>
            </a:r>
            <a:r>
              <a:rPr lang="es-ES" dirty="0" smtClean="0"/>
              <a:t>2009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           </a:t>
            </a:r>
            <a:r>
              <a:rPr lang="es-ES" b="1" dirty="0" smtClean="0">
                <a:solidFill>
                  <a:srgbClr val="0070C0"/>
                </a:solidFill>
              </a:rPr>
              <a:t>Dos libros que concentran su obra (que se hallan en el </a:t>
            </a:r>
            <a:r>
              <a:rPr lang="es-ES" b="1" dirty="0" err="1" smtClean="0">
                <a:solidFill>
                  <a:srgbClr val="0070C0"/>
                </a:solidFill>
              </a:rPr>
              <a:t>moodle</a:t>
            </a:r>
            <a:r>
              <a:rPr lang="es-ES" b="1" dirty="0" smtClean="0">
                <a:solidFill>
                  <a:srgbClr val="0070C0"/>
                </a:solidFill>
              </a:rPr>
              <a:t>): </a:t>
            </a:r>
          </a:p>
          <a:p>
            <a:pPr marL="0" indent="0">
              <a:buNone/>
            </a:pPr>
            <a:r>
              <a:rPr lang="es-ES" dirty="0" smtClean="0"/>
              <a:t>- </a:t>
            </a:r>
            <a:r>
              <a:rPr lang="es-ES" dirty="0" err="1" smtClean="0"/>
              <a:t>Onetti</a:t>
            </a:r>
            <a:r>
              <a:rPr lang="es-ES" dirty="0" smtClean="0"/>
              <a:t>, Juan Carlos. </a:t>
            </a:r>
            <a:r>
              <a:rPr lang="pt-BR" i="1" dirty="0" smtClean="0"/>
              <a:t>Novelas breves</a:t>
            </a:r>
            <a:r>
              <a:rPr lang="pt-BR" dirty="0" smtClean="0"/>
              <a:t>. Eterna Cadencia, </a:t>
            </a:r>
            <a:r>
              <a:rPr lang="pt-BR" dirty="0" err="1" smtClean="0"/>
              <a:t>Bs</a:t>
            </a:r>
            <a:r>
              <a:rPr lang="pt-BR" dirty="0" smtClean="0"/>
              <a:t>. As., 2009.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________________. </a:t>
            </a:r>
            <a:r>
              <a:rPr lang="pt-BR" i="1" dirty="0" err="1"/>
              <a:t>Cuentos</a:t>
            </a:r>
            <a:r>
              <a:rPr lang="pt-BR" i="1" dirty="0"/>
              <a:t> Completos</a:t>
            </a:r>
            <a:r>
              <a:rPr lang="pt-BR" dirty="0"/>
              <a:t>, </a:t>
            </a:r>
            <a:r>
              <a:rPr lang="pt-BR" dirty="0" err="1"/>
              <a:t>Alfaguara</a:t>
            </a:r>
            <a:r>
              <a:rPr lang="pt-BR" dirty="0"/>
              <a:t>, </a:t>
            </a:r>
            <a:r>
              <a:rPr lang="pt-BR" dirty="0" err="1"/>
              <a:t>Bs</a:t>
            </a:r>
            <a:r>
              <a:rPr lang="pt-BR" dirty="0"/>
              <a:t>. As., 2011.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1309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667" y="1"/>
            <a:ext cx="11912957" cy="45076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err="1" smtClean="0"/>
              <a:t>Bibliografía</a:t>
            </a:r>
            <a:r>
              <a:rPr lang="pt-BR" dirty="0" smtClean="0"/>
              <a:t> sobre </a:t>
            </a:r>
            <a:r>
              <a:rPr lang="pt-BR" dirty="0" err="1" smtClean="0"/>
              <a:t>cuento</a:t>
            </a:r>
            <a:r>
              <a:rPr lang="pt-BR" dirty="0" smtClean="0"/>
              <a:t> y novela corta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769" y="450761"/>
            <a:ext cx="11912957" cy="62977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rgbClr val="0070C0"/>
                </a:solidFill>
              </a:rPr>
              <a:t>Sobre </a:t>
            </a:r>
            <a:r>
              <a:rPr lang="pt-BR" dirty="0" err="1" smtClean="0">
                <a:solidFill>
                  <a:srgbClr val="0070C0"/>
                </a:solidFill>
              </a:rPr>
              <a:t>cuento</a:t>
            </a:r>
            <a:r>
              <a:rPr lang="pt-BR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es-ES" dirty="0" smtClean="0"/>
              <a:t>- Poe</a:t>
            </a:r>
            <a:r>
              <a:rPr lang="es-ES" dirty="0"/>
              <a:t>, E. A. "Hawthorne" y "Filosofía de la composición". Trad. de Julio Cortázar. </a:t>
            </a:r>
            <a:r>
              <a:rPr lang="es-ES" i="1" dirty="0"/>
              <a:t>Obras en Prosa II</a:t>
            </a:r>
            <a:r>
              <a:rPr lang="es-ES" dirty="0"/>
              <a:t>. Barcelona, Universidad de Puerto Rico, 1969.</a:t>
            </a:r>
          </a:p>
          <a:p>
            <a:pPr marL="0" indent="0">
              <a:buNone/>
            </a:pPr>
            <a:r>
              <a:rPr lang="es-ES" dirty="0" smtClean="0"/>
              <a:t>- Quiroga</a:t>
            </a:r>
            <a:r>
              <a:rPr lang="es-ES" dirty="0"/>
              <a:t>, Horacio. "El manual del perfecto cuentista" (1925); "Los </a:t>
            </a:r>
            <a:r>
              <a:rPr lang="es-ES" dirty="0" err="1"/>
              <a:t>trucs</a:t>
            </a:r>
            <a:r>
              <a:rPr lang="es-ES" dirty="0"/>
              <a:t> del perfecto cuentista" (1925); "Decálogo del perfecto cuentista" (1927); "La retórica del cuento" (1928). </a:t>
            </a:r>
            <a:r>
              <a:rPr lang="es-ES" i="1" dirty="0"/>
              <a:t>Todos los cuentos</a:t>
            </a:r>
            <a:r>
              <a:rPr lang="es-ES" dirty="0"/>
              <a:t>, Archivos, pp. 1187-1196.</a:t>
            </a:r>
          </a:p>
          <a:p>
            <a:pPr marL="0" indent="0">
              <a:buNone/>
            </a:pPr>
            <a:r>
              <a:rPr lang="pt-BR" dirty="0" smtClean="0"/>
              <a:t>- Cortázar</a:t>
            </a:r>
            <a:r>
              <a:rPr lang="pt-BR" dirty="0"/>
              <a:t>, J. "Alguns aspectos do conto" y “Do conto breve e seus arredores". </a:t>
            </a:r>
            <a:r>
              <a:rPr lang="pt-BR" i="1" dirty="0"/>
              <a:t>Valise de </a:t>
            </a:r>
            <a:r>
              <a:rPr lang="pt-BR" i="1" dirty="0" err="1"/>
              <a:t>Cronopio</a:t>
            </a:r>
            <a:r>
              <a:rPr lang="pt-BR" dirty="0"/>
              <a:t>. Tradução de Davi </a:t>
            </a:r>
            <a:r>
              <a:rPr lang="pt-BR" dirty="0" err="1"/>
              <a:t>Arriguci</a:t>
            </a:r>
            <a:r>
              <a:rPr lang="pt-BR" dirty="0"/>
              <a:t> e Joao Alexandre Barbosa. </a:t>
            </a:r>
            <a:r>
              <a:rPr lang="pt-BR" dirty="0" err="1"/>
              <a:t>Sao</a:t>
            </a:r>
            <a:r>
              <a:rPr lang="pt-BR" dirty="0"/>
              <a:t> Paulo, Perspectiva, 2006, pp. 147-163 y 229-236.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- </a:t>
            </a:r>
            <a:r>
              <a:rPr lang="es-ES" dirty="0" err="1" smtClean="0"/>
              <a:t>Piglia</a:t>
            </a:r>
            <a:r>
              <a:rPr lang="es-ES" dirty="0" smtClean="0"/>
              <a:t>, Ricardo. </a:t>
            </a:r>
            <a:r>
              <a:rPr lang="es-ES" dirty="0"/>
              <a:t>"Teses sobre o conto" y "Novas teses sobre o conto". </a:t>
            </a:r>
            <a:r>
              <a:rPr lang="es-ES" i="1" dirty="0"/>
              <a:t>Formas breves</a:t>
            </a:r>
            <a:r>
              <a:rPr lang="es-ES" dirty="0"/>
              <a:t>. Trad. de João Marcos Mariani de Macedo. São Paulo, </a:t>
            </a:r>
            <a:r>
              <a:rPr lang="es-ES" dirty="0" err="1"/>
              <a:t>Companhia</a:t>
            </a:r>
            <a:r>
              <a:rPr lang="es-ES" dirty="0"/>
              <a:t> das Letras, 2004.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Sobre novela corta:</a:t>
            </a:r>
          </a:p>
          <a:p>
            <a:pPr marL="0" indent="0">
              <a:buNone/>
            </a:pPr>
            <a:r>
              <a:rPr lang="es-ES" dirty="0" smtClean="0"/>
              <a:t>- </a:t>
            </a:r>
            <a:r>
              <a:rPr lang="es-ES" dirty="0" err="1" smtClean="0"/>
              <a:t>Piglia</a:t>
            </a:r>
            <a:r>
              <a:rPr lang="es-ES" dirty="0"/>
              <a:t>, Ricardo. </a:t>
            </a:r>
            <a:r>
              <a:rPr lang="es-ES" i="1" dirty="0"/>
              <a:t>Teoría de la prosa</a:t>
            </a:r>
            <a:r>
              <a:rPr lang="es-ES" dirty="0"/>
              <a:t>. Buenos Aires, Eterna Cadencia, 2019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- </a:t>
            </a:r>
            <a:r>
              <a:rPr lang="es-ES" dirty="0" err="1" smtClean="0"/>
              <a:t>Shklovski</a:t>
            </a:r>
            <a:r>
              <a:rPr lang="es-ES" dirty="0" smtClean="0"/>
              <a:t> </a:t>
            </a:r>
            <a:r>
              <a:rPr lang="es-ES" dirty="0"/>
              <a:t>"La construcción de la </a:t>
            </a:r>
            <a:r>
              <a:rPr lang="es-ES" dirty="0" err="1"/>
              <a:t>nouvelle</a:t>
            </a:r>
            <a:r>
              <a:rPr lang="es-ES" dirty="0"/>
              <a:t> y de la novela" en </a:t>
            </a:r>
            <a:r>
              <a:rPr lang="es-ES" dirty="0" err="1"/>
              <a:t>Todorov</a:t>
            </a:r>
            <a:r>
              <a:rPr lang="es-ES" dirty="0"/>
              <a:t>, (</a:t>
            </a:r>
            <a:r>
              <a:rPr lang="es-ES" dirty="0" err="1"/>
              <a:t>org</a:t>
            </a:r>
            <a:r>
              <a:rPr lang="es-ES" dirty="0"/>
              <a:t>.) </a:t>
            </a:r>
            <a:r>
              <a:rPr lang="es-ES" i="1" dirty="0" err="1"/>
              <a:t>Teoria</a:t>
            </a:r>
            <a:r>
              <a:rPr lang="es-ES" i="1" dirty="0"/>
              <a:t> de la literatura de los formalistas rusos</a:t>
            </a:r>
            <a:r>
              <a:rPr lang="es-ES" dirty="0"/>
              <a:t>. Trad. de A.M. </a:t>
            </a:r>
            <a:r>
              <a:rPr lang="es-ES" dirty="0" err="1"/>
              <a:t>Nethol</a:t>
            </a:r>
            <a:r>
              <a:rPr lang="es-ES" dirty="0"/>
              <a:t>, México, Siglo XXI, 1978, pp. </a:t>
            </a:r>
            <a:r>
              <a:rPr lang="es-ES" dirty="0" smtClean="0"/>
              <a:t>127-146.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- ________. </a:t>
            </a:r>
            <a:r>
              <a:rPr lang="es-ES" dirty="0"/>
              <a:t>"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novella</a:t>
            </a:r>
            <a:r>
              <a:rPr lang="es-ES" dirty="0"/>
              <a:t>". Berlina, Alexandra (</a:t>
            </a:r>
            <a:r>
              <a:rPr lang="es-ES" dirty="0" err="1"/>
              <a:t>Edited</a:t>
            </a:r>
            <a:r>
              <a:rPr lang="es-ES" dirty="0"/>
              <a:t> &amp; </a:t>
            </a:r>
            <a:r>
              <a:rPr lang="es-ES" dirty="0" err="1"/>
              <a:t>translated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). </a:t>
            </a:r>
            <a:r>
              <a:rPr lang="es-ES" i="1" dirty="0" err="1"/>
              <a:t>Viktor</a:t>
            </a:r>
            <a:r>
              <a:rPr lang="es-ES" i="1" dirty="0"/>
              <a:t> </a:t>
            </a:r>
            <a:r>
              <a:rPr lang="es-ES" i="1" dirty="0" err="1"/>
              <a:t>Shklovsky</a:t>
            </a:r>
            <a:r>
              <a:rPr lang="es-ES" i="1" dirty="0"/>
              <a:t>. A </a:t>
            </a:r>
            <a:r>
              <a:rPr lang="es-ES" i="1" dirty="0" err="1"/>
              <a:t>reader</a:t>
            </a:r>
            <a:r>
              <a:rPr lang="es-ES" dirty="0"/>
              <a:t>. New York-London, </a:t>
            </a:r>
            <a:r>
              <a:rPr lang="es-ES" dirty="0" err="1"/>
              <a:t>Bloomsbury</a:t>
            </a:r>
            <a:r>
              <a:rPr lang="es-ES" dirty="0"/>
              <a:t>, 2017, pp. </a:t>
            </a:r>
            <a:r>
              <a:rPr lang="es-ES" dirty="0" smtClean="0"/>
              <a:t>259-260.</a:t>
            </a:r>
            <a:endParaRPr lang="es-ES" dirty="0"/>
          </a:p>
          <a:p>
            <a:pPr marL="0" indent="0">
              <a:buNone/>
            </a:pPr>
            <a:r>
              <a:rPr lang="it-IT" dirty="0" smtClean="0"/>
              <a:t>- Auerbach</a:t>
            </a:r>
            <a:r>
              <a:rPr lang="it-IT" dirty="0"/>
              <a:t>, Erich. </a:t>
            </a:r>
            <a:r>
              <a:rPr lang="it-IT" i="1" dirty="0"/>
              <a:t>La tecnica di composizione della novella</a:t>
            </a:r>
            <a:r>
              <a:rPr lang="it-IT" dirty="0"/>
              <a:t>. Traduzione de Raoul Precht. Roma, Theoria, </a:t>
            </a:r>
            <a:r>
              <a:rPr lang="it-IT" dirty="0" smtClean="0"/>
              <a:t>1984.</a:t>
            </a:r>
            <a:endParaRPr lang="es-ES" dirty="0"/>
          </a:p>
          <a:p>
            <a:pPr marL="0" indent="0">
              <a:buNone/>
            </a:pPr>
            <a:r>
              <a:rPr lang="pt-BR" dirty="0" smtClean="0"/>
              <a:t> - </a:t>
            </a:r>
            <a:r>
              <a:rPr lang="es-ES" dirty="0" err="1" smtClean="0"/>
              <a:t>Deleuze-Guattari</a:t>
            </a:r>
            <a:r>
              <a:rPr lang="es-ES" dirty="0"/>
              <a:t>. "Tres novelas cortas o Qué ha pasado? </a:t>
            </a:r>
            <a:r>
              <a:rPr lang="es-ES" i="1" dirty="0"/>
              <a:t>Mil mesetas</a:t>
            </a:r>
            <a:r>
              <a:rPr lang="es-ES" dirty="0"/>
              <a:t>. </a:t>
            </a:r>
            <a:r>
              <a:rPr lang="es-ES" dirty="0" err="1"/>
              <a:t>Trad</a:t>
            </a:r>
            <a:r>
              <a:rPr lang="es-ES" dirty="0"/>
              <a:t> de </a:t>
            </a:r>
            <a:r>
              <a:rPr lang="es-ES" dirty="0" err="1"/>
              <a:t>Vazquez</a:t>
            </a:r>
            <a:r>
              <a:rPr lang="es-ES" dirty="0"/>
              <a:t> </a:t>
            </a:r>
            <a:r>
              <a:rPr lang="es-ES" dirty="0" err="1"/>
              <a:t>Perez</a:t>
            </a:r>
            <a:r>
              <a:rPr lang="es-ES" dirty="0"/>
              <a:t>, Pre-textos, Valencia, 1994, pp. 197-212.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51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02276"/>
          </a:xfrm>
        </p:spPr>
        <p:txBody>
          <a:bodyPr>
            <a:noAutofit/>
          </a:bodyPr>
          <a:lstStyle/>
          <a:p>
            <a:r>
              <a:rPr lang="pt-BR" sz="3200" dirty="0" smtClean="0"/>
              <a:t>             Juan Carlos </a:t>
            </a:r>
            <a:r>
              <a:rPr lang="pt-BR" sz="3200" dirty="0" err="1" smtClean="0"/>
              <a:t>Onetti</a:t>
            </a:r>
            <a:r>
              <a:rPr lang="pt-BR" sz="3200" dirty="0" smtClean="0"/>
              <a:t>: </a:t>
            </a:r>
            <a:r>
              <a:rPr lang="pt-BR" sz="3200" dirty="0" err="1" smtClean="0"/>
              <a:t>algunos</a:t>
            </a:r>
            <a:r>
              <a:rPr lang="pt-BR" sz="3200" dirty="0" smtClean="0"/>
              <a:t> </a:t>
            </a:r>
            <a:r>
              <a:rPr lang="pt-BR" sz="3200" dirty="0" err="1" smtClean="0"/>
              <a:t>datos</a:t>
            </a:r>
            <a:r>
              <a:rPr lang="pt-BR" sz="3200" dirty="0" smtClean="0"/>
              <a:t> biográficos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668" y="502276"/>
            <a:ext cx="11900078" cy="6156101"/>
          </a:xfrm>
        </p:spPr>
        <p:txBody>
          <a:bodyPr/>
          <a:lstStyle/>
          <a:p>
            <a:pPr>
              <a:buFontTx/>
              <a:buChar char="-"/>
            </a:pPr>
            <a:r>
              <a:rPr lang="pt-BR" dirty="0" err="1" smtClean="0"/>
              <a:t>Otro</a:t>
            </a:r>
            <a:r>
              <a:rPr lang="pt-BR" dirty="0" smtClean="0"/>
              <a:t> curso (novela): </a:t>
            </a:r>
            <a:r>
              <a:rPr lang="pt-BR" i="1" dirty="0" err="1" smtClean="0"/>
              <a:t>Tierra</a:t>
            </a:r>
            <a:r>
              <a:rPr lang="pt-BR" i="1" dirty="0" smtClean="0"/>
              <a:t> de </a:t>
            </a:r>
            <a:r>
              <a:rPr lang="pt-BR" i="1" dirty="0" err="1" smtClean="0"/>
              <a:t>nadie</a:t>
            </a:r>
            <a:r>
              <a:rPr lang="pt-BR" i="1" dirty="0" smtClean="0"/>
              <a:t> </a:t>
            </a:r>
            <a:r>
              <a:rPr lang="pt-BR" dirty="0" smtClean="0"/>
              <a:t>(1941, </a:t>
            </a:r>
            <a:r>
              <a:rPr lang="pt-BR" dirty="0" err="1" smtClean="0"/>
              <a:t>comenzada</a:t>
            </a:r>
            <a:r>
              <a:rPr lang="pt-BR" dirty="0" smtClean="0"/>
              <a:t> cinco </a:t>
            </a:r>
            <a:r>
              <a:rPr lang="pt-BR" dirty="0" err="1" smtClean="0"/>
              <a:t>años</a:t>
            </a:r>
            <a:r>
              <a:rPr lang="pt-BR" dirty="0" smtClean="0"/>
              <a:t> antes)</a:t>
            </a:r>
          </a:p>
          <a:p>
            <a:pPr>
              <a:buFontTx/>
              <a:buChar char="-"/>
            </a:pPr>
            <a:r>
              <a:rPr lang="pt-BR" dirty="0"/>
              <a:t> </a:t>
            </a:r>
            <a:r>
              <a:rPr lang="pt-BR" dirty="0" smtClean="0"/>
              <a:t>                                    </a:t>
            </a:r>
            <a:r>
              <a:rPr lang="pt-BR" i="1" dirty="0" smtClean="0"/>
              <a:t>Para esta </a:t>
            </a:r>
            <a:r>
              <a:rPr lang="pt-BR" i="1" dirty="0" err="1" smtClean="0"/>
              <a:t>noche</a:t>
            </a:r>
            <a:r>
              <a:rPr lang="pt-BR" i="1" dirty="0" smtClean="0"/>
              <a:t> </a:t>
            </a:r>
            <a:r>
              <a:rPr lang="pt-BR" dirty="0" smtClean="0"/>
              <a:t>(1943) </a:t>
            </a:r>
            <a:r>
              <a:rPr lang="pt-BR" dirty="0" err="1" smtClean="0"/>
              <a:t>un</a:t>
            </a:r>
            <a:r>
              <a:rPr lang="pt-BR" dirty="0" smtClean="0"/>
              <a:t> </a:t>
            </a:r>
            <a:r>
              <a:rPr lang="pt-BR" dirty="0" err="1" smtClean="0"/>
              <a:t>hombre</a:t>
            </a:r>
            <a:r>
              <a:rPr lang="pt-BR" dirty="0" smtClean="0"/>
              <a:t> </a:t>
            </a:r>
            <a:r>
              <a:rPr lang="pt-BR" dirty="0" err="1" smtClean="0"/>
              <a:t>con</a:t>
            </a:r>
            <a:r>
              <a:rPr lang="pt-BR" dirty="0" smtClean="0"/>
              <a:t> una </a:t>
            </a:r>
            <a:r>
              <a:rPr lang="pt-BR" dirty="0" err="1" smtClean="0"/>
              <a:t>niña</a:t>
            </a:r>
            <a:r>
              <a:rPr lang="pt-BR" dirty="0" smtClean="0"/>
              <a:t> cruzando una </a:t>
            </a:r>
            <a:r>
              <a:rPr lang="pt-BR" dirty="0" err="1" smtClean="0"/>
              <a:t>ciudad</a:t>
            </a:r>
            <a:r>
              <a:rPr lang="pt-BR" dirty="0" smtClean="0"/>
              <a:t>)</a:t>
            </a:r>
          </a:p>
          <a:p>
            <a:pPr>
              <a:buFontTx/>
              <a:buChar char="-"/>
            </a:pPr>
            <a:r>
              <a:rPr lang="pt-BR" dirty="0"/>
              <a:t> </a:t>
            </a:r>
            <a:r>
              <a:rPr lang="pt-BR" dirty="0" smtClean="0"/>
              <a:t>                                    </a:t>
            </a:r>
            <a:r>
              <a:rPr lang="pt-BR" i="1" dirty="0" smtClean="0"/>
              <a:t>La vida breve  </a:t>
            </a:r>
            <a:r>
              <a:rPr lang="pt-BR" dirty="0" smtClean="0"/>
              <a:t>(1950)</a:t>
            </a:r>
          </a:p>
          <a:p>
            <a:pPr>
              <a:buFontTx/>
              <a:buChar char="-"/>
            </a:pPr>
            <a:r>
              <a:rPr lang="pt-BR" dirty="0"/>
              <a:t> </a:t>
            </a:r>
            <a:r>
              <a:rPr lang="pt-BR" dirty="0" smtClean="0"/>
              <a:t>                                    </a:t>
            </a:r>
            <a:r>
              <a:rPr lang="pt-BR" i="1" dirty="0" smtClean="0"/>
              <a:t>El </a:t>
            </a:r>
            <a:r>
              <a:rPr lang="pt-BR" i="1" dirty="0" err="1" smtClean="0"/>
              <a:t>astillero</a:t>
            </a:r>
            <a:r>
              <a:rPr lang="pt-BR" i="1" dirty="0" smtClean="0"/>
              <a:t> </a:t>
            </a:r>
            <a:r>
              <a:rPr lang="pt-BR" dirty="0" smtClean="0"/>
              <a:t>(1953)</a:t>
            </a:r>
          </a:p>
          <a:p>
            <a:pPr>
              <a:buFontTx/>
              <a:buChar char="-"/>
            </a:pPr>
            <a:r>
              <a:rPr lang="pt-BR" dirty="0"/>
              <a:t> </a:t>
            </a:r>
            <a:r>
              <a:rPr lang="pt-BR" dirty="0" smtClean="0"/>
              <a:t>                                    </a:t>
            </a:r>
            <a:r>
              <a:rPr lang="pt-BR" i="1" dirty="0" err="1" smtClean="0"/>
              <a:t>Juntacadáveres</a:t>
            </a:r>
            <a:r>
              <a:rPr lang="pt-BR" dirty="0" smtClean="0"/>
              <a:t> (1964)</a:t>
            </a:r>
          </a:p>
          <a:p>
            <a:pPr>
              <a:buFontTx/>
              <a:buChar char="-"/>
            </a:pPr>
            <a:r>
              <a:rPr lang="pt-BR" dirty="0"/>
              <a:t> </a:t>
            </a:r>
            <a:r>
              <a:rPr lang="pt-BR" dirty="0" smtClean="0"/>
              <a:t>                                   </a:t>
            </a:r>
            <a:r>
              <a:rPr lang="pt-BR" i="1" dirty="0" err="1"/>
              <a:t>D</a:t>
            </a:r>
            <a:r>
              <a:rPr lang="pt-BR" i="1" dirty="0" err="1" smtClean="0"/>
              <a:t>ejemos</a:t>
            </a:r>
            <a:r>
              <a:rPr lang="pt-BR" i="1" dirty="0" smtClean="0"/>
              <a:t> </a:t>
            </a:r>
            <a:r>
              <a:rPr lang="pt-BR" i="1" dirty="0" err="1" smtClean="0"/>
              <a:t>hablar</a:t>
            </a:r>
            <a:r>
              <a:rPr lang="pt-BR" i="1" dirty="0" smtClean="0"/>
              <a:t> al </a:t>
            </a:r>
            <a:r>
              <a:rPr lang="pt-BR" i="1" dirty="0" err="1" smtClean="0"/>
              <a:t>viento</a:t>
            </a:r>
            <a:r>
              <a:rPr lang="pt-BR" i="1" dirty="0" smtClean="0"/>
              <a:t> </a:t>
            </a:r>
            <a:r>
              <a:rPr lang="pt-BR" dirty="0" smtClean="0"/>
              <a:t>(1979)</a:t>
            </a:r>
          </a:p>
          <a:p>
            <a:pPr>
              <a:buFontTx/>
              <a:buChar char="-"/>
            </a:pPr>
            <a:r>
              <a:rPr lang="pt-BR" dirty="0"/>
              <a:t> </a:t>
            </a:r>
            <a:r>
              <a:rPr lang="pt-BR" dirty="0" smtClean="0"/>
              <a:t>                                   </a:t>
            </a:r>
            <a:r>
              <a:rPr lang="pt-BR" i="1" dirty="0" err="1" smtClean="0"/>
              <a:t>Cuando</a:t>
            </a:r>
            <a:r>
              <a:rPr lang="pt-BR" i="1" dirty="0" smtClean="0"/>
              <a:t> </a:t>
            </a:r>
            <a:r>
              <a:rPr lang="pt-BR" i="1" dirty="0" err="1" smtClean="0"/>
              <a:t>ya</a:t>
            </a:r>
            <a:r>
              <a:rPr lang="pt-BR" i="1" dirty="0" smtClean="0"/>
              <a:t> no importe </a:t>
            </a:r>
            <a:r>
              <a:rPr lang="pt-BR" dirty="0" smtClean="0"/>
              <a:t>(1987)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 smtClean="0"/>
              <a:t>                                     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6372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1576</Words>
  <Application>Microsoft Office PowerPoint</Application>
  <PresentationFormat>Widescreen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Juan Carlos Onetti, algunos datos biográficos y contextuales  a partir del libro de Carlos María Dominguez Construcción de la noche, La vida de Juan Carlos Onetti</vt:lpstr>
      <vt:lpstr>             Juan Carlos Onetti: algunos datos biográficos y contextuales</vt:lpstr>
      <vt:lpstr>             Juan Carlos Onetti: algunos datos biográficos y contextuales</vt:lpstr>
      <vt:lpstr>             Juan Carlos Onetti: algunos datos biográficos</vt:lpstr>
      <vt:lpstr>             Juan Carlos Onetti: algunos datos biográficos y contextuales</vt:lpstr>
      <vt:lpstr>                                    Algunas referencias generales</vt:lpstr>
      <vt:lpstr>Bibliografía sobre cuento y novela corta</vt:lpstr>
      <vt:lpstr>             Juan Carlos Onetti: algunos datos biográficos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38</cp:revision>
  <dcterms:created xsi:type="dcterms:W3CDTF">2021-08-14T21:00:54Z</dcterms:created>
  <dcterms:modified xsi:type="dcterms:W3CDTF">2021-08-17T14:30:22Z</dcterms:modified>
</cp:coreProperties>
</file>