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4" r:id="rId1"/>
  </p:sldMasterIdLst>
  <p:handoutMasterIdLst>
    <p:handoutMasterId r:id="rId15"/>
  </p:handoutMasterIdLst>
  <p:sldIdLst>
    <p:sldId id="256" r:id="rId2"/>
    <p:sldId id="268" r:id="rId3"/>
    <p:sldId id="258" r:id="rId4"/>
    <p:sldId id="261" r:id="rId5"/>
    <p:sldId id="271" r:id="rId6"/>
    <p:sldId id="262" r:id="rId7"/>
    <p:sldId id="263" r:id="rId8"/>
    <p:sldId id="264" r:id="rId9"/>
    <p:sldId id="270" r:id="rId10"/>
    <p:sldId id="269" r:id="rId11"/>
    <p:sldId id="265" r:id="rId12"/>
    <p:sldId id="266" r:id="rId13"/>
    <p:sldId id="267" r:id="rId14"/>
  </p:sldIdLst>
  <p:sldSz cx="12192000" cy="6858000"/>
  <p:notesSz cx="6858000" cy="9947275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74" d="100"/>
          <a:sy n="74" d="100"/>
        </p:scale>
        <p:origin x="49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361F109-B0B9-4351-AFA1-00F7F492B086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D886F3C9-203B-4E5F-BF58-01142374DE1C}">
      <dgm:prSet phldrT="[Texto]"/>
      <dgm:spPr>
        <a:solidFill>
          <a:srgbClr val="00B0F0"/>
        </a:solidFill>
      </dgm:spPr>
      <dgm:t>
        <a:bodyPr/>
        <a:lstStyle/>
        <a:p>
          <a:r>
            <a:rPr lang="pt-BR" b="1" dirty="0" smtClean="0">
              <a:solidFill>
                <a:schemeClr val="tx1"/>
              </a:solidFill>
            </a:rPr>
            <a:t>Aula 1- Planejar</a:t>
          </a:r>
          <a:endParaRPr lang="pt-BR" b="1" dirty="0">
            <a:solidFill>
              <a:schemeClr val="tx1"/>
            </a:solidFill>
          </a:endParaRPr>
        </a:p>
      </dgm:t>
    </dgm:pt>
    <dgm:pt modelId="{3B4439AA-0825-4707-8633-FAD4421A2A5E}" type="parTrans" cxnId="{6F565241-D0E6-46C5-A95A-B7F3799AACE9}">
      <dgm:prSet/>
      <dgm:spPr/>
      <dgm:t>
        <a:bodyPr/>
        <a:lstStyle/>
        <a:p>
          <a:endParaRPr lang="pt-BR"/>
        </a:p>
      </dgm:t>
    </dgm:pt>
    <dgm:pt modelId="{514AE218-86CA-428B-8F72-DAF230C6AAE5}" type="sibTrans" cxnId="{6F565241-D0E6-46C5-A95A-B7F3799AACE9}">
      <dgm:prSet/>
      <dgm:spPr/>
      <dgm:t>
        <a:bodyPr/>
        <a:lstStyle/>
        <a:p>
          <a:endParaRPr lang="pt-BR"/>
        </a:p>
      </dgm:t>
    </dgm:pt>
    <dgm:pt modelId="{F0049350-3789-4EC8-B462-84605B751190}">
      <dgm:prSet phldrT="[Texto]"/>
      <dgm:spPr>
        <a:solidFill>
          <a:srgbClr val="00B0F0"/>
        </a:solidFill>
      </dgm:spPr>
      <dgm:t>
        <a:bodyPr/>
        <a:lstStyle/>
        <a:p>
          <a:r>
            <a:rPr lang="pt-BR" b="1" dirty="0" smtClean="0">
              <a:solidFill>
                <a:schemeClr val="tx1"/>
              </a:solidFill>
            </a:rPr>
            <a:t>Aula 2- Solução teórica</a:t>
          </a:r>
          <a:endParaRPr lang="pt-BR" b="1" dirty="0">
            <a:solidFill>
              <a:schemeClr val="tx1"/>
            </a:solidFill>
          </a:endParaRPr>
        </a:p>
      </dgm:t>
    </dgm:pt>
    <dgm:pt modelId="{541A7C5C-B151-482C-AD59-D2F178F9FB11}" type="parTrans" cxnId="{4B01604C-46A4-48C0-85B2-E927AE2A61C9}">
      <dgm:prSet/>
      <dgm:spPr/>
      <dgm:t>
        <a:bodyPr/>
        <a:lstStyle/>
        <a:p>
          <a:endParaRPr lang="pt-BR"/>
        </a:p>
      </dgm:t>
    </dgm:pt>
    <dgm:pt modelId="{1A2FE341-ED1E-4B14-AB15-69CCC547130F}" type="sibTrans" cxnId="{4B01604C-46A4-48C0-85B2-E927AE2A61C9}">
      <dgm:prSet/>
      <dgm:spPr/>
      <dgm:t>
        <a:bodyPr/>
        <a:lstStyle/>
        <a:p>
          <a:endParaRPr lang="pt-BR"/>
        </a:p>
      </dgm:t>
    </dgm:pt>
    <dgm:pt modelId="{6FF51A5A-D28E-4B5D-B546-7E6121A94DE6}">
      <dgm:prSet phldrT="[Texto]"/>
      <dgm:spPr>
        <a:solidFill>
          <a:srgbClr val="00B0F0"/>
        </a:solidFill>
      </dgm:spPr>
      <dgm:t>
        <a:bodyPr/>
        <a:lstStyle/>
        <a:p>
          <a:r>
            <a:rPr lang="pt-BR" b="1" dirty="0" smtClean="0">
              <a:solidFill>
                <a:schemeClr val="tx1"/>
              </a:solidFill>
            </a:rPr>
            <a:t>Aula 3 – Solução prática</a:t>
          </a:r>
          <a:endParaRPr lang="pt-BR" b="1" dirty="0">
            <a:solidFill>
              <a:schemeClr val="tx1"/>
            </a:solidFill>
          </a:endParaRPr>
        </a:p>
      </dgm:t>
    </dgm:pt>
    <dgm:pt modelId="{F48E5D2B-A245-4B36-9C45-F067A7971008}" type="parTrans" cxnId="{BD84E0D2-ACED-4883-9D70-59B696A755D3}">
      <dgm:prSet/>
      <dgm:spPr/>
      <dgm:t>
        <a:bodyPr/>
        <a:lstStyle/>
        <a:p>
          <a:endParaRPr lang="pt-BR"/>
        </a:p>
      </dgm:t>
    </dgm:pt>
    <dgm:pt modelId="{1AB51541-3BED-4385-9A35-4724942272BE}" type="sibTrans" cxnId="{BD84E0D2-ACED-4883-9D70-59B696A755D3}">
      <dgm:prSet/>
      <dgm:spPr/>
      <dgm:t>
        <a:bodyPr/>
        <a:lstStyle/>
        <a:p>
          <a:endParaRPr lang="pt-BR"/>
        </a:p>
      </dgm:t>
    </dgm:pt>
    <dgm:pt modelId="{88A0ABC5-4223-489A-AC14-DC693B286F80}">
      <dgm:prSet phldrT="[Texto]"/>
      <dgm:spPr>
        <a:solidFill>
          <a:srgbClr val="00B0F0"/>
        </a:solidFill>
      </dgm:spPr>
      <dgm:t>
        <a:bodyPr/>
        <a:lstStyle/>
        <a:p>
          <a:r>
            <a:rPr lang="pt-BR" b="1" dirty="0" smtClean="0">
              <a:solidFill>
                <a:schemeClr val="tx1"/>
              </a:solidFill>
            </a:rPr>
            <a:t>Aula 4 – Apresentação e debate</a:t>
          </a:r>
          <a:endParaRPr lang="pt-BR" b="1" dirty="0">
            <a:solidFill>
              <a:schemeClr val="tx1"/>
            </a:solidFill>
          </a:endParaRPr>
        </a:p>
      </dgm:t>
    </dgm:pt>
    <dgm:pt modelId="{686063A6-F114-4E67-9DFC-02F198A173D3}" type="parTrans" cxnId="{8D9FF4E0-8CAB-4159-AB35-0971112E2C31}">
      <dgm:prSet/>
      <dgm:spPr/>
      <dgm:t>
        <a:bodyPr/>
        <a:lstStyle/>
        <a:p>
          <a:endParaRPr lang="pt-BR"/>
        </a:p>
      </dgm:t>
    </dgm:pt>
    <dgm:pt modelId="{A2600322-FE06-4D10-8C6E-A1D9D740CBE8}" type="sibTrans" cxnId="{8D9FF4E0-8CAB-4159-AB35-0971112E2C31}">
      <dgm:prSet/>
      <dgm:spPr/>
      <dgm:t>
        <a:bodyPr/>
        <a:lstStyle/>
        <a:p>
          <a:endParaRPr lang="pt-BR"/>
        </a:p>
      </dgm:t>
    </dgm:pt>
    <dgm:pt modelId="{036D31FE-1849-49AA-ADCB-3203B9845CDA}">
      <dgm:prSet phldrT="[Texto]" custT="1"/>
      <dgm:spPr>
        <a:solidFill>
          <a:srgbClr val="00B0F0"/>
        </a:solidFill>
      </dgm:spPr>
      <dgm:t>
        <a:bodyPr/>
        <a:lstStyle/>
        <a:p>
          <a:r>
            <a:rPr lang="pt-BR" sz="1600" b="1" dirty="0" smtClean="0">
              <a:solidFill>
                <a:schemeClr val="tx1"/>
              </a:solidFill>
            </a:rPr>
            <a:t>Au</a:t>
          </a:r>
          <a:r>
            <a:rPr lang="pt-BR" sz="1400" b="1" dirty="0" smtClean="0">
              <a:solidFill>
                <a:schemeClr val="tx1"/>
              </a:solidFill>
            </a:rPr>
            <a:t>la 5 – Ética e </a:t>
          </a:r>
          <a:r>
            <a:rPr lang="pt-BR" sz="1400" b="1" dirty="0" err="1" smtClean="0">
              <a:solidFill>
                <a:schemeClr val="tx1"/>
              </a:solidFill>
            </a:rPr>
            <a:t>avaliação/participação</a:t>
          </a:r>
          <a:endParaRPr lang="pt-BR" sz="1400" b="1" dirty="0">
            <a:solidFill>
              <a:schemeClr val="tx1"/>
            </a:solidFill>
          </a:endParaRPr>
        </a:p>
      </dgm:t>
    </dgm:pt>
    <dgm:pt modelId="{54701593-6275-4D51-9A75-479A7794619B}" type="parTrans" cxnId="{13E4B517-BA72-4E11-BA33-9A87ECED4C4F}">
      <dgm:prSet/>
      <dgm:spPr/>
      <dgm:t>
        <a:bodyPr/>
        <a:lstStyle/>
        <a:p>
          <a:endParaRPr lang="pt-BR"/>
        </a:p>
      </dgm:t>
    </dgm:pt>
    <dgm:pt modelId="{EA002132-A8F8-4277-A22C-4E3C63C84E21}" type="sibTrans" cxnId="{13E4B517-BA72-4E11-BA33-9A87ECED4C4F}">
      <dgm:prSet/>
      <dgm:spPr/>
      <dgm:t>
        <a:bodyPr/>
        <a:lstStyle/>
        <a:p>
          <a:endParaRPr lang="pt-BR"/>
        </a:p>
      </dgm:t>
    </dgm:pt>
    <dgm:pt modelId="{AED9972A-6640-46FA-B136-7919E78C3F00}" type="pres">
      <dgm:prSet presAssocID="{5361F109-B0B9-4351-AFA1-00F7F492B086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E4D1FA18-BCEB-4564-9E1C-5663D4EF68D0}" type="pres">
      <dgm:prSet presAssocID="{D886F3C9-203B-4E5F-BF58-01142374DE1C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8B9A8EE9-6A1B-4FEC-8704-D6BB73F8DE95}" type="pres">
      <dgm:prSet presAssocID="{514AE218-86CA-428B-8F72-DAF230C6AAE5}" presName="sibTrans" presStyleLbl="sibTrans2D1" presStyleIdx="0" presStyleCnt="5"/>
      <dgm:spPr/>
      <dgm:t>
        <a:bodyPr/>
        <a:lstStyle/>
        <a:p>
          <a:endParaRPr lang="pt-BR"/>
        </a:p>
      </dgm:t>
    </dgm:pt>
    <dgm:pt modelId="{5E082008-039B-4817-8A54-237A050E0E87}" type="pres">
      <dgm:prSet presAssocID="{514AE218-86CA-428B-8F72-DAF230C6AAE5}" presName="connectorText" presStyleLbl="sibTrans2D1" presStyleIdx="0" presStyleCnt="5"/>
      <dgm:spPr/>
      <dgm:t>
        <a:bodyPr/>
        <a:lstStyle/>
        <a:p>
          <a:endParaRPr lang="pt-BR"/>
        </a:p>
      </dgm:t>
    </dgm:pt>
    <dgm:pt modelId="{9AC30166-FE5E-4C71-ABF9-0AAF185581D0}" type="pres">
      <dgm:prSet presAssocID="{F0049350-3789-4EC8-B462-84605B751190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F4F600B0-9B15-4148-A2DF-1E22A65767DA}" type="pres">
      <dgm:prSet presAssocID="{1A2FE341-ED1E-4B14-AB15-69CCC547130F}" presName="sibTrans" presStyleLbl="sibTrans2D1" presStyleIdx="1" presStyleCnt="5"/>
      <dgm:spPr/>
      <dgm:t>
        <a:bodyPr/>
        <a:lstStyle/>
        <a:p>
          <a:endParaRPr lang="pt-BR"/>
        </a:p>
      </dgm:t>
    </dgm:pt>
    <dgm:pt modelId="{148017F7-9711-45B0-9EDB-44D2B86A1D04}" type="pres">
      <dgm:prSet presAssocID="{1A2FE341-ED1E-4B14-AB15-69CCC547130F}" presName="connectorText" presStyleLbl="sibTrans2D1" presStyleIdx="1" presStyleCnt="5"/>
      <dgm:spPr/>
      <dgm:t>
        <a:bodyPr/>
        <a:lstStyle/>
        <a:p>
          <a:endParaRPr lang="pt-BR"/>
        </a:p>
      </dgm:t>
    </dgm:pt>
    <dgm:pt modelId="{37FCAF10-5E28-4BA0-A090-6CB91B75563B}" type="pres">
      <dgm:prSet presAssocID="{6FF51A5A-D28E-4B5D-B546-7E6121A94DE6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0003B688-19B7-4D31-A8A9-A99B23D177F4}" type="pres">
      <dgm:prSet presAssocID="{1AB51541-3BED-4385-9A35-4724942272BE}" presName="sibTrans" presStyleLbl="sibTrans2D1" presStyleIdx="2" presStyleCnt="5"/>
      <dgm:spPr/>
      <dgm:t>
        <a:bodyPr/>
        <a:lstStyle/>
        <a:p>
          <a:endParaRPr lang="pt-BR"/>
        </a:p>
      </dgm:t>
    </dgm:pt>
    <dgm:pt modelId="{73A8A6AE-627C-4399-864F-9231CFE14C61}" type="pres">
      <dgm:prSet presAssocID="{1AB51541-3BED-4385-9A35-4724942272BE}" presName="connectorText" presStyleLbl="sibTrans2D1" presStyleIdx="2" presStyleCnt="5"/>
      <dgm:spPr/>
      <dgm:t>
        <a:bodyPr/>
        <a:lstStyle/>
        <a:p>
          <a:endParaRPr lang="pt-BR"/>
        </a:p>
      </dgm:t>
    </dgm:pt>
    <dgm:pt modelId="{4F86B03B-0B4B-41F2-B5F7-72B6C0B365FE}" type="pres">
      <dgm:prSet presAssocID="{88A0ABC5-4223-489A-AC14-DC693B286F80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54A55F99-7FA2-478A-9CB4-7C31F6C27A57}" type="pres">
      <dgm:prSet presAssocID="{A2600322-FE06-4D10-8C6E-A1D9D740CBE8}" presName="sibTrans" presStyleLbl="sibTrans2D1" presStyleIdx="3" presStyleCnt="5"/>
      <dgm:spPr/>
      <dgm:t>
        <a:bodyPr/>
        <a:lstStyle/>
        <a:p>
          <a:endParaRPr lang="pt-BR"/>
        </a:p>
      </dgm:t>
    </dgm:pt>
    <dgm:pt modelId="{5EBDF4F9-0677-42E1-887C-B91EB6D3D6F3}" type="pres">
      <dgm:prSet presAssocID="{A2600322-FE06-4D10-8C6E-A1D9D740CBE8}" presName="connectorText" presStyleLbl="sibTrans2D1" presStyleIdx="3" presStyleCnt="5"/>
      <dgm:spPr/>
      <dgm:t>
        <a:bodyPr/>
        <a:lstStyle/>
        <a:p>
          <a:endParaRPr lang="pt-BR"/>
        </a:p>
      </dgm:t>
    </dgm:pt>
    <dgm:pt modelId="{6FE62161-9980-44B3-9605-D9958080D538}" type="pres">
      <dgm:prSet presAssocID="{036D31FE-1849-49AA-ADCB-3203B9845CDA}" presName="node" presStyleLbl="node1" presStyleIdx="4" presStyleCnt="5" custScaleX="128936" custScaleY="109024" custRadScaleRad="98681" custRadScaleInc="-598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1A6926A3-ADF6-4A3C-BFE4-87151F9D8036}" type="pres">
      <dgm:prSet presAssocID="{EA002132-A8F8-4277-A22C-4E3C63C84E21}" presName="sibTrans" presStyleLbl="sibTrans2D1" presStyleIdx="4" presStyleCnt="5"/>
      <dgm:spPr/>
      <dgm:t>
        <a:bodyPr/>
        <a:lstStyle/>
        <a:p>
          <a:endParaRPr lang="pt-BR"/>
        </a:p>
      </dgm:t>
    </dgm:pt>
    <dgm:pt modelId="{8C4650AF-EC5A-4C24-A36C-68219A5EC784}" type="pres">
      <dgm:prSet presAssocID="{EA002132-A8F8-4277-A22C-4E3C63C84E21}" presName="connectorText" presStyleLbl="sibTrans2D1" presStyleIdx="4" presStyleCnt="5"/>
      <dgm:spPr/>
      <dgm:t>
        <a:bodyPr/>
        <a:lstStyle/>
        <a:p>
          <a:endParaRPr lang="pt-BR"/>
        </a:p>
      </dgm:t>
    </dgm:pt>
  </dgm:ptLst>
  <dgm:cxnLst>
    <dgm:cxn modelId="{55F10FDC-337D-4E3F-91F1-885626B9C501}" type="presOf" srcId="{514AE218-86CA-428B-8F72-DAF230C6AAE5}" destId="{5E082008-039B-4817-8A54-237A050E0E87}" srcOrd="1" destOrd="0" presId="urn:microsoft.com/office/officeart/2005/8/layout/cycle2"/>
    <dgm:cxn modelId="{6F565241-D0E6-46C5-A95A-B7F3799AACE9}" srcId="{5361F109-B0B9-4351-AFA1-00F7F492B086}" destId="{D886F3C9-203B-4E5F-BF58-01142374DE1C}" srcOrd="0" destOrd="0" parTransId="{3B4439AA-0825-4707-8633-FAD4421A2A5E}" sibTransId="{514AE218-86CA-428B-8F72-DAF230C6AAE5}"/>
    <dgm:cxn modelId="{14FABAE0-E1D3-4F66-9808-A4A4CE533610}" type="presOf" srcId="{1A2FE341-ED1E-4B14-AB15-69CCC547130F}" destId="{148017F7-9711-45B0-9EDB-44D2B86A1D04}" srcOrd="1" destOrd="0" presId="urn:microsoft.com/office/officeart/2005/8/layout/cycle2"/>
    <dgm:cxn modelId="{0FEC1BE4-6D0A-44D4-81D2-61DEA8A76CA5}" type="presOf" srcId="{EA002132-A8F8-4277-A22C-4E3C63C84E21}" destId="{8C4650AF-EC5A-4C24-A36C-68219A5EC784}" srcOrd="1" destOrd="0" presId="urn:microsoft.com/office/officeart/2005/8/layout/cycle2"/>
    <dgm:cxn modelId="{427E97D5-5BAA-4CF0-A104-DA1F94D5AA19}" type="presOf" srcId="{514AE218-86CA-428B-8F72-DAF230C6AAE5}" destId="{8B9A8EE9-6A1B-4FEC-8704-D6BB73F8DE95}" srcOrd="0" destOrd="0" presId="urn:microsoft.com/office/officeart/2005/8/layout/cycle2"/>
    <dgm:cxn modelId="{BF710FDD-CC80-4228-8EFB-5E8714AA42AE}" type="presOf" srcId="{1A2FE341-ED1E-4B14-AB15-69CCC547130F}" destId="{F4F600B0-9B15-4148-A2DF-1E22A65767DA}" srcOrd="0" destOrd="0" presId="urn:microsoft.com/office/officeart/2005/8/layout/cycle2"/>
    <dgm:cxn modelId="{8D9FF4E0-8CAB-4159-AB35-0971112E2C31}" srcId="{5361F109-B0B9-4351-AFA1-00F7F492B086}" destId="{88A0ABC5-4223-489A-AC14-DC693B286F80}" srcOrd="3" destOrd="0" parTransId="{686063A6-F114-4E67-9DFC-02F198A173D3}" sibTransId="{A2600322-FE06-4D10-8C6E-A1D9D740CBE8}"/>
    <dgm:cxn modelId="{0E7B63E0-E345-4AA3-A534-AD32DE2FBA87}" type="presOf" srcId="{88A0ABC5-4223-489A-AC14-DC693B286F80}" destId="{4F86B03B-0B4B-41F2-B5F7-72B6C0B365FE}" srcOrd="0" destOrd="0" presId="urn:microsoft.com/office/officeart/2005/8/layout/cycle2"/>
    <dgm:cxn modelId="{4B01604C-46A4-48C0-85B2-E927AE2A61C9}" srcId="{5361F109-B0B9-4351-AFA1-00F7F492B086}" destId="{F0049350-3789-4EC8-B462-84605B751190}" srcOrd="1" destOrd="0" parTransId="{541A7C5C-B151-482C-AD59-D2F178F9FB11}" sibTransId="{1A2FE341-ED1E-4B14-AB15-69CCC547130F}"/>
    <dgm:cxn modelId="{FE321C94-4037-4DF7-8227-C29DF6C12477}" type="presOf" srcId="{036D31FE-1849-49AA-ADCB-3203B9845CDA}" destId="{6FE62161-9980-44B3-9605-D9958080D538}" srcOrd="0" destOrd="0" presId="urn:microsoft.com/office/officeart/2005/8/layout/cycle2"/>
    <dgm:cxn modelId="{307C8EEE-D026-4898-BEF1-548173F88128}" type="presOf" srcId="{1AB51541-3BED-4385-9A35-4724942272BE}" destId="{73A8A6AE-627C-4399-864F-9231CFE14C61}" srcOrd="1" destOrd="0" presId="urn:microsoft.com/office/officeart/2005/8/layout/cycle2"/>
    <dgm:cxn modelId="{236DD11D-C9E1-4E91-9FF3-D3ADF4C61805}" type="presOf" srcId="{5361F109-B0B9-4351-AFA1-00F7F492B086}" destId="{AED9972A-6640-46FA-B136-7919E78C3F00}" srcOrd="0" destOrd="0" presId="urn:microsoft.com/office/officeart/2005/8/layout/cycle2"/>
    <dgm:cxn modelId="{BD84E0D2-ACED-4883-9D70-59B696A755D3}" srcId="{5361F109-B0B9-4351-AFA1-00F7F492B086}" destId="{6FF51A5A-D28E-4B5D-B546-7E6121A94DE6}" srcOrd="2" destOrd="0" parTransId="{F48E5D2B-A245-4B36-9C45-F067A7971008}" sibTransId="{1AB51541-3BED-4385-9A35-4724942272BE}"/>
    <dgm:cxn modelId="{EAFE189F-36E1-479E-854D-2E5ECE9D8FBC}" type="presOf" srcId="{A2600322-FE06-4D10-8C6E-A1D9D740CBE8}" destId="{54A55F99-7FA2-478A-9CB4-7C31F6C27A57}" srcOrd="0" destOrd="0" presId="urn:microsoft.com/office/officeart/2005/8/layout/cycle2"/>
    <dgm:cxn modelId="{11E8BC57-0EF3-42C3-94AC-3EE41B83BCC6}" type="presOf" srcId="{F0049350-3789-4EC8-B462-84605B751190}" destId="{9AC30166-FE5E-4C71-ABF9-0AAF185581D0}" srcOrd="0" destOrd="0" presId="urn:microsoft.com/office/officeart/2005/8/layout/cycle2"/>
    <dgm:cxn modelId="{275AA307-52B6-4FD8-95E3-5E081199960C}" type="presOf" srcId="{6FF51A5A-D28E-4B5D-B546-7E6121A94DE6}" destId="{37FCAF10-5E28-4BA0-A090-6CB91B75563B}" srcOrd="0" destOrd="0" presId="urn:microsoft.com/office/officeart/2005/8/layout/cycle2"/>
    <dgm:cxn modelId="{F27C55E0-9BCC-405A-884A-A4164A6ACC38}" type="presOf" srcId="{D886F3C9-203B-4E5F-BF58-01142374DE1C}" destId="{E4D1FA18-BCEB-4564-9E1C-5663D4EF68D0}" srcOrd="0" destOrd="0" presId="urn:microsoft.com/office/officeart/2005/8/layout/cycle2"/>
    <dgm:cxn modelId="{13E4B517-BA72-4E11-BA33-9A87ECED4C4F}" srcId="{5361F109-B0B9-4351-AFA1-00F7F492B086}" destId="{036D31FE-1849-49AA-ADCB-3203B9845CDA}" srcOrd="4" destOrd="0" parTransId="{54701593-6275-4D51-9A75-479A7794619B}" sibTransId="{EA002132-A8F8-4277-A22C-4E3C63C84E21}"/>
    <dgm:cxn modelId="{6FA782DB-A30E-485D-B3E4-859828681598}" type="presOf" srcId="{A2600322-FE06-4D10-8C6E-A1D9D740CBE8}" destId="{5EBDF4F9-0677-42E1-887C-B91EB6D3D6F3}" srcOrd="1" destOrd="0" presId="urn:microsoft.com/office/officeart/2005/8/layout/cycle2"/>
    <dgm:cxn modelId="{6E4C2F6E-E037-499B-B46A-8A26FAD9C0AA}" type="presOf" srcId="{1AB51541-3BED-4385-9A35-4724942272BE}" destId="{0003B688-19B7-4D31-A8A9-A99B23D177F4}" srcOrd="0" destOrd="0" presId="urn:microsoft.com/office/officeart/2005/8/layout/cycle2"/>
    <dgm:cxn modelId="{25CCBFCD-374C-4050-9AE5-56A7B22A88D0}" type="presOf" srcId="{EA002132-A8F8-4277-A22C-4E3C63C84E21}" destId="{1A6926A3-ADF6-4A3C-BFE4-87151F9D8036}" srcOrd="0" destOrd="0" presId="urn:microsoft.com/office/officeart/2005/8/layout/cycle2"/>
    <dgm:cxn modelId="{0CDC5E04-5A48-4BA5-83CC-FECA2555F2DD}" type="presParOf" srcId="{AED9972A-6640-46FA-B136-7919E78C3F00}" destId="{E4D1FA18-BCEB-4564-9E1C-5663D4EF68D0}" srcOrd="0" destOrd="0" presId="urn:microsoft.com/office/officeart/2005/8/layout/cycle2"/>
    <dgm:cxn modelId="{8DC86D20-ED70-4AE5-9502-A076E0081390}" type="presParOf" srcId="{AED9972A-6640-46FA-B136-7919E78C3F00}" destId="{8B9A8EE9-6A1B-4FEC-8704-D6BB73F8DE95}" srcOrd="1" destOrd="0" presId="urn:microsoft.com/office/officeart/2005/8/layout/cycle2"/>
    <dgm:cxn modelId="{4BA91FE2-B23B-4349-BD8C-38010CFA90C1}" type="presParOf" srcId="{8B9A8EE9-6A1B-4FEC-8704-D6BB73F8DE95}" destId="{5E082008-039B-4817-8A54-237A050E0E87}" srcOrd="0" destOrd="0" presId="urn:microsoft.com/office/officeart/2005/8/layout/cycle2"/>
    <dgm:cxn modelId="{26A22708-68FF-4225-A325-A5BCA16D8BE7}" type="presParOf" srcId="{AED9972A-6640-46FA-B136-7919E78C3F00}" destId="{9AC30166-FE5E-4C71-ABF9-0AAF185581D0}" srcOrd="2" destOrd="0" presId="urn:microsoft.com/office/officeart/2005/8/layout/cycle2"/>
    <dgm:cxn modelId="{CFCDC8A7-6ED9-42B9-AA74-61235D7B7765}" type="presParOf" srcId="{AED9972A-6640-46FA-B136-7919E78C3F00}" destId="{F4F600B0-9B15-4148-A2DF-1E22A65767DA}" srcOrd="3" destOrd="0" presId="urn:microsoft.com/office/officeart/2005/8/layout/cycle2"/>
    <dgm:cxn modelId="{791B4BE8-5228-4062-9B22-4E107CC99779}" type="presParOf" srcId="{F4F600B0-9B15-4148-A2DF-1E22A65767DA}" destId="{148017F7-9711-45B0-9EDB-44D2B86A1D04}" srcOrd="0" destOrd="0" presId="urn:microsoft.com/office/officeart/2005/8/layout/cycle2"/>
    <dgm:cxn modelId="{D0166315-CF95-4658-9EF4-B46B7A85F199}" type="presParOf" srcId="{AED9972A-6640-46FA-B136-7919E78C3F00}" destId="{37FCAF10-5E28-4BA0-A090-6CB91B75563B}" srcOrd="4" destOrd="0" presId="urn:microsoft.com/office/officeart/2005/8/layout/cycle2"/>
    <dgm:cxn modelId="{F2DBD157-55C6-460F-B9EB-193085A74B01}" type="presParOf" srcId="{AED9972A-6640-46FA-B136-7919E78C3F00}" destId="{0003B688-19B7-4D31-A8A9-A99B23D177F4}" srcOrd="5" destOrd="0" presId="urn:microsoft.com/office/officeart/2005/8/layout/cycle2"/>
    <dgm:cxn modelId="{3CC76FA9-C3F9-4684-9E8E-5D2F3F708C5B}" type="presParOf" srcId="{0003B688-19B7-4D31-A8A9-A99B23D177F4}" destId="{73A8A6AE-627C-4399-864F-9231CFE14C61}" srcOrd="0" destOrd="0" presId="urn:microsoft.com/office/officeart/2005/8/layout/cycle2"/>
    <dgm:cxn modelId="{7EE905E8-4B22-4B6E-BF39-26F4E88D471C}" type="presParOf" srcId="{AED9972A-6640-46FA-B136-7919E78C3F00}" destId="{4F86B03B-0B4B-41F2-B5F7-72B6C0B365FE}" srcOrd="6" destOrd="0" presId="urn:microsoft.com/office/officeart/2005/8/layout/cycle2"/>
    <dgm:cxn modelId="{B2366624-240C-41AF-A935-1F9233C65272}" type="presParOf" srcId="{AED9972A-6640-46FA-B136-7919E78C3F00}" destId="{54A55F99-7FA2-478A-9CB4-7C31F6C27A57}" srcOrd="7" destOrd="0" presId="urn:microsoft.com/office/officeart/2005/8/layout/cycle2"/>
    <dgm:cxn modelId="{B040C4B3-7555-438F-ABC3-9F4F46D1874D}" type="presParOf" srcId="{54A55F99-7FA2-478A-9CB4-7C31F6C27A57}" destId="{5EBDF4F9-0677-42E1-887C-B91EB6D3D6F3}" srcOrd="0" destOrd="0" presId="urn:microsoft.com/office/officeart/2005/8/layout/cycle2"/>
    <dgm:cxn modelId="{4F8E4FC9-20FE-4BC8-A253-117AF885097F}" type="presParOf" srcId="{AED9972A-6640-46FA-B136-7919E78C3F00}" destId="{6FE62161-9980-44B3-9605-D9958080D538}" srcOrd="8" destOrd="0" presId="urn:microsoft.com/office/officeart/2005/8/layout/cycle2"/>
    <dgm:cxn modelId="{454CB02D-D307-424E-BC59-224D4AB688F8}" type="presParOf" srcId="{AED9972A-6640-46FA-B136-7919E78C3F00}" destId="{1A6926A3-ADF6-4A3C-BFE4-87151F9D8036}" srcOrd="9" destOrd="0" presId="urn:microsoft.com/office/officeart/2005/8/layout/cycle2"/>
    <dgm:cxn modelId="{BDB6FD1D-A708-407B-BB1E-F2D5A1FD4E74}" type="presParOf" srcId="{1A6926A3-ADF6-4A3C-BFE4-87151F9D8036}" destId="{8C4650AF-EC5A-4C24-A36C-68219A5EC784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9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9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F2DF86-E628-4C5C-B658-2352444FEA54}" type="datetimeFigureOut">
              <a:rPr lang="pt-BR" smtClean="0"/>
              <a:t>14/03/2017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448185"/>
            <a:ext cx="2971800" cy="499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9448185"/>
            <a:ext cx="2971800" cy="499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2809C2-CAA2-4A10-A5B5-50CAF60497E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327780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F384C-577C-43E8-A32A-9332F171AB51}" type="datetimeFigureOut">
              <a:rPr lang="pt-BR" smtClean="0"/>
              <a:t>14/03/2017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822C5-3C6C-443E-A6F4-594730E18B9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562875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F384C-577C-43E8-A32A-9332F171AB51}" type="datetimeFigureOut">
              <a:rPr lang="pt-BR" smtClean="0"/>
              <a:t>14/03/2017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822C5-3C6C-443E-A6F4-594730E18B9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977480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F384C-577C-43E8-A32A-9332F171AB51}" type="datetimeFigureOut">
              <a:rPr lang="pt-BR" smtClean="0"/>
              <a:t>14/03/2017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822C5-3C6C-443E-A6F4-594730E18B98}" type="slidenum">
              <a:rPr lang="pt-BR" smtClean="0"/>
              <a:t>‹nº›</a:t>
            </a:fld>
            <a:endParaRPr lang="pt-B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828677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F384C-577C-43E8-A32A-9332F171AB51}" type="datetimeFigureOut">
              <a:rPr lang="pt-BR" smtClean="0"/>
              <a:t>14/03/2017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822C5-3C6C-443E-A6F4-594730E18B9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873116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F384C-577C-43E8-A32A-9332F171AB51}" type="datetimeFigureOut">
              <a:rPr lang="pt-BR" smtClean="0"/>
              <a:t>14/03/2017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822C5-3C6C-443E-A6F4-594730E18B98}" type="slidenum">
              <a:rPr lang="pt-BR" smtClean="0"/>
              <a:t>‹nº›</a:t>
            </a:fld>
            <a:endParaRPr lang="pt-B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393429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F384C-577C-43E8-A32A-9332F171AB51}" type="datetimeFigureOut">
              <a:rPr lang="pt-BR" smtClean="0"/>
              <a:t>14/03/2017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822C5-3C6C-443E-A6F4-594730E18B9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473153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F384C-577C-43E8-A32A-9332F171AB51}" type="datetimeFigureOut">
              <a:rPr lang="pt-BR" smtClean="0"/>
              <a:t>14/03/2017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822C5-3C6C-443E-A6F4-594730E18B9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388913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F384C-577C-43E8-A32A-9332F171AB51}" type="datetimeFigureOut">
              <a:rPr lang="pt-BR" smtClean="0"/>
              <a:t>14/03/2017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822C5-3C6C-443E-A6F4-594730E18B9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941189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F384C-577C-43E8-A32A-9332F171AB51}" type="datetimeFigureOut">
              <a:rPr lang="pt-BR" smtClean="0"/>
              <a:t>14/03/2017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822C5-3C6C-443E-A6F4-594730E18B9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86631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F384C-577C-43E8-A32A-9332F171AB51}" type="datetimeFigureOut">
              <a:rPr lang="pt-BR" smtClean="0"/>
              <a:t>14/03/2017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822C5-3C6C-443E-A6F4-594730E18B9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221722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F384C-577C-43E8-A32A-9332F171AB51}" type="datetimeFigureOut">
              <a:rPr lang="pt-BR" smtClean="0"/>
              <a:t>14/03/2017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822C5-3C6C-443E-A6F4-594730E18B9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210933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F384C-577C-43E8-A32A-9332F171AB51}" type="datetimeFigureOut">
              <a:rPr lang="pt-BR" smtClean="0"/>
              <a:t>14/03/2017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822C5-3C6C-443E-A6F4-594730E18B9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49060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F384C-577C-43E8-A32A-9332F171AB51}" type="datetimeFigureOut">
              <a:rPr lang="pt-BR" smtClean="0"/>
              <a:t>14/03/2017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822C5-3C6C-443E-A6F4-594730E18B9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502120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F384C-577C-43E8-A32A-9332F171AB51}" type="datetimeFigureOut">
              <a:rPr lang="pt-BR" smtClean="0"/>
              <a:t>14/03/2017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822C5-3C6C-443E-A6F4-594730E18B9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785436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F384C-577C-43E8-A32A-9332F171AB51}" type="datetimeFigureOut">
              <a:rPr lang="pt-BR" smtClean="0"/>
              <a:t>14/03/2017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822C5-3C6C-443E-A6F4-594730E18B9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887053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822C5-3C6C-443E-A6F4-594730E18B98}" type="slidenum">
              <a:rPr lang="pt-BR" smtClean="0"/>
              <a:t>‹nº›</a:t>
            </a:fld>
            <a:endParaRPr lang="pt-B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F384C-577C-43E8-A32A-9332F171AB51}" type="datetimeFigureOut">
              <a:rPr lang="pt-BR" smtClean="0"/>
              <a:t>14/03/2017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02644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AF384C-577C-43E8-A32A-9332F171AB51}" type="datetimeFigureOut">
              <a:rPr lang="pt-BR" smtClean="0"/>
              <a:t>14/03/2017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78822C5-3C6C-443E-A6F4-594730E18B9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990303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  <p:sldLayoutId id="2147483708" r:id="rId14"/>
    <p:sldLayoutId id="2147483709" r:id="rId15"/>
    <p:sldLayoutId id="214748371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t-BR" dirty="0" err="1" smtClean="0"/>
              <a:t>Excel</a:t>
            </a:r>
            <a:r>
              <a:rPr lang="pt-BR" dirty="0" smtClean="0"/>
              <a:t> </a:t>
            </a:r>
            <a:br>
              <a:rPr lang="pt-BR" dirty="0" smtClean="0"/>
            </a:br>
            <a:r>
              <a:rPr lang="pt-BR" dirty="0" smtClean="0"/>
              <a:t>Ciclo </a:t>
            </a:r>
            <a:r>
              <a:rPr lang="pt-BR" dirty="0" err="1" smtClean="0"/>
              <a:t>PBL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Aprendizado por competências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Dutra</a:t>
            </a:r>
          </a:p>
          <a:p>
            <a:r>
              <a:rPr lang="pt-BR" dirty="0" smtClean="0"/>
              <a:t>2017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08731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APRESENTAÇÃO DO </a:t>
            </a:r>
            <a:r>
              <a:rPr lang="pt-BR" dirty="0" err="1"/>
              <a:t>PPT</a:t>
            </a:r>
            <a:r>
              <a:rPr lang="pt-BR" dirty="0"/>
              <a:t> (10 minutos pelo grupo sorteado no </a:t>
            </a:r>
            <a:r>
              <a:rPr lang="pt-BR" dirty="0" smtClean="0"/>
              <a:t>dia)</a:t>
            </a: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Modelo </a:t>
            </a:r>
            <a:r>
              <a:rPr lang="pt-BR" dirty="0"/>
              <a:t>de apresentação</a:t>
            </a:r>
          </a:p>
          <a:p>
            <a:r>
              <a:rPr lang="pt-BR" b="1" dirty="0"/>
              <a:t>Roteiro para Apresentação Oral </a:t>
            </a:r>
            <a:r>
              <a:rPr lang="pt-BR" b="1" dirty="0" smtClean="0"/>
              <a:t>pelo </a:t>
            </a:r>
            <a:r>
              <a:rPr lang="pt-BR" b="1" dirty="0"/>
              <a:t>porta-voz</a:t>
            </a:r>
            <a:endParaRPr lang="pt-BR" dirty="0"/>
          </a:p>
          <a:p>
            <a:pPr lvl="1"/>
            <a:r>
              <a:rPr lang="pt-BR" dirty="0" smtClean="0"/>
              <a:t>Slide </a:t>
            </a:r>
            <a:r>
              <a:rPr lang="pt-BR" dirty="0"/>
              <a:t>1 – Identificação do grupo </a:t>
            </a:r>
          </a:p>
          <a:p>
            <a:pPr lvl="1"/>
            <a:r>
              <a:rPr lang="pt-BR" dirty="0"/>
              <a:t>Slide 2 – Resumo do caso</a:t>
            </a:r>
          </a:p>
          <a:p>
            <a:pPr lvl="1"/>
            <a:r>
              <a:rPr lang="pt-BR" dirty="0"/>
              <a:t>Slide 3 – Identificação do problema</a:t>
            </a:r>
          </a:p>
          <a:p>
            <a:pPr lvl="1"/>
            <a:r>
              <a:rPr lang="pt-BR" dirty="0"/>
              <a:t>Slide 4 – Diagnóstico da situação = causas principais e causa escolhida</a:t>
            </a:r>
          </a:p>
          <a:p>
            <a:pPr lvl="1"/>
            <a:r>
              <a:rPr lang="pt-BR" dirty="0"/>
              <a:t>Slide 5 – Ações para chegar na solução proposta </a:t>
            </a:r>
          </a:p>
          <a:p>
            <a:pPr lvl="1"/>
            <a:r>
              <a:rPr lang="pt-BR" dirty="0"/>
              <a:t>Slide 6 – Conceitos pesquisados para fundamentar a solução do problema</a:t>
            </a:r>
          </a:p>
          <a:p>
            <a:pPr lvl="1"/>
            <a:r>
              <a:rPr lang="pt-BR" dirty="0"/>
              <a:t>Slide 7 - Solução teórica proposta pelo grupo </a:t>
            </a:r>
          </a:p>
          <a:p>
            <a:pPr lvl="1"/>
            <a:r>
              <a:rPr lang="pt-BR" dirty="0"/>
              <a:t>Slide 8 – Solução </a:t>
            </a:r>
            <a:r>
              <a:rPr lang="pt-BR" dirty="0" err="1"/>
              <a:t>Excel</a:t>
            </a:r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55038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Aula 5 – Tema sobre Ética e avaliação participação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pt-BR" dirty="0" smtClean="0"/>
              <a:t>Problema ético – Discussão em grupo e depois geral </a:t>
            </a:r>
            <a:r>
              <a:rPr lang="pt-BR" dirty="0" smtClean="0">
                <a:solidFill>
                  <a:schemeClr val="accent1">
                    <a:lumMod val="75000"/>
                  </a:schemeClr>
                </a:solidFill>
              </a:rPr>
              <a:t>[habilidades sociais e éticas]</a:t>
            </a:r>
          </a:p>
          <a:p>
            <a:pPr lvl="1"/>
            <a:r>
              <a:rPr lang="pt-BR" dirty="0" smtClean="0"/>
              <a:t>Tarefa em sala de aula – Apenas o redator deve postar no fórum o resumo da discussão em grupo no fórum – Nota única para o grupo – (</a:t>
            </a:r>
            <a:r>
              <a:rPr lang="pt-BR" dirty="0" err="1" smtClean="0"/>
              <a:t>N8</a:t>
            </a:r>
            <a:r>
              <a:rPr lang="pt-BR" dirty="0" smtClean="0"/>
              <a:t>)-  FÓRUM ÉTICA GERAL </a:t>
            </a:r>
          </a:p>
          <a:p>
            <a:pPr lvl="1"/>
            <a:r>
              <a:rPr lang="pt-BR" dirty="0" smtClean="0"/>
              <a:t>Avaliação do desempenho de todos os elementos do grupo (incluindo </a:t>
            </a:r>
            <a:r>
              <a:rPr lang="pt-BR" dirty="0" err="1" smtClean="0"/>
              <a:t>vc</a:t>
            </a:r>
            <a:r>
              <a:rPr lang="pt-BR" dirty="0" smtClean="0"/>
              <a:t>) durante o desenvolvimento do trabalho  (individual anônimo): líder, redator, porta-voz, membros. (</a:t>
            </a:r>
            <a:r>
              <a:rPr lang="pt-BR" dirty="0" err="1" smtClean="0"/>
              <a:t>N9</a:t>
            </a:r>
            <a:r>
              <a:rPr lang="pt-BR" dirty="0" smtClean="0"/>
              <a:t>)</a:t>
            </a:r>
          </a:p>
          <a:p>
            <a:pPr lvl="1"/>
            <a:r>
              <a:rPr lang="pt-BR" dirty="0" smtClean="0"/>
              <a:t>Notas </a:t>
            </a:r>
          </a:p>
          <a:p>
            <a:pPr lvl="2"/>
            <a:r>
              <a:rPr lang="pt-BR" dirty="0" err="1" smtClean="0"/>
              <a:t>N8</a:t>
            </a:r>
            <a:r>
              <a:rPr lang="pt-BR" dirty="0" smtClean="0"/>
              <a:t> – em grupo – apenas 1 posta </a:t>
            </a:r>
          </a:p>
          <a:p>
            <a:pPr lvl="2"/>
            <a:r>
              <a:rPr lang="pt-BR" dirty="0" err="1" smtClean="0"/>
              <a:t>N9</a:t>
            </a:r>
            <a:r>
              <a:rPr lang="pt-BR" dirty="0" smtClean="0"/>
              <a:t> – individual [0-10] </a:t>
            </a:r>
          </a:p>
          <a:p>
            <a:pPr marL="914400" lvl="2" indent="0">
              <a:buNone/>
            </a:pPr>
            <a:endParaRPr lang="pt-BR" dirty="0" smtClean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12911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Média final – Médias dos 3 ciclos - Cada ciclo tem uma média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pt-BR" dirty="0" smtClean="0"/>
              <a:t>Média final de cada ciclo para quem não apresentar: </a:t>
            </a:r>
            <a:r>
              <a:rPr lang="pt-BR" dirty="0" err="1" smtClean="0"/>
              <a:t>N1</a:t>
            </a:r>
            <a:r>
              <a:rPr lang="pt-BR" dirty="0" smtClean="0"/>
              <a:t> -10% ,</a:t>
            </a:r>
            <a:r>
              <a:rPr lang="pt-BR" dirty="0" err="1" smtClean="0"/>
              <a:t>N2-</a:t>
            </a:r>
            <a:r>
              <a:rPr lang="pt-BR" dirty="0" smtClean="0"/>
              <a:t> 10%, </a:t>
            </a:r>
            <a:r>
              <a:rPr lang="pt-BR" dirty="0" err="1" smtClean="0"/>
              <a:t>N3</a:t>
            </a:r>
            <a:r>
              <a:rPr lang="pt-BR" dirty="0" smtClean="0"/>
              <a:t> – 10% ,</a:t>
            </a:r>
            <a:r>
              <a:rPr lang="pt-BR" dirty="0" err="1" smtClean="0"/>
              <a:t>N4</a:t>
            </a:r>
            <a:r>
              <a:rPr lang="pt-BR" dirty="0" smtClean="0"/>
              <a:t> -10% </a:t>
            </a:r>
            <a:r>
              <a:rPr lang="pt-BR" dirty="0" err="1" smtClean="0"/>
              <a:t>N5</a:t>
            </a:r>
            <a:r>
              <a:rPr lang="pt-BR" dirty="0" smtClean="0"/>
              <a:t> – 20%, </a:t>
            </a:r>
            <a:r>
              <a:rPr lang="pt-BR" dirty="0" err="1" smtClean="0"/>
              <a:t>N8</a:t>
            </a:r>
            <a:r>
              <a:rPr lang="pt-BR" dirty="0" smtClean="0"/>
              <a:t> – 10% ,</a:t>
            </a:r>
            <a:r>
              <a:rPr lang="pt-BR" dirty="0" err="1" smtClean="0"/>
              <a:t>N9</a:t>
            </a:r>
            <a:r>
              <a:rPr lang="pt-BR" dirty="0" smtClean="0"/>
              <a:t> – 30%.</a:t>
            </a:r>
          </a:p>
          <a:p>
            <a:pPr lvl="1"/>
            <a:r>
              <a:rPr lang="pt-BR" dirty="0" err="1" smtClean="0"/>
              <a:t>MF</a:t>
            </a:r>
            <a:r>
              <a:rPr lang="pt-BR" dirty="0" smtClean="0"/>
              <a:t> =  Bônus + (</a:t>
            </a:r>
            <a:r>
              <a:rPr lang="pt-BR" dirty="0" err="1" smtClean="0"/>
              <a:t>Mciclo1</a:t>
            </a:r>
            <a:r>
              <a:rPr lang="pt-BR" dirty="0" smtClean="0"/>
              <a:t> + </a:t>
            </a:r>
            <a:r>
              <a:rPr lang="pt-BR" dirty="0" err="1" smtClean="0"/>
              <a:t>Mciclo</a:t>
            </a:r>
            <a:r>
              <a:rPr lang="pt-BR" dirty="0" smtClean="0"/>
              <a:t> 2 + </a:t>
            </a:r>
            <a:r>
              <a:rPr lang="pt-BR" dirty="0" err="1" smtClean="0"/>
              <a:t>Mciclo</a:t>
            </a:r>
            <a:r>
              <a:rPr lang="pt-BR" dirty="0" smtClean="0"/>
              <a:t> 3)/3</a:t>
            </a:r>
          </a:p>
          <a:p>
            <a:pPr lvl="1"/>
            <a:r>
              <a:rPr lang="pt-BR" dirty="0" smtClean="0"/>
              <a:t>Bônus extra :</a:t>
            </a:r>
          </a:p>
          <a:p>
            <a:pPr lvl="2"/>
            <a:r>
              <a:rPr lang="pt-BR" dirty="0" smtClean="0"/>
              <a:t>Com a média dos </a:t>
            </a:r>
            <a:r>
              <a:rPr lang="pt-BR" dirty="0" err="1" smtClean="0"/>
              <a:t>N6</a:t>
            </a:r>
            <a:r>
              <a:rPr lang="pt-BR" dirty="0" smtClean="0"/>
              <a:t> e </a:t>
            </a:r>
            <a:r>
              <a:rPr lang="pt-BR" dirty="0" err="1" smtClean="0"/>
              <a:t>N7</a:t>
            </a:r>
            <a:r>
              <a:rPr lang="pt-BR" dirty="0" smtClean="0"/>
              <a:t>  &gt;= 5 ganha 1 ponto na média final. Se obtiverem nota menor que 5, terão 1 ponto a menos na média final [para os grupos que apresentaram].</a:t>
            </a:r>
          </a:p>
          <a:p>
            <a:pPr lvl="2"/>
            <a:r>
              <a:rPr lang="pt-BR" dirty="0" smtClean="0"/>
              <a:t>Participando do </a:t>
            </a:r>
            <a:r>
              <a:rPr lang="pt-BR" dirty="0" err="1" smtClean="0"/>
              <a:t>focus</a:t>
            </a:r>
            <a:r>
              <a:rPr lang="pt-BR" dirty="0" smtClean="0"/>
              <a:t> Grupo na última aula = 0,5 a 1 ponto na média final.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07931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Ciclos </a:t>
            </a:r>
            <a:r>
              <a:rPr lang="pt-BR" dirty="0" err="1" smtClean="0"/>
              <a:t>Excel</a:t>
            </a:r>
            <a:r>
              <a:rPr lang="pt-BR" dirty="0" smtClean="0"/>
              <a:t>	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2406" y="1270000"/>
            <a:ext cx="8596668" cy="3880773"/>
          </a:xfrm>
        </p:spPr>
        <p:txBody>
          <a:bodyPr>
            <a:normAutofit fontScale="32500" lnSpcReduction="20000"/>
          </a:bodyPr>
          <a:lstStyle/>
          <a:p>
            <a:pPr marL="0" indent="0">
              <a:buNone/>
            </a:pPr>
            <a:r>
              <a:rPr lang="pt-BR" sz="4000" b="1" dirty="0" smtClean="0"/>
              <a:t>(1</a:t>
            </a:r>
            <a:r>
              <a:rPr lang="pt-BR" sz="4300" b="1" dirty="0"/>
              <a:t>) Entendendo comportamento de custos (31)</a:t>
            </a:r>
          </a:p>
          <a:p>
            <a:pPr lvl="1"/>
            <a:r>
              <a:rPr lang="pt-BR" sz="2800" b="1" dirty="0" smtClean="0"/>
              <a:t>Teoria</a:t>
            </a:r>
          </a:p>
          <a:p>
            <a:pPr lvl="2"/>
            <a:r>
              <a:rPr lang="pt-BR" sz="2800" b="1" dirty="0" smtClean="0"/>
              <a:t>Custo direto, </a:t>
            </a:r>
            <a:r>
              <a:rPr lang="pt-BR" sz="2800" b="1" dirty="0" err="1" smtClean="0"/>
              <a:t>MOD</a:t>
            </a:r>
            <a:endParaRPr lang="pt-BR" sz="2800" b="1" dirty="0" smtClean="0"/>
          </a:p>
          <a:p>
            <a:pPr lvl="2"/>
            <a:r>
              <a:rPr lang="pt-BR" sz="2800" b="1" dirty="0" smtClean="0"/>
              <a:t>Classificação de custo fixo, variável e </a:t>
            </a:r>
            <a:r>
              <a:rPr lang="pt-BR" sz="2800" b="1" dirty="0" err="1" smtClean="0"/>
              <a:t>mix</a:t>
            </a:r>
            <a:endParaRPr lang="pt-BR" sz="2800" b="1" dirty="0" smtClean="0"/>
          </a:p>
          <a:p>
            <a:pPr lvl="2"/>
            <a:r>
              <a:rPr lang="pt-BR" sz="2800" b="1" dirty="0" smtClean="0"/>
              <a:t>Fazendo previsão de custos</a:t>
            </a:r>
          </a:p>
          <a:p>
            <a:pPr marL="0" indent="0">
              <a:buNone/>
            </a:pPr>
            <a:r>
              <a:rPr lang="pt-BR" sz="4300" b="1" dirty="0" smtClean="0"/>
              <a:t>(2) Produção individual ou conjunta (23)</a:t>
            </a:r>
          </a:p>
          <a:p>
            <a:pPr lvl="1"/>
            <a:r>
              <a:rPr lang="pt-BR" sz="2800" b="1" dirty="0" smtClean="0"/>
              <a:t>Teoria</a:t>
            </a:r>
          </a:p>
          <a:p>
            <a:pPr lvl="2"/>
            <a:r>
              <a:rPr lang="pt-BR" sz="2800" b="1" dirty="0" smtClean="0"/>
              <a:t>Custo produção individual x conjunta</a:t>
            </a:r>
          </a:p>
          <a:p>
            <a:pPr lvl="2"/>
            <a:r>
              <a:rPr lang="pt-BR" sz="2800" b="1" dirty="0" smtClean="0"/>
              <a:t>Alocação custos conjuntos</a:t>
            </a:r>
          </a:p>
          <a:p>
            <a:pPr lvl="2"/>
            <a:r>
              <a:rPr lang="pt-BR" sz="2800" b="1" dirty="0" smtClean="0"/>
              <a:t>Determinar lucro em diversas situações</a:t>
            </a:r>
          </a:p>
          <a:p>
            <a:pPr marL="0" indent="0">
              <a:buNone/>
            </a:pPr>
            <a:r>
              <a:rPr lang="pt-BR" sz="4300" b="1" dirty="0" smtClean="0"/>
              <a:t>(3) Análise de variância (23)</a:t>
            </a:r>
          </a:p>
          <a:p>
            <a:pPr lvl="1"/>
            <a:r>
              <a:rPr lang="pt-BR" sz="4300" b="1" dirty="0" smtClean="0"/>
              <a:t>T</a:t>
            </a:r>
            <a:r>
              <a:rPr lang="pt-BR" sz="3400" b="1" dirty="0" smtClean="0"/>
              <a:t>eoria</a:t>
            </a:r>
          </a:p>
          <a:p>
            <a:pPr lvl="2"/>
            <a:r>
              <a:rPr lang="pt-BR" sz="2800" b="1" dirty="0" smtClean="0"/>
              <a:t>Calcular variância das vendas</a:t>
            </a:r>
          </a:p>
          <a:p>
            <a:pPr lvl="2"/>
            <a:r>
              <a:rPr lang="pt-BR" sz="2800" b="1" dirty="0" smtClean="0"/>
              <a:t>Calcular variância do custo geral</a:t>
            </a:r>
          </a:p>
          <a:p>
            <a:pPr lvl="2"/>
            <a:r>
              <a:rPr lang="pt-BR" sz="2800" b="1" dirty="0" smtClean="0"/>
              <a:t>Calcular variância da taxa e eficiência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58133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Problema do ensino atual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Metodologias passivas</a:t>
            </a:r>
          </a:p>
          <a:p>
            <a:r>
              <a:rPr lang="pt-BR" dirty="0" smtClean="0"/>
              <a:t>Foco no conteúdo</a:t>
            </a:r>
          </a:p>
          <a:p>
            <a:r>
              <a:rPr lang="pt-BR" dirty="0" smtClean="0"/>
              <a:t>Foco no professor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4606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/>
          <p:cNvGraphicFramePr/>
          <p:nvPr>
            <p:extLst>
              <p:ext uri="{D42A27DB-BD31-4B8C-83A1-F6EECF244321}">
                <p14:modId xmlns:p14="http://schemas.microsoft.com/office/powerpoint/2010/main" val="3544910461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ítulo 1"/>
          <p:cNvSpPr txBox="1">
            <a:spLocks/>
          </p:cNvSpPr>
          <p:nvPr/>
        </p:nvSpPr>
        <p:spPr>
          <a:xfrm>
            <a:off x="480391" y="150439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b="1" dirty="0" smtClean="0"/>
              <a:t>Proposta inovadora </a:t>
            </a:r>
            <a:r>
              <a:rPr lang="pt-BR" b="1" dirty="0" err="1" smtClean="0"/>
              <a:t>PBL</a:t>
            </a:r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480391" y="2083242"/>
            <a:ext cx="1645450" cy="923330"/>
          </a:xfrm>
          <a:prstGeom prst="rect">
            <a:avLst/>
          </a:prstGeom>
          <a:solidFill>
            <a:srgbClr val="00B050"/>
          </a:solidFill>
        </p:spPr>
        <p:txBody>
          <a:bodyPr wrap="none" rtlCol="0">
            <a:spAutoFit/>
          </a:bodyPr>
          <a:lstStyle/>
          <a:p>
            <a:r>
              <a:rPr lang="pt-BR" dirty="0" smtClean="0"/>
              <a:t>Conhecimentos</a:t>
            </a:r>
          </a:p>
          <a:p>
            <a:r>
              <a:rPr lang="pt-BR" dirty="0" smtClean="0"/>
              <a:t>Habilidades</a:t>
            </a:r>
          </a:p>
          <a:p>
            <a:r>
              <a:rPr lang="pt-BR" dirty="0" smtClean="0"/>
              <a:t>Atitudes</a:t>
            </a:r>
            <a:endParaRPr lang="pt-BR" dirty="0"/>
          </a:p>
        </p:txBody>
      </p:sp>
      <p:sp>
        <p:nvSpPr>
          <p:cNvPr id="5" name="CaixaDeTexto 4"/>
          <p:cNvSpPr txBox="1"/>
          <p:nvPr/>
        </p:nvSpPr>
        <p:spPr>
          <a:xfrm>
            <a:off x="35397" y="1594956"/>
            <a:ext cx="25354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Ensino por competências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03724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Aula 1 - Planejar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dirty="0" smtClean="0"/>
              <a:t>Aula 1  - Planejar</a:t>
            </a:r>
          </a:p>
          <a:p>
            <a:pPr lvl="1"/>
            <a:r>
              <a:rPr lang="pt-BR" dirty="0" smtClean="0"/>
              <a:t>Definir papel dos alunos no grupos (muda no próximo caso): </a:t>
            </a:r>
            <a:r>
              <a:rPr lang="pt-BR" dirty="0" err="1" smtClean="0"/>
              <a:t>redator-escreve</a:t>
            </a:r>
            <a:r>
              <a:rPr lang="pt-BR" dirty="0" smtClean="0"/>
              <a:t>, porta </a:t>
            </a:r>
            <a:r>
              <a:rPr lang="pt-BR" dirty="0" err="1" smtClean="0"/>
              <a:t>voz-</a:t>
            </a:r>
            <a:r>
              <a:rPr lang="pt-BR" dirty="0" smtClean="0"/>
              <a:t> orador, </a:t>
            </a:r>
            <a:r>
              <a:rPr lang="pt-BR" dirty="0" err="1" smtClean="0"/>
              <a:t>líder-motiva</a:t>
            </a:r>
            <a:r>
              <a:rPr lang="pt-BR" dirty="0" smtClean="0"/>
              <a:t> e demais membros</a:t>
            </a:r>
          </a:p>
          <a:p>
            <a:pPr lvl="1"/>
            <a:r>
              <a:rPr lang="pt-BR" dirty="0" smtClean="0"/>
              <a:t>Definir problema </a:t>
            </a:r>
            <a:r>
              <a:rPr lang="pt-BR" dirty="0" smtClean="0">
                <a:solidFill>
                  <a:schemeClr val="accent1">
                    <a:lumMod val="75000"/>
                  </a:schemeClr>
                </a:solidFill>
              </a:rPr>
              <a:t>[habilidade de identificar problemas]</a:t>
            </a:r>
          </a:p>
          <a:p>
            <a:pPr lvl="1"/>
            <a:r>
              <a:rPr lang="pt-BR" dirty="0" smtClean="0"/>
              <a:t>Definir causas, origem e escolha uma </a:t>
            </a:r>
            <a:r>
              <a:rPr lang="pt-BR" dirty="0" smtClean="0">
                <a:solidFill>
                  <a:schemeClr val="accent1">
                    <a:lumMod val="75000"/>
                  </a:schemeClr>
                </a:solidFill>
              </a:rPr>
              <a:t>[habilidade de gestão de conflitos]</a:t>
            </a:r>
          </a:p>
          <a:p>
            <a:pPr lvl="1"/>
            <a:r>
              <a:rPr lang="pt-BR" dirty="0" smtClean="0"/>
              <a:t>Identificar e escrever (se souber) conceitos importantes para solucionar este problema </a:t>
            </a:r>
            <a:r>
              <a:rPr lang="pt-BR" dirty="0" smtClean="0">
                <a:solidFill>
                  <a:srgbClr val="FF0000"/>
                </a:solidFill>
              </a:rPr>
              <a:t>[conhecimentos] </a:t>
            </a:r>
            <a:r>
              <a:rPr lang="pt-BR" dirty="0" smtClean="0">
                <a:solidFill>
                  <a:schemeClr val="accent1">
                    <a:lumMod val="75000"/>
                  </a:schemeClr>
                </a:solidFill>
              </a:rPr>
              <a:t>[habilidade de memorização]</a:t>
            </a:r>
          </a:p>
          <a:p>
            <a:pPr lvl="1"/>
            <a:r>
              <a:rPr lang="pt-BR" b="1" dirty="0" smtClean="0">
                <a:solidFill>
                  <a:srgbClr val="FF0000"/>
                </a:solidFill>
              </a:rPr>
              <a:t>Tarefa para aula: </a:t>
            </a:r>
            <a:r>
              <a:rPr lang="pt-BR" dirty="0" smtClean="0"/>
              <a:t>Relatório parcial postado pelo redator  </a:t>
            </a:r>
            <a:r>
              <a:rPr lang="pt-BR" dirty="0" smtClean="0">
                <a:solidFill>
                  <a:schemeClr val="accent1">
                    <a:lumMod val="75000"/>
                  </a:schemeClr>
                </a:solidFill>
              </a:rPr>
              <a:t>[ habilidade de escrita] </a:t>
            </a:r>
            <a:r>
              <a:rPr lang="pt-BR" dirty="0" smtClean="0"/>
              <a:t>- </a:t>
            </a:r>
            <a:r>
              <a:rPr lang="pt-BR" dirty="0" err="1" smtClean="0"/>
              <a:t>N1</a:t>
            </a:r>
            <a:r>
              <a:rPr lang="pt-BR" dirty="0" smtClean="0"/>
              <a:t> </a:t>
            </a:r>
            <a:r>
              <a:rPr lang="pt-BR" b="1" dirty="0" smtClean="0">
                <a:solidFill>
                  <a:srgbClr val="FF0000"/>
                </a:solidFill>
              </a:rPr>
              <a:t>Tarefas para casa: </a:t>
            </a:r>
            <a:r>
              <a:rPr lang="pt-BR" dirty="0" smtClean="0"/>
              <a:t>Postar material no fórum do grupo individualmente acerca dos conceitos desconhecidos </a:t>
            </a:r>
            <a:r>
              <a:rPr lang="pt-BR" dirty="0" smtClean="0">
                <a:solidFill>
                  <a:srgbClr val="00B050"/>
                </a:solidFill>
              </a:rPr>
              <a:t>[colaboração]</a:t>
            </a:r>
            <a:r>
              <a:rPr lang="pt-BR" dirty="0" smtClean="0"/>
              <a:t>– </a:t>
            </a:r>
            <a:r>
              <a:rPr lang="pt-BR" dirty="0" err="1" smtClean="0"/>
              <a:t>N2</a:t>
            </a:r>
            <a:r>
              <a:rPr lang="pt-BR" dirty="0" smtClean="0"/>
              <a:t> </a:t>
            </a:r>
          </a:p>
          <a:p>
            <a:pPr lvl="1"/>
            <a:r>
              <a:rPr lang="pt-BR" dirty="0" smtClean="0"/>
              <a:t>Notas</a:t>
            </a:r>
          </a:p>
          <a:p>
            <a:pPr lvl="2"/>
            <a:r>
              <a:rPr lang="pt-BR" dirty="0" err="1" smtClean="0"/>
              <a:t>N1</a:t>
            </a:r>
            <a:r>
              <a:rPr lang="pt-BR" dirty="0" smtClean="0"/>
              <a:t> (postar tarefa grupal) – FÓRUM RELATÓRIO PARCIAL  </a:t>
            </a:r>
            <a:r>
              <a:rPr lang="pt-BR" dirty="0" err="1" smtClean="0"/>
              <a:t>GRUPO–</a:t>
            </a:r>
            <a:r>
              <a:rPr lang="pt-BR" dirty="0" smtClean="0"/>
              <a:t> apenas redator 1 posta – 0-10 </a:t>
            </a:r>
          </a:p>
          <a:p>
            <a:pPr lvl="2"/>
            <a:r>
              <a:rPr lang="pt-BR" dirty="0" err="1" smtClean="0"/>
              <a:t>N2</a:t>
            </a:r>
            <a:r>
              <a:rPr lang="pt-BR" dirty="0" smtClean="0"/>
              <a:t> – contar participações fórum – </a:t>
            </a:r>
            <a:r>
              <a:rPr lang="pt-BR" dirty="0" err="1" smtClean="0"/>
              <a:t>FÓRUM</a:t>
            </a:r>
            <a:r>
              <a:rPr lang="pt-BR" dirty="0" smtClean="0"/>
              <a:t> COLABORAÇÃO – todos devem postam – [0 ou 10] – se um membro não postar, o grupo recebe zero </a:t>
            </a:r>
          </a:p>
          <a:p>
            <a:pPr lvl="2"/>
            <a:endParaRPr lang="pt-BR" dirty="0" smtClean="0"/>
          </a:p>
          <a:p>
            <a:pPr lvl="2"/>
            <a:endParaRPr lang="pt-BR" dirty="0" smtClean="0"/>
          </a:p>
          <a:p>
            <a:pPr marL="914400" lvl="2" indent="0">
              <a:buNone/>
            </a:pPr>
            <a:endParaRPr lang="pt-BR" dirty="0" smtClean="0"/>
          </a:p>
          <a:p>
            <a:pPr lvl="2"/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1647832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Relatório Parcial </a:t>
            </a:r>
            <a:r>
              <a:rPr lang="pt-BR" sz="1800" dirty="0" smtClean="0"/>
              <a:t>– vide exemplo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77334" y="1223493"/>
            <a:ext cx="8596668" cy="4817869"/>
          </a:xfrm>
        </p:spPr>
        <p:txBody>
          <a:bodyPr>
            <a:normAutofit fontScale="70000" lnSpcReduction="20000"/>
          </a:bodyPr>
          <a:lstStyle/>
          <a:p>
            <a:r>
              <a:rPr lang="pt-BR" b="1" dirty="0"/>
              <a:t>RELATÓRIO PARCIAL </a:t>
            </a:r>
            <a:r>
              <a:rPr lang="pt-BR" b="1" dirty="0" smtClean="0"/>
              <a:t>–postado </a:t>
            </a:r>
            <a:r>
              <a:rPr lang="pt-BR" b="1" dirty="0"/>
              <a:t>pelo redator – Máximo de 2 páginas</a:t>
            </a:r>
            <a:endParaRPr lang="pt-BR" dirty="0"/>
          </a:p>
          <a:p>
            <a:pPr lvl="0"/>
            <a:r>
              <a:rPr lang="pt-BR" dirty="0"/>
              <a:t>Problema formulado</a:t>
            </a:r>
            <a:endParaRPr lang="pt-BR" sz="1600" dirty="0"/>
          </a:p>
          <a:p>
            <a:pPr lvl="0"/>
            <a:r>
              <a:rPr lang="pt-BR" dirty="0"/>
              <a:t>Com relação ao problema:</a:t>
            </a:r>
            <a:endParaRPr lang="pt-BR" sz="1600" dirty="0"/>
          </a:p>
          <a:p>
            <a:pPr lvl="1"/>
            <a:r>
              <a:rPr lang="pt-BR" dirty="0"/>
              <a:t>Diagnóstico: Causas do problema (levante as possíveis causas do problema – atividade individual e sem censura do grupo). Registrar todas sugestões NOMINAIS de TODOS OS MEMBROS DE GRUPO e com o nome do proponente.</a:t>
            </a:r>
            <a:endParaRPr lang="pt-BR" sz="1400" dirty="0"/>
          </a:p>
          <a:p>
            <a:pPr lvl="1"/>
            <a:r>
              <a:rPr lang="pt-BR" dirty="0"/>
              <a:t>Evidências sobre as causas do item anterior – procurem no texto do caso as evidências para as causas (pode copiar os trechos) – atividade para discussão no grupo)</a:t>
            </a:r>
            <a:endParaRPr lang="pt-BR" sz="1400" dirty="0"/>
          </a:p>
          <a:p>
            <a:pPr lvl="1"/>
            <a:r>
              <a:rPr lang="pt-BR" dirty="0"/>
              <a:t>Escolha E DEFINA em grupo a causa escolhida pelo grupo para solucionar o problema</a:t>
            </a:r>
            <a:endParaRPr lang="pt-BR" sz="1400" dirty="0"/>
          </a:p>
          <a:p>
            <a:pPr lvl="1"/>
            <a:r>
              <a:rPr lang="pt-BR" dirty="0"/>
              <a:t>Registre os conceitos conhecidos pelo grupo (ESCREVER O MESMO) e suas definições que serão utilizados para solucionar o caso com a causa escolhida pelo grupo.</a:t>
            </a:r>
            <a:endParaRPr lang="pt-BR" sz="1400" dirty="0"/>
          </a:p>
          <a:p>
            <a:pPr lvl="1"/>
            <a:r>
              <a:rPr lang="pt-BR" dirty="0"/>
              <a:t>Registre os conceitos a serem pesquisados em casa e que não são conhecidos. DIVIDA AS TAREFAS.</a:t>
            </a:r>
            <a:endParaRPr lang="pt-BR" sz="1400" dirty="0"/>
          </a:p>
          <a:p>
            <a:pPr lvl="0"/>
            <a:r>
              <a:rPr lang="pt-BR" dirty="0"/>
              <a:t>Planejamento das atividades do grupo</a:t>
            </a:r>
            <a:endParaRPr lang="pt-BR" sz="1600" dirty="0"/>
          </a:p>
          <a:p>
            <a:pPr lvl="1"/>
            <a:r>
              <a:rPr lang="pt-BR" dirty="0"/>
              <a:t>Quem irá buscar conceitos e solução</a:t>
            </a:r>
            <a:endParaRPr lang="pt-BR" sz="1400" dirty="0"/>
          </a:p>
          <a:p>
            <a:pPr lvl="2"/>
            <a:r>
              <a:rPr lang="pt-BR" dirty="0"/>
              <a:t>QUEM</a:t>
            </a:r>
            <a:endParaRPr lang="pt-BR" sz="1200" dirty="0"/>
          </a:p>
          <a:p>
            <a:pPr lvl="2"/>
            <a:r>
              <a:rPr lang="pt-BR" dirty="0"/>
              <a:t>COMO</a:t>
            </a:r>
            <a:endParaRPr lang="pt-BR" sz="1200" dirty="0"/>
          </a:p>
          <a:p>
            <a:pPr lvl="2"/>
            <a:r>
              <a:rPr lang="pt-BR" dirty="0"/>
              <a:t>O QUE</a:t>
            </a:r>
            <a:endParaRPr lang="pt-BR" sz="1200" dirty="0"/>
          </a:p>
          <a:p>
            <a:pPr lvl="2"/>
            <a:r>
              <a:rPr lang="pt-BR" dirty="0"/>
              <a:t>QUANDO</a:t>
            </a:r>
            <a:endParaRPr lang="pt-BR" sz="1200" dirty="0"/>
          </a:p>
          <a:p>
            <a:pPr lvl="2"/>
            <a:r>
              <a:rPr lang="pt-BR" dirty="0"/>
              <a:t>Líder, redator, Porta-voz e membros</a:t>
            </a:r>
            <a:endParaRPr lang="pt-BR" sz="1200" dirty="0"/>
          </a:p>
          <a:p>
            <a:pPr lvl="1"/>
            <a:r>
              <a:rPr lang="pt-BR" dirty="0"/>
              <a:t>Todo o material do grupo deve ser postado no fórum do grupo de forma individual para avaliarmos a contribuição de cada um</a:t>
            </a:r>
            <a:endParaRPr lang="pt-BR" sz="1400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49354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Aula 2 – Solução Teórica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1"/>
            <a:r>
              <a:rPr lang="pt-BR" dirty="0" smtClean="0"/>
              <a:t>Completar o relatório parcial em sala pelo redator com os novos conceitos oriundos do fórum obrigatoriamente . Os conceito foram obtidos individualmente em pesquisa realizada pelos alunos </a:t>
            </a:r>
            <a:r>
              <a:rPr lang="pt-BR" dirty="0" smtClean="0">
                <a:solidFill>
                  <a:srgbClr val="FF0000"/>
                </a:solidFill>
              </a:rPr>
              <a:t>[novos de conceitos] </a:t>
            </a:r>
            <a:r>
              <a:rPr lang="pt-BR" dirty="0" smtClean="0">
                <a:solidFill>
                  <a:srgbClr val="00B050"/>
                </a:solidFill>
              </a:rPr>
              <a:t>[ busca por novos conhecimentos] </a:t>
            </a:r>
            <a:r>
              <a:rPr lang="pt-BR" dirty="0" smtClean="0">
                <a:solidFill>
                  <a:schemeClr val="accent1">
                    <a:lumMod val="75000"/>
                  </a:schemeClr>
                </a:solidFill>
              </a:rPr>
              <a:t>[habilidade de escrita e síntese]</a:t>
            </a:r>
          </a:p>
          <a:p>
            <a:pPr lvl="1"/>
            <a:r>
              <a:rPr lang="pt-BR" dirty="0" smtClean="0"/>
              <a:t>Propor uma solução teórica de comum acordo e postar solução no fórum pelo redator </a:t>
            </a:r>
            <a:r>
              <a:rPr lang="pt-BR" dirty="0" smtClean="0">
                <a:solidFill>
                  <a:schemeClr val="accent1">
                    <a:lumMod val="75000"/>
                  </a:schemeClr>
                </a:solidFill>
              </a:rPr>
              <a:t>[gestão de conflito] </a:t>
            </a:r>
            <a:r>
              <a:rPr lang="pt-BR" dirty="0" smtClean="0">
                <a:solidFill>
                  <a:srgbClr val="00B050"/>
                </a:solidFill>
              </a:rPr>
              <a:t>[colaboração] </a:t>
            </a:r>
            <a:r>
              <a:rPr lang="pt-BR" dirty="0" smtClean="0">
                <a:solidFill>
                  <a:schemeClr val="accent1">
                    <a:lumMod val="75000"/>
                  </a:schemeClr>
                </a:solidFill>
              </a:rPr>
              <a:t>[habilidade de resolução de problemas]</a:t>
            </a:r>
          </a:p>
          <a:p>
            <a:pPr lvl="1"/>
            <a:r>
              <a:rPr lang="pt-BR" b="1" dirty="0" smtClean="0">
                <a:solidFill>
                  <a:srgbClr val="FF0000"/>
                </a:solidFill>
              </a:rPr>
              <a:t>Tarefa para a aula: </a:t>
            </a:r>
            <a:r>
              <a:rPr lang="pt-BR" dirty="0"/>
              <a:t>Postar pelo redator no fórum a proposta inicial da solução teórica – </a:t>
            </a:r>
            <a:r>
              <a:rPr lang="pt-BR" dirty="0" err="1" smtClean="0"/>
              <a:t>N3</a:t>
            </a:r>
            <a:r>
              <a:rPr lang="pt-BR" dirty="0" smtClean="0"/>
              <a:t> </a:t>
            </a:r>
            <a:endParaRPr lang="pt-BR" dirty="0"/>
          </a:p>
          <a:p>
            <a:pPr lvl="1"/>
            <a:r>
              <a:rPr lang="pt-BR" b="1" dirty="0" smtClean="0">
                <a:solidFill>
                  <a:srgbClr val="FF0000"/>
                </a:solidFill>
              </a:rPr>
              <a:t>Tarefa para casa: </a:t>
            </a:r>
            <a:r>
              <a:rPr lang="pt-BR" dirty="0" smtClean="0"/>
              <a:t>Propor uma solução usando </a:t>
            </a:r>
            <a:r>
              <a:rPr lang="pt-BR" dirty="0" err="1" smtClean="0"/>
              <a:t>Excel</a:t>
            </a:r>
            <a:r>
              <a:rPr lang="pt-BR" dirty="0" smtClean="0"/>
              <a:t> na solução do caso -  [habilidade de solução de problemas] </a:t>
            </a:r>
            <a:r>
              <a:rPr lang="pt-BR" dirty="0" smtClean="0"/>
              <a:t>–</a:t>
            </a:r>
            <a:r>
              <a:rPr lang="pt-BR" dirty="0" err="1"/>
              <a:t>N</a:t>
            </a:r>
            <a:r>
              <a:rPr lang="pt-BR" dirty="0" err="1" smtClean="0"/>
              <a:t>4</a:t>
            </a:r>
            <a:r>
              <a:rPr lang="pt-BR" dirty="0" smtClean="0"/>
              <a:t> </a:t>
            </a:r>
            <a:endParaRPr lang="pt-BR" dirty="0" smtClean="0"/>
          </a:p>
          <a:p>
            <a:pPr lvl="1"/>
            <a:r>
              <a:rPr lang="pt-BR" dirty="0" smtClean="0"/>
              <a:t>Notas</a:t>
            </a:r>
          </a:p>
          <a:p>
            <a:pPr lvl="2"/>
            <a:r>
              <a:rPr lang="pt-BR" dirty="0" err="1" smtClean="0"/>
              <a:t>N</a:t>
            </a:r>
            <a:r>
              <a:rPr lang="pt-BR" dirty="0" err="1" smtClean="0"/>
              <a:t>3</a:t>
            </a:r>
            <a:r>
              <a:rPr lang="pt-BR" dirty="0" smtClean="0"/>
              <a:t> </a:t>
            </a:r>
            <a:r>
              <a:rPr lang="pt-BR" dirty="0" smtClean="0"/>
              <a:t>– Postar no fórum pelo redator – apenas 1 faz a postagem – [0-10] </a:t>
            </a:r>
          </a:p>
          <a:p>
            <a:pPr lvl="2"/>
            <a:r>
              <a:rPr lang="pt-BR" dirty="0" err="1"/>
              <a:t>N</a:t>
            </a:r>
            <a:r>
              <a:rPr lang="pt-BR" dirty="0" err="1" smtClean="0"/>
              <a:t>4</a:t>
            </a:r>
            <a:r>
              <a:rPr lang="pt-BR" dirty="0" smtClean="0"/>
              <a:t>  </a:t>
            </a:r>
            <a:r>
              <a:rPr lang="pt-BR" dirty="0" smtClean="0"/>
              <a:t>- Postar no fórum pelo redator – apenas 1 faz a postagem – [0-10]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52886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Aula 3 – Solução Prática usando </a:t>
            </a:r>
            <a:r>
              <a:rPr lang="pt-BR" dirty="0" err="1" smtClean="0"/>
              <a:t>Excel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pt-BR" dirty="0" smtClean="0"/>
              <a:t>Aula </a:t>
            </a:r>
            <a:r>
              <a:rPr lang="pt-BR" dirty="0" err="1" smtClean="0"/>
              <a:t>Excel</a:t>
            </a:r>
            <a:r>
              <a:rPr lang="pt-BR" dirty="0" smtClean="0"/>
              <a:t> pelo professor utilizando postagens dos grupos</a:t>
            </a:r>
          </a:p>
        </p:txBody>
      </p:sp>
    </p:spTree>
    <p:extLst>
      <p:ext uri="{BB962C8B-B14F-4D97-AF65-F5344CB8AC3E}">
        <p14:creationId xmlns:p14="http://schemas.microsoft.com/office/powerpoint/2010/main" val="274885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Aula 4 – Apresentação e debate da solução teórica (</a:t>
            </a:r>
            <a:r>
              <a:rPr lang="pt-BR" dirty="0" err="1" smtClean="0"/>
              <a:t>PPT</a:t>
            </a:r>
            <a:r>
              <a:rPr lang="pt-BR" dirty="0" smtClean="0"/>
              <a:t>) e </a:t>
            </a:r>
            <a:r>
              <a:rPr lang="pt-BR" dirty="0" err="1" smtClean="0"/>
              <a:t>Excel</a:t>
            </a:r>
            <a:r>
              <a:rPr lang="pt-BR" dirty="0" smtClean="0"/>
              <a:t> (prática)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1"/>
            <a:r>
              <a:rPr lang="pt-BR" dirty="0" smtClean="0"/>
              <a:t>Entrega do relatório final pelo redator [habilidade escrita] – nota única do grupo – </a:t>
            </a:r>
            <a:r>
              <a:rPr lang="pt-BR" dirty="0" err="1" smtClean="0"/>
              <a:t>N5</a:t>
            </a:r>
            <a:r>
              <a:rPr lang="pt-BR" dirty="0" smtClean="0"/>
              <a:t> (FÓRUM  RELATÓRIO FINAL) – apenas o redator do grupo deve postar, Vide modelo.</a:t>
            </a:r>
          </a:p>
          <a:p>
            <a:pPr lvl="1"/>
            <a:r>
              <a:rPr lang="pt-BR" dirty="0" smtClean="0"/>
              <a:t>Apresentação pelo orador do grupo a ser sorteado (ou voluntário) em sala de aula do </a:t>
            </a:r>
            <a:r>
              <a:rPr lang="pt-BR" dirty="0" err="1" smtClean="0"/>
              <a:t>PPT</a:t>
            </a:r>
            <a:r>
              <a:rPr lang="pt-BR" dirty="0" smtClean="0"/>
              <a:t> (veja padrão) e </a:t>
            </a:r>
            <a:r>
              <a:rPr lang="pt-BR" dirty="0" err="1" smtClean="0"/>
              <a:t>Excel</a:t>
            </a:r>
            <a:r>
              <a:rPr lang="pt-BR" dirty="0" smtClean="0"/>
              <a:t> (10 minutos cada) </a:t>
            </a:r>
            <a:r>
              <a:rPr lang="pt-BR" dirty="0" smtClean="0">
                <a:solidFill>
                  <a:schemeClr val="accent1">
                    <a:lumMod val="75000"/>
                  </a:schemeClr>
                </a:solidFill>
              </a:rPr>
              <a:t>[ habilidade oral e de comunicação]</a:t>
            </a:r>
            <a:r>
              <a:rPr lang="pt-BR" dirty="0"/>
              <a:t> O grupo apresentador é definido por sorteio dos grupos que não tiveram membros no último comitê avaliador ou na falta deste, todos os grupos.</a:t>
            </a:r>
          </a:p>
          <a:p>
            <a:pPr lvl="2"/>
            <a:r>
              <a:rPr lang="pt-BR" dirty="0" smtClean="0"/>
              <a:t> Avaliação da apresentação do grupo apresentador com rubrica (individual  anônimo – todos incluindo grupo apresentador) – online – nota única para o grupo apresentador – </a:t>
            </a:r>
            <a:r>
              <a:rPr lang="pt-BR" dirty="0" err="1" smtClean="0"/>
              <a:t>N6</a:t>
            </a:r>
            <a:r>
              <a:rPr lang="pt-BR" dirty="0" smtClean="0"/>
              <a:t>  - vide rubrica</a:t>
            </a:r>
          </a:p>
          <a:p>
            <a:pPr lvl="2"/>
            <a:r>
              <a:rPr lang="pt-BR" dirty="0" smtClean="0"/>
              <a:t>Espaço debate pelo grupo apresentador e o comitê de avaliação composto de um membro de cada grupo (líder ou outra na falta deste).</a:t>
            </a:r>
          </a:p>
          <a:p>
            <a:pPr lvl="3"/>
            <a:r>
              <a:rPr lang="pt-BR" dirty="0"/>
              <a:t>Comitê de avaliação - Formado pelos líderes de cada grupo. Toda a classe pode participar e todo o grupo apresentador responde (junto com o porta voz do grupo que apresentou)</a:t>
            </a:r>
            <a:endParaRPr lang="pt-BR" sz="800" dirty="0"/>
          </a:p>
          <a:p>
            <a:pPr lvl="3"/>
            <a:r>
              <a:rPr lang="pt-BR" dirty="0"/>
              <a:t>Vamos discutir a solução do problema com a facilitação (e não solução) do professor.</a:t>
            </a:r>
            <a:endParaRPr lang="pt-BR" sz="800" dirty="0"/>
          </a:p>
          <a:p>
            <a:pPr lvl="2"/>
            <a:r>
              <a:rPr lang="pt-BR" dirty="0" smtClean="0"/>
              <a:t>Avaliação do debate coordenado pelo grupo apresentador com rubrica (individual anônimo – todos incluindo grupo apresentador) – online – nota única para o grupo debatedor – (</a:t>
            </a:r>
            <a:r>
              <a:rPr lang="pt-BR" dirty="0" err="1" smtClean="0"/>
              <a:t>N7</a:t>
            </a:r>
            <a:r>
              <a:rPr lang="pt-BR" dirty="0" smtClean="0"/>
              <a:t>) – vide rubrica</a:t>
            </a:r>
          </a:p>
          <a:p>
            <a:pPr lvl="2"/>
            <a:r>
              <a:rPr lang="pt-BR" dirty="0" smtClean="0"/>
              <a:t>Professor fecha a discussão</a:t>
            </a:r>
            <a:endParaRPr lang="pt-BR" dirty="0"/>
          </a:p>
          <a:p>
            <a:pPr lvl="1"/>
            <a:r>
              <a:rPr lang="pt-BR" dirty="0" smtClean="0"/>
              <a:t>Notas</a:t>
            </a:r>
          </a:p>
          <a:p>
            <a:pPr lvl="2"/>
            <a:r>
              <a:rPr lang="pt-BR" dirty="0" err="1" smtClean="0"/>
              <a:t>N5</a:t>
            </a:r>
            <a:r>
              <a:rPr lang="pt-BR" dirty="0" smtClean="0"/>
              <a:t> [Grupo] - (0-10) </a:t>
            </a:r>
          </a:p>
          <a:p>
            <a:pPr lvl="2"/>
            <a:r>
              <a:rPr lang="pt-BR" dirty="0" err="1" smtClean="0"/>
              <a:t>N6</a:t>
            </a:r>
            <a:r>
              <a:rPr lang="pt-BR" dirty="0" smtClean="0"/>
              <a:t> [Grupo] – (0-10) </a:t>
            </a:r>
          </a:p>
          <a:p>
            <a:pPr lvl="2"/>
            <a:r>
              <a:rPr lang="pt-BR" dirty="0" err="1" smtClean="0"/>
              <a:t>N7</a:t>
            </a:r>
            <a:r>
              <a:rPr lang="pt-BR" dirty="0" smtClean="0"/>
              <a:t> [Grupo] – (0-10) </a:t>
            </a:r>
          </a:p>
        </p:txBody>
      </p:sp>
    </p:spTree>
    <p:extLst>
      <p:ext uri="{BB962C8B-B14F-4D97-AF65-F5344CB8AC3E}">
        <p14:creationId xmlns:p14="http://schemas.microsoft.com/office/powerpoint/2010/main" val="138647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961623"/>
          </a:xfrm>
        </p:spPr>
        <p:txBody>
          <a:bodyPr>
            <a:normAutofit fontScale="90000"/>
          </a:bodyPr>
          <a:lstStyle/>
          <a:p>
            <a:r>
              <a:rPr lang="pt-BR" altLang="pt-BR" b="1" u="sng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ROTEIRO PARA O RELATÓRIO </a:t>
            </a:r>
            <a:r>
              <a:rPr lang="pt-BR" altLang="pt-BR" b="1" u="sng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FINAL</a:t>
            </a:r>
            <a:br>
              <a:rPr lang="pt-BR" altLang="pt-BR" b="1" u="sng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t-BR" sz="2200" dirty="0" smtClean="0"/>
              <a:t>Vide modelo</a:t>
            </a: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677334" y="1961929"/>
            <a:ext cx="10033644" cy="42780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pt-BR" altLang="pt-B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Alterações com relação ao Relatório Parcial</a:t>
            </a:r>
            <a:endParaRPr kumimoji="0" lang="pt-BR" altLang="pt-BR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pt-BR" altLang="pt-B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Só registre o que de fato foi alterado quando comparado com o parcial</a:t>
            </a:r>
            <a:endParaRPr kumimoji="0" lang="pt-BR" altLang="pt-BR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pt-BR" altLang="pt-B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Problema formulado</a:t>
            </a:r>
            <a:endParaRPr kumimoji="0" lang="pt-BR" altLang="pt-BR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pt-BR" altLang="pt-B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Causa principal da situação apresentada</a:t>
            </a:r>
            <a:endParaRPr kumimoji="0" lang="pt-BR" altLang="pt-BR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pt-BR" altLang="pt-B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Conceitos teóricos utilizados na solução do problema</a:t>
            </a:r>
            <a:endParaRPr kumimoji="0" lang="pt-BR" altLang="pt-BR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685800" marR="0" lvl="1" indent="-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arenR"/>
              <a:tabLst/>
            </a:pPr>
            <a:r>
              <a:rPr kumimoji="0" lang="pt-BR" altLang="pt-B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seção deve ocupar o maior espaço no relatório</a:t>
            </a:r>
            <a:endParaRPr kumimoji="0" lang="pt-BR" altLang="pt-BR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85800" marR="0" lvl="1" indent="-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arenR"/>
              <a:tabLst/>
            </a:pPr>
            <a:r>
              <a:rPr kumimoji="0" lang="pt-BR" altLang="pt-B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seção deve obedecer as “Normas de Trabalho Científico” para citação (ou seja deve procurar outros autores e citá-los na definição dos conceitos 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pt-BR" altLang="pt-B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importantes na solução do problema)</a:t>
            </a:r>
            <a:endParaRPr kumimoji="0" lang="pt-BR" altLang="pt-BR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pt-BR" altLang="pt-B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Solução proposta pela equipe</a:t>
            </a:r>
            <a:endParaRPr kumimoji="0" lang="pt-BR" altLang="pt-BR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685800" marR="0" lvl="1" indent="-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arenR"/>
              <a:tabLst/>
            </a:pPr>
            <a:r>
              <a:rPr kumimoji="0" lang="pt-BR" altLang="pt-B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Escreva com base nos conceitos utilizados na seção anterior.</a:t>
            </a:r>
            <a:endParaRPr kumimoji="0" lang="pt-BR" altLang="pt-BR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pt-BR" altLang="pt-B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Anexar </a:t>
            </a:r>
            <a:r>
              <a:rPr kumimoji="0" lang="pt-BR" altLang="pt-BR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Excel</a:t>
            </a:r>
            <a:r>
              <a:rPr kumimoji="0" lang="pt-BR" altLang="pt-B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da solução</a:t>
            </a:r>
            <a:endParaRPr kumimoji="0" lang="pt-BR" altLang="pt-BR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pt-BR" altLang="pt-B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Referências bibliográficas</a:t>
            </a:r>
            <a:endParaRPr kumimoji="0" lang="pt-BR" altLang="pt-BR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685800" marR="0" lvl="1" indent="-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arenR"/>
              <a:tabLst/>
            </a:pPr>
            <a:r>
              <a:rPr kumimoji="0" lang="pt-BR" altLang="pt-B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seção deve obedecer as “Normas de Trabalho Científico” para referências</a:t>
            </a:r>
            <a:endParaRPr kumimoji="0" lang="pt-BR" altLang="pt-BR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85800" marR="0" lvl="1" indent="-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arenR"/>
              <a:tabLst/>
            </a:pPr>
            <a:r>
              <a:rPr kumimoji="0" lang="pt-BR" altLang="pt-B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Use fontes de qualidade acadêmica reconhecida</a:t>
            </a:r>
            <a:endParaRPr kumimoji="0" lang="pt-BR" altLang="pt-BR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85800" marR="0" lvl="1" indent="-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arenR"/>
              <a:tabLst/>
            </a:pPr>
            <a:r>
              <a:rPr kumimoji="0" lang="pt-BR" altLang="pt-B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Uma fonte é cópia, com muitas fontes será uma pesquisa</a:t>
            </a:r>
            <a:endParaRPr kumimoji="0" lang="pt-BR" altLang="pt-BR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pt-BR" altLang="pt-BR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Configuração das Páginas</a:t>
            </a:r>
            <a:br>
              <a:rPr kumimoji="0" lang="pt-BR" altLang="pt-BR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kumimoji="0" lang="pt-BR" altLang="pt-BR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• Tamanho do papel: A4 (29,7 cm x 21 cm)</a:t>
            </a:r>
            <a:br>
              <a:rPr kumimoji="0" lang="pt-BR" altLang="pt-BR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kumimoji="0" lang="pt-BR" altLang="pt-BR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• Margem superior: 3 cm</a:t>
            </a:r>
            <a:br>
              <a:rPr kumimoji="0" lang="pt-BR" altLang="pt-BR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kumimoji="0" lang="pt-BR" altLang="pt-BR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• Margem inferior: 2 cm </a:t>
            </a:r>
            <a:br>
              <a:rPr kumimoji="0" lang="pt-BR" altLang="pt-BR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kumimoji="0" lang="pt-BR" altLang="pt-BR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• Margem esquerda: 3 cm</a:t>
            </a:r>
            <a:endParaRPr kumimoji="0" lang="pt-BR" altLang="pt-BR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• Margem direita: 2 cm</a:t>
            </a:r>
            <a:endParaRPr kumimoji="0" lang="pt-BR" altLang="pt-BR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Configuração dos Textos</a:t>
            </a:r>
            <a:br>
              <a:rPr kumimoji="0" lang="pt-BR" altLang="pt-BR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kumimoji="0" lang="pt-BR" altLang="pt-BR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• Fonte </a:t>
            </a:r>
            <a:r>
              <a:rPr kumimoji="0" lang="pt-BR" altLang="pt-BR" sz="9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Times </a:t>
            </a:r>
            <a:r>
              <a:rPr kumimoji="0" lang="pt-BR" altLang="pt-BR" sz="9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New</a:t>
            </a:r>
            <a:r>
              <a:rPr kumimoji="0" lang="pt-BR" altLang="pt-BR" sz="9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pt-BR" altLang="pt-BR" sz="9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Roman</a:t>
            </a:r>
            <a:r>
              <a:rPr kumimoji="0" lang="pt-BR" altLang="pt-BR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corpo 12</a:t>
            </a:r>
            <a:br>
              <a:rPr kumimoji="0" lang="pt-BR" altLang="pt-BR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kumimoji="0" lang="pt-BR" altLang="pt-BR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• Espaçamento entre caracteres, palavras e linhas: simples</a:t>
            </a:r>
            <a:br>
              <a:rPr kumimoji="0" lang="pt-BR" altLang="pt-BR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kumimoji="0" lang="pt-BR" altLang="pt-BR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• Número Max. de páginas : 2-3 (três), </a:t>
            </a:r>
            <a:endParaRPr kumimoji="0" lang="pt-BR" altLang="pt-B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3158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ado">
  <a:themeElements>
    <a:clrScheme name="Azul Quente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Facetado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d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535</TotalTime>
  <Words>1379</Words>
  <Application>Microsoft Office PowerPoint</Application>
  <PresentationFormat>Widescreen</PresentationFormat>
  <Paragraphs>128</Paragraphs>
  <Slides>13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13</vt:i4>
      </vt:variant>
    </vt:vector>
  </HeadingPairs>
  <TitlesOfParts>
    <vt:vector size="19" baseType="lpstr">
      <vt:lpstr>Arial</vt:lpstr>
      <vt:lpstr>Calibri</vt:lpstr>
      <vt:lpstr>Times New Roman</vt:lpstr>
      <vt:lpstr>Trebuchet MS</vt:lpstr>
      <vt:lpstr>Wingdings 3</vt:lpstr>
      <vt:lpstr>Facetado</vt:lpstr>
      <vt:lpstr>Excel  Ciclo PBL Aprendizado por competências</vt:lpstr>
      <vt:lpstr>Problema do ensino atual</vt:lpstr>
      <vt:lpstr>Apresentação do PowerPoint</vt:lpstr>
      <vt:lpstr>Aula 1 - Planejar</vt:lpstr>
      <vt:lpstr>Relatório Parcial – vide exemplo</vt:lpstr>
      <vt:lpstr>Aula 2 – Solução Teórica</vt:lpstr>
      <vt:lpstr>Aula 3 – Solução Prática usando Excel</vt:lpstr>
      <vt:lpstr>Aula 4 – Apresentação e debate da solução teórica (PPT) e Excel (prática) </vt:lpstr>
      <vt:lpstr>ROTEIRO PARA O RELATÓRIO FINAL Vide modelo </vt:lpstr>
      <vt:lpstr>APRESENTAÇÃO DO PPT (10 minutos pelo grupo sorteado no dia) </vt:lpstr>
      <vt:lpstr>Aula 5 – Tema sobre Ética e avaliação participação</vt:lpstr>
      <vt:lpstr>Média final – Médias dos 3 ciclos - Cada ciclo tem uma média</vt:lpstr>
      <vt:lpstr>Ciclos Excel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Ciclo PBL</dc:title>
  <dc:creator>User</dc:creator>
  <cp:lastModifiedBy>User</cp:lastModifiedBy>
  <cp:revision>31</cp:revision>
  <cp:lastPrinted>2017-03-14T13:34:10Z</cp:lastPrinted>
  <dcterms:created xsi:type="dcterms:W3CDTF">2017-03-12T13:22:51Z</dcterms:created>
  <dcterms:modified xsi:type="dcterms:W3CDTF">2017-03-14T13:35:06Z</dcterms:modified>
</cp:coreProperties>
</file>