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4" r:id="rId2"/>
    <p:sldId id="363" r:id="rId3"/>
    <p:sldId id="369" r:id="rId4"/>
    <p:sldId id="370" r:id="rId5"/>
    <p:sldId id="371" r:id="rId6"/>
    <p:sldId id="372" r:id="rId7"/>
    <p:sldId id="358" r:id="rId8"/>
    <p:sldId id="359" r:id="rId9"/>
    <p:sldId id="365" r:id="rId10"/>
    <p:sldId id="366" r:id="rId11"/>
    <p:sldId id="367" r:id="rId12"/>
    <p:sldId id="368" r:id="rId13"/>
    <p:sldId id="360" r:id="rId14"/>
    <p:sldId id="346" r:id="rId15"/>
    <p:sldId id="343" r:id="rId16"/>
    <p:sldId id="338" r:id="rId17"/>
    <p:sldId id="339" r:id="rId18"/>
    <p:sldId id="340" r:id="rId19"/>
    <p:sldId id="350" r:id="rId20"/>
    <p:sldId id="323" r:id="rId21"/>
    <p:sldId id="325" r:id="rId22"/>
    <p:sldId id="347" r:id="rId23"/>
  </p:sldIdLst>
  <p:sldSz cx="9144000" cy="6858000" type="screen4x3"/>
  <p:notesSz cx="6858000" cy="99472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FF"/>
    <a:srgbClr val="00CC99"/>
    <a:srgbClr val="008000"/>
    <a:srgbClr val="336600"/>
    <a:srgbClr val="FFCC66"/>
    <a:srgbClr val="00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46" autoAdjust="0"/>
    <p:restoredTop sz="87264" autoAdjust="0"/>
  </p:normalViewPr>
  <p:slideViewPr>
    <p:cSldViewPr>
      <p:cViewPr varScale="1">
        <p:scale>
          <a:sx n="72" d="100"/>
          <a:sy n="72" d="100"/>
        </p:scale>
        <p:origin x="157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72" y="-84"/>
      </p:cViewPr>
      <p:guideLst>
        <p:guide orient="horz" pos="3133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493A995-4327-44C7-9CB7-B7933C48876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l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D7C8B4F-77A1-4967-851F-978DABF3B3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r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900D54E-ABC0-4731-9372-763040492EF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l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C96F559-F231-4B07-A2BD-4BAC01382F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5625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r" defTabSz="916945" eaLnBrk="1" hangingPunct="1">
              <a:defRPr sz="1200" i="0"/>
            </a:lvl1pPr>
          </a:lstStyle>
          <a:p>
            <a:pPr>
              <a:defRPr/>
            </a:pPr>
            <a:fld id="{E1874B29-1438-45A5-853F-E94A5C00C5D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BE45C3-B4D5-475B-82DD-44E5E0CD62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l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8D82A12-1CE1-4921-8172-DAA0FBB677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>
            <a:lvl1pPr algn="r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845F3365-4864-48A2-8132-847BD6560D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7535AAB-6B71-47DA-98D1-8EE995AF51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724400"/>
            <a:ext cx="5489575" cy="4478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70A5DB4-C4F8-4210-BA11-35579E619B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l" defTabSz="916945" eaLnBrk="1" hangingPunct="1">
              <a:defRPr sz="1200" i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2B8B73E-05D6-4FDB-8554-F7F7F05B29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5625"/>
            <a:ext cx="2970213" cy="500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687" tIns="45844" rIns="91687" bIns="45844" numCol="1" anchor="b" anchorCtr="0" compatLnSpc="1">
            <a:prstTxWarp prst="textNoShape">
              <a:avLst/>
            </a:prstTxWarp>
          </a:bodyPr>
          <a:lstStyle>
            <a:lvl1pPr algn="r" defTabSz="916945" eaLnBrk="1" hangingPunct="1">
              <a:defRPr sz="1200" i="0"/>
            </a:lvl1pPr>
          </a:lstStyle>
          <a:p>
            <a:pPr>
              <a:defRPr/>
            </a:pPr>
            <a:fld id="{BAEE8E06-FA34-4882-96B1-FB5FD0350B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64050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06518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2837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788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4800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7668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05533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5730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6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406372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4608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>
            <a:extLst>
              <a:ext uri="{FF2B5EF4-FFF2-40B4-BE49-F238E27FC236}">
                <a16:creationId xmlns:a16="http://schemas.microsoft.com/office/drawing/2014/main" id="{BAFA7A30-D430-4F43-8328-704574617B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386513" y="6597650"/>
            <a:ext cx="2757487" cy="260350"/>
            <a:chOff x="4023" y="4156"/>
            <a:chExt cx="1737" cy="164"/>
          </a:xfrm>
        </p:grpSpPr>
        <p:sp>
          <p:nvSpPr>
            <p:cNvPr id="1027" name="Text Box 11">
              <a:extLst>
                <a:ext uri="{FF2B5EF4-FFF2-40B4-BE49-F238E27FC236}">
                  <a16:creationId xmlns:a16="http://schemas.microsoft.com/office/drawing/2014/main" id="{0F4603E4-13B8-428C-BB92-D1507D25FAD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082" y="4166"/>
              <a:ext cx="1678" cy="1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algn="ctr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defRPr/>
              </a:pPr>
              <a:r>
                <a:rPr lang="pt-BR" altLang="pt-BR" sz="1000"/>
                <a:t>ZEA0564 – Físico-Química</a:t>
              </a:r>
            </a:p>
          </p:txBody>
        </p:sp>
        <p:sp>
          <p:nvSpPr>
            <p:cNvPr id="1028" name="Line 13">
              <a:extLst>
                <a:ext uri="{FF2B5EF4-FFF2-40B4-BE49-F238E27FC236}">
                  <a16:creationId xmlns:a16="http://schemas.microsoft.com/office/drawing/2014/main" id="{110B8893-C745-46C0-97B2-5829FC240DB0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4023" y="4156"/>
              <a:ext cx="17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.br/imgres?imgurl=http://www.coolquiz.com/trivia/explain/docs/images/flame.gif&amp;imgrefurl=http://www.coolquiz.com/trivia/explain/docs/flame.asp&amp;h=200&amp;w=164&amp;sz=7&amp;hl=pt-BR&amp;start=2&amp;tbnid=TBvzzqGrLEcxOM:&amp;tbnh=104&amp;tbnw=85&amp;prev=/images?q%3Dflame%26svnum%3D10%26hl%3Dpt-BR%26lr%3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www.youtube.com/watch?v=82KHGne2TOw" TargetMode="External"/><Relationship Id="rId2" Type="http://schemas.openxmlformats.org/officeDocument/2006/relationships/hyperlink" Target="http://www.answers.com/main/Record2?a=NR&amp;url=http%3A%2F%2Fcommons.wikimedia.org%2Fwiki%2FImage%3ATray%2520Distillation%2520Tower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aula%20introducao%20FQ%202013%20alunos.ppt" TargetMode="External"/><Relationship Id="rId5" Type="http://schemas.openxmlformats.org/officeDocument/2006/relationships/hyperlink" Target="https://www.youtube.com/watch?v=BaBMXgVBQKk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449889"/>
            <a:ext cx="2286000" cy="1724025"/>
          </a:xfrm>
          <a:prstGeom prst="rect">
            <a:avLst/>
          </a:prstGeom>
        </p:spPr>
      </p:pic>
      <p:sp>
        <p:nvSpPr>
          <p:cNvPr id="16386" name="Footer Placeholder 1"/>
          <p:cNvSpPr>
            <a:spLocks noGrp="1" noChangeArrowheads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1000" dirty="0" smtClean="0"/>
          </a:p>
        </p:txBody>
      </p:sp>
      <p:sp>
        <p:nvSpPr>
          <p:cNvPr id="16388" name="CaixaDeTexto 2"/>
          <p:cNvSpPr txBox="1">
            <a:spLocks noChangeArrowheads="1"/>
          </p:cNvSpPr>
          <p:nvPr/>
        </p:nvSpPr>
        <p:spPr bwMode="auto">
          <a:xfrm>
            <a:off x="6335460" y="4439998"/>
            <a:ext cx="21771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 smtClean="0">
                <a:solidFill>
                  <a:srgbClr val="0070C0"/>
                </a:solidFill>
              </a:rPr>
              <a:t>Aulas </a:t>
            </a:r>
            <a:r>
              <a:rPr lang="pt-BR" altLang="en-US" sz="2000" b="1" dirty="0">
                <a:solidFill>
                  <a:srgbClr val="0070C0"/>
                </a:solidFill>
              </a:rPr>
              <a:t>3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e </a:t>
            </a:r>
            <a:r>
              <a:rPr lang="pt-BR" altLang="en-US" sz="2000" b="1" dirty="0">
                <a:solidFill>
                  <a:srgbClr val="0070C0"/>
                </a:solidFill>
              </a:rPr>
              <a:t>4</a:t>
            </a:r>
            <a:endParaRPr lang="pt-BR" altLang="en-US" sz="2000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11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e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18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/04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(N)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dirty="0" smtClean="0">
                <a:solidFill>
                  <a:srgbClr val="0070C0"/>
                </a:solidFill>
              </a:rPr>
              <a:t>13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/03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e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20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/04 </a:t>
            </a:r>
            <a:r>
              <a:rPr lang="pt-BR" altLang="en-US" sz="2000" b="1" dirty="0" smtClean="0">
                <a:solidFill>
                  <a:srgbClr val="0070C0"/>
                </a:solidFill>
              </a:rPr>
              <a:t>(D)</a:t>
            </a:r>
          </a:p>
        </p:txBody>
      </p:sp>
      <p:sp>
        <p:nvSpPr>
          <p:cNvPr id="16389" name="CaixaDeTexto 2"/>
          <p:cNvSpPr txBox="1">
            <a:spLocks noChangeArrowheads="1"/>
          </p:cNvSpPr>
          <p:nvPr/>
        </p:nvSpPr>
        <p:spPr bwMode="auto">
          <a:xfrm>
            <a:off x="2955563" y="6173914"/>
            <a:ext cx="33185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i="0" baseline="0"/>
              <a:t>Profa. Samantha C. Pinho</a:t>
            </a:r>
            <a:endParaRPr lang="en-IE" altLang="en-US" sz="2000" b="1" i="0" baseline="0"/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2000" b="1" i="0">
              <a:solidFill>
                <a:srgbClr val="FF33CC"/>
              </a:solidFill>
            </a:endParaRPr>
          </a:p>
        </p:txBody>
      </p:sp>
      <p:pic>
        <p:nvPicPr>
          <p:cNvPr id="16390" name="Imagem 2" descr="fig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296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aixaDeTexto 2"/>
          <p:cNvSpPr txBox="1">
            <a:spLocks noChangeArrowheads="1"/>
          </p:cNvSpPr>
          <p:nvPr/>
        </p:nvSpPr>
        <p:spPr bwMode="auto">
          <a:xfrm>
            <a:off x="2195736" y="217242"/>
            <a:ext cx="56173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Universidade de São Paulo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Faculdade de Zootecnia 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Departamento de Eng. de Alimentos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en-US" sz="2000" b="1" baseline="0" dirty="0"/>
              <a:t>ZEA0564 – Físico-Química (</a:t>
            </a:r>
            <a:r>
              <a:rPr lang="pt-BR" altLang="en-US" sz="2000" b="1" baseline="0" dirty="0" smtClean="0"/>
              <a:t>1S/2023)</a:t>
            </a:r>
            <a:endParaRPr lang="pt-BR" altLang="pt-BR" sz="2000" b="1" dirty="0">
              <a:solidFill>
                <a:srgbClr val="FF33CC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5536" y="1951198"/>
            <a:ext cx="8582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b="1" i="0" dirty="0" smtClean="0">
                <a:solidFill>
                  <a:srgbClr val="FF0000"/>
                </a:solidFill>
              </a:rPr>
              <a:t>3. Introdução ao Equilíbrio de Fases </a:t>
            </a:r>
          </a:p>
          <a:p>
            <a:pPr algn="ctr"/>
            <a:r>
              <a:rPr lang="pt-BR" sz="3200" b="1" i="0" dirty="0" smtClean="0">
                <a:solidFill>
                  <a:srgbClr val="FF0000"/>
                </a:solidFill>
              </a:rPr>
              <a:t>Multicomponente: Equilíbrio Líquido-Vapor</a:t>
            </a:r>
          </a:p>
          <a:p>
            <a:pPr algn="ctr"/>
            <a:r>
              <a:rPr lang="pt-BR" sz="3200" b="1" i="0" dirty="0" smtClean="0">
                <a:solidFill>
                  <a:srgbClr val="FF0000"/>
                </a:solidFill>
              </a:rPr>
              <a:t>(ELV)</a:t>
            </a:r>
            <a:endParaRPr lang="pt-BR" sz="3200" b="1" i="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4287" y="6173914"/>
            <a:ext cx="1562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0" dirty="0" err="1" smtClean="0"/>
              <a:t>Josiah</a:t>
            </a:r>
            <a:r>
              <a:rPr lang="pt-BR" b="1" i="0" dirty="0" smtClean="0"/>
              <a:t> W. </a:t>
            </a:r>
            <a:r>
              <a:rPr lang="pt-BR" b="1" i="0" dirty="0" err="1" smtClean="0"/>
              <a:t>Gibbs</a:t>
            </a:r>
            <a:endParaRPr lang="pt-BR" b="1" i="0" dirty="0" smtClean="0"/>
          </a:p>
          <a:p>
            <a:pPr algn="ctr"/>
            <a:r>
              <a:rPr lang="pt-BR" b="1" i="0" dirty="0" smtClean="0"/>
              <a:t>1839-1903</a:t>
            </a:r>
            <a:endParaRPr lang="pt-BR" b="1" i="0" dirty="0"/>
          </a:p>
        </p:txBody>
      </p:sp>
      <p:sp>
        <p:nvSpPr>
          <p:cNvPr id="11" name="Texto Explicativo em Nuvem 10"/>
          <p:cNvSpPr/>
          <p:nvPr/>
        </p:nvSpPr>
        <p:spPr bwMode="auto">
          <a:xfrm>
            <a:off x="1879623" y="3485500"/>
            <a:ext cx="2151880" cy="1154112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pt-B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Welcome</a:t>
            </a:r>
            <a:r>
              <a:rPr lang="pt-B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!</a:t>
            </a:r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CEA22445-B12D-4D9D-A8D4-07AB975C0A8C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1000" dirty="0"/>
          </a:p>
        </p:txBody>
      </p:sp>
      <p:sp>
        <p:nvSpPr>
          <p:cNvPr id="24579" name="TextBox 2">
            <a:extLst>
              <a:ext uri="{FF2B5EF4-FFF2-40B4-BE49-F238E27FC236}">
                <a16:creationId xmlns:a16="http://schemas.microsoft.com/office/drawing/2014/main" id="{AFE5AAD9-EC37-4A77-968E-3CA966729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60350"/>
            <a:ext cx="165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 dirty="0" err="1">
                <a:solidFill>
                  <a:srgbClr val="0000FF"/>
                </a:solidFill>
              </a:rPr>
              <a:t>Exemplo</a:t>
            </a:r>
            <a:r>
              <a:rPr lang="en-IE" altLang="en-US" sz="1800" b="1" baseline="0" dirty="0">
                <a:solidFill>
                  <a:srgbClr val="0000FF"/>
                </a:solidFill>
              </a:rPr>
              <a:t> 1: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 dirty="0" err="1"/>
              <a:t>Água</a:t>
            </a:r>
            <a:r>
              <a:rPr lang="en-IE" altLang="en-US" sz="1800" b="1" baseline="0" dirty="0"/>
              <a:t> </a:t>
            </a:r>
            <a:r>
              <a:rPr lang="en-IE" altLang="en-US" sz="1800" b="1" baseline="0" dirty="0" err="1"/>
              <a:t>em</a:t>
            </a:r>
            <a:r>
              <a:rPr lang="en-IE" altLang="en-US" sz="1800" b="1" baseline="0" dirty="0"/>
              <a:t> ELV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DD55B1A-627B-40D9-8899-29BCA114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341438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fases = P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componentes = C =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Graus de Liberdade = F = </a:t>
            </a:r>
          </a:p>
        </p:txBody>
      </p:sp>
      <p:sp>
        <p:nvSpPr>
          <p:cNvPr id="24581" name="TextBox 4">
            <a:extLst>
              <a:ext uri="{FF2B5EF4-FFF2-40B4-BE49-F238E27FC236}">
                <a16:creationId xmlns:a16="http://schemas.microsoft.com/office/drawing/2014/main" id="{C19A37BD-D0EC-4F98-BB8D-DA1091BE8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2125"/>
            <a:ext cx="233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F = C – P + 2 </a:t>
            </a:r>
          </a:p>
        </p:txBody>
      </p:sp>
      <p:pic>
        <p:nvPicPr>
          <p:cNvPr id="23558" name="Picture 5">
            <a:extLst>
              <a:ext uri="{FF2B5EF4-FFF2-40B4-BE49-F238E27FC236}">
                <a16:creationId xmlns:a16="http://schemas.microsoft.com/office/drawing/2014/main" id="{531FECB7-D369-4F4A-A8E6-9158097E7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697163"/>
            <a:ext cx="72548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DFD4FF3-BEA0-4424-B0C5-75309293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0563" y="118427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82A53CF8-2E67-49D8-9468-2907A7767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0813" y="1593850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B0D39B8-B64B-4F70-98BD-3CEDE0525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079625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372824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>
            <a:extLst>
              <a:ext uri="{FF2B5EF4-FFF2-40B4-BE49-F238E27FC236}">
                <a16:creationId xmlns:a16="http://schemas.microsoft.com/office/drawing/2014/main" id="{C8F0B39B-67DE-4451-AEAF-0BE2AD18A368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1000" dirty="0"/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BE65D7EC-A29B-4F71-AF1C-CBD05E01C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34156"/>
            <a:ext cx="3467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 dirty="0" err="1">
                <a:solidFill>
                  <a:srgbClr val="0000FF"/>
                </a:solidFill>
              </a:rPr>
              <a:t>Exemplo</a:t>
            </a:r>
            <a:r>
              <a:rPr lang="en-IE" altLang="en-US" sz="1800" b="1" baseline="0" dirty="0">
                <a:solidFill>
                  <a:srgbClr val="0000FF"/>
                </a:solidFill>
              </a:rPr>
              <a:t> 2: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 dirty="0" err="1"/>
              <a:t>Vapor</a:t>
            </a:r>
            <a:r>
              <a:rPr lang="en-IE" altLang="en-US" sz="1800" b="1" baseline="0" dirty="0"/>
              <a:t> de </a:t>
            </a:r>
            <a:r>
              <a:rPr lang="en-IE" altLang="en-US" sz="1800" b="1" baseline="0" dirty="0" err="1"/>
              <a:t>água</a:t>
            </a:r>
            <a:r>
              <a:rPr lang="en-IE" altLang="en-US" sz="1800" b="1" baseline="0" dirty="0"/>
              <a:t> </a:t>
            </a:r>
            <a:r>
              <a:rPr lang="en-IE" altLang="en-US" sz="1800" b="1" baseline="0" dirty="0" err="1"/>
              <a:t>superaquecido</a:t>
            </a:r>
            <a:endParaRPr lang="en-IE" altLang="en-US" sz="1800" b="1" baseline="0" dirty="0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BFF68F9-9CED-49B7-BD80-D3FF43378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fases = P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componentes = C =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Graus de Liberdade = F = 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F5C0298A-E59C-4399-8DFD-9922D94C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2125"/>
            <a:ext cx="233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F = C – P + 2 </a:t>
            </a:r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A28EE03E-740A-4A02-A282-C420E003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71800"/>
            <a:ext cx="7180262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2FF5354B-78D7-4E52-A219-72F76584A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01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FB15D90-23E8-465C-A260-3E7FCE6C3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17351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1 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29A6897-8E57-4B38-B471-6E651642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2209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64670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>
            <a:extLst>
              <a:ext uri="{FF2B5EF4-FFF2-40B4-BE49-F238E27FC236}">
                <a16:creationId xmlns:a16="http://schemas.microsoft.com/office/drawing/2014/main" id="{B04FAAD1-366D-4C72-9FF4-6AF7E1DE503D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en-US" sz="1000" dirty="0"/>
          </a:p>
        </p:txBody>
      </p:sp>
      <p:sp>
        <p:nvSpPr>
          <p:cNvPr id="26627" name="TextBox 2">
            <a:extLst>
              <a:ext uri="{FF2B5EF4-FFF2-40B4-BE49-F238E27FC236}">
                <a16:creationId xmlns:a16="http://schemas.microsoft.com/office/drawing/2014/main" id="{F26762C2-9018-453F-B5B7-186664A7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260350"/>
            <a:ext cx="4706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>
                <a:solidFill>
                  <a:srgbClr val="0000FF"/>
                </a:solidFill>
              </a:rPr>
              <a:t>Exemplo 3: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/>
              <a:t>Sistema binário (2 componentes) em ELV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FA82107-0EFA-4A0D-AE90-AFD42AA01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843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fases = P =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Número de componentes = C = </a:t>
            </a:r>
          </a:p>
          <a:p>
            <a:pPr>
              <a:spcBef>
                <a:spcPct val="0"/>
              </a:spcBef>
              <a:buFontTx/>
              <a:buNone/>
            </a:pPr>
            <a:endParaRPr lang="en-IE" altLang="en-US" sz="1800" baseline="0"/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Graus de liberdade = F = 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921E271A-0933-492C-BA6D-822B64880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2125"/>
            <a:ext cx="233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F = C – P + 2 </a:t>
            </a:r>
          </a:p>
        </p:txBody>
      </p:sp>
      <p:sp>
        <p:nvSpPr>
          <p:cNvPr id="25606" name="TextBox 5">
            <a:extLst>
              <a:ext uri="{FF2B5EF4-FFF2-40B4-BE49-F238E27FC236}">
                <a16:creationId xmlns:a16="http://schemas.microsoft.com/office/drawing/2014/main" id="{4CC51477-568B-43E6-A29A-18022B32F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7000" y="2844800"/>
            <a:ext cx="755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i="1" baseline="0">
                <a:solidFill>
                  <a:srgbClr val="FF0000"/>
                </a:solidFill>
              </a:rPr>
              <a:t>Quais são as variáveis importantes no ELV de um sistema binário?</a:t>
            </a:r>
          </a:p>
        </p:txBody>
      </p:sp>
      <p:sp>
        <p:nvSpPr>
          <p:cNvPr id="25607" name="TextBox 6">
            <a:extLst>
              <a:ext uri="{FF2B5EF4-FFF2-40B4-BE49-F238E27FC236}">
                <a16:creationId xmlns:a16="http://schemas.microsoft.com/office/drawing/2014/main" id="{8EC5310D-DB7F-4983-912D-D74CB45B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970338"/>
            <a:ext cx="2908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Temperatura (T)</a:t>
            </a:r>
          </a:p>
        </p:txBody>
      </p:sp>
      <p:sp>
        <p:nvSpPr>
          <p:cNvPr id="25608" name="TextBox 7">
            <a:extLst>
              <a:ext uri="{FF2B5EF4-FFF2-40B4-BE49-F238E27FC236}">
                <a16:creationId xmlns:a16="http://schemas.microsoft.com/office/drawing/2014/main" id="{6D4488A8-4C1E-4D84-956A-013E31E04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14875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Pressão (P)</a:t>
            </a:r>
          </a:p>
        </p:txBody>
      </p:sp>
      <p:sp>
        <p:nvSpPr>
          <p:cNvPr id="25609" name="TextBox 8">
            <a:extLst>
              <a:ext uri="{FF2B5EF4-FFF2-40B4-BE49-F238E27FC236}">
                <a16:creationId xmlns:a16="http://schemas.microsoft.com/office/drawing/2014/main" id="{0D447D75-D3F3-480C-A4DE-C4C6BAD2B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5441950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baseline="0">
                <a:latin typeface="Arial Black" panose="020B0A04020102020204" pitchFamily="34" charset="0"/>
              </a:rPr>
              <a:t>Fração molar na fase líquida (x</a:t>
            </a:r>
            <a:r>
              <a:rPr lang="pt-BR" altLang="en-US" sz="2400" b="1" baseline="-25000">
                <a:latin typeface="Arial Black" panose="020B0A04020102020204" pitchFamily="34" charset="0"/>
              </a:rPr>
              <a:t>i</a:t>
            </a:r>
            <a:r>
              <a:rPr lang="pt-BR" altLang="en-US" sz="2400" b="1" baseline="0">
                <a:latin typeface="Arial Black" panose="020B0A04020102020204" pitchFamily="34" charset="0"/>
              </a:rPr>
              <a:t>)</a:t>
            </a:r>
            <a:endParaRPr lang="en-IE" altLang="en-US" sz="2400" b="1" baseline="0">
              <a:latin typeface="Arial Black" panose="020B0A04020102020204" pitchFamily="34" charset="0"/>
            </a:endParaRPr>
          </a:p>
        </p:txBody>
      </p:sp>
      <p:sp>
        <p:nvSpPr>
          <p:cNvPr id="25610" name="TextBox 9">
            <a:extLst>
              <a:ext uri="{FF2B5EF4-FFF2-40B4-BE49-F238E27FC236}">
                <a16:creationId xmlns:a16="http://schemas.microsoft.com/office/drawing/2014/main" id="{1E9CE2AE-C2FB-4760-90C5-15C854C4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450" y="5972175"/>
            <a:ext cx="539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2400" b="1" baseline="0">
                <a:latin typeface="Arial Black" panose="020B0A04020102020204" pitchFamily="34" charset="0"/>
              </a:rPr>
              <a:t>Fração molar na fase vapor (y</a:t>
            </a:r>
            <a:r>
              <a:rPr lang="pt-BR" altLang="en-US" sz="2400" b="1" baseline="-25000">
                <a:latin typeface="Arial Black" panose="020B0A04020102020204" pitchFamily="34" charset="0"/>
              </a:rPr>
              <a:t>i</a:t>
            </a:r>
            <a:r>
              <a:rPr lang="pt-BR" altLang="en-US" sz="2400" b="1" baseline="0">
                <a:latin typeface="Arial Black" panose="020B0A04020102020204" pitchFamily="34" charset="0"/>
              </a:rPr>
              <a:t>)</a:t>
            </a:r>
            <a:endParaRPr lang="en-IE" altLang="en-US" sz="2400" b="1" baseline="0">
              <a:latin typeface="Arial Black" panose="020B0A04020102020204" pitchFamily="34" charset="0"/>
            </a:endParaRPr>
          </a:p>
        </p:txBody>
      </p:sp>
      <p:grpSp>
        <p:nvGrpSpPr>
          <p:cNvPr id="17" name="Grupo 6">
            <a:extLst>
              <a:ext uri="{FF2B5EF4-FFF2-40B4-BE49-F238E27FC236}">
                <a16:creationId xmlns:a16="http://schemas.microsoft.com/office/drawing/2014/main" id="{90AFAB6F-3CA0-4A9B-AB2C-4AB0FD1B55A5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3316288"/>
            <a:ext cx="1439862" cy="2232025"/>
            <a:chOff x="5724525" y="2420888"/>
            <a:chExt cx="1439863" cy="2232075"/>
          </a:xfrm>
        </p:grpSpPr>
        <p:grpSp>
          <p:nvGrpSpPr>
            <p:cNvPr id="26639" name="Grupo 40">
              <a:extLst>
                <a:ext uri="{FF2B5EF4-FFF2-40B4-BE49-F238E27FC236}">
                  <a16:creationId xmlns:a16="http://schemas.microsoft.com/office/drawing/2014/main" id="{5B745431-C15D-40AC-8A26-C26851D3D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26641" name="Group 35">
                <a:extLst>
                  <a:ext uri="{FF2B5EF4-FFF2-40B4-BE49-F238E27FC236}">
                    <a16:creationId xmlns:a16="http://schemas.microsoft.com/office/drawing/2014/main" id="{E4A4B7B9-BEDD-45F8-BCEA-3B1C9CABA5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26643" name="AutoShape 27">
                  <a:extLst>
                    <a:ext uri="{FF2B5EF4-FFF2-40B4-BE49-F238E27FC236}">
                      <a16:creationId xmlns:a16="http://schemas.microsoft.com/office/drawing/2014/main" id="{31E31151-C7CB-463B-99B4-D45200B0C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  <p:sp>
              <p:nvSpPr>
                <p:cNvPr id="26644" name="AutoShape 34">
                  <a:extLst>
                    <a:ext uri="{FF2B5EF4-FFF2-40B4-BE49-F238E27FC236}">
                      <a16:creationId xmlns:a16="http://schemas.microsoft.com/office/drawing/2014/main" id="{377DB868-F476-4181-846D-95F9FA5689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3600" i="1"/>
                </a:p>
              </p:txBody>
            </p:sp>
          </p:grpSp>
          <p:sp>
            <p:nvSpPr>
              <p:cNvPr id="26642" name="Text Box 38">
                <a:extLst>
                  <a:ext uri="{FF2B5EF4-FFF2-40B4-BE49-F238E27FC236}">
                    <a16:creationId xmlns:a16="http://schemas.microsoft.com/office/drawing/2014/main" id="{F56A936E-C03B-4324-9242-814D64395A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3600" i="1"/>
                  <a:t>V</a:t>
                </a:r>
              </a:p>
            </p:txBody>
          </p:sp>
        </p:grpSp>
        <p:sp>
          <p:nvSpPr>
            <p:cNvPr id="26640" name="Text Box 37">
              <a:extLst>
                <a:ext uri="{FF2B5EF4-FFF2-40B4-BE49-F238E27FC236}">
                  <a16:creationId xmlns:a16="http://schemas.microsoft.com/office/drawing/2014/main" id="{CB2CEC84-8F9F-448D-B712-C0FA2C6EA3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3600" i="1"/>
                <a:t>L</a:t>
              </a:r>
            </a:p>
          </p:txBody>
        </p:sp>
      </p:grpSp>
      <p:sp>
        <p:nvSpPr>
          <p:cNvPr id="18" name="TextBox 4">
            <a:extLst>
              <a:ext uri="{FF2B5EF4-FFF2-40B4-BE49-F238E27FC236}">
                <a16:creationId xmlns:a16="http://schemas.microsoft.com/office/drawing/2014/main" id="{C3B1C827-2241-42DB-9036-D17F35371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301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8D7B3E0-BDB1-41C5-AC27-6D32A3806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31963"/>
            <a:ext cx="493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14281BFF-0F64-4265-9EBD-827EFCAC0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3" y="22415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solidFill>
                  <a:srgbClr val="FF0000"/>
                </a:solidFill>
                <a:latin typeface="Arial Black" panose="020B0A04020102020204" pitchFamily="34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12141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/>
      <p:bldP spid="25607" grpId="0"/>
      <p:bldP spid="25608" grpId="0"/>
      <p:bldP spid="25609" grpId="0"/>
      <p:bldP spid="25610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>
            <a:extLst>
              <a:ext uri="{FF2B5EF4-FFF2-40B4-BE49-F238E27FC236}">
                <a16:creationId xmlns:a16="http://schemas.microsoft.com/office/drawing/2014/main" id="{4879DD78-C625-4109-A6AC-1534C9A62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0"/>
            <a:ext cx="5797550" cy="677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6">
            <a:extLst>
              <a:ext uri="{FF2B5EF4-FFF2-40B4-BE49-F238E27FC236}">
                <a16:creationId xmlns:a16="http://schemas.microsoft.com/office/drawing/2014/main" id="{F854DAF3-0598-48AE-9DCE-D20A39D4B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205038"/>
            <a:ext cx="936625" cy="5762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D898334C-3B5D-46CD-9043-A5B39FEA9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5157788"/>
            <a:ext cx="1079500" cy="4318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F6D715DD-6AA7-4A4B-9156-3A3581B1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201613"/>
            <a:ext cx="2816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 b="1" i="0">
                <a:solidFill>
                  <a:srgbClr val="FF3300"/>
                </a:solidFill>
              </a:rPr>
              <a:t>ELV: comportamento </a:t>
            </a:r>
          </a:p>
          <a:p>
            <a:pPr algn="just" eaLnBrk="1" hangingPunct="1"/>
            <a:r>
              <a:rPr lang="pt-BR" altLang="pt-BR" sz="2000" b="1" i="0">
                <a:solidFill>
                  <a:srgbClr val="FF3300"/>
                </a:solidFill>
              </a:rPr>
              <a:t>qualitativo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9B68BF-6CC6-4567-A8DD-8DBB17A0B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2170113"/>
            <a:ext cx="1582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Líquido </a:t>
            </a:r>
          </a:p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subresfriado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FE3CE6A-D65D-4F1D-BDBE-B842B246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4941888"/>
            <a:ext cx="1825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Vapor </a:t>
            </a:r>
          </a:p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superaquecido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3E54B8CA-F0A8-41D1-B673-5CCDA999B017}"/>
              </a:ext>
            </a:extLst>
          </p:cNvPr>
          <p:cNvGrpSpPr>
            <a:grpSpLocks/>
          </p:cNvGrpSpPr>
          <p:nvPr/>
        </p:nvGrpSpPr>
        <p:grpSpPr bwMode="auto">
          <a:xfrm>
            <a:off x="6962775" y="3014663"/>
            <a:ext cx="2071688" cy="973137"/>
            <a:chOff x="7769665" y="2414588"/>
            <a:chExt cx="2070230" cy="973137"/>
          </a:xfrm>
        </p:grpSpPr>
        <p:sp>
          <p:nvSpPr>
            <p:cNvPr id="8208" name="CaixaDeTexto 8">
              <a:extLst>
                <a:ext uri="{FF2B5EF4-FFF2-40B4-BE49-F238E27FC236}">
                  <a16:creationId xmlns:a16="http://schemas.microsoft.com/office/drawing/2014/main" id="{94AC412E-45D0-467D-9CAE-9A40DE7B4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9665" y="2864505"/>
              <a:ext cx="20702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Curva de</a:t>
              </a:r>
            </a:p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ponto de orvalho (Py) </a:t>
              </a:r>
            </a:p>
          </p:txBody>
        </p:sp>
        <p:cxnSp>
          <p:nvCxnSpPr>
            <p:cNvPr id="8209" name="Conector de seta reta 3">
              <a:extLst>
                <a:ext uri="{FF2B5EF4-FFF2-40B4-BE49-F238E27FC236}">
                  <a16:creationId xmlns:a16="http://schemas.microsoft.com/office/drawing/2014/main" id="{FC8E4350-F77E-4B25-93A8-D8294C9747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956376" y="2414588"/>
              <a:ext cx="432048" cy="449917"/>
            </a:xfrm>
            <a:prstGeom prst="straightConnector1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15DB012-C9D2-4EEC-9F14-22CC5B4CA43D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781050"/>
            <a:ext cx="2427287" cy="1279525"/>
            <a:chOff x="5097998" y="780632"/>
            <a:chExt cx="2426330" cy="1280216"/>
          </a:xfrm>
        </p:grpSpPr>
        <p:sp>
          <p:nvSpPr>
            <p:cNvPr id="8206" name="CaixaDeTexto 7">
              <a:extLst>
                <a:ext uri="{FF2B5EF4-FFF2-40B4-BE49-F238E27FC236}">
                  <a16:creationId xmlns:a16="http://schemas.microsoft.com/office/drawing/2014/main" id="{E2A25E8F-8BC3-4BE0-80C7-56DD32502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998" y="780632"/>
              <a:ext cx="1900699" cy="523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Curva de</a:t>
              </a:r>
            </a:p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ponto de bolha (Px) </a:t>
              </a:r>
            </a:p>
          </p:txBody>
        </p:sp>
        <p:cxnSp>
          <p:nvCxnSpPr>
            <p:cNvPr id="8207" name="Conector de seta reta 9">
              <a:extLst>
                <a:ext uri="{FF2B5EF4-FFF2-40B4-BE49-F238E27FC236}">
                  <a16:creationId xmlns:a16="http://schemas.microsoft.com/office/drawing/2014/main" id="{18E6C125-A561-41CE-AF62-23B78337B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817086" y="1248983"/>
              <a:ext cx="707242" cy="811865"/>
            </a:xfrm>
            <a:prstGeom prst="straightConnector1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Elipse 14">
            <a:extLst>
              <a:ext uri="{FF2B5EF4-FFF2-40B4-BE49-F238E27FC236}">
                <a16:creationId xmlns:a16="http://schemas.microsoft.com/office/drawing/2014/main" id="{0253ABF0-8C26-451C-AC44-AFA9033E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488" y="368300"/>
            <a:ext cx="1354137" cy="3746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8203" name="CaixaDeTexto 15">
            <a:extLst>
              <a:ext uri="{FF2B5EF4-FFF2-40B4-BE49-F238E27FC236}">
                <a16:creationId xmlns:a16="http://schemas.microsoft.com/office/drawing/2014/main" id="{A6A5DEC8-EE93-442C-9359-31BA50B6B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4202289"/>
            <a:ext cx="200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 err="1"/>
              <a:t>Acetonitrila</a:t>
            </a:r>
            <a:r>
              <a:rPr lang="pt-BR" altLang="pt-BR" sz="2000" b="1" dirty="0"/>
              <a:t>(1)/</a:t>
            </a:r>
          </a:p>
          <a:p>
            <a:pPr algn="ctr" eaLnBrk="1" hangingPunct="1"/>
            <a:r>
              <a:rPr lang="pt-BR" altLang="pt-BR" sz="2000" b="1" dirty="0" err="1"/>
              <a:t>Nitrometano</a:t>
            </a:r>
            <a:r>
              <a:rPr lang="pt-BR" altLang="pt-BR" sz="2000" b="1" dirty="0"/>
              <a:t>(2)</a:t>
            </a:r>
          </a:p>
        </p:txBody>
      </p:sp>
      <p:pic>
        <p:nvPicPr>
          <p:cNvPr id="8204" name="Picture 10" descr="MeCN.png">
            <a:extLst>
              <a:ext uri="{FF2B5EF4-FFF2-40B4-BE49-F238E27FC236}">
                <a16:creationId xmlns:a16="http://schemas.microsoft.com/office/drawing/2014/main" id="{2F8CFF88-CC5A-47AE-9223-BB84F2BE2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627821"/>
            <a:ext cx="2644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Nitromethane2.png">
            <a:extLst>
              <a:ext uri="{FF2B5EF4-FFF2-40B4-BE49-F238E27FC236}">
                <a16:creationId xmlns:a16="http://schemas.microsoft.com/office/drawing/2014/main" id="{5E37D5EA-8331-492A-880C-678306E1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5265738"/>
            <a:ext cx="1606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95E7BB-D184-44B8-B86C-2D45B6E21683}"/>
              </a:ext>
            </a:extLst>
          </p:cNvPr>
          <p:cNvSpPr txBox="1"/>
          <p:nvPr/>
        </p:nvSpPr>
        <p:spPr>
          <a:xfrm>
            <a:off x="493365" y="1479551"/>
            <a:ext cx="2816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400" dirty="0"/>
              <a:t>Linha de amarração </a:t>
            </a:r>
            <a:r>
              <a:rPr lang="pt-BR" altLang="pt-BR" sz="1400" dirty="0" smtClean="0"/>
              <a:t>b-b</a:t>
            </a:r>
            <a:r>
              <a:rPr lang="pt-BR" altLang="pt-BR" sz="1400" dirty="0"/>
              <a:t>´ </a:t>
            </a:r>
          </a:p>
          <a:p>
            <a:pPr eaLnBrk="1" hangingPunct="1"/>
            <a:r>
              <a:rPr lang="pt-BR" altLang="pt-BR" sz="1400" dirty="0">
                <a:solidFill>
                  <a:srgbClr val="FF3300"/>
                </a:solidFill>
              </a:rPr>
              <a:t>x</a:t>
            </a:r>
            <a:r>
              <a:rPr lang="pt-BR" altLang="pt-BR" sz="1400" baseline="-25000" dirty="0">
                <a:solidFill>
                  <a:srgbClr val="FF3300"/>
                </a:solidFill>
              </a:rPr>
              <a:t>1</a:t>
            </a:r>
            <a:r>
              <a:rPr lang="pt-BR" altLang="pt-BR" sz="1400" dirty="0">
                <a:solidFill>
                  <a:srgbClr val="FF3300"/>
                </a:solidFill>
              </a:rPr>
              <a:t>=0.60</a:t>
            </a:r>
            <a:endParaRPr lang="pt-BR" altLang="pt-BR" sz="1400" baseline="-25000" dirty="0">
              <a:solidFill>
                <a:srgbClr val="FF3300"/>
              </a:solidFill>
            </a:endParaRPr>
          </a:p>
          <a:p>
            <a:pPr eaLnBrk="1" hangingPunct="1"/>
            <a:r>
              <a:rPr lang="pt-BR" altLang="pt-BR" sz="1400" dirty="0"/>
              <a:t>y</a:t>
            </a:r>
            <a:r>
              <a:rPr lang="pt-BR" altLang="pt-BR" baseline="-25000" dirty="0"/>
              <a:t>1</a:t>
            </a:r>
            <a:r>
              <a:rPr lang="pt-BR" altLang="pt-BR" sz="1400" dirty="0"/>
              <a:t> =0.72</a:t>
            </a:r>
          </a:p>
          <a:p>
            <a:pPr eaLnBrk="1" hangingPunct="1"/>
            <a:r>
              <a:rPr lang="pt-BR" altLang="pt-BR" dirty="0"/>
              <a:t>P = 68 kPa</a:t>
            </a:r>
            <a:endParaRPr lang="pt-BR" altLang="pt-BR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0E32A7-0CC5-4A10-B5C7-9122BE978080}"/>
              </a:ext>
            </a:extLst>
          </p:cNvPr>
          <p:cNvSpPr txBox="1"/>
          <p:nvPr/>
        </p:nvSpPr>
        <p:spPr>
          <a:xfrm>
            <a:off x="509337" y="2560376"/>
            <a:ext cx="2816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400" dirty="0"/>
              <a:t>Linha de amarração </a:t>
            </a:r>
            <a:r>
              <a:rPr lang="pt-BR" altLang="pt-BR" sz="1400" dirty="0" err="1" smtClean="0"/>
              <a:t>c-</a:t>
            </a:r>
            <a:r>
              <a:rPr lang="pt-BR" altLang="pt-BR" dirty="0" err="1" smtClean="0"/>
              <a:t>c</a:t>
            </a:r>
            <a:r>
              <a:rPr lang="pt-BR" altLang="pt-BR" sz="1400" dirty="0"/>
              <a:t>´ </a:t>
            </a:r>
          </a:p>
          <a:p>
            <a:pPr eaLnBrk="1" hangingPunct="1"/>
            <a:r>
              <a:rPr lang="pt-BR" altLang="pt-BR" dirty="0">
                <a:solidFill>
                  <a:srgbClr val="FF3300"/>
                </a:solidFill>
              </a:rPr>
              <a:t>y</a:t>
            </a:r>
            <a:r>
              <a:rPr lang="pt-BR" altLang="pt-BR" baseline="-25000" dirty="0">
                <a:solidFill>
                  <a:srgbClr val="FF3300"/>
                </a:solidFill>
              </a:rPr>
              <a:t>1</a:t>
            </a:r>
            <a:r>
              <a:rPr lang="pt-BR" altLang="pt-BR" dirty="0">
                <a:solidFill>
                  <a:srgbClr val="FF3300"/>
                </a:solidFill>
              </a:rPr>
              <a:t> =0.60</a:t>
            </a:r>
          </a:p>
          <a:p>
            <a:pPr eaLnBrk="1" hangingPunct="1"/>
            <a:r>
              <a:rPr lang="pt-BR" altLang="pt-BR" sz="1400" dirty="0" smtClean="0"/>
              <a:t>x</a:t>
            </a:r>
            <a:r>
              <a:rPr lang="pt-BR" altLang="pt-BR" sz="1400" baseline="-25000" dirty="0" smtClean="0"/>
              <a:t>1</a:t>
            </a:r>
            <a:r>
              <a:rPr lang="pt-BR" altLang="pt-BR" sz="1400" dirty="0" smtClean="0"/>
              <a:t>=0.43</a:t>
            </a:r>
            <a:endParaRPr lang="pt-BR" altLang="pt-BR" sz="1400" baseline="-25000" dirty="0"/>
          </a:p>
          <a:p>
            <a:pPr eaLnBrk="1" hangingPunct="1"/>
            <a:r>
              <a:rPr lang="pt-BR" altLang="pt-BR" dirty="0" smtClean="0"/>
              <a:t>P </a:t>
            </a:r>
            <a:r>
              <a:rPr lang="pt-BR" altLang="pt-BR" dirty="0"/>
              <a:t>= 60 kPa</a:t>
            </a:r>
            <a:endParaRPr lang="pt-BR" alt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>
            <a:extLst>
              <a:ext uri="{FF2B5EF4-FFF2-40B4-BE49-F238E27FC236}">
                <a16:creationId xmlns:a16="http://schemas.microsoft.com/office/drawing/2014/main" id="{6739B36A-EC3A-4A4E-8156-15F3C6654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5513387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5">
            <a:extLst>
              <a:ext uri="{FF2B5EF4-FFF2-40B4-BE49-F238E27FC236}">
                <a16:creationId xmlns:a16="http://schemas.microsoft.com/office/drawing/2014/main" id="{D6978935-A619-40B4-BB6B-250442115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196975"/>
            <a:ext cx="936625" cy="57626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220" name="Rectangle 6">
            <a:extLst>
              <a:ext uri="{FF2B5EF4-FFF2-40B4-BE49-F238E27FC236}">
                <a16:creationId xmlns:a16="http://schemas.microsoft.com/office/drawing/2014/main" id="{8BA4D240-77D3-4121-B9E4-658740FBA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221163"/>
            <a:ext cx="936625" cy="576262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9221" name="CaixaDeTexto 4">
            <a:extLst>
              <a:ext uri="{FF2B5EF4-FFF2-40B4-BE49-F238E27FC236}">
                <a16:creationId xmlns:a16="http://schemas.microsoft.com/office/drawing/2014/main" id="{7269CC2E-9251-483A-8D85-D09435742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5300663"/>
            <a:ext cx="20081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/>
              <a:t>Acetonitrila(1)/</a:t>
            </a:r>
          </a:p>
          <a:p>
            <a:pPr algn="ctr" eaLnBrk="1" hangingPunct="1"/>
            <a:r>
              <a:rPr lang="pt-BR" altLang="pt-BR" sz="2000" b="1"/>
              <a:t>Nitrometano(2)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B13C9A-B196-40F1-A114-576F39250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4152900"/>
            <a:ext cx="158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Líquido </a:t>
            </a:r>
          </a:p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subresfriado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2F8D8F-9555-4B60-BA3E-2628E3E9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106488"/>
            <a:ext cx="1825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Vapor </a:t>
            </a:r>
          </a:p>
          <a:p>
            <a:pPr algn="ctr" eaLnBrk="1" hangingPunct="1"/>
            <a:r>
              <a:rPr lang="pt-BR" altLang="pt-BR" sz="1800" b="1">
                <a:solidFill>
                  <a:srgbClr val="FF0000"/>
                </a:solidFill>
              </a:rPr>
              <a:t>superaquecido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D029C8A8-F6BE-4A8C-A416-6A2AECD9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288925"/>
            <a:ext cx="1352550" cy="37465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A8338C6-DA97-415E-AB65-8EEE0E49E1F7}"/>
              </a:ext>
            </a:extLst>
          </p:cNvPr>
          <p:cNvGrpSpPr>
            <a:grpSpLocks/>
          </p:cNvGrpSpPr>
          <p:nvPr/>
        </p:nvGrpSpPr>
        <p:grpSpPr bwMode="auto">
          <a:xfrm>
            <a:off x="1171575" y="2833688"/>
            <a:ext cx="2162175" cy="920750"/>
            <a:chOff x="1171597" y="2833772"/>
            <a:chExt cx="2161744" cy="921137"/>
          </a:xfrm>
        </p:grpSpPr>
        <p:sp>
          <p:nvSpPr>
            <p:cNvPr id="9229" name="CaixaDeTexto 10">
              <a:extLst>
                <a:ext uri="{FF2B5EF4-FFF2-40B4-BE49-F238E27FC236}">
                  <a16:creationId xmlns:a16="http://schemas.microsoft.com/office/drawing/2014/main" id="{7D716601-FB53-4D53-A901-66E4AB5F8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1597" y="3231549"/>
              <a:ext cx="1890261" cy="52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Curva de</a:t>
              </a:r>
            </a:p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ponto de bolha (Tx) </a:t>
              </a:r>
            </a:p>
          </p:txBody>
        </p:sp>
        <p:cxnSp>
          <p:nvCxnSpPr>
            <p:cNvPr id="9230" name="Conector de seta reta 11">
              <a:extLst>
                <a:ext uri="{FF2B5EF4-FFF2-40B4-BE49-F238E27FC236}">
                  <a16:creationId xmlns:a16="http://schemas.microsoft.com/office/drawing/2014/main" id="{F23718E7-8885-44EF-B8AD-472FCD98E7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629253" y="2833772"/>
              <a:ext cx="704088" cy="509891"/>
            </a:xfrm>
            <a:prstGeom prst="straightConnector1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4C971C7-4736-4DEE-9B98-1EA7ADD3025A}"/>
              </a:ext>
            </a:extLst>
          </p:cNvPr>
          <p:cNvGrpSpPr>
            <a:grpSpLocks/>
          </p:cNvGrpSpPr>
          <p:nvPr/>
        </p:nvGrpSpPr>
        <p:grpSpPr bwMode="auto">
          <a:xfrm>
            <a:off x="4864100" y="2646363"/>
            <a:ext cx="2184400" cy="884237"/>
            <a:chOff x="4864467" y="2646844"/>
            <a:chExt cx="2184750" cy="883747"/>
          </a:xfrm>
        </p:grpSpPr>
        <p:sp>
          <p:nvSpPr>
            <p:cNvPr id="9227" name="CaixaDeTexto 15">
              <a:extLst>
                <a:ext uri="{FF2B5EF4-FFF2-40B4-BE49-F238E27FC236}">
                  <a16:creationId xmlns:a16="http://schemas.microsoft.com/office/drawing/2014/main" id="{D6FD5C83-8616-40CB-AE49-7ACBC5E8A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6125" y="2646844"/>
              <a:ext cx="2053092" cy="522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Curva de</a:t>
              </a:r>
            </a:p>
            <a:p>
              <a:pPr algn="ctr" eaLnBrk="1" hangingPunct="1"/>
              <a:r>
                <a:rPr lang="pt-BR" altLang="pt-BR" b="1">
                  <a:solidFill>
                    <a:srgbClr val="00B0F0"/>
                  </a:solidFill>
                </a:rPr>
                <a:t>ponto de orvalho (Ty) </a:t>
              </a:r>
            </a:p>
          </p:txBody>
        </p:sp>
        <p:cxnSp>
          <p:nvCxnSpPr>
            <p:cNvPr id="9228" name="Conector de seta reta 16">
              <a:extLst>
                <a:ext uri="{FF2B5EF4-FFF2-40B4-BE49-F238E27FC236}">
                  <a16:creationId xmlns:a16="http://schemas.microsoft.com/office/drawing/2014/main" id="{277026B3-2F70-406F-9D28-DD452D127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864467" y="3170064"/>
              <a:ext cx="499621" cy="360527"/>
            </a:xfrm>
            <a:prstGeom prst="straightConnector1">
              <a:avLst/>
            </a:prstGeom>
            <a:noFill/>
            <a:ln w="9525" algn="ctr">
              <a:solidFill>
                <a:srgbClr val="0066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EC939C7-1F5A-4F24-A89D-26F31290A17A}"/>
              </a:ext>
            </a:extLst>
          </p:cNvPr>
          <p:cNvSpPr txBox="1"/>
          <p:nvPr/>
        </p:nvSpPr>
        <p:spPr>
          <a:xfrm>
            <a:off x="6660232" y="952490"/>
            <a:ext cx="2816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400" dirty="0"/>
              <a:t>Linha de amarração </a:t>
            </a:r>
            <a:r>
              <a:rPr lang="pt-BR" altLang="pt-BR" sz="1400" dirty="0" smtClean="0"/>
              <a:t>b-b</a:t>
            </a:r>
            <a:r>
              <a:rPr lang="pt-BR" altLang="pt-BR" sz="1400" dirty="0"/>
              <a:t>´ </a:t>
            </a:r>
          </a:p>
          <a:p>
            <a:pPr eaLnBrk="1" hangingPunct="1"/>
            <a:r>
              <a:rPr lang="pt-BR" altLang="pt-BR" sz="1400" dirty="0">
                <a:solidFill>
                  <a:srgbClr val="FF3300"/>
                </a:solidFill>
              </a:rPr>
              <a:t>x</a:t>
            </a:r>
            <a:r>
              <a:rPr lang="pt-BR" altLang="pt-BR" sz="1400" baseline="-25000" dirty="0">
                <a:solidFill>
                  <a:srgbClr val="FF3300"/>
                </a:solidFill>
              </a:rPr>
              <a:t>1</a:t>
            </a:r>
            <a:r>
              <a:rPr lang="pt-BR" altLang="pt-BR" sz="1400" dirty="0">
                <a:solidFill>
                  <a:srgbClr val="FF3300"/>
                </a:solidFill>
              </a:rPr>
              <a:t>=0.60</a:t>
            </a:r>
            <a:endParaRPr lang="pt-BR" altLang="pt-BR" sz="1400" baseline="-25000" dirty="0">
              <a:solidFill>
                <a:srgbClr val="FF3300"/>
              </a:solidFill>
            </a:endParaRPr>
          </a:p>
          <a:p>
            <a:pPr eaLnBrk="1" hangingPunct="1"/>
            <a:r>
              <a:rPr lang="pt-BR" altLang="pt-BR" sz="1400" dirty="0"/>
              <a:t>y</a:t>
            </a:r>
            <a:r>
              <a:rPr lang="pt-BR" altLang="pt-BR" baseline="-25000" dirty="0"/>
              <a:t>1</a:t>
            </a:r>
            <a:r>
              <a:rPr lang="pt-BR" altLang="pt-BR" sz="1400" dirty="0"/>
              <a:t> =0.75</a:t>
            </a:r>
          </a:p>
          <a:p>
            <a:pPr eaLnBrk="1" hangingPunct="1"/>
            <a:r>
              <a:rPr lang="pt-BR" altLang="pt-BR" dirty="0"/>
              <a:t>T = 76 oC </a:t>
            </a:r>
            <a:endParaRPr lang="pt-BR" altLang="pt-BR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B00706-D488-4C77-89BE-ACD4D4DA55C6}"/>
              </a:ext>
            </a:extLst>
          </p:cNvPr>
          <p:cNvSpPr txBox="1"/>
          <p:nvPr/>
        </p:nvSpPr>
        <p:spPr>
          <a:xfrm>
            <a:off x="6564313" y="3448039"/>
            <a:ext cx="2816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1400" dirty="0"/>
              <a:t>Linha de amarração </a:t>
            </a:r>
            <a:r>
              <a:rPr lang="pt-BR" altLang="pt-BR" sz="1400" dirty="0" err="1" smtClean="0"/>
              <a:t>c-</a:t>
            </a:r>
            <a:r>
              <a:rPr lang="pt-BR" altLang="pt-BR" dirty="0" err="1" smtClean="0"/>
              <a:t>c</a:t>
            </a:r>
            <a:r>
              <a:rPr lang="pt-BR" altLang="pt-BR" sz="1400" dirty="0"/>
              <a:t>´ </a:t>
            </a:r>
          </a:p>
          <a:p>
            <a:pPr eaLnBrk="1" hangingPunct="1"/>
            <a:r>
              <a:rPr lang="pt-BR" altLang="pt-BR" dirty="0">
                <a:solidFill>
                  <a:srgbClr val="FF0000"/>
                </a:solidFill>
              </a:rPr>
              <a:t>y</a:t>
            </a:r>
            <a:r>
              <a:rPr lang="pt-BR" altLang="pt-BR" baseline="-25000" dirty="0">
                <a:solidFill>
                  <a:srgbClr val="FF0000"/>
                </a:solidFill>
              </a:rPr>
              <a:t>1</a:t>
            </a:r>
            <a:r>
              <a:rPr lang="pt-BR" altLang="pt-BR" dirty="0">
                <a:solidFill>
                  <a:srgbClr val="FF0000"/>
                </a:solidFill>
              </a:rPr>
              <a:t> =0.60</a:t>
            </a:r>
          </a:p>
          <a:p>
            <a:pPr eaLnBrk="1" hangingPunct="1"/>
            <a:r>
              <a:rPr lang="pt-BR" altLang="pt-BR" sz="1400" dirty="0" smtClean="0"/>
              <a:t>x</a:t>
            </a:r>
            <a:r>
              <a:rPr lang="pt-BR" altLang="pt-BR" sz="1400" baseline="-25000" dirty="0" smtClean="0"/>
              <a:t>1</a:t>
            </a:r>
            <a:r>
              <a:rPr lang="pt-BR" altLang="pt-BR" sz="1400" dirty="0"/>
              <a:t>= 0,42 </a:t>
            </a:r>
            <a:endParaRPr lang="pt-BR" altLang="pt-BR" sz="1400" baseline="-25000" dirty="0"/>
          </a:p>
          <a:p>
            <a:pPr eaLnBrk="1" hangingPunct="1"/>
            <a:r>
              <a:rPr lang="pt-BR" altLang="pt-BR" dirty="0" smtClean="0"/>
              <a:t>T </a:t>
            </a:r>
            <a:r>
              <a:rPr lang="pt-BR" altLang="pt-BR" dirty="0"/>
              <a:t>= 79 oC </a:t>
            </a:r>
            <a:endParaRPr lang="pt-BR" alt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0658B47B-FD11-40ED-9B7D-F9B758C9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425"/>
            <a:ext cx="68992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3D2CB74E-4924-4619-AE14-0B6679007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37288"/>
            <a:ext cx="28225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/>
              <a:t>(</a:t>
            </a:r>
            <a:r>
              <a:rPr lang="pt-BR" altLang="pt-BR" sz="1800" i="0"/>
              <a:t>Vittal</a:t>
            </a:r>
            <a:r>
              <a:rPr lang="pt-BR" altLang="pt-BR" sz="1800"/>
              <a:t> </a:t>
            </a:r>
            <a:r>
              <a:rPr lang="pt-BR" altLang="pt-BR" sz="1800" i="0"/>
              <a:t>Prasad</a:t>
            </a:r>
            <a:r>
              <a:rPr lang="pt-BR" altLang="pt-BR" sz="1800"/>
              <a:t> et al., </a:t>
            </a:r>
            <a:r>
              <a:rPr lang="pt-BR" altLang="pt-BR" sz="1800" i="0"/>
              <a:t>2007</a:t>
            </a:r>
            <a:r>
              <a:rPr lang="pt-BR" altLang="pt-BR" sz="1800"/>
              <a:t>)</a:t>
            </a:r>
          </a:p>
        </p:txBody>
      </p:sp>
      <p:grpSp>
        <p:nvGrpSpPr>
          <p:cNvPr id="10244" name="Grupo 8">
            <a:extLst>
              <a:ext uri="{FF2B5EF4-FFF2-40B4-BE49-F238E27FC236}">
                <a16:creationId xmlns:a16="http://schemas.microsoft.com/office/drawing/2014/main" id="{EAEF5ACA-BA0D-44A3-A827-DFF3E34BB94E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549275"/>
            <a:ext cx="2430462" cy="863600"/>
            <a:chOff x="4211960" y="548680"/>
            <a:chExt cx="2430492" cy="864096"/>
          </a:xfrm>
        </p:grpSpPr>
        <p:sp>
          <p:nvSpPr>
            <p:cNvPr id="10248" name="CaixaDeTexto 1">
              <a:extLst>
                <a:ext uri="{FF2B5EF4-FFF2-40B4-BE49-F238E27FC236}">
                  <a16:creationId xmlns:a16="http://schemas.microsoft.com/office/drawing/2014/main" id="{B07D9DA2-B980-4C3B-9C72-6F2EA21F62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9837" y="548680"/>
              <a:ext cx="2292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orvalho</a:t>
              </a:r>
            </a:p>
          </p:txBody>
        </p:sp>
        <p:cxnSp>
          <p:nvCxnSpPr>
            <p:cNvPr id="10249" name="Conector de seta reta 3">
              <a:extLst>
                <a:ext uri="{FF2B5EF4-FFF2-40B4-BE49-F238E27FC236}">
                  <a16:creationId xmlns:a16="http://schemas.microsoft.com/office/drawing/2014/main" id="{13E8AF36-1F5F-4ACF-B9E9-1E36438491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211960" y="908720"/>
              <a:ext cx="648072" cy="50405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0245" name="Grupo 7">
            <a:extLst>
              <a:ext uri="{FF2B5EF4-FFF2-40B4-BE49-F238E27FC236}">
                <a16:creationId xmlns:a16="http://schemas.microsoft.com/office/drawing/2014/main" id="{A6B62B08-8468-45A1-93C9-1CB603A9DE6E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014663"/>
            <a:ext cx="2143125" cy="984250"/>
            <a:chOff x="2915816" y="3014320"/>
            <a:chExt cx="2143536" cy="984590"/>
          </a:xfrm>
        </p:grpSpPr>
        <p:sp>
          <p:nvSpPr>
            <p:cNvPr id="10246" name="CaixaDeTexto 6">
              <a:extLst>
                <a:ext uri="{FF2B5EF4-FFF2-40B4-BE49-F238E27FC236}">
                  <a16:creationId xmlns:a16="http://schemas.microsoft.com/office/drawing/2014/main" id="{5BE3EE4B-E78B-4B02-A209-EF072780E0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5816" y="3691133"/>
              <a:ext cx="21435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bolha</a:t>
              </a:r>
            </a:p>
          </p:txBody>
        </p:sp>
        <p:cxnSp>
          <p:nvCxnSpPr>
            <p:cNvPr id="10247" name="Conector de seta reta 5">
              <a:extLst>
                <a:ext uri="{FF2B5EF4-FFF2-40B4-BE49-F238E27FC236}">
                  <a16:creationId xmlns:a16="http://schemas.microsoft.com/office/drawing/2014/main" id="{D507D13A-6A5C-4127-95A6-939DFEC056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349837" y="3014320"/>
              <a:ext cx="510195" cy="5525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7205EA8C-B4DF-4135-9A00-12B9E2B2B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8185150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5">
            <a:extLst>
              <a:ext uri="{FF2B5EF4-FFF2-40B4-BE49-F238E27FC236}">
                <a16:creationId xmlns:a16="http://schemas.microsoft.com/office/drawing/2014/main" id="{DE0CC1B4-2E17-4BCF-B6F7-669463526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6380163"/>
            <a:ext cx="1736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i="0"/>
              <a:t>(Bobbo</a:t>
            </a:r>
            <a:r>
              <a:rPr lang="pt-BR" altLang="pt-BR"/>
              <a:t> et al., </a:t>
            </a:r>
            <a:r>
              <a:rPr lang="pt-BR" altLang="pt-BR" i="0"/>
              <a:t>1998</a:t>
            </a:r>
            <a:r>
              <a:rPr lang="pt-BR" altLang="pt-BR"/>
              <a:t>)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37505A0-162B-4C41-A9B7-90E82CAD5F29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3965575"/>
            <a:ext cx="2292350" cy="668338"/>
            <a:chOff x="5364088" y="3965324"/>
            <a:chExt cx="2292615" cy="667817"/>
          </a:xfrm>
        </p:grpSpPr>
        <p:sp>
          <p:nvSpPr>
            <p:cNvPr id="11280" name="CaixaDeTexto 4">
              <a:extLst>
                <a:ext uri="{FF2B5EF4-FFF2-40B4-BE49-F238E27FC236}">
                  <a16:creationId xmlns:a16="http://schemas.microsoft.com/office/drawing/2014/main" id="{B4F8AB8D-8A1F-4114-8A16-17527EEFE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4325364"/>
              <a:ext cx="2292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orvalho</a:t>
              </a:r>
            </a:p>
          </p:txBody>
        </p:sp>
        <p:cxnSp>
          <p:nvCxnSpPr>
            <p:cNvPr id="11281" name="Conector de seta reta 5">
              <a:extLst>
                <a:ext uri="{FF2B5EF4-FFF2-40B4-BE49-F238E27FC236}">
                  <a16:creationId xmlns:a16="http://schemas.microsoft.com/office/drawing/2014/main" id="{CDD6D7F7-5AE2-40B9-88F3-CF8F15F212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6012160" y="3965324"/>
              <a:ext cx="720080" cy="3600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37A563E-B317-41E2-B37C-8AE7D2880919}"/>
              </a:ext>
            </a:extLst>
          </p:cNvPr>
          <p:cNvGrpSpPr>
            <a:grpSpLocks/>
          </p:cNvGrpSpPr>
          <p:nvPr/>
        </p:nvGrpSpPr>
        <p:grpSpPr bwMode="auto">
          <a:xfrm>
            <a:off x="6510338" y="1922463"/>
            <a:ext cx="2292350" cy="668337"/>
            <a:chOff x="6510395" y="1922759"/>
            <a:chExt cx="2292615" cy="667817"/>
          </a:xfrm>
        </p:grpSpPr>
        <p:sp>
          <p:nvSpPr>
            <p:cNvPr id="11278" name="CaixaDeTexto 7">
              <a:extLst>
                <a:ext uri="{FF2B5EF4-FFF2-40B4-BE49-F238E27FC236}">
                  <a16:creationId xmlns:a16="http://schemas.microsoft.com/office/drawing/2014/main" id="{0682BD12-E8E0-453B-8D5F-4BB46E3E5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395" y="2282799"/>
              <a:ext cx="229261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orvalho</a:t>
              </a:r>
            </a:p>
          </p:txBody>
        </p:sp>
        <p:cxnSp>
          <p:nvCxnSpPr>
            <p:cNvPr id="11279" name="Conector de seta reta 8">
              <a:extLst>
                <a:ext uri="{FF2B5EF4-FFF2-40B4-BE49-F238E27FC236}">
                  <a16:creationId xmlns:a16="http://schemas.microsoft.com/office/drawing/2014/main" id="{CE42FA16-4AE1-401B-B2CF-C3E9323B5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7158467" y="1922759"/>
              <a:ext cx="720080" cy="36004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32CDB25-84BC-43FE-8C1A-3322B6FAF091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1795463"/>
            <a:ext cx="2144712" cy="631825"/>
            <a:chOff x="2627784" y="1795002"/>
            <a:chExt cx="2143536" cy="632520"/>
          </a:xfrm>
        </p:grpSpPr>
        <p:sp>
          <p:nvSpPr>
            <p:cNvPr id="11276" name="CaixaDeTexto 9">
              <a:extLst>
                <a:ext uri="{FF2B5EF4-FFF2-40B4-BE49-F238E27FC236}">
                  <a16:creationId xmlns:a16="http://schemas.microsoft.com/office/drawing/2014/main" id="{58E79266-99A9-4A69-8A8F-F09F7F0482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84" y="1795002"/>
              <a:ext cx="21435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bolha</a:t>
              </a:r>
            </a:p>
          </p:txBody>
        </p:sp>
        <p:cxnSp>
          <p:nvCxnSpPr>
            <p:cNvPr id="11277" name="Conector de seta reta 10">
              <a:extLst>
                <a:ext uri="{FF2B5EF4-FFF2-40B4-BE49-F238E27FC236}">
                  <a16:creationId xmlns:a16="http://schemas.microsoft.com/office/drawing/2014/main" id="{2427B4AE-3E9D-47B0-95A2-F56458A8031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5256" y="2092624"/>
              <a:ext cx="576064" cy="33489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9983765-0A66-4406-A1E3-41616615E01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3230563"/>
            <a:ext cx="2144712" cy="596900"/>
            <a:chOff x="2843808" y="3230000"/>
            <a:chExt cx="2143536" cy="597768"/>
          </a:xfrm>
        </p:grpSpPr>
        <p:cxnSp>
          <p:nvCxnSpPr>
            <p:cNvPr id="11274" name="Conector de seta reta 12">
              <a:extLst>
                <a:ext uri="{FF2B5EF4-FFF2-40B4-BE49-F238E27FC236}">
                  <a16:creationId xmlns:a16="http://schemas.microsoft.com/office/drawing/2014/main" id="{2CE018BA-B7D4-405D-BC91-137F017AC6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95256" y="3492870"/>
              <a:ext cx="576064" cy="33489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1275" name="CaixaDeTexto 13">
              <a:extLst>
                <a:ext uri="{FF2B5EF4-FFF2-40B4-BE49-F238E27FC236}">
                  <a16:creationId xmlns:a16="http://schemas.microsoft.com/office/drawing/2014/main" id="{84DD2214-5774-4139-88D2-BE9D712F9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3808" y="3230000"/>
              <a:ext cx="21435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/>
                <a:t>Curva de ponto de bolha</a:t>
              </a: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680467-75F7-4BF3-9A7B-DB7718C04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7850" y="4186238"/>
            <a:ext cx="976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0066FF"/>
                </a:solidFill>
              </a:rPr>
              <a:t>T = 303 K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416F786-4DC2-43F0-ABFF-F8798C267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751138"/>
            <a:ext cx="974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FF0000"/>
                </a:solidFill>
              </a:rPr>
              <a:t>T = 323 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C5C3A7D9-6E7C-4A97-AF64-6EE190FE2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338"/>
            <a:ext cx="5689600" cy="640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5">
            <a:extLst>
              <a:ext uri="{FF2B5EF4-FFF2-40B4-BE49-F238E27FC236}">
                <a16:creationId xmlns:a16="http://schemas.microsoft.com/office/drawing/2014/main" id="{79FDB458-0276-4BBC-A398-729C2D7CB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6380163"/>
            <a:ext cx="215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i="0"/>
              <a:t>(Teodorescu </a:t>
            </a:r>
            <a:r>
              <a:rPr lang="pt-BR" altLang="pt-BR"/>
              <a:t>et al</a:t>
            </a:r>
            <a:r>
              <a:rPr lang="pt-BR" altLang="pt-BR" i="0"/>
              <a:t>., 2006</a:t>
            </a:r>
            <a:r>
              <a:rPr lang="pt-BR" altLang="pt-BR"/>
              <a:t>)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CA34755-972F-4446-B79C-CBC332FEC5E0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1411288"/>
            <a:ext cx="1081088" cy="3624262"/>
            <a:chOff x="6083573" y="1411101"/>
            <a:chExt cx="1080120" cy="3625045"/>
          </a:xfrm>
        </p:grpSpPr>
        <p:sp>
          <p:nvSpPr>
            <p:cNvPr id="12297" name="Seta para baixo 3">
              <a:extLst>
                <a:ext uri="{FF2B5EF4-FFF2-40B4-BE49-F238E27FC236}">
                  <a16:creationId xmlns:a16="http://schemas.microsoft.com/office/drawing/2014/main" id="{9751E4D3-C926-4A3C-9C59-5A79A1F29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13" y="1411101"/>
              <a:ext cx="360040" cy="1008112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2298" name="Seta para baixo 7">
              <a:extLst>
                <a:ext uri="{FF2B5EF4-FFF2-40B4-BE49-F238E27FC236}">
                  <a16:creationId xmlns:a16="http://schemas.microsoft.com/office/drawing/2014/main" id="{9A529852-3ED8-432A-B741-F624B834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12" y="3462337"/>
              <a:ext cx="323183" cy="404837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2299" name="Seta para baixo 8">
              <a:extLst>
                <a:ext uri="{FF2B5EF4-FFF2-40B4-BE49-F238E27FC236}">
                  <a16:creationId xmlns:a16="http://schemas.microsoft.com/office/drawing/2014/main" id="{5D1AD615-FF2E-4692-A227-9A4D75387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612" y="4254424"/>
              <a:ext cx="323183" cy="404837"/>
            </a:xfrm>
            <a:prstGeom prst="downArrow">
              <a:avLst>
                <a:gd name="adj1" fmla="val 50000"/>
                <a:gd name="adj2" fmla="val 50002"/>
              </a:avLst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2300" name="Elipse 4">
              <a:extLst>
                <a:ext uri="{FF2B5EF4-FFF2-40B4-BE49-F238E27FC236}">
                  <a16:creationId xmlns:a16="http://schemas.microsoft.com/office/drawing/2014/main" id="{B2CE9D33-153E-4B87-9923-EA430489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89" y="2526234"/>
              <a:ext cx="792088" cy="576064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2301" name="Elipse 10">
              <a:extLst>
                <a:ext uri="{FF2B5EF4-FFF2-40B4-BE49-F238E27FC236}">
                  <a16:creationId xmlns:a16="http://schemas.microsoft.com/office/drawing/2014/main" id="{0462EF35-17A0-4620-9B02-F0D5A64CF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89" y="3813992"/>
              <a:ext cx="720080" cy="35805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  <p:sp>
          <p:nvSpPr>
            <p:cNvPr id="12302" name="Elipse 11">
              <a:extLst>
                <a:ext uri="{FF2B5EF4-FFF2-40B4-BE49-F238E27FC236}">
                  <a16:creationId xmlns:a16="http://schemas.microsoft.com/office/drawing/2014/main" id="{51629FDE-0FE7-4DF0-A0EB-CFC7394A5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3573" y="4678088"/>
              <a:ext cx="1080120" cy="358058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  <p:sp>
        <p:nvSpPr>
          <p:cNvPr id="12293" name="AutoShape 5" descr="Resultado de imagem para alienigenas">
            <a:extLst>
              <a:ext uri="{FF2B5EF4-FFF2-40B4-BE49-F238E27FC236}">
                <a16:creationId xmlns:a16="http://schemas.microsoft.com/office/drawing/2014/main" id="{BB5301B3-B0A6-441F-A4DA-928C45ECCE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970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57EB29D-8E58-422C-82D1-BB000FED9FC8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366713"/>
            <a:ext cx="2705100" cy="2706687"/>
            <a:chOff x="292100" y="366585"/>
            <a:chExt cx="2705100" cy="2706628"/>
          </a:xfrm>
        </p:grpSpPr>
        <p:sp>
          <p:nvSpPr>
            <p:cNvPr id="12295" name="CaixaDeTexto 6">
              <a:extLst>
                <a:ext uri="{FF2B5EF4-FFF2-40B4-BE49-F238E27FC236}">
                  <a16:creationId xmlns:a16="http://schemas.microsoft.com/office/drawing/2014/main" id="{054D6194-8685-4D83-9813-5785F8BC29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83" y="366585"/>
              <a:ext cx="238879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400" b="1">
                  <a:solidFill>
                    <a:srgbClr val="0066FF"/>
                  </a:solidFill>
                </a:rPr>
                <a:t>Você vê </a:t>
              </a:r>
            </a:p>
            <a:p>
              <a:pPr algn="ctr"/>
              <a:r>
                <a:rPr lang="pt-BR" altLang="pt-BR" sz="2400" b="1">
                  <a:solidFill>
                    <a:srgbClr val="0066FF"/>
                  </a:solidFill>
                </a:rPr>
                <a:t>algo estranho?</a:t>
              </a:r>
            </a:p>
          </p:txBody>
        </p:sp>
        <p:pic>
          <p:nvPicPr>
            <p:cNvPr id="12296" name="Imagem 12">
              <a:extLst>
                <a:ext uri="{FF2B5EF4-FFF2-40B4-BE49-F238E27FC236}">
                  <a16:creationId xmlns:a16="http://schemas.microsoft.com/office/drawing/2014/main" id="{47E160FB-E10D-4770-BDA3-B382EC140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" y="1377763"/>
              <a:ext cx="270510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>
            <a:extLst>
              <a:ext uri="{FF2B5EF4-FFF2-40B4-BE49-F238E27FC236}">
                <a16:creationId xmlns:a16="http://schemas.microsoft.com/office/drawing/2014/main" id="{A3AC35FC-885C-4EE2-B929-E60A172DD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0" y="526172"/>
            <a:ext cx="73755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5">
            <a:extLst>
              <a:ext uri="{FF2B5EF4-FFF2-40B4-BE49-F238E27FC236}">
                <a16:creationId xmlns:a16="http://schemas.microsoft.com/office/drawing/2014/main" id="{F6786828-AFD7-4F95-B766-1D7BBAC88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0" y="6380163"/>
            <a:ext cx="1441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i="0"/>
              <a:t>(Yu </a:t>
            </a:r>
            <a:r>
              <a:rPr lang="pt-BR" altLang="pt-BR"/>
              <a:t>et al</a:t>
            </a:r>
            <a:r>
              <a:rPr lang="pt-BR" altLang="pt-BR" i="0"/>
              <a:t>., 1980</a:t>
            </a:r>
            <a:r>
              <a:rPr lang="pt-BR" altLang="pt-BR"/>
              <a:t>)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EFC880D-C239-42F2-84B6-FEFD14289D25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366713"/>
            <a:ext cx="2705100" cy="2706687"/>
            <a:chOff x="292100" y="366585"/>
            <a:chExt cx="2705100" cy="2706628"/>
          </a:xfrm>
        </p:grpSpPr>
        <p:sp>
          <p:nvSpPr>
            <p:cNvPr id="13325" name="CaixaDeTexto 4">
              <a:extLst>
                <a:ext uri="{FF2B5EF4-FFF2-40B4-BE49-F238E27FC236}">
                  <a16:creationId xmlns:a16="http://schemas.microsoft.com/office/drawing/2014/main" id="{E6BD727B-71EB-4289-B9AF-4026D993E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75" y="366585"/>
              <a:ext cx="25074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pt-BR" altLang="pt-BR" sz="2400" b="1">
                  <a:solidFill>
                    <a:srgbClr val="0066FF"/>
                  </a:solidFill>
                </a:rPr>
                <a:t>Continua vendo</a:t>
              </a:r>
            </a:p>
            <a:p>
              <a:pPr algn="ctr"/>
              <a:r>
                <a:rPr lang="pt-BR" altLang="pt-BR" sz="2400" b="1">
                  <a:solidFill>
                    <a:srgbClr val="0066FF"/>
                  </a:solidFill>
                </a:rPr>
                <a:t>algo estranho?</a:t>
              </a:r>
            </a:p>
          </p:txBody>
        </p:sp>
        <p:pic>
          <p:nvPicPr>
            <p:cNvPr id="13326" name="Imagem 5">
              <a:extLst>
                <a:ext uri="{FF2B5EF4-FFF2-40B4-BE49-F238E27FC236}">
                  <a16:creationId xmlns:a16="http://schemas.microsoft.com/office/drawing/2014/main" id="{FD8386F2-FFD7-4DEA-A0F4-070E22D3F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" y="1377763"/>
              <a:ext cx="2705100" cy="169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6A1C4DD-1AFE-4505-B200-9CFD79824FCC}"/>
              </a:ext>
            </a:extLst>
          </p:cNvPr>
          <p:cNvGrpSpPr>
            <a:grpSpLocks/>
          </p:cNvGrpSpPr>
          <p:nvPr/>
        </p:nvGrpSpPr>
        <p:grpSpPr bwMode="auto">
          <a:xfrm>
            <a:off x="6048375" y="355600"/>
            <a:ext cx="1903413" cy="4583113"/>
            <a:chOff x="6049018" y="356068"/>
            <a:chExt cx="1903377" cy="4582912"/>
          </a:xfrm>
        </p:grpSpPr>
        <p:grpSp>
          <p:nvGrpSpPr>
            <p:cNvPr id="13318" name="Grupo 1">
              <a:extLst>
                <a:ext uri="{FF2B5EF4-FFF2-40B4-BE49-F238E27FC236}">
                  <a16:creationId xmlns:a16="http://schemas.microsoft.com/office/drawing/2014/main" id="{169060EC-C6DB-4985-BD0A-B754F6CEE1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52195" y="356068"/>
              <a:ext cx="1800200" cy="4582912"/>
              <a:chOff x="6152195" y="356068"/>
              <a:chExt cx="1800200" cy="4582912"/>
            </a:xfrm>
          </p:grpSpPr>
          <p:sp>
            <p:nvSpPr>
              <p:cNvPr id="13320" name="Seta para baixo 7">
                <a:extLst>
                  <a:ext uri="{FF2B5EF4-FFF2-40B4-BE49-F238E27FC236}">
                    <a16:creationId xmlns:a16="http://schemas.microsoft.com/office/drawing/2014/main" id="{F2257BDD-D219-4DC7-AD0E-B5E33F4138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821550" y="4434924"/>
                <a:ext cx="392336" cy="504056"/>
              </a:xfrm>
              <a:prstGeom prst="downArrow">
                <a:avLst>
                  <a:gd name="adj1" fmla="val 50000"/>
                  <a:gd name="adj2" fmla="val 49998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/>
              </a:p>
            </p:txBody>
          </p:sp>
          <p:sp>
            <p:nvSpPr>
              <p:cNvPr id="13321" name="Seta para baixo 8">
                <a:extLst>
                  <a:ext uri="{FF2B5EF4-FFF2-40B4-BE49-F238E27FC236}">
                    <a16:creationId xmlns:a16="http://schemas.microsoft.com/office/drawing/2014/main" id="{0A9CC665-186A-4331-A68A-F3547FC7A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890703" y="2989104"/>
                <a:ext cx="323183" cy="404837"/>
              </a:xfrm>
              <a:prstGeom prst="down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/>
              </a:p>
            </p:txBody>
          </p:sp>
          <p:sp>
            <p:nvSpPr>
              <p:cNvPr id="13322" name="Seta para baixo 9">
                <a:extLst>
                  <a:ext uri="{FF2B5EF4-FFF2-40B4-BE49-F238E27FC236}">
                    <a16:creationId xmlns:a16="http://schemas.microsoft.com/office/drawing/2014/main" id="{F56F138D-BF6A-42EB-9E6C-DF63CF0CC6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729112" y="1045945"/>
                <a:ext cx="323183" cy="404837"/>
              </a:xfrm>
              <a:prstGeom prst="downArrow">
                <a:avLst>
                  <a:gd name="adj1" fmla="val 50000"/>
                  <a:gd name="adj2" fmla="val 50002"/>
                </a:avLst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/>
              </a:p>
            </p:txBody>
          </p:sp>
          <p:sp>
            <p:nvSpPr>
              <p:cNvPr id="13323" name="Elipse 11">
                <a:extLst>
                  <a:ext uri="{FF2B5EF4-FFF2-40B4-BE49-F238E27FC236}">
                    <a16:creationId xmlns:a16="http://schemas.microsoft.com/office/drawing/2014/main" id="{EF691020-CAB1-433E-BB53-2084A2AF6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152195" y="2372086"/>
                <a:ext cx="1800200" cy="550877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/>
              </a:p>
            </p:txBody>
          </p:sp>
          <p:sp>
            <p:nvSpPr>
              <p:cNvPr id="13324" name="Elipse 12">
                <a:extLst>
                  <a:ext uri="{FF2B5EF4-FFF2-40B4-BE49-F238E27FC236}">
                    <a16:creationId xmlns:a16="http://schemas.microsoft.com/office/drawing/2014/main" id="{575589FF-7357-47BC-B730-132100F2A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6228184" y="356068"/>
                <a:ext cx="1368152" cy="552651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pt-BR" altLang="pt-BR"/>
              </a:p>
            </p:txBody>
          </p:sp>
        </p:grpSp>
        <p:sp>
          <p:nvSpPr>
            <p:cNvPr id="13319" name="Elipse 13">
              <a:extLst>
                <a:ext uri="{FF2B5EF4-FFF2-40B4-BE49-F238E27FC236}">
                  <a16:creationId xmlns:a16="http://schemas.microsoft.com/office/drawing/2014/main" id="{75D78B70-56EE-45AB-921D-F6A3C640AF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049018" y="3746714"/>
              <a:ext cx="1763342" cy="639616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pt-BR" altLang="pt-B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B530CA-E7A7-4C64-A124-0DABDEC852A4}"/>
                  </a:ext>
                </a:extLst>
              </p:cNvPr>
              <p:cNvSpPr txBox="1"/>
              <p:nvPr/>
            </p:nvSpPr>
            <p:spPr>
              <a:xfrm>
                <a:off x="8038344" y="2508656"/>
                <a:ext cx="8135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E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IE" sz="1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B530CA-E7A7-4C64-A124-0DABDEC85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344" y="2508656"/>
                <a:ext cx="813556" cy="276999"/>
              </a:xfrm>
              <a:prstGeom prst="rect">
                <a:avLst/>
              </a:prstGeom>
              <a:blipFill>
                <a:blip r:embed="rId4"/>
                <a:stretch>
                  <a:fillRect l="-3008" r="-1504" b="-28889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982BC84-D34F-4A2A-90FA-960BF25C1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81525"/>
            <a:ext cx="58070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b="1">
                <a:solidFill>
                  <a:srgbClr val="0066FF"/>
                </a:solidFill>
              </a:rPr>
              <a:t>É apenas o que se denomina</a:t>
            </a:r>
          </a:p>
          <a:p>
            <a:endParaRPr lang="pt-BR" altLang="pt-BR" sz="3200" b="1">
              <a:solidFill>
                <a:srgbClr val="0066FF"/>
              </a:solidFill>
            </a:endParaRPr>
          </a:p>
          <a:p>
            <a:r>
              <a:rPr lang="pt-BR" altLang="pt-BR" sz="3200" b="1">
                <a:solidFill>
                  <a:srgbClr val="0066FF"/>
                </a:solidFill>
              </a:rPr>
              <a:t>AZEOTROPIA</a:t>
            </a:r>
          </a:p>
        </p:txBody>
      </p:sp>
      <p:pic>
        <p:nvPicPr>
          <p:cNvPr id="18434" name="Picture 2" descr="http://www.evangelie.ru/forum/attachment.php?attachmentid=44488&amp;d=1386959099">
            <a:extLst>
              <a:ext uri="{FF2B5EF4-FFF2-40B4-BE49-F238E27FC236}">
                <a16:creationId xmlns:a16="http://schemas.microsoft.com/office/drawing/2014/main" id="{BCC92FEB-8BA6-464C-91E8-71FA56D7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68413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2345CB-288C-449B-96EA-A09D6068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55588"/>
            <a:ext cx="350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3200" b="1">
                <a:solidFill>
                  <a:srgbClr val="0066FF"/>
                </a:solidFill>
              </a:rPr>
              <a:t>Não se assuste...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508C78-7ED2-4004-A016-6EF0BCE6762E}"/>
              </a:ext>
            </a:extLst>
          </p:cNvPr>
          <p:cNvSpPr txBox="1"/>
          <p:nvPr/>
        </p:nvSpPr>
        <p:spPr>
          <a:xfrm>
            <a:off x="790575" y="2327831"/>
            <a:ext cx="31502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Na região azeotrópica, ou no ponto</a:t>
            </a:r>
          </a:p>
          <a:p>
            <a:r>
              <a:rPr lang="pt-BR" dirty="0">
                <a:solidFill>
                  <a:srgbClr val="FF0000"/>
                </a:solidFill>
              </a:rPr>
              <a:t>azeotrópico, a composição das fases</a:t>
            </a:r>
          </a:p>
          <a:p>
            <a:r>
              <a:rPr lang="pt-BR" dirty="0">
                <a:solidFill>
                  <a:srgbClr val="FF0000"/>
                </a:solidFill>
              </a:rPr>
              <a:t>é a mesma!</a:t>
            </a:r>
            <a:endParaRPr lang="en-I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Text Box 4">
            <a:extLst>
              <a:ext uri="{FF2B5EF4-FFF2-40B4-BE49-F238E27FC236}">
                <a16:creationId xmlns:a16="http://schemas.microsoft.com/office/drawing/2014/main" id="{72FE702D-E9EA-444C-B086-CCFF2F1A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25" y="15569"/>
            <a:ext cx="4691006" cy="586957"/>
          </a:xfrm>
          <a:prstGeom prst="rect">
            <a:avLst/>
          </a:prstGeom>
          <a:gradFill rotWithShape="1">
            <a:gsLst>
              <a:gs pos="0">
                <a:srgbClr val="FF33CC"/>
              </a:gs>
              <a:gs pos="100000">
                <a:srgbClr val="FF33CC">
                  <a:gamma/>
                  <a:tint val="34902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Essência </a:t>
            </a:r>
            <a:r>
              <a:rPr lang="pt-B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 problema??</a:t>
            </a:r>
          </a:p>
        </p:txBody>
      </p:sp>
      <p:sp>
        <p:nvSpPr>
          <p:cNvPr id="4099" name="AutoShape 10">
            <a:extLst>
              <a:ext uri="{FF2B5EF4-FFF2-40B4-BE49-F238E27FC236}">
                <a16:creationId xmlns:a16="http://schemas.microsoft.com/office/drawing/2014/main" id="{9483298C-8326-4984-9767-1EB4B2D2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00213"/>
            <a:ext cx="1439863" cy="2233612"/>
          </a:xfrm>
          <a:prstGeom prst="can">
            <a:avLst>
              <a:gd name="adj" fmla="val 3878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3600"/>
          </a:p>
        </p:txBody>
      </p:sp>
      <p:grpSp>
        <p:nvGrpSpPr>
          <p:cNvPr id="9220" name="Group 18">
            <a:extLst>
              <a:ext uri="{FF2B5EF4-FFF2-40B4-BE49-F238E27FC236}">
                <a16:creationId xmlns:a16="http://schemas.microsoft.com/office/drawing/2014/main" id="{F27F751E-07F6-4CF0-82EA-F4009C16270A}"/>
              </a:ext>
            </a:extLst>
          </p:cNvPr>
          <p:cNvGrpSpPr>
            <a:grpSpLocks/>
          </p:cNvGrpSpPr>
          <p:nvPr/>
        </p:nvGrpSpPr>
        <p:grpSpPr bwMode="auto">
          <a:xfrm>
            <a:off x="333375" y="908050"/>
            <a:ext cx="1322388" cy="877888"/>
            <a:chOff x="414" y="799"/>
            <a:chExt cx="833" cy="553"/>
          </a:xfrm>
        </p:grpSpPr>
        <p:sp>
          <p:nvSpPr>
            <p:cNvPr id="4134" name="AutoShape 13">
              <a:extLst>
                <a:ext uri="{FF2B5EF4-FFF2-40B4-BE49-F238E27FC236}">
                  <a16:creationId xmlns:a16="http://schemas.microsoft.com/office/drawing/2014/main" id="{5A9FE014-B431-4ABC-BF4A-7C8B8FD94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799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0 w 21600"/>
                <a:gd name="T19" fmla="*/ 3176 h 21600"/>
                <a:gd name="T20" fmla="*/ 18460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IE"/>
            </a:p>
          </p:txBody>
        </p:sp>
        <p:sp>
          <p:nvSpPr>
            <p:cNvPr id="4135" name="Text Box 15">
              <a:extLst>
                <a:ext uri="{FF2B5EF4-FFF2-40B4-BE49-F238E27FC236}">
                  <a16:creationId xmlns:a16="http://schemas.microsoft.com/office/drawing/2014/main" id="{CCFB8E8B-2DC5-4F0B-A51F-72E8071B6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" y="1060"/>
              <a:ext cx="754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dirty="0"/>
                <a:t>água</a:t>
              </a:r>
            </a:p>
          </p:txBody>
        </p:sp>
      </p:grpSp>
      <p:grpSp>
        <p:nvGrpSpPr>
          <p:cNvPr id="9221" name="Group 17">
            <a:extLst>
              <a:ext uri="{FF2B5EF4-FFF2-40B4-BE49-F238E27FC236}">
                <a16:creationId xmlns:a16="http://schemas.microsoft.com/office/drawing/2014/main" id="{B75E7B40-E51A-4043-B036-9F3C55AFBD70}"/>
              </a:ext>
            </a:extLst>
          </p:cNvPr>
          <p:cNvGrpSpPr>
            <a:grpSpLocks/>
          </p:cNvGrpSpPr>
          <p:nvPr/>
        </p:nvGrpSpPr>
        <p:grpSpPr bwMode="auto">
          <a:xfrm>
            <a:off x="2051052" y="981076"/>
            <a:ext cx="1571626" cy="863601"/>
            <a:chOff x="1519" y="754"/>
            <a:chExt cx="990" cy="544"/>
          </a:xfrm>
        </p:grpSpPr>
        <p:sp>
          <p:nvSpPr>
            <p:cNvPr id="4132" name="AutoShape 14">
              <a:extLst>
                <a:ext uri="{FF2B5EF4-FFF2-40B4-BE49-F238E27FC236}">
                  <a16:creationId xmlns:a16="http://schemas.microsoft.com/office/drawing/2014/main" id="{DC5D5201-FFB2-4A0C-BFC7-C7B30DF64C0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19" y="754"/>
              <a:ext cx="454" cy="5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40 w 21600"/>
                <a:gd name="T19" fmla="*/ 3176 h 21600"/>
                <a:gd name="T20" fmla="*/ 18460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IE"/>
            </a:p>
          </p:txBody>
        </p:sp>
        <p:sp>
          <p:nvSpPr>
            <p:cNvPr id="4133" name="Text Box 16">
              <a:extLst>
                <a:ext uri="{FF2B5EF4-FFF2-40B4-BE49-F238E27FC236}">
                  <a16:creationId xmlns:a16="http://schemas.microsoft.com/office/drawing/2014/main" id="{037B6FFB-0388-42A4-A050-DE4E2CF07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2" y="1000"/>
              <a:ext cx="69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dirty="0"/>
                <a:t>etanol 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0E95C3C4-F0F6-4095-BC2A-A4055117604B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644900"/>
            <a:ext cx="1439862" cy="2709863"/>
            <a:chOff x="3132138" y="3644900"/>
            <a:chExt cx="1439862" cy="2709863"/>
          </a:xfrm>
        </p:grpSpPr>
        <p:pic>
          <p:nvPicPr>
            <p:cNvPr id="4123" name="Picture 21" descr="flame">
              <a:hlinkClick r:id="rId2"/>
              <a:extLst>
                <a:ext uri="{FF2B5EF4-FFF2-40B4-BE49-F238E27FC236}">
                  <a16:creationId xmlns:a16="http://schemas.microsoft.com/office/drawing/2014/main" id="{2DCDBEA0-BFEE-41B8-AF92-1958B30932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400" y="5949950"/>
              <a:ext cx="330200" cy="404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24" name="Group 36">
              <a:extLst>
                <a:ext uri="{FF2B5EF4-FFF2-40B4-BE49-F238E27FC236}">
                  <a16:creationId xmlns:a16="http://schemas.microsoft.com/office/drawing/2014/main" id="{C3390134-553E-480A-A766-0356C784E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32138" y="3644900"/>
              <a:ext cx="1439862" cy="2233613"/>
              <a:chOff x="1610" y="2523"/>
              <a:chExt cx="907" cy="1407"/>
            </a:xfrm>
          </p:grpSpPr>
          <p:sp>
            <p:nvSpPr>
              <p:cNvPr id="4125" name="AutoShape 5">
                <a:extLst>
                  <a:ext uri="{FF2B5EF4-FFF2-40B4-BE49-F238E27FC236}">
                    <a16:creationId xmlns:a16="http://schemas.microsoft.com/office/drawing/2014/main" id="{CE585F3E-9A6E-4A67-AADD-23E22BD38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2523"/>
                <a:ext cx="907" cy="1407"/>
              </a:xfrm>
              <a:prstGeom prst="can">
                <a:avLst>
                  <a:gd name="adj" fmla="val 38782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6" name="AutoShape 9">
                <a:extLst>
                  <a:ext uri="{FF2B5EF4-FFF2-40B4-BE49-F238E27FC236}">
                    <a16:creationId xmlns:a16="http://schemas.microsoft.com/office/drawing/2014/main" id="{2C55B12D-3005-40CA-816F-4EBB2F370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0" y="3295"/>
                <a:ext cx="907" cy="635"/>
              </a:xfrm>
              <a:prstGeom prst="can">
                <a:avLst>
                  <a:gd name="adj" fmla="val 25000"/>
                </a:avLst>
              </a:prstGeom>
              <a:solidFill>
                <a:srgbClr val="FF9900">
                  <a:alpha val="8117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7" name="Oval 28">
                <a:extLst>
                  <a:ext uri="{FF2B5EF4-FFF2-40B4-BE49-F238E27FC236}">
                    <a16:creationId xmlns:a16="http://schemas.microsoft.com/office/drawing/2014/main" id="{1001EF60-D3CC-4304-B254-658EB4CA1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" y="32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8" name="Oval 29">
                <a:extLst>
                  <a:ext uri="{FF2B5EF4-FFF2-40B4-BE49-F238E27FC236}">
                    <a16:creationId xmlns:a16="http://schemas.microsoft.com/office/drawing/2014/main" id="{DE91B09A-FEA6-4A20-B763-646C98FFD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8" y="333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29" name="Oval 30">
                <a:extLst>
                  <a:ext uri="{FF2B5EF4-FFF2-40B4-BE49-F238E27FC236}">
                    <a16:creationId xmlns:a16="http://schemas.microsoft.com/office/drawing/2014/main" id="{F7130FA5-AE1C-48FA-818E-6968A8497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7" y="324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30" name="Oval 31">
                <a:extLst>
                  <a:ext uri="{FF2B5EF4-FFF2-40B4-BE49-F238E27FC236}">
                    <a16:creationId xmlns:a16="http://schemas.microsoft.com/office/drawing/2014/main" id="{77172CDF-D239-4B23-AAA3-E41C032F3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" y="329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  <p:sp>
            <p:nvSpPr>
              <p:cNvPr id="4131" name="Oval 32">
                <a:extLst>
                  <a:ext uri="{FF2B5EF4-FFF2-40B4-BE49-F238E27FC236}">
                    <a16:creationId xmlns:a16="http://schemas.microsoft.com/office/drawing/2014/main" id="{A2E1CCCE-45D9-493E-86B6-CB8B8AC8F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3213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 sz="3600"/>
              </a:p>
            </p:txBody>
          </p:sp>
        </p:grpSp>
      </p:grpSp>
      <p:grpSp>
        <p:nvGrpSpPr>
          <p:cNvPr id="9227" name="Group 43">
            <a:extLst>
              <a:ext uri="{FF2B5EF4-FFF2-40B4-BE49-F238E27FC236}">
                <a16:creationId xmlns:a16="http://schemas.microsoft.com/office/drawing/2014/main" id="{C05EAB89-C7D7-4A3F-8E6A-66445D9341B0}"/>
              </a:ext>
            </a:extLst>
          </p:cNvPr>
          <p:cNvGrpSpPr>
            <a:grpSpLocks/>
          </p:cNvGrpSpPr>
          <p:nvPr/>
        </p:nvGrpSpPr>
        <p:grpSpPr bwMode="auto">
          <a:xfrm>
            <a:off x="7219950" y="3900489"/>
            <a:ext cx="2035175" cy="1008063"/>
            <a:chOff x="4550" y="1434"/>
            <a:chExt cx="1282" cy="635"/>
          </a:xfrm>
        </p:grpSpPr>
        <p:sp>
          <p:nvSpPr>
            <p:cNvPr id="4121" name="Text Box 40">
              <a:extLst>
                <a:ext uri="{FF2B5EF4-FFF2-40B4-BE49-F238E27FC236}">
                  <a16:creationId xmlns:a16="http://schemas.microsoft.com/office/drawing/2014/main" id="{17DE95FD-7F4A-4E8B-A7EF-8AB129657F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" y="1444"/>
              <a:ext cx="1068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dirty="0"/>
                <a:t>x</a:t>
              </a:r>
              <a:r>
                <a:rPr lang="pt-BR" altLang="pt-BR" sz="2400" baseline="-25000" dirty="0"/>
                <a:t>etanol</a:t>
              </a:r>
              <a:r>
                <a:rPr lang="pt-BR" altLang="pt-BR" sz="2400" dirty="0"/>
                <a:t>=x</a:t>
              </a:r>
              <a:r>
                <a:rPr lang="pt-BR" altLang="pt-BR" sz="2400" baseline="-25000" dirty="0"/>
                <a:t>1</a:t>
              </a:r>
            </a:p>
            <a:p>
              <a:pPr eaLnBrk="1" hangingPunct="1"/>
              <a:r>
                <a:rPr lang="pt-BR" altLang="pt-BR" sz="2400" dirty="0"/>
                <a:t>x</a:t>
              </a:r>
              <a:r>
                <a:rPr lang="pt-BR" altLang="pt-BR" sz="2400" baseline="-25000" dirty="0"/>
                <a:t>água</a:t>
              </a:r>
              <a:r>
                <a:rPr lang="pt-BR" altLang="pt-BR" sz="2400" dirty="0"/>
                <a:t>=x</a:t>
              </a:r>
              <a:r>
                <a:rPr lang="pt-BR" altLang="pt-BR" sz="2400" baseline="-25000" dirty="0"/>
                <a:t>2</a:t>
              </a:r>
              <a:endParaRPr lang="pt-BR" altLang="pt-BR" sz="2400" dirty="0"/>
            </a:p>
          </p:txBody>
        </p:sp>
        <p:sp>
          <p:nvSpPr>
            <p:cNvPr id="4122" name="AutoShape 42">
              <a:extLst>
                <a:ext uri="{FF2B5EF4-FFF2-40B4-BE49-F238E27FC236}">
                  <a16:creationId xmlns:a16="http://schemas.microsoft.com/office/drawing/2014/main" id="{C43F94D1-EDFF-4B18-9555-88C509260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434"/>
              <a:ext cx="235" cy="635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</p:grpSp>
      <p:grpSp>
        <p:nvGrpSpPr>
          <p:cNvPr id="9228" name="Group 44">
            <a:extLst>
              <a:ext uri="{FF2B5EF4-FFF2-40B4-BE49-F238E27FC236}">
                <a16:creationId xmlns:a16="http://schemas.microsoft.com/office/drawing/2014/main" id="{EA085A6E-D3DC-4E93-8FE0-5515539EEA82}"/>
              </a:ext>
            </a:extLst>
          </p:cNvPr>
          <p:cNvGrpSpPr>
            <a:grpSpLocks/>
          </p:cNvGrpSpPr>
          <p:nvPr/>
        </p:nvGrpSpPr>
        <p:grpSpPr bwMode="auto">
          <a:xfrm>
            <a:off x="7219950" y="2598737"/>
            <a:ext cx="1970088" cy="1269999"/>
            <a:chOff x="4550" y="1434"/>
            <a:chExt cx="1241" cy="800"/>
          </a:xfrm>
        </p:grpSpPr>
        <p:sp>
          <p:nvSpPr>
            <p:cNvPr id="4119" name="Text Box 45">
              <a:extLst>
                <a:ext uri="{FF2B5EF4-FFF2-40B4-BE49-F238E27FC236}">
                  <a16:creationId xmlns:a16="http://schemas.microsoft.com/office/drawing/2014/main" id="{981F603C-7E91-46C2-8AC3-5C55A7C2F1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3" y="1477"/>
              <a:ext cx="1068" cy="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0" dirty="0">
                  <a:solidFill>
                    <a:srgbClr val="FF0000"/>
                  </a:solidFill>
                </a:rPr>
                <a:t>y</a:t>
              </a:r>
              <a:r>
                <a:rPr lang="pt-BR" altLang="pt-BR" sz="2400" baseline="-25000" dirty="0">
                  <a:solidFill>
                    <a:srgbClr val="FF0000"/>
                  </a:solidFill>
                </a:rPr>
                <a:t>etanol</a:t>
              </a:r>
              <a:r>
                <a:rPr lang="pt-BR" altLang="pt-BR" sz="2400" dirty="0">
                  <a:solidFill>
                    <a:srgbClr val="FF0000"/>
                  </a:solidFill>
                </a:rPr>
                <a:t> =y</a:t>
              </a:r>
              <a:r>
                <a:rPr lang="pt-BR" altLang="pt-BR" sz="2400" baseline="-25000" dirty="0">
                  <a:solidFill>
                    <a:srgbClr val="FF0000"/>
                  </a:solidFill>
                </a:rPr>
                <a:t>1</a:t>
              </a:r>
            </a:p>
            <a:p>
              <a:pPr eaLnBrk="1" hangingPunct="1"/>
              <a:r>
                <a:rPr lang="pt-BR" altLang="pt-BR" sz="2400" dirty="0">
                  <a:solidFill>
                    <a:srgbClr val="FF0000"/>
                  </a:solidFill>
                </a:rPr>
                <a:t>y</a:t>
              </a:r>
              <a:r>
                <a:rPr lang="pt-BR" altLang="pt-BR" sz="2400" baseline="-25000" dirty="0">
                  <a:solidFill>
                    <a:srgbClr val="FF0000"/>
                  </a:solidFill>
                </a:rPr>
                <a:t>água</a:t>
              </a:r>
              <a:r>
                <a:rPr lang="pt-BR" altLang="pt-BR" sz="2400" dirty="0">
                  <a:solidFill>
                    <a:srgbClr val="FF0000"/>
                  </a:solidFill>
                </a:rPr>
                <a:t> =y</a:t>
              </a:r>
              <a:r>
                <a:rPr lang="pt-BR" altLang="pt-BR" sz="2400" baseline="-25000" dirty="0">
                  <a:solidFill>
                    <a:srgbClr val="FF0000"/>
                  </a:solidFill>
                </a:rPr>
                <a:t>2</a:t>
              </a:r>
              <a:endParaRPr lang="pt-BR" altLang="pt-BR" sz="2400" dirty="0">
                <a:solidFill>
                  <a:srgbClr val="FF0000"/>
                </a:solidFill>
              </a:endParaRPr>
            </a:p>
            <a:p>
              <a:pPr eaLnBrk="1" hangingPunct="1"/>
              <a:endParaRPr lang="pt-BR" altLang="pt-BR" sz="2400" dirty="0"/>
            </a:p>
          </p:txBody>
        </p:sp>
        <p:sp>
          <p:nvSpPr>
            <p:cNvPr id="4120" name="AutoShape 46">
              <a:extLst>
                <a:ext uri="{FF2B5EF4-FFF2-40B4-BE49-F238E27FC236}">
                  <a16:creationId xmlns:a16="http://schemas.microsoft.com/office/drawing/2014/main" id="{7417E5D5-5CCD-4BC4-8374-687568B87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0" y="1434"/>
              <a:ext cx="235" cy="635"/>
            </a:xfrm>
            <a:prstGeom prst="leftBrace">
              <a:avLst>
                <a:gd name="adj1" fmla="val 22518"/>
                <a:gd name="adj2" fmla="val 50000"/>
              </a:avLst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3600"/>
            </a:p>
          </p:txBody>
        </p:sp>
      </p:grpSp>
      <p:sp>
        <p:nvSpPr>
          <p:cNvPr id="9229" name="Text Box 47">
            <a:extLst>
              <a:ext uri="{FF2B5EF4-FFF2-40B4-BE49-F238E27FC236}">
                <a16:creationId xmlns:a16="http://schemas.microsoft.com/office/drawing/2014/main" id="{BFEFA101-9855-4BDB-B780-81E0AA48A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274" y="1771650"/>
            <a:ext cx="142286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FF9900"/>
                </a:solidFill>
              </a:rPr>
              <a:t>T, P fixas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4709339-FE26-4C35-B0A2-DC901C1B136C}"/>
              </a:ext>
            </a:extLst>
          </p:cNvPr>
          <p:cNvGrpSpPr>
            <a:grpSpLocks/>
          </p:cNvGrpSpPr>
          <p:nvPr/>
        </p:nvGrpSpPr>
        <p:grpSpPr bwMode="auto">
          <a:xfrm>
            <a:off x="430213" y="4149725"/>
            <a:ext cx="2486025" cy="1304925"/>
            <a:chOff x="430213" y="4149725"/>
            <a:chExt cx="2486025" cy="1304925"/>
          </a:xfrm>
        </p:grpSpPr>
        <p:sp>
          <p:nvSpPr>
            <p:cNvPr id="4117" name="Line 19">
              <a:extLst>
                <a:ext uri="{FF2B5EF4-FFF2-40B4-BE49-F238E27FC236}">
                  <a16:creationId xmlns:a16="http://schemas.microsoft.com/office/drawing/2014/main" id="{DC3B8477-BFBA-4294-BAF7-CB9C005337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3713" y="4149725"/>
              <a:ext cx="1152525" cy="1008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118" name="CaixaDeTexto 1">
              <a:extLst>
                <a:ext uri="{FF2B5EF4-FFF2-40B4-BE49-F238E27FC236}">
                  <a16:creationId xmlns:a16="http://schemas.microsoft.com/office/drawing/2014/main" id="{E008957B-A2A0-4C96-819F-FCA123A844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213" y="5084763"/>
              <a:ext cx="1903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sz="1800"/>
                <a:t>Sistema fechado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B2992F49-2AF2-4B2B-A662-889E7F11EA12}"/>
              </a:ext>
            </a:extLst>
          </p:cNvPr>
          <p:cNvGrpSpPr>
            <a:grpSpLocks/>
          </p:cNvGrpSpPr>
          <p:nvPr/>
        </p:nvGrpSpPr>
        <p:grpSpPr bwMode="auto">
          <a:xfrm>
            <a:off x="4641586" y="3860800"/>
            <a:ext cx="1893467" cy="1459379"/>
            <a:chOff x="4641598" y="3860800"/>
            <a:chExt cx="1893317" cy="1459215"/>
          </a:xfrm>
        </p:grpSpPr>
        <p:sp>
          <p:nvSpPr>
            <p:cNvPr id="4115" name="Line 22">
              <a:extLst>
                <a:ext uri="{FF2B5EF4-FFF2-40B4-BE49-F238E27FC236}">
                  <a16:creationId xmlns:a16="http://schemas.microsoft.com/office/drawing/2014/main" id="{BBD74F43-2EBE-4E05-9A10-928DDC0463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7900" y="3860800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IE"/>
            </a:p>
          </p:txBody>
        </p:sp>
        <p:sp>
          <p:nvSpPr>
            <p:cNvPr id="4116" name="CaixaDeTexto 3">
              <a:extLst>
                <a:ext uri="{FF2B5EF4-FFF2-40B4-BE49-F238E27FC236}">
                  <a16:creationId xmlns:a16="http://schemas.microsoft.com/office/drawing/2014/main" id="{E346D381-8454-4856-9FDF-C7FFCAA6C1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1598" y="4796854"/>
              <a:ext cx="1893317" cy="523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en-US" b="1" dirty="0"/>
                <a:t>Tempo para </a:t>
              </a:r>
              <a:endParaRPr lang="pt-BR" altLang="en-US" b="1" dirty="0" smtClean="0"/>
            </a:p>
            <a:p>
              <a:r>
                <a:rPr lang="pt-BR" altLang="en-US" b="1" dirty="0" smtClean="0"/>
                <a:t>atingir </a:t>
              </a:r>
              <a:r>
                <a:rPr lang="pt-BR" altLang="en-US" b="1" dirty="0"/>
                <a:t>o equilíbrio...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FF654574-805F-4A1D-B12D-8F9D278E2EDC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2420938"/>
            <a:ext cx="1439863" cy="2232025"/>
            <a:chOff x="5724525" y="2420888"/>
            <a:chExt cx="1439863" cy="2232075"/>
          </a:xfrm>
        </p:grpSpPr>
        <p:grpSp>
          <p:nvGrpSpPr>
            <p:cNvPr id="4109" name="Grupo 40">
              <a:extLst>
                <a:ext uri="{FF2B5EF4-FFF2-40B4-BE49-F238E27FC236}">
                  <a16:creationId xmlns:a16="http://schemas.microsoft.com/office/drawing/2014/main" id="{0E2F3084-ED8F-4BE8-83C6-A8F804D142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4525" y="2420888"/>
              <a:ext cx="1439863" cy="2232075"/>
              <a:chOff x="5724525" y="2420888"/>
              <a:chExt cx="1439863" cy="2232075"/>
            </a:xfrm>
          </p:grpSpPr>
          <p:grpSp>
            <p:nvGrpSpPr>
              <p:cNvPr id="4111" name="Group 35">
                <a:extLst>
                  <a:ext uri="{FF2B5EF4-FFF2-40B4-BE49-F238E27FC236}">
                    <a16:creationId xmlns:a16="http://schemas.microsoft.com/office/drawing/2014/main" id="{92BF6A27-B942-49D8-861E-43F33688DA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4525" y="2420888"/>
                <a:ext cx="1439863" cy="2232075"/>
                <a:chOff x="3833" y="1752"/>
                <a:chExt cx="907" cy="1088"/>
              </a:xfrm>
            </p:grpSpPr>
            <p:sp>
              <p:nvSpPr>
                <p:cNvPr id="4113" name="AutoShape 27">
                  <a:extLst>
                    <a:ext uri="{FF2B5EF4-FFF2-40B4-BE49-F238E27FC236}">
                      <a16:creationId xmlns:a16="http://schemas.microsoft.com/office/drawing/2014/main" id="{94FD02ED-11B4-467F-81D5-EA414FC233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2205"/>
                  <a:ext cx="907" cy="635"/>
                </a:xfrm>
                <a:prstGeom prst="can">
                  <a:avLst>
                    <a:gd name="adj" fmla="val 25000"/>
                  </a:avLst>
                </a:prstGeom>
                <a:solidFill>
                  <a:srgbClr val="FF9900">
                    <a:alpha val="81175"/>
                  </a:srgb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 sz="3600"/>
                </a:p>
              </p:txBody>
            </p:sp>
            <p:sp>
              <p:nvSpPr>
                <p:cNvPr id="4114" name="AutoShape 34">
                  <a:extLst>
                    <a:ext uri="{FF2B5EF4-FFF2-40B4-BE49-F238E27FC236}">
                      <a16:creationId xmlns:a16="http://schemas.microsoft.com/office/drawing/2014/main" id="{A04BE4B0-997D-4F97-9216-F65B353AD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33" y="1752"/>
                  <a:ext cx="907" cy="635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rgbClr val="FFFCF5"/>
                    </a:gs>
                    <a:gs pos="100000">
                      <a:srgbClr val="FFCC66">
                        <a:alpha val="81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90000" tIns="46800" rIns="90000" bIns="46800" anchor="ctr">
                  <a:spAutoFit/>
                </a:bodyPr>
                <a:lstStyle>
                  <a:lvl1pPr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 i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pt-BR" altLang="pt-BR" sz="3600"/>
                </a:p>
              </p:txBody>
            </p:sp>
          </p:grpSp>
          <p:sp>
            <p:nvSpPr>
              <p:cNvPr id="4112" name="Text Box 38">
                <a:extLst>
                  <a:ext uri="{FF2B5EF4-FFF2-40B4-BE49-F238E27FC236}">
                    <a16:creationId xmlns:a16="http://schemas.microsoft.com/office/drawing/2014/main" id="{B6A8D4E6-EED2-4FAD-A193-1C8B5ADBDF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9350" y="3017838"/>
                <a:ext cx="485775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pt-BR" altLang="pt-BR" sz="3600"/>
                  <a:t>V</a:t>
                </a:r>
              </a:p>
            </p:txBody>
          </p:sp>
        </p:grpSp>
        <p:sp>
          <p:nvSpPr>
            <p:cNvPr id="4110" name="Text Box 37">
              <a:extLst>
                <a:ext uri="{FF2B5EF4-FFF2-40B4-BE49-F238E27FC236}">
                  <a16:creationId xmlns:a16="http://schemas.microsoft.com/office/drawing/2014/main" id="{697C9C14-A5F4-4BB3-8C33-884A3B763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3531" y="3867614"/>
              <a:ext cx="43497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3600"/>
                <a:t>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51A45A-8814-4B36-9788-47D1448065E6}"/>
                  </a:ext>
                </a:extLst>
              </p:cNvPr>
              <p:cNvSpPr txBox="1"/>
              <p:nvPr/>
            </p:nvSpPr>
            <p:spPr>
              <a:xfrm>
                <a:off x="7956376" y="4866938"/>
                <a:ext cx="1055024" cy="6707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1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1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sz="1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E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751A45A-8814-4B36-9788-47D14480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4866938"/>
                <a:ext cx="1055024" cy="6707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C16792-C2F7-447F-9995-814B1907B332}"/>
                  </a:ext>
                </a:extLst>
              </p:cNvPr>
              <p:cNvSpPr txBox="1"/>
              <p:nvPr/>
            </p:nvSpPr>
            <p:spPr>
              <a:xfrm>
                <a:off x="7673976" y="1972424"/>
                <a:ext cx="1035668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1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pt-BR" sz="1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IE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3C16792-C2F7-447F-9995-814B1907B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3976" y="1972424"/>
                <a:ext cx="1035668" cy="6707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CaixaDeTexto 1">
            <a:extLst>
              <a:ext uri="{FF2B5EF4-FFF2-40B4-BE49-F238E27FC236}">
                <a16:creationId xmlns:a16="http://schemas.microsoft.com/office/drawing/2014/main" id="{365404F6-05AE-4F19-99F5-3B782F218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568" y="6454940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800" dirty="0"/>
              <a:t>Sistema etanol(1)/água(2)</a:t>
            </a:r>
          </a:p>
        </p:txBody>
      </p:sp>
    </p:spTree>
    <p:extLst>
      <p:ext uri="{BB962C8B-B14F-4D97-AF65-F5344CB8AC3E}">
        <p14:creationId xmlns:p14="http://schemas.microsoft.com/office/powerpoint/2010/main" val="60494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  <p:bldP spid="4" grpId="0"/>
      <p:bldP spid="41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923996FC-E7E9-44DB-8B55-F00156E95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4463"/>
            <a:ext cx="264318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1" descr="Chloroform displayed.svg">
            <a:extLst>
              <a:ext uri="{FF2B5EF4-FFF2-40B4-BE49-F238E27FC236}">
                <a16:creationId xmlns:a16="http://schemas.microsoft.com/office/drawing/2014/main" id="{4AFC22A6-611A-4D51-A906-A12962370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92100"/>
            <a:ext cx="9525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Tetrahydrofuran-2D-skeletal-A.png">
            <a:extLst>
              <a:ext uri="{FF2B5EF4-FFF2-40B4-BE49-F238E27FC236}">
                <a16:creationId xmlns:a16="http://schemas.microsoft.com/office/drawing/2014/main" id="{26BD2ADF-4E5E-46EC-A142-0BD4E1C1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839913"/>
            <a:ext cx="62706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3" descr="Ethanol flat structure.png">
            <a:extLst>
              <a:ext uri="{FF2B5EF4-FFF2-40B4-BE49-F238E27FC236}">
                <a16:creationId xmlns:a16="http://schemas.microsoft.com/office/drawing/2014/main" id="{47B462B7-CCED-4EC6-9BA4-B1D0C24D7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819525"/>
            <a:ext cx="12827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5" descr="Toluol.svg">
            <a:extLst>
              <a:ext uri="{FF2B5EF4-FFF2-40B4-BE49-F238E27FC236}">
                <a16:creationId xmlns:a16="http://schemas.microsoft.com/office/drawing/2014/main" id="{19A471E8-C57E-4CB4-8471-097DA9B9F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5445125"/>
            <a:ext cx="590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aixaDeTexto 14">
            <a:extLst>
              <a:ext uri="{FF2B5EF4-FFF2-40B4-BE49-F238E27FC236}">
                <a16:creationId xmlns:a16="http://schemas.microsoft.com/office/drawing/2014/main" id="{6F33182A-227E-42BE-8956-0C3A149AA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286125"/>
            <a:ext cx="160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0066FF"/>
                </a:solidFill>
              </a:rPr>
              <a:t>Az. de máxima P</a:t>
            </a:r>
          </a:p>
        </p:txBody>
      </p:sp>
      <p:sp>
        <p:nvSpPr>
          <p:cNvPr id="15368" name="CaixaDeTexto 1">
            <a:extLst>
              <a:ext uri="{FF2B5EF4-FFF2-40B4-BE49-F238E27FC236}">
                <a16:creationId xmlns:a16="http://schemas.microsoft.com/office/drawing/2014/main" id="{1F0620F5-1E20-4F70-8BEF-440B98AE2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-14288"/>
            <a:ext cx="1558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FF0000"/>
                </a:solidFill>
              </a:rPr>
              <a:t>Az. de mínima P</a:t>
            </a:r>
          </a:p>
        </p:txBody>
      </p:sp>
      <p:pic>
        <p:nvPicPr>
          <p:cNvPr id="15369" name="Imagem 3">
            <a:extLst>
              <a:ext uri="{FF2B5EF4-FFF2-40B4-BE49-F238E27FC236}">
                <a16:creationId xmlns:a16="http://schemas.microsoft.com/office/drawing/2014/main" id="{4AC1FC0E-4C06-4286-B542-3BBDDB121C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185738"/>
            <a:ext cx="245903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CaixaDeTexto 1">
            <a:extLst>
              <a:ext uri="{FF2B5EF4-FFF2-40B4-BE49-F238E27FC236}">
                <a16:creationId xmlns:a16="http://schemas.microsoft.com/office/drawing/2014/main" id="{55DDBAC6-B40D-4FCF-A338-709E6F4C3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800" y="-36513"/>
            <a:ext cx="1589088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FF0000"/>
                </a:solidFill>
              </a:rPr>
              <a:t>Az. de máxima T</a:t>
            </a:r>
          </a:p>
        </p:txBody>
      </p:sp>
      <p:sp>
        <p:nvSpPr>
          <p:cNvPr id="15371" name="CaixaDeTexto 1">
            <a:extLst>
              <a:ext uri="{FF2B5EF4-FFF2-40B4-BE49-F238E27FC236}">
                <a16:creationId xmlns:a16="http://schemas.microsoft.com/office/drawing/2014/main" id="{7155EE0B-B633-4A52-A044-238D84556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3240088"/>
            <a:ext cx="15478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b="1">
                <a:solidFill>
                  <a:srgbClr val="0066FF"/>
                </a:solidFill>
              </a:rPr>
              <a:t>Az. de mínima T</a:t>
            </a:r>
          </a:p>
        </p:txBody>
      </p:sp>
      <p:sp>
        <p:nvSpPr>
          <p:cNvPr id="15372" name="CaixaDeTexto 4">
            <a:extLst>
              <a:ext uri="{FF2B5EF4-FFF2-40B4-BE49-F238E27FC236}">
                <a16:creationId xmlns:a16="http://schemas.microsoft.com/office/drawing/2014/main" id="{66B31FB6-9869-4585-A7F4-5021DAB56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1141413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(1)</a:t>
            </a:r>
          </a:p>
        </p:txBody>
      </p:sp>
      <p:sp>
        <p:nvSpPr>
          <p:cNvPr id="15373" name="CaixaDeTexto 22">
            <a:extLst>
              <a:ext uri="{FF2B5EF4-FFF2-40B4-BE49-F238E27FC236}">
                <a16:creationId xmlns:a16="http://schemas.microsoft.com/office/drawing/2014/main" id="{FDBA4719-5ECA-4593-A383-8B326C77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2503488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(2)</a:t>
            </a:r>
          </a:p>
        </p:txBody>
      </p:sp>
      <p:sp>
        <p:nvSpPr>
          <p:cNvPr id="15374" name="CaixaDeTexto 24">
            <a:extLst>
              <a:ext uri="{FF2B5EF4-FFF2-40B4-BE49-F238E27FC236}">
                <a16:creationId xmlns:a16="http://schemas.microsoft.com/office/drawing/2014/main" id="{BCBF4B60-A536-4795-BE26-A6E989AF9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4578350"/>
            <a:ext cx="403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(1)</a:t>
            </a:r>
          </a:p>
        </p:txBody>
      </p:sp>
      <p:sp>
        <p:nvSpPr>
          <p:cNvPr id="15375" name="CaixaDeTexto 25">
            <a:extLst>
              <a:ext uri="{FF2B5EF4-FFF2-40B4-BE49-F238E27FC236}">
                <a16:creationId xmlns:a16="http://schemas.microsoft.com/office/drawing/2014/main" id="{6F8038AF-594F-49E9-8B45-3B8BA345D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6369050"/>
            <a:ext cx="401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(2)</a:t>
            </a:r>
          </a:p>
        </p:txBody>
      </p:sp>
      <p:sp>
        <p:nvSpPr>
          <p:cNvPr id="12304" name="CaixaDeTexto 5">
            <a:extLst>
              <a:ext uri="{FF2B5EF4-FFF2-40B4-BE49-F238E27FC236}">
                <a16:creationId xmlns:a16="http://schemas.microsoft.com/office/drawing/2014/main" id="{B50ECF36-FCF2-4F02-9FBF-FEDB90CD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544513"/>
            <a:ext cx="25130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Interações entre</a:t>
            </a:r>
          </a:p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as moléculas diferentes</a:t>
            </a:r>
          </a:p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são mais FORTES que </a:t>
            </a:r>
          </a:p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as interações entre</a:t>
            </a:r>
          </a:p>
          <a:p>
            <a:pPr algn="ctr"/>
            <a:r>
              <a:rPr lang="pt-BR" altLang="pt-BR" sz="1600" b="1">
                <a:solidFill>
                  <a:srgbClr val="FF0000"/>
                </a:solidFill>
              </a:rPr>
              <a:t> as moléculas iguais</a:t>
            </a:r>
          </a:p>
        </p:txBody>
      </p:sp>
      <p:sp>
        <p:nvSpPr>
          <p:cNvPr id="12305" name="CaixaDeTexto 27">
            <a:extLst>
              <a:ext uri="{FF2B5EF4-FFF2-40B4-BE49-F238E27FC236}">
                <a16:creationId xmlns:a16="http://schemas.microsoft.com/office/drawing/2014/main" id="{7D438426-FE6B-4275-B0C9-76CD09B8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763" y="3643313"/>
            <a:ext cx="273526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600" b="1">
                <a:solidFill>
                  <a:srgbClr val="0066FF"/>
                </a:solidFill>
              </a:rPr>
              <a:t>Interações entre</a:t>
            </a:r>
          </a:p>
          <a:p>
            <a:pPr algn="ctr"/>
            <a:r>
              <a:rPr lang="pt-BR" altLang="pt-BR" sz="1600" b="1">
                <a:solidFill>
                  <a:srgbClr val="0066FF"/>
                </a:solidFill>
              </a:rPr>
              <a:t>as moléculas diferentes</a:t>
            </a:r>
          </a:p>
          <a:p>
            <a:pPr algn="ctr"/>
            <a:r>
              <a:rPr lang="pt-BR" altLang="pt-BR" sz="1600" b="1">
                <a:solidFill>
                  <a:srgbClr val="0066FF"/>
                </a:solidFill>
              </a:rPr>
              <a:t>são mais FRACAS que as </a:t>
            </a:r>
          </a:p>
          <a:p>
            <a:pPr algn="ctr"/>
            <a:r>
              <a:rPr lang="pt-BR" altLang="pt-BR" sz="1600" b="1">
                <a:solidFill>
                  <a:srgbClr val="0066FF"/>
                </a:solidFill>
              </a:rPr>
              <a:t>interações entre as </a:t>
            </a:r>
          </a:p>
          <a:p>
            <a:pPr algn="ctr"/>
            <a:r>
              <a:rPr lang="pt-BR" altLang="pt-BR" sz="1600" b="1">
                <a:solidFill>
                  <a:srgbClr val="0066FF"/>
                </a:solidFill>
              </a:rPr>
              <a:t>moléculas iguais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ure10">
            <a:extLst>
              <a:ext uri="{FF2B5EF4-FFF2-40B4-BE49-F238E27FC236}">
                <a16:creationId xmlns:a16="http://schemas.microsoft.com/office/drawing/2014/main" id="{358762DF-09DB-46A5-B215-51FFDEC9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09650"/>
            <a:ext cx="901858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id="{77B84A2C-0CCC-4A15-93CC-54B9BF299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453188"/>
            <a:ext cx="2041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900"/>
              <a:t>Fonte:  www.mhhe.com/smiththermo</a:t>
            </a:r>
          </a:p>
        </p:txBody>
      </p:sp>
      <p:sp>
        <p:nvSpPr>
          <p:cNvPr id="16388" name="Oval 6">
            <a:extLst>
              <a:ext uri="{FF2B5EF4-FFF2-40B4-BE49-F238E27FC236}">
                <a16:creationId xmlns:a16="http://schemas.microsoft.com/office/drawing/2014/main" id="{B5F82B43-791D-444A-850E-1E232BE2B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3262313"/>
            <a:ext cx="288925" cy="215900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6389" name="Oval 7">
            <a:extLst>
              <a:ext uri="{FF2B5EF4-FFF2-40B4-BE49-F238E27FC236}">
                <a16:creationId xmlns:a16="http://schemas.microsoft.com/office/drawing/2014/main" id="{D0B5CED6-200B-46DB-BB4B-265CA0EE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9063" y="2060575"/>
            <a:ext cx="288925" cy="215900"/>
          </a:xfrm>
          <a:prstGeom prst="ellips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cxnSp>
        <p:nvCxnSpPr>
          <p:cNvPr id="16390" name="Conector reto 4">
            <a:extLst>
              <a:ext uri="{FF2B5EF4-FFF2-40B4-BE49-F238E27FC236}">
                <a16:creationId xmlns:a16="http://schemas.microsoft.com/office/drawing/2014/main" id="{1A155944-6A98-44F0-B5DD-DB96B83E6C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51438" y="549275"/>
            <a:ext cx="47625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391" name="CaixaDeTexto 5">
            <a:extLst>
              <a:ext uri="{FF2B5EF4-FFF2-40B4-BE49-F238E27FC236}">
                <a16:creationId xmlns:a16="http://schemas.microsoft.com/office/drawing/2014/main" id="{185183A1-F56D-4EA3-98F3-3C3353C8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404813"/>
            <a:ext cx="1239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curva x</a:t>
            </a:r>
            <a:r>
              <a:rPr lang="pt-BR" altLang="pt-BR" baseline="-25000"/>
              <a:t>1</a:t>
            </a:r>
            <a:r>
              <a:rPr lang="pt-BR" altLang="pt-BR"/>
              <a:t> = y </a:t>
            </a:r>
            <a:r>
              <a:rPr lang="pt-BR" altLang="pt-BR" baseline="-2500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CAFAEBA-C474-44AA-B30B-23D662129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3938588"/>
            <a:ext cx="174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/>
              <a:t>Ponto de azeótropo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BDC1DAD2-C84A-4225-8730-69BBF3E3529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838950" y="3478213"/>
            <a:ext cx="396875" cy="460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EFBF4AC-8F31-4501-9354-6CAC03E14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2513" y="2736850"/>
            <a:ext cx="1746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solidFill>
                  <a:srgbClr val="FF0000"/>
                </a:solidFill>
              </a:rPr>
              <a:t>Ponto de azeótropo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EA37495-80B1-433F-8D9B-E7B739D2B04C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56550" y="2305050"/>
            <a:ext cx="317500" cy="4889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>
            <a:extLst>
              <a:ext uri="{FF2B5EF4-FFF2-40B4-BE49-F238E27FC236}">
                <a16:creationId xmlns:a16="http://schemas.microsoft.com/office/drawing/2014/main" id="{AB57861D-C0FD-44E2-B851-ED383DCC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5207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8">
            <a:extLst>
              <a:ext uri="{FF2B5EF4-FFF2-40B4-BE49-F238E27FC236}">
                <a16:creationId xmlns:a16="http://schemas.microsoft.com/office/drawing/2014/main" id="{0F4A2194-BDB5-40DE-9357-BD057AD7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5888"/>
            <a:ext cx="574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T (K)</a:t>
            </a:r>
          </a:p>
        </p:txBody>
      </p:sp>
      <p:sp>
        <p:nvSpPr>
          <p:cNvPr id="17412" name="Text Box 9">
            <a:extLst>
              <a:ext uri="{FF2B5EF4-FFF2-40B4-BE49-F238E27FC236}">
                <a16:creationId xmlns:a16="http://schemas.microsoft.com/office/drawing/2014/main" id="{45DCC171-E483-45DA-932B-0EBC4BF5F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115888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x</a:t>
            </a:r>
            <a:r>
              <a:rPr lang="pt-BR" altLang="pt-BR" baseline="-25000"/>
              <a:t>1</a:t>
            </a:r>
            <a:endParaRPr lang="pt-BR" altLang="pt-BR"/>
          </a:p>
        </p:txBody>
      </p:sp>
      <p:sp>
        <p:nvSpPr>
          <p:cNvPr id="17413" name="Text Box 10">
            <a:extLst>
              <a:ext uri="{FF2B5EF4-FFF2-40B4-BE49-F238E27FC236}">
                <a16:creationId xmlns:a16="http://schemas.microsoft.com/office/drawing/2014/main" id="{7E4945E6-76FB-4E0B-B633-162C5D9C7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15888"/>
            <a:ext cx="33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y</a:t>
            </a:r>
            <a:r>
              <a:rPr lang="pt-BR" altLang="pt-BR" baseline="-25000"/>
              <a:t>1</a:t>
            </a:r>
            <a:endParaRPr lang="pt-BR" altLang="pt-BR"/>
          </a:p>
        </p:txBody>
      </p:sp>
      <p:sp>
        <p:nvSpPr>
          <p:cNvPr id="14348" name="Rectangle 11">
            <a:extLst>
              <a:ext uri="{FF2B5EF4-FFF2-40B4-BE49-F238E27FC236}">
                <a16:creationId xmlns:a16="http://schemas.microsoft.com/office/drawing/2014/main" id="{FC43D37B-9A33-49DA-8532-7CCA4A57F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12875"/>
            <a:ext cx="4968875" cy="215900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17415" name="Text Box 19">
            <a:extLst>
              <a:ext uri="{FF2B5EF4-FFF2-40B4-BE49-F238E27FC236}">
                <a16:creationId xmlns:a16="http://schemas.microsoft.com/office/drawing/2014/main" id="{053F5B15-B500-46E6-9509-014BB74EC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6092825"/>
            <a:ext cx="20605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800"/>
              <a:t>(</a:t>
            </a:r>
            <a:r>
              <a:rPr lang="pt-BR" altLang="pt-BR" sz="1800" i="0"/>
              <a:t>Peng</a:t>
            </a:r>
            <a:r>
              <a:rPr lang="pt-BR" altLang="pt-BR" sz="1800"/>
              <a:t> et al., </a:t>
            </a:r>
            <a:r>
              <a:rPr lang="pt-BR" altLang="pt-BR" sz="1800" i="0"/>
              <a:t>2009</a:t>
            </a:r>
            <a:r>
              <a:rPr lang="pt-BR" altLang="pt-BR" sz="1800"/>
              <a:t>)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A283AF2-721B-47EE-A85C-11749014620F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393700"/>
            <a:ext cx="5040313" cy="6275388"/>
            <a:chOff x="3924300" y="393798"/>
            <a:chExt cx="5040313" cy="6275290"/>
          </a:xfrm>
        </p:grpSpPr>
        <p:grpSp>
          <p:nvGrpSpPr>
            <p:cNvPr id="17417" name="Grupo 3">
              <a:extLst>
                <a:ext uri="{FF2B5EF4-FFF2-40B4-BE49-F238E27FC236}">
                  <a16:creationId xmlns:a16="http://schemas.microsoft.com/office/drawing/2014/main" id="{084C13A1-B167-4554-9AEF-D0F83FE2A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4300" y="765175"/>
              <a:ext cx="5040313" cy="5903913"/>
              <a:chOff x="3924300" y="765175"/>
              <a:chExt cx="5040313" cy="5903913"/>
            </a:xfrm>
          </p:grpSpPr>
          <p:pic>
            <p:nvPicPr>
              <p:cNvPr id="17419" name="Picture 5">
                <a:extLst>
                  <a:ext uri="{FF2B5EF4-FFF2-40B4-BE49-F238E27FC236}">
                    <a16:creationId xmlns:a16="http://schemas.microsoft.com/office/drawing/2014/main" id="{10DB8051-D111-4E77-880A-11918177BF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900" y="2708275"/>
                <a:ext cx="4176713" cy="3960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7420" name="Line 12">
                <a:extLst>
                  <a:ext uri="{FF2B5EF4-FFF2-40B4-BE49-F238E27FC236}">
                    <a16:creationId xmlns:a16="http://schemas.microsoft.com/office/drawing/2014/main" id="{3B228AEF-FB36-4A99-A41D-10FC12FD86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4163" y="765175"/>
                <a:ext cx="1728788" cy="6477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E"/>
              </a:p>
            </p:txBody>
          </p:sp>
          <p:sp>
            <p:nvSpPr>
              <p:cNvPr id="17421" name="Line 13">
                <a:extLst>
                  <a:ext uri="{FF2B5EF4-FFF2-40B4-BE49-F238E27FC236}">
                    <a16:creationId xmlns:a16="http://schemas.microsoft.com/office/drawing/2014/main" id="{2AE26EAA-960F-4CB7-A263-0BF1C255C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4300" y="1700213"/>
                <a:ext cx="2735263" cy="280828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E"/>
              </a:p>
            </p:txBody>
          </p:sp>
          <p:grpSp>
            <p:nvGrpSpPr>
              <p:cNvPr id="17422" name="Group 18">
                <a:extLst>
                  <a:ext uri="{FF2B5EF4-FFF2-40B4-BE49-F238E27FC236}">
                    <a16:creationId xmlns:a16="http://schemas.microsoft.com/office/drawing/2014/main" id="{F30725F2-84F2-4CCD-AF3E-3BA104423E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80063" y="4508500"/>
                <a:ext cx="1190625" cy="1081088"/>
                <a:chOff x="3515" y="2840"/>
                <a:chExt cx="750" cy="681"/>
              </a:xfrm>
            </p:grpSpPr>
            <p:sp>
              <p:nvSpPr>
                <p:cNvPr id="17425" name="Line 15">
                  <a:extLst>
                    <a:ext uri="{FF2B5EF4-FFF2-40B4-BE49-F238E27FC236}">
                      <a16:creationId xmlns:a16="http://schemas.microsoft.com/office/drawing/2014/main" id="{8AC508ED-83F2-4790-BE81-2248A4DEF5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5" y="2840"/>
                  <a:ext cx="0" cy="681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IE"/>
                </a:p>
              </p:txBody>
            </p:sp>
            <p:sp>
              <p:nvSpPr>
                <p:cNvPr id="17426" name="Line 17">
                  <a:extLst>
                    <a:ext uri="{FF2B5EF4-FFF2-40B4-BE49-F238E27FC236}">
                      <a16:creationId xmlns:a16="http://schemas.microsoft.com/office/drawing/2014/main" id="{95421DAB-4274-4ABD-A8DE-BFCD94661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15" y="2840"/>
                  <a:ext cx="726" cy="0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endParaRPr lang="en-IE"/>
                </a:p>
              </p:txBody>
            </p:sp>
          </p:grpSp>
          <p:sp>
            <p:nvSpPr>
              <p:cNvPr id="17423" name="CaixaDeTexto 15">
                <a:extLst>
                  <a:ext uri="{FF2B5EF4-FFF2-40B4-BE49-F238E27FC236}">
                    <a16:creationId xmlns:a16="http://schemas.microsoft.com/office/drawing/2014/main" id="{BC4106C9-784D-46DC-924C-BF11F85CA9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96188" y="4200723"/>
                <a:ext cx="123944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pt-BR" altLang="pt-BR"/>
                  <a:t>curva x</a:t>
                </a:r>
                <a:r>
                  <a:rPr lang="pt-BR" altLang="pt-BR" baseline="-25000"/>
                  <a:t>1</a:t>
                </a:r>
                <a:r>
                  <a:rPr lang="pt-BR" altLang="pt-BR"/>
                  <a:t> = y </a:t>
                </a:r>
                <a:r>
                  <a:rPr lang="pt-BR" altLang="pt-BR" baseline="-25000"/>
                  <a:t>1</a:t>
                </a:r>
              </a:p>
            </p:txBody>
          </p:sp>
          <p:cxnSp>
            <p:nvCxnSpPr>
              <p:cNvPr id="17424" name="Conector de seta reta 2">
                <a:extLst>
                  <a:ext uri="{FF2B5EF4-FFF2-40B4-BE49-F238E27FC236}">
                    <a16:creationId xmlns:a16="http://schemas.microsoft.com/office/drawing/2014/main" id="{88FF5C2F-FB23-4000-9153-5846A678DCC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740352" y="3717032"/>
                <a:ext cx="288032" cy="432048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7418" name="CaixaDeTexto 4">
              <a:extLst>
                <a:ext uri="{FF2B5EF4-FFF2-40B4-BE49-F238E27FC236}">
                  <a16:creationId xmlns:a16="http://schemas.microsoft.com/office/drawing/2014/main" id="{582C141B-468D-40F4-A218-EED76A33A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563" y="393798"/>
              <a:ext cx="18533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pt-BR" altLang="pt-BR" b="1">
                  <a:solidFill>
                    <a:srgbClr val="FF0000"/>
                  </a:solidFill>
                </a:rPr>
                <a:t>Ponto de azeótropo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6195"/>
          <a:stretch/>
        </p:blipFill>
        <p:spPr>
          <a:xfrm>
            <a:off x="611560" y="2132856"/>
            <a:ext cx="4941632" cy="32710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43068" y="1117932"/>
            <a:ext cx="1657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P = 759,81 mmHg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1520" y="554601"/>
            <a:ext cx="7930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Exemplos de valores reais de frações molares em diferentes estados de equilíbrio de fases</a:t>
            </a:r>
          </a:p>
          <a:p>
            <a:r>
              <a:rPr lang="pt-BR" b="1" dirty="0"/>
              <a:t>d</a:t>
            </a:r>
            <a:r>
              <a:rPr lang="pt-BR" b="1" dirty="0" smtClean="0"/>
              <a:t>o sistema etanol(1)/água(2)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4303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2640013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Imagem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857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8" descr="Resultado de imagem para ca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73238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Conector de seta reta 33"/>
          <p:cNvCxnSpPr/>
          <p:nvPr/>
        </p:nvCxnSpPr>
        <p:spPr>
          <a:xfrm flipV="1">
            <a:off x="3490913" y="1455738"/>
            <a:ext cx="2087562" cy="83661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3473450" y="2640013"/>
            <a:ext cx="2105025" cy="866775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CaixaDeTexto 36"/>
          <p:cNvSpPr txBox="1">
            <a:spLocks noChangeArrowheads="1"/>
          </p:cNvSpPr>
          <p:nvPr/>
        </p:nvSpPr>
        <p:spPr bwMode="auto">
          <a:xfrm>
            <a:off x="4138613" y="2271713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?????????</a:t>
            </a:r>
          </a:p>
        </p:txBody>
      </p:sp>
      <p:sp>
        <p:nvSpPr>
          <p:cNvPr id="20488" name="CaixaDeTexto 1"/>
          <p:cNvSpPr txBox="1">
            <a:spLocks noChangeArrowheads="1"/>
          </p:cNvSpPr>
          <p:nvPr/>
        </p:nvSpPr>
        <p:spPr bwMode="auto">
          <a:xfrm>
            <a:off x="1944688" y="5516563"/>
            <a:ext cx="482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1" baseline="0"/>
              <a:t>(material sobre destilação etanólica - EEL)</a:t>
            </a:r>
            <a:endParaRPr lang="pt-BR" altLang="pt-BR" sz="1800" b="1"/>
          </a:p>
        </p:txBody>
      </p:sp>
    </p:spTree>
    <p:extLst>
      <p:ext uri="{BB962C8B-B14F-4D97-AF65-F5344CB8AC3E}">
        <p14:creationId xmlns:p14="http://schemas.microsoft.com/office/powerpoint/2010/main" val="14894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Image 5: Cross-sectional diagram of a binary fractional distillation tower with bubble-cap trays. (See theoretical plate for enlarged tray image.)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3397250" cy="658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7" descr="591110888255_glockenbo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04813"/>
            <a:ext cx="51911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tângulo 6"/>
          <p:cNvSpPr>
            <a:spLocks noChangeArrowheads="1"/>
          </p:cNvSpPr>
          <p:nvPr/>
        </p:nvSpPr>
        <p:spPr bwMode="auto">
          <a:xfrm>
            <a:off x="4572000" y="4365104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dirty="0" smtClean="0">
                <a:latin typeface="+mj-lt"/>
                <a:hlinkClick r:id="rId5"/>
              </a:rPr>
              <a:t>Coluna de </a:t>
            </a:r>
            <a:r>
              <a:rPr lang="pt-BR" altLang="pt-BR" sz="2400" dirty="0">
                <a:latin typeface="+mj-lt"/>
                <a:hlinkClick r:id="rId5"/>
              </a:rPr>
              <a:t>D</a:t>
            </a:r>
            <a:r>
              <a:rPr lang="pt-BR" altLang="pt-BR" sz="2400" dirty="0" smtClean="0">
                <a:latin typeface="+mj-lt"/>
                <a:hlinkClick r:id="rId5"/>
              </a:rPr>
              <a:t>estilação 1 </a:t>
            </a:r>
            <a:endParaRPr lang="pt-BR" altLang="pt-BR" sz="2400" dirty="0" smtClean="0">
              <a:latin typeface="+mj-lt"/>
              <a:hlinkClick r:id="rId6" action="ppaction://hlinkpres?slideindex=1&amp;slidetitle=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129802" y="5157192"/>
            <a:ext cx="345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hlinkClick r:id="rId7"/>
              </a:rPr>
              <a:t>Coluna de Destilação 2</a:t>
            </a:r>
            <a:r>
              <a:rPr lang="pt-BR" sz="2400" dirty="0" smtClean="0"/>
              <a:t>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1575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611188" y="765175"/>
            <a:ext cx="78517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No dimensionamento de processos de separação é necessário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fazer, de algum modo, a predição de quanto haverá de cada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 i="1" baseline="0"/>
              <a:t>componente em cada fase.</a:t>
            </a:r>
          </a:p>
        </p:txBody>
      </p:sp>
      <p:pic>
        <p:nvPicPr>
          <p:cNvPr id="22532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349500"/>
            <a:ext cx="5184775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id="{FE77CF61-A132-4991-A942-311D19461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" y="179388"/>
            <a:ext cx="8599488" cy="157162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“Deseja-se relacionar quantitativamente as variáveis que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descrevem o estado de equilíbrio de duas ou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mais fases livres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para trocar energia e matéria” </a:t>
            </a:r>
          </a:p>
        </p:txBody>
      </p:sp>
      <p:sp>
        <p:nvSpPr>
          <p:cNvPr id="6147" name="Text Box 6">
            <a:extLst>
              <a:ext uri="{FF2B5EF4-FFF2-40B4-BE49-F238E27FC236}">
                <a16:creationId xmlns:a16="http://schemas.microsoft.com/office/drawing/2014/main" id="{8FE415E7-541A-458D-B694-33F1EA88D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97425"/>
            <a:ext cx="82089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>
                <a:solidFill>
                  <a:srgbClr val="FF0000"/>
                </a:solidFill>
              </a:rPr>
              <a:t>Fase em equilíbrio:  significa qualquer região do espaço em que as propriedades intensivas sejam iguais.</a:t>
            </a:r>
          </a:p>
        </p:txBody>
      </p:sp>
      <p:sp>
        <p:nvSpPr>
          <p:cNvPr id="6148" name="Text Box 7">
            <a:extLst>
              <a:ext uri="{FF2B5EF4-FFF2-40B4-BE49-F238E27FC236}">
                <a16:creationId xmlns:a16="http://schemas.microsoft.com/office/drawing/2014/main" id="{BC14DD2C-64FE-4617-901A-07F900486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906838"/>
            <a:ext cx="8208963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 b="1" dirty="0"/>
              <a:t>Propriedades intensivas: </a:t>
            </a:r>
          </a:p>
          <a:p>
            <a:pPr eaLnBrk="1" hangingPunct="1"/>
            <a:r>
              <a:rPr lang="pt-BR" altLang="pt-BR" sz="2000" b="1" dirty="0"/>
              <a:t>prioritariamente T, P e composição.</a:t>
            </a:r>
          </a:p>
        </p:txBody>
      </p:sp>
      <p:pic>
        <p:nvPicPr>
          <p:cNvPr id="6149" name="Picture 8" descr="MCj02391950000[1]">
            <a:extLst>
              <a:ext uri="{FF2B5EF4-FFF2-40B4-BE49-F238E27FC236}">
                <a16:creationId xmlns:a16="http://schemas.microsoft.com/office/drawing/2014/main" id="{D7380F30-1B7B-489A-A75E-DBBDB5245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43986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6F314E1B-35A4-4771-9F1E-2F4B9DF8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33375"/>
            <a:ext cx="8120063" cy="1571625"/>
          </a:xfrm>
          <a:prstGeom prst="rect">
            <a:avLst/>
          </a:prstGeom>
          <a:solidFill>
            <a:srgbClr val="33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“Deseja-se descrever o estado de duas ou mais fases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que são livres para interagir e que tenham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alcançado o estado </a:t>
            </a:r>
          </a:p>
          <a:p>
            <a:pPr algn="ctr" eaLnBrk="1" hangingPunct="1"/>
            <a:r>
              <a:rPr lang="pt-BR" altLang="pt-BR" sz="2400" b="1">
                <a:solidFill>
                  <a:schemeClr val="bg1"/>
                </a:solidFill>
              </a:rPr>
              <a:t>de equilíbrio”</a:t>
            </a: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91487A7B-EB13-4D3A-B165-5C0192278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781300"/>
            <a:ext cx="8208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pt-B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OU SEJA....</a:t>
            </a:r>
          </a:p>
          <a:p>
            <a:pPr>
              <a:defRPr/>
            </a:pPr>
            <a:endParaRPr lang="pt-BR" sz="24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pt-BR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DADAS ALGUMAS PROPRIEDADES DO EQUILÍBRIO</a:t>
            </a:r>
          </a:p>
          <a:p>
            <a:pPr>
              <a:defRPr/>
            </a:pPr>
            <a:r>
              <a:rPr lang="pt-BR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 DUAS FASES, NOSSA TAREFA É</a:t>
            </a:r>
          </a:p>
          <a:p>
            <a:pPr>
              <a:defRPr/>
            </a:pPr>
            <a:r>
              <a:rPr lang="pt-BR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PREVER (CALCULAR) AQUELAS QUE NÃO SÃO DADAS...!!!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>
            <a:extLst>
              <a:ext uri="{FF2B5EF4-FFF2-40B4-BE49-F238E27FC236}">
                <a16:creationId xmlns:a16="http://schemas.microsoft.com/office/drawing/2014/main" id="{464BDECC-AA67-494D-BFDC-2F30DB57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106"/>
            <a:ext cx="519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b="1" i="1" u="sng" baseline="0" dirty="0">
                <a:solidFill>
                  <a:srgbClr val="FF0000"/>
                </a:solidFill>
              </a:rPr>
              <a:t>Regra das fases de </a:t>
            </a:r>
            <a:r>
              <a:rPr lang="pt-BR" altLang="en-US" b="1" i="1" u="sng" baseline="0" dirty="0" err="1">
                <a:solidFill>
                  <a:srgbClr val="FF0000"/>
                </a:solidFill>
              </a:rPr>
              <a:t>Gibbs</a:t>
            </a:r>
            <a:endParaRPr lang="en-IE" altLang="en-US" b="1" i="1" u="sng" baseline="0" dirty="0">
              <a:solidFill>
                <a:srgbClr val="FF0000"/>
              </a:solidFill>
            </a:endParaRPr>
          </a:p>
        </p:txBody>
      </p:sp>
      <p:sp>
        <p:nvSpPr>
          <p:cNvPr id="22532" name="TextBox 3">
            <a:extLst>
              <a:ext uri="{FF2B5EF4-FFF2-40B4-BE49-F238E27FC236}">
                <a16:creationId xmlns:a16="http://schemas.microsoft.com/office/drawing/2014/main" id="{3EBF80F7-BC5F-4294-966E-111084BA7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219200"/>
            <a:ext cx="233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2400" b="1" baseline="0">
                <a:latin typeface="Arial Black" panose="020B0A04020102020204" pitchFamily="34" charset="0"/>
              </a:rPr>
              <a:t>F = C – P + 2 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FFC99AE-6588-4403-B006-B28F9B806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060575"/>
            <a:ext cx="4346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F = graus de liberdade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C = número de componentes do sistema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aseline="0"/>
              <a:t>P = número de fases no sistema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D07CD4E-441A-4E37-9665-4EAC0D3E410B}"/>
              </a:ext>
            </a:extLst>
          </p:cNvPr>
          <p:cNvGrpSpPr>
            <a:grpSpLocks/>
          </p:cNvGrpSpPr>
          <p:nvPr/>
        </p:nvGrpSpPr>
        <p:grpSpPr bwMode="auto">
          <a:xfrm>
            <a:off x="6230938" y="114300"/>
            <a:ext cx="2705100" cy="3713163"/>
            <a:chOff x="6230938" y="114300"/>
            <a:chExt cx="2705100" cy="3713163"/>
          </a:xfrm>
        </p:grpSpPr>
        <p:pic>
          <p:nvPicPr>
            <p:cNvPr id="23561" name="Picture 2" descr="Resultado de imagem para accorrentado">
              <a:extLst>
                <a:ext uri="{FF2B5EF4-FFF2-40B4-BE49-F238E27FC236}">
                  <a16:creationId xmlns:a16="http://schemas.microsoft.com/office/drawing/2014/main" id="{4FC5EBF4-413F-4E17-BB78-04730FEF5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288" y="114300"/>
              <a:ext cx="1217612" cy="174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4" descr="Resultado de imagem para liberdade">
              <a:extLst>
                <a:ext uri="{FF2B5EF4-FFF2-40B4-BE49-F238E27FC236}">
                  <a16:creationId xmlns:a16="http://schemas.microsoft.com/office/drawing/2014/main" id="{1B91B445-7884-4634-B0B6-53E6C6FC3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38" y="2141538"/>
              <a:ext cx="2705100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TextBox 9">
            <a:extLst>
              <a:ext uri="{FF2B5EF4-FFF2-40B4-BE49-F238E27FC236}">
                <a16:creationId xmlns:a16="http://schemas.microsoft.com/office/drawing/2014/main" id="{2AC40DC6-0381-4FFB-9788-6AB769EE1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410075"/>
            <a:ext cx="6570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1800" b="1" i="1" u="sng" baseline="0">
                <a:solidFill>
                  <a:srgbClr val="0000FF"/>
                </a:solidFill>
              </a:rPr>
              <a:t>O que significa GRAUS DE LIBERDADE DE UM SISTEMA?</a:t>
            </a:r>
            <a:endParaRPr lang="en-IE" altLang="en-US" sz="1800" b="1" i="1" u="sng" baseline="0">
              <a:solidFill>
                <a:srgbClr val="0000FF"/>
              </a:solidFill>
            </a:endParaRPr>
          </a:p>
        </p:txBody>
      </p:sp>
      <p:sp>
        <p:nvSpPr>
          <p:cNvPr id="22537" name="TextBox 10">
            <a:extLst>
              <a:ext uri="{FF2B5EF4-FFF2-40B4-BE49-F238E27FC236}">
                <a16:creationId xmlns:a16="http://schemas.microsoft.com/office/drawing/2014/main" id="{2FF3A164-9526-4084-BCDE-D60D519DD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5253038"/>
            <a:ext cx="691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>
                <a:latin typeface="Arial Black" panose="020B0A04020102020204" pitchFamily="34" charset="0"/>
              </a:rPr>
              <a:t>Significa “quantas variáveis devem ser especificadas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E" altLang="en-US" sz="1800" b="1" baseline="0">
                <a:latin typeface="Arial Black" panose="020B0A04020102020204" pitchFamily="34" charset="0"/>
              </a:rPr>
              <a:t>para que todas as outras possam ser determinadas”!</a:t>
            </a:r>
          </a:p>
        </p:txBody>
      </p:sp>
    </p:spTree>
    <p:extLst>
      <p:ext uri="{BB962C8B-B14F-4D97-AF65-F5344CB8AC3E}">
        <p14:creationId xmlns:p14="http://schemas.microsoft.com/office/powerpoint/2010/main" val="177077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6" grpId="0"/>
      <p:bldP spid="22537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780</Words>
  <Application>Microsoft Office PowerPoint</Application>
  <PresentationFormat>Apresentação na tela (4:3)</PresentationFormat>
  <Paragraphs>195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Cambria Math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UERGS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uergscaxias</dc:creator>
  <cp:lastModifiedBy>Samantha Pinho</cp:lastModifiedBy>
  <cp:revision>603</cp:revision>
  <cp:lastPrinted>2022-02-02T20:17:50Z</cp:lastPrinted>
  <dcterms:created xsi:type="dcterms:W3CDTF">2005-03-02T19:23:41Z</dcterms:created>
  <dcterms:modified xsi:type="dcterms:W3CDTF">2023-04-10T12:34:38Z</dcterms:modified>
</cp:coreProperties>
</file>