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7" r:id="rId8"/>
    <p:sldId id="264" r:id="rId9"/>
    <p:sldId id="269" r:id="rId10"/>
    <p:sldId id="265" r:id="rId11"/>
    <p:sldId id="262" r:id="rId12"/>
    <p:sldId id="263" r:id="rId13"/>
    <p:sldId id="266" r:id="rId14"/>
    <p:sldId id="261" r:id="rId1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68" d="100"/>
          <a:sy n="68" d="100"/>
        </p:scale>
        <p:origin x="144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08/08/2023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08/08/2023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08/08/2023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08/08/2023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08/08/2023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08/08/2023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08/08/2023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08/08/2023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08/08/2023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08/08/2023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08/08/2023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1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16D07-504D-4000-B3AF-3900B7A2645B}" type="datetimeFigureOut">
              <a:rPr lang="pt-BR" smtClean="0"/>
              <a:pPr/>
              <a:t>08/08/2023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4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i="1" dirty="0" smtClean="0"/>
              <a:t>SEA-5918 - Modelagem </a:t>
            </a:r>
            <a:r>
              <a:rPr lang="pt-BR" i="1" dirty="0"/>
              <a:t>Matemática em Bioprocessos Ambientais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Responsável : Rogers Ribeiro</a:t>
            </a:r>
          </a:p>
          <a:p>
            <a:r>
              <a:rPr lang="pt-BR" dirty="0" smtClean="0"/>
              <a:t>Princípios básicos de modelagem matemática de bioprocessos ambientais.</a:t>
            </a:r>
            <a:endParaRPr lang="pt-BR" dirty="0"/>
          </a:p>
        </p:txBody>
      </p:sp>
      <p:pic>
        <p:nvPicPr>
          <p:cNvPr id="11266" name="Picture 2" descr="http://www1.eesc.usp.br/ppgsea/image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24744"/>
            <a:ext cx="3619500" cy="76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00725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Complexidade matemática dos modelos matemáticos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978390" y="6488668"/>
            <a:ext cx="2779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Fonte: Gilles G. </a:t>
            </a:r>
            <a:r>
              <a:rPr lang="pt-BR" dirty="0" err="1" smtClean="0"/>
              <a:t>Patry</a:t>
            </a:r>
            <a:r>
              <a:rPr lang="pt-BR" dirty="0" smtClean="0"/>
              <a:t> (20??)</a:t>
            </a:r>
            <a:endParaRPr lang="pt-BR" dirty="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8640"/>
            <a:ext cx="7426253" cy="626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Evolução dos modelos de biofilmes</a:t>
            </a:r>
            <a:endParaRPr lang="pt-BR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5044168" cy="527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08794"/>
              </p:ext>
            </p:extLst>
          </p:nvPr>
        </p:nvGraphicFramePr>
        <p:xfrm>
          <a:off x="6660232" y="1700808"/>
          <a:ext cx="1484313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5" name="Objeto de Shell de Gerenciador" showAsIcon="1" r:id="rId4" imgW="1484640" imgH="686880" progId="Package">
                  <p:embed/>
                </p:oleObj>
              </mc:Choice>
              <mc:Fallback>
                <p:oleObj name="Objeto de Shell de Gerenciador" showAsIcon="1" r:id="rId4" imgW="1484640" imgH="686880" progId="Packag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1700808"/>
                        <a:ext cx="1484313" cy="68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459203"/>
              </p:ext>
            </p:extLst>
          </p:nvPr>
        </p:nvGraphicFramePr>
        <p:xfrm>
          <a:off x="6228184" y="2996952"/>
          <a:ext cx="2309813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6" name="Objeto de Shell de Gerenciador" showAsIcon="1" r:id="rId6" imgW="2309760" imgH="686880" progId="Package">
                  <p:embed/>
                </p:oleObj>
              </mc:Choice>
              <mc:Fallback>
                <p:oleObj name="Objeto de Shell de Gerenciador" showAsIcon="1" r:id="rId6" imgW="2309760" imgH="686880" progId="Package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2996952"/>
                        <a:ext cx="2309813" cy="68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693321"/>
              </p:ext>
            </p:extLst>
          </p:nvPr>
        </p:nvGraphicFramePr>
        <p:xfrm>
          <a:off x="6660232" y="4293096"/>
          <a:ext cx="1471613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7" name="Objeto de Shell de Gerenciador" showAsIcon="1" r:id="rId8" imgW="1472040" imgH="686880" progId="Package">
                  <p:embed/>
                </p:oleObj>
              </mc:Choice>
              <mc:Fallback>
                <p:oleObj name="Objeto de Shell de Gerenciador" showAsIcon="1" r:id="rId8" imgW="1472040" imgH="686880" progId="Package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4293096"/>
                        <a:ext cx="1471613" cy="68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Etapas da modelagem matemática</a:t>
            </a:r>
            <a:endParaRPr lang="pt-BR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4577" y="1412247"/>
            <a:ext cx="4461639" cy="540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Metodologia para validação de modelos matemáticos</a:t>
            </a:r>
            <a:endParaRPr lang="pt-B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8681"/>
          <a:stretch>
            <a:fillRect/>
          </a:stretch>
        </p:blipFill>
        <p:spPr bwMode="auto">
          <a:xfrm>
            <a:off x="1115616" y="1340768"/>
            <a:ext cx="6310725" cy="508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623719" y="6519446"/>
            <a:ext cx="25202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/>
              <a:t>Fonte: Ulf </a:t>
            </a:r>
            <a:r>
              <a:rPr lang="pt-BR" sz="1600" dirty="0" err="1" smtClean="0"/>
              <a:t>Jeppsson</a:t>
            </a:r>
            <a:r>
              <a:rPr lang="pt-BR" sz="1600" dirty="0" smtClean="0"/>
              <a:t> (1996)</a:t>
            </a:r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475642"/>
              </p:ext>
            </p:extLst>
          </p:nvPr>
        </p:nvGraphicFramePr>
        <p:xfrm>
          <a:off x="323528" y="116640"/>
          <a:ext cx="8820472" cy="6534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6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4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dirty="0">
                          <a:effectLst/>
                        </a:rPr>
                        <a:t>Dia</a:t>
                      </a:r>
                      <a:endParaRPr lang="pt-B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dirty="0">
                          <a:effectLst/>
                        </a:rPr>
                        <a:t>Conteúdo</a:t>
                      </a:r>
                      <a:endParaRPr lang="pt-B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09/</a:t>
                      </a:r>
                      <a:r>
                        <a:rPr lang="pt-BR" sz="2000" dirty="0" err="1" smtClean="0">
                          <a:effectLst/>
                        </a:rPr>
                        <a:t>ago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>
                          <a:effectLst/>
                        </a:rPr>
                        <a:t>Motivação à modelagem matemática de bioprocessos ambientais.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16/</a:t>
                      </a:r>
                      <a:r>
                        <a:rPr lang="pt-BR" sz="2000" dirty="0" err="1" smtClean="0">
                          <a:effectLst/>
                        </a:rPr>
                        <a:t>ago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>
                          <a:effectLst/>
                        </a:rPr>
                        <a:t>Princípios básicos de modelagem matemática de bioprocessos ambientais. 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23/</a:t>
                      </a:r>
                      <a:r>
                        <a:rPr lang="pt-BR" sz="2000" dirty="0" err="1" smtClean="0">
                          <a:effectLst/>
                        </a:rPr>
                        <a:t>ago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>
                          <a:effectLst/>
                        </a:rPr>
                        <a:t>Classificação dos modelos matemáticos. Conceito de equações e variáveis de estado.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30/</a:t>
                      </a:r>
                      <a:r>
                        <a:rPr lang="pt-BR" sz="2000" dirty="0" err="1" smtClean="0">
                          <a:effectLst/>
                        </a:rPr>
                        <a:t>ago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</a:rPr>
                        <a:t>Modelagem matemática aplicada a </a:t>
                      </a:r>
                      <a:r>
                        <a:rPr lang="pt-BR" sz="2000" dirty="0" err="1">
                          <a:effectLst/>
                        </a:rPr>
                        <a:t>bioprocessos</a:t>
                      </a:r>
                      <a:r>
                        <a:rPr lang="pt-BR" sz="2000" dirty="0">
                          <a:effectLst/>
                        </a:rPr>
                        <a:t> ambientais. 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06/set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>
                          <a:effectLst/>
                        </a:rPr>
                        <a:t>Modelagem matemática aplicada a bioprocessos ambientais. 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13/set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>
                          <a:effectLst/>
                        </a:rPr>
                        <a:t>Modelagem matemática aplicada a bioprocessos ambientais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20/set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>
                          <a:effectLst/>
                        </a:rPr>
                        <a:t>1a. Avaliação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27/set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</a:rPr>
                        <a:t>Análise de reatores em </a:t>
                      </a:r>
                      <a:r>
                        <a:rPr lang="pt-BR" sz="2000" dirty="0" err="1">
                          <a:effectLst/>
                        </a:rPr>
                        <a:t>Bioprocessos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04/out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Análise de reatores em </a:t>
                      </a:r>
                      <a:r>
                        <a:rPr lang="pt-BR" sz="2000" dirty="0" err="1" smtClean="0">
                          <a:effectLst/>
                        </a:rPr>
                        <a:t>Bioprocessos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11/out</a:t>
                      </a:r>
                      <a:endParaRPr lang="pt-BR" sz="2000" dirty="0">
                        <a:effectLst/>
                      </a:endParaRPr>
                    </a:p>
                  </a:txBody>
                  <a:tcPr marL="7184" marR="7184" marT="7184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Análise de reatores em </a:t>
                      </a:r>
                      <a:r>
                        <a:rPr lang="pt-BR" sz="2000" dirty="0" err="1" smtClean="0">
                          <a:effectLst/>
                        </a:rPr>
                        <a:t>Bioprocessos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18/out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Análise de sensibilidade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25/out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Modelagem de </a:t>
                      </a:r>
                      <a:r>
                        <a:rPr lang="pt-B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bioprocessos</a:t>
                      </a:r>
                      <a:r>
                        <a:rPr lang="pt-B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parâmetros distribuídos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0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01/</a:t>
                      </a:r>
                      <a:r>
                        <a:rPr lang="pt-BR" sz="2000" dirty="0" err="1" smtClean="0">
                          <a:effectLst/>
                        </a:rPr>
                        <a:t>nov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Modelagem de </a:t>
                      </a:r>
                      <a:r>
                        <a:rPr lang="pt-BR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bioprocessos</a:t>
                      </a:r>
                      <a:r>
                        <a:rPr lang="pt-BR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parâmetros distribuídos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3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08/</a:t>
                      </a:r>
                      <a:r>
                        <a:rPr lang="pt-BR" sz="2000" dirty="0" err="1" smtClean="0">
                          <a:effectLst/>
                        </a:rPr>
                        <a:t>nov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</a:rPr>
                        <a:t>CFD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3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22/</a:t>
                      </a:r>
                      <a:r>
                        <a:rPr lang="pt-BR" sz="2000" dirty="0" err="1" smtClean="0">
                          <a:effectLst/>
                        </a:rPr>
                        <a:t>nov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</a:rPr>
                        <a:t>2a. Avaliação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4" marR="7184" marT="7184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106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Conceitos básicos de modelagem e simulação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b="1" dirty="0" smtClean="0"/>
              <a:t>Processo</a:t>
            </a:r>
            <a:r>
              <a:rPr lang="pt-BR" sz="2400" dirty="0" smtClean="0"/>
              <a:t>: conjunto de unidades de operação integradas entre si em uma maneira racional e sistemática.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14338" name="Picture 2" descr="Resultado de imagem para estação de tratamento de efluentes saep"/>
          <p:cNvPicPr>
            <a:picLocks noChangeAspect="1" noChangeArrowheads="1"/>
          </p:cNvPicPr>
          <p:nvPr/>
        </p:nvPicPr>
        <p:blipFill>
          <a:blip r:embed="rId2" cstate="print"/>
          <a:srcRect t="5980" b="5821"/>
          <a:stretch>
            <a:fillRect/>
          </a:stretch>
        </p:blipFill>
        <p:spPr bwMode="auto">
          <a:xfrm>
            <a:off x="1259632" y="2492896"/>
            <a:ext cx="6204857" cy="4104456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2010137" y="6546830"/>
            <a:ext cx="5454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/>
              <a:t>Fonte: SAEP - Serviço de Água e Esgoto de Pirassununga</a:t>
            </a:r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Conceitos básicos de modelagem e simulação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/>
              <a:t>Modelo: </a:t>
            </a:r>
            <a:r>
              <a:rPr lang="pt-BR" dirty="0" smtClean="0"/>
              <a:t>descrição matemática dos processos.</a:t>
            </a:r>
            <a:endParaRPr lang="pt-BR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4835" y="5301208"/>
            <a:ext cx="4589165" cy="134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4200947" cy="427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Resultado de imagem para reator de mistura comple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060848"/>
            <a:ext cx="2808312" cy="2058520"/>
          </a:xfrm>
          <a:prstGeom prst="rect">
            <a:avLst/>
          </a:prstGeom>
          <a:noFill/>
        </p:spPr>
      </p:pic>
      <p:sp>
        <p:nvSpPr>
          <p:cNvPr id="8" name="Seta para a direita 7"/>
          <p:cNvSpPr/>
          <p:nvPr/>
        </p:nvSpPr>
        <p:spPr>
          <a:xfrm>
            <a:off x="4572000" y="3068960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 rot="5400000">
            <a:off x="6444208" y="4509120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Conceitos básicos de modelagem e simulação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b="1" dirty="0" smtClean="0"/>
              <a:t>Definições:</a:t>
            </a:r>
          </a:p>
          <a:p>
            <a:pPr lvl="1"/>
            <a:r>
              <a:rPr lang="pt-BR" b="1" dirty="0" smtClean="0"/>
              <a:t>Variável: </a:t>
            </a:r>
            <a:r>
              <a:rPr lang="pt-BR" dirty="0" smtClean="0"/>
              <a:t>símbolo matemático.</a:t>
            </a:r>
          </a:p>
          <a:p>
            <a:pPr lvl="1"/>
            <a:r>
              <a:rPr lang="pt-BR" dirty="0" smtClean="0"/>
              <a:t> </a:t>
            </a:r>
            <a:r>
              <a:rPr lang="pt-BR" b="1" dirty="0" smtClean="0"/>
              <a:t>Variável de estado: </a:t>
            </a:r>
            <a:r>
              <a:rPr lang="pt-BR" dirty="0" smtClean="0"/>
              <a:t>descreve o comportamento do sistema.</a:t>
            </a:r>
          </a:p>
          <a:p>
            <a:pPr lvl="1"/>
            <a:r>
              <a:rPr lang="pt-BR" dirty="0" smtClean="0"/>
              <a:t> </a:t>
            </a:r>
            <a:r>
              <a:rPr lang="pt-BR" b="1" dirty="0" smtClean="0"/>
              <a:t>Variável a determinar: </a:t>
            </a:r>
            <a:r>
              <a:rPr lang="pt-BR" dirty="0" smtClean="0"/>
              <a:t>variável cujo valor é desconhecido.</a:t>
            </a:r>
          </a:p>
          <a:p>
            <a:pPr lvl="1"/>
            <a:r>
              <a:rPr lang="pt-BR" dirty="0" smtClean="0"/>
              <a:t> </a:t>
            </a:r>
            <a:r>
              <a:rPr lang="pt-BR" b="1" dirty="0" smtClean="0"/>
              <a:t>Equação: </a:t>
            </a:r>
            <a:r>
              <a:rPr lang="pt-BR" dirty="0" smtClean="0"/>
              <a:t>expressão matemática relacionando as variáveis.</a:t>
            </a:r>
          </a:p>
          <a:p>
            <a:pPr lvl="1"/>
            <a:r>
              <a:rPr lang="pt-BR" dirty="0" smtClean="0"/>
              <a:t> </a:t>
            </a:r>
            <a:r>
              <a:rPr lang="pt-BR" b="1" dirty="0" smtClean="0"/>
              <a:t>Parâmetro: </a:t>
            </a:r>
            <a:r>
              <a:rPr lang="pt-BR" dirty="0" smtClean="0"/>
              <a:t>uma propriedade do processo ou de seu ambiente, que pode assumir um valor conhecido ou ser estimado (uma constante ou coeficiente em uma equação).</a:t>
            </a:r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pPr lvl="1"/>
            <a:endParaRPr lang="pt-BR" dirty="0" smtClean="0"/>
          </a:p>
        </p:txBody>
      </p:sp>
      <p:sp>
        <p:nvSpPr>
          <p:cNvPr id="10" name="Retângulo 9"/>
          <p:cNvSpPr/>
          <p:nvPr/>
        </p:nvSpPr>
        <p:spPr>
          <a:xfrm>
            <a:off x="5978390" y="6488668"/>
            <a:ext cx="3165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Fonte: </a:t>
            </a:r>
            <a:r>
              <a:rPr lang="pt-BR" dirty="0" err="1" smtClean="0"/>
              <a:t>Argimiro</a:t>
            </a:r>
            <a:r>
              <a:rPr lang="pt-BR" dirty="0" smtClean="0"/>
              <a:t> R. </a:t>
            </a:r>
            <a:r>
              <a:rPr lang="pt-BR" dirty="0" err="1" smtClean="0"/>
              <a:t>Secchi</a:t>
            </a:r>
            <a:r>
              <a:rPr lang="pt-BR" dirty="0" smtClean="0"/>
              <a:t> (20??)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Conceitos básicos de modelagem e simulação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pt-BR" b="1" dirty="0" smtClean="0"/>
              <a:t>Definições:</a:t>
            </a:r>
          </a:p>
          <a:p>
            <a:pPr lvl="1"/>
            <a:r>
              <a:rPr lang="pt-BR" b="1" dirty="0" smtClean="0"/>
              <a:t>Especificação: </a:t>
            </a:r>
            <a:r>
              <a:rPr lang="pt-BR" dirty="0" smtClean="0"/>
              <a:t>variável cujo valor é atribuído a cada simulação.</a:t>
            </a:r>
          </a:p>
          <a:p>
            <a:pPr lvl="1"/>
            <a:r>
              <a:rPr lang="pt-BR" b="1" dirty="0" smtClean="0"/>
              <a:t>Força motriz: </a:t>
            </a:r>
            <a:r>
              <a:rPr lang="pt-BR" dirty="0" smtClean="0"/>
              <a:t>variável gerada por uma função conhecida imposta ao processo.</a:t>
            </a:r>
          </a:p>
          <a:p>
            <a:pPr lvl="1"/>
            <a:r>
              <a:rPr lang="pt-BR" b="1" dirty="0" smtClean="0"/>
              <a:t>Condição inicial:</a:t>
            </a:r>
            <a:r>
              <a:rPr lang="pt-BR" dirty="0" smtClean="0"/>
              <a:t> estado inicial do processo.</a:t>
            </a:r>
          </a:p>
          <a:p>
            <a:pPr lvl="1"/>
            <a:r>
              <a:rPr lang="pt-BR" b="1" dirty="0" smtClean="0"/>
              <a:t>Condição de contorno: </a:t>
            </a:r>
            <a:r>
              <a:rPr lang="pt-BR" dirty="0" smtClean="0"/>
              <a:t>delimitação do processo (restrição nas variáveis espaciais).</a:t>
            </a:r>
          </a:p>
          <a:p>
            <a:pPr lvl="1"/>
            <a:r>
              <a:rPr lang="pt-BR" b="1" dirty="0" smtClean="0"/>
              <a:t>Graus de Liberdade: </a:t>
            </a:r>
            <a:r>
              <a:rPr lang="pt-BR" dirty="0"/>
              <a:t>número de variáveis necessárias para descrever o </a:t>
            </a:r>
            <a:r>
              <a:rPr lang="pt-BR" dirty="0" smtClean="0"/>
              <a:t>sistema.</a:t>
            </a:r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pPr lvl="1"/>
            <a:endParaRPr lang="pt-BR" dirty="0" smtClean="0"/>
          </a:p>
        </p:txBody>
      </p:sp>
      <p:sp>
        <p:nvSpPr>
          <p:cNvPr id="4" name="Retângulo 3"/>
          <p:cNvSpPr/>
          <p:nvPr/>
        </p:nvSpPr>
        <p:spPr>
          <a:xfrm>
            <a:off x="5978390" y="6488668"/>
            <a:ext cx="3165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Fonte: </a:t>
            </a:r>
            <a:r>
              <a:rPr lang="pt-BR" dirty="0" err="1" smtClean="0"/>
              <a:t>Argimiro</a:t>
            </a:r>
            <a:r>
              <a:rPr lang="pt-BR" dirty="0" smtClean="0"/>
              <a:t> R. </a:t>
            </a:r>
            <a:r>
              <a:rPr lang="pt-BR" dirty="0" err="1" smtClean="0"/>
              <a:t>Secchi</a:t>
            </a:r>
            <a:r>
              <a:rPr lang="pt-BR" dirty="0" smtClean="0"/>
              <a:t> (20??)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Elementos básicos na modelagem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997152"/>
          </a:xfrm>
        </p:spPr>
        <p:txBody>
          <a:bodyPr>
            <a:normAutofit/>
          </a:bodyPr>
          <a:lstStyle/>
          <a:p>
            <a:r>
              <a:rPr lang="pt-BR" dirty="0" smtClean="0"/>
              <a:t>Descrição do processo e definição do problema.</a:t>
            </a:r>
          </a:p>
          <a:p>
            <a:r>
              <a:rPr lang="pt-BR" dirty="0" smtClean="0"/>
              <a:t>Teoria e aplicação das leis fundamentais.</a:t>
            </a:r>
          </a:p>
          <a:p>
            <a:r>
              <a:rPr lang="pt-BR" dirty="0" smtClean="0"/>
              <a:t>Equacionamento.</a:t>
            </a:r>
          </a:p>
          <a:p>
            <a:r>
              <a:rPr lang="pt-BR" dirty="0" smtClean="0"/>
              <a:t>Considerações</a:t>
            </a:r>
          </a:p>
          <a:p>
            <a:r>
              <a:rPr lang="pt-BR" dirty="0" smtClean="0"/>
              <a:t>Consistência.</a:t>
            </a:r>
          </a:p>
          <a:p>
            <a:r>
              <a:rPr lang="pt-BR" dirty="0" smtClean="0"/>
              <a:t>Solução desejada.</a:t>
            </a:r>
          </a:p>
          <a:p>
            <a:r>
              <a:rPr lang="pt-BR" dirty="0" smtClean="0"/>
              <a:t>Matemática e computação.</a:t>
            </a:r>
          </a:p>
          <a:p>
            <a:r>
              <a:rPr lang="pt-BR" dirty="0" smtClean="0"/>
              <a:t>Solução e validação.</a:t>
            </a:r>
          </a:p>
          <a:p>
            <a:endParaRPr lang="pt-BR" b="1" dirty="0" smtClean="0"/>
          </a:p>
          <a:p>
            <a:endParaRPr lang="pt-BR" dirty="0" smtClean="0"/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pPr lvl="1"/>
            <a:endParaRPr lang="pt-BR" dirty="0" smtClean="0"/>
          </a:p>
        </p:txBody>
      </p:sp>
      <p:sp>
        <p:nvSpPr>
          <p:cNvPr id="4" name="Retângulo 3"/>
          <p:cNvSpPr/>
          <p:nvPr/>
        </p:nvSpPr>
        <p:spPr>
          <a:xfrm>
            <a:off x="5978390" y="6488668"/>
            <a:ext cx="3165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Fonte: </a:t>
            </a:r>
            <a:r>
              <a:rPr lang="pt-BR" dirty="0" err="1" smtClean="0"/>
              <a:t>Argimiro</a:t>
            </a:r>
            <a:r>
              <a:rPr lang="pt-BR" dirty="0" smtClean="0"/>
              <a:t> R. </a:t>
            </a:r>
            <a:r>
              <a:rPr lang="pt-BR" dirty="0" err="1" smtClean="0"/>
              <a:t>Secchi</a:t>
            </a:r>
            <a:r>
              <a:rPr lang="pt-BR" dirty="0" smtClean="0"/>
              <a:t> (20??)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89248"/>
            <a:ext cx="6768752" cy="676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16632"/>
            <a:ext cx="8761484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2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407</Words>
  <Application>Microsoft Office PowerPoint</Application>
  <PresentationFormat>Apresentação na tela (4:3)</PresentationFormat>
  <Paragraphs>78</Paragraphs>
  <Slides>14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Tema do Office</vt:lpstr>
      <vt:lpstr>Objeto de Shell de Gerenciador</vt:lpstr>
      <vt:lpstr>SEA-5918 - Modelagem Matemática em Bioprocessos Ambientais</vt:lpstr>
      <vt:lpstr>Apresentação do PowerPoint</vt:lpstr>
      <vt:lpstr>Conceitos básicos de modelagem e simulação</vt:lpstr>
      <vt:lpstr>Conceitos básicos de modelagem e simulação</vt:lpstr>
      <vt:lpstr>Conceitos básicos de modelagem e simulação</vt:lpstr>
      <vt:lpstr>Conceitos básicos de modelagem e simulação</vt:lpstr>
      <vt:lpstr>Elementos básicos na modelagem</vt:lpstr>
      <vt:lpstr>Apresentação do PowerPoint</vt:lpstr>
      <vt:lpstr>Apresentação do PowerPoint</vt:lpstr>
      <vt:lpstr>Complexidade matemática dos modelos matemáticos</vt:lpstr>
      <vt:lpstr>Apresentação do PowerPoint</vt:lpstr>
      <vt:lpstr>Evolução dos modelos de biofilmes</vt:lpstr>
      <vt:lpstr>Etapas da modelagem matemática</vt:lpstr>
      <vt:lpstr>Metodologia para validação de modelos matemáticos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Usuário</dc:creator>
  <cp:lastModifiedBy>Usuario</cp:lastModifiedBy>
  <cp:revision>41</cp:revision>
  <dcterms:created xsi:type="dcterms:W3CDTF">2018-02-16T11:32:43Z</dcterms:created>
  <dcterms:modified xsi:type="dcterms:W3CDTF">2023-08-08T13:10:22Z</dcterms:modified>
</cp:coreProperties>
</file>