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9" r:id="rId5"/>
    <p:sldId id="260" r:id="rId6"/>
    <p:sldId id="268" r:id="rId7"/>
    <p:sldId id="270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2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60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95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52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24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05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33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19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2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07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D71A-2F0A-4437-900B-04054F15027A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0D80-7C4F-4E09-897E-3DBE892D33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2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3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18" Type="http://schemas.openxmlformats.org/officeDocument/2006/relationships/image" Target="../media/image48.pn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9.png"/><Relationship Id="rId4" Type="http://schemas.openxmlformats.org/officeDocument/2006/relationships/image" Target="../media/image35.wmf"/><Relationship Id="rId9" Type="http://schemas.openxmlformats.org/officeDocument/2006/relationships/image" Target="../media/image47.png"/><Relationship Id="rId1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0.wmf"/><Relationship Id="rId18" Type="http://schemas.openxmlformats.org/officeDocument/2006/relationships/image" Target="../media/image24.JP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JP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418327"/>
              </p:ext>
            </p:extLst>
          </p:nvPr>
        </p:nvGraphicFramePr>
        <p:xfrm>
          <a:off x="101600" y="89654"/>
          <a:ext cx="11494772" cy="662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Slide" r:id="rId3" imgW="6094639" imgH="3427618" progId="PowerPoint.Slide.12">
                  <p:embed/>
                </p:oleObj>
              </mc:Choice>
              <mc:Fallback>
                <p:oleObj name="Slide" r:id="rId3" imgW="6094639" imgH="3427618" progId="PowerPoint.Slide.12">
                  <p:embed/>
                  <p:pic>
                    <p:nvPicPr>
                      <p:cNvPr id="51" name="Objeto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89654"/>
                        <a:ext cx="11494772" cy="6628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70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48" y="533218"/>
            <a:ext cx="3524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Analsando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momento angular, 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0196"/>
              </p:ext>
            </p:extLst>
          </p:nvPr>
        </p:nvGraphicFramePr>
        <p:xfrm>
          <a:off x="3854663" y="501133"/>
          <a:ext cx="1370213" cy="52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" name="Equação" r:id="rId3" imgW="634725" imgH="241195" progId="Equation.3">
                  <p:embed/>
                </p:oleObj>
              </mc:Choice>
              <mc:Fallback>
                <p:oleObj name="Equação" r:id="rId3" imgW="634725" imgH="24119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663" y="501133"/>
                        <a:ext cx="1370213" cy="525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5224876" y="501133"/>
            <a:ext cx="6245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porque o torque do peso da menina não tem componente na vertical, z. 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394148" y="1241104"/>
            <a:ext cx="11357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Consideramos o movimento como uma colisão, onde a bola fornece um impulso num intervalo muito curto de tempo 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 </a:t>
            </a:r>
            <a:endParaRPr lang="pt-B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01495"/>
              </p:ext>
            </p:extLst>
          </p:nvPr>
        </p:nvGraphicFramePr>
        <p:xfrm>
          <a:off x="2008814" y="1580963"/>
          <a:ext cx="4343857" cy="64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name="Equação" r:id="rId5" imgW="2273300" imgH="342900" progId="Equation.3">
                  <p:embed/>
                </p:oleObj>
              </mc:Choice>
              <mc:Fallback>
                <p:oleObj name="Equação" r:id="rId5" imgW="22733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814" y="1580963"/>
                        <a:ext cx="4343857" cy="646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389551"/>
              </p:ext>
            </p:extLst>
          </p:nvPr>
        </p:nvGraphicFramePr>
        <p:xfrm>
          <a:off x="420422" y="2134535"/>
          <a:ext cx="7943110" cy="53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Equação" r:id="rId7" imgW="3733800" imgH="241300" progId="Equation.3">
                  <p:embed/>
                </p:oleObj>
              </mc:Choice>
              <mc:Fallback>
                <p:oleObj name="Equação" r:id="rId7" imgW="3733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22" y="2134535"/>
                        <a:ext cx="7943110" cy="533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260001" y="2853298"/>
            <a:ext cx="11210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onde a velocidade angular inicial é zero e o ângulo da velocidade final com o vetor r é 90º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sen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90º =1, dessa forma a expressão acima fica: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637452"/>
              </p:ext>
            </p:extLst>
          </p:nvPr>
        </p:nvGraphicFramePr>
        <p:xfrm>
          <a:off x="1073363" y="3583210"/>
          <a:ext cx="4293772" cy="88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Equação" r:id="rId9" imgW="2476500" imgH="508000" progId="Equation.3">
                  <p:embed/>
                </p:oleObj>
              </mc:Choice>
              <mc:Fallback>
                <p:oleObj name="Equação" r:id="rId9" imgW="24765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363" y="3583210"/>
                        <a:ext cx="4293772" cy="882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/>
          <p:cNvSpPr/>
          <p:nvPr/>
        </p:nvSpPr>
        <p:spPr>
          <a:xfrm>
            <a:off x="5850475" y="3449829"/>
            <a:ext cx="5864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 ser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=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r.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Além disso, consideramos que por se tratar de um intervalo curto de tempo, o raio não varia, e acaba sendo o mesmo da plataforma.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19179"/>
              </p:ext>
            </p:extLst>
          </p:nvPr>
        </p:nvGraphicFramePr>
        <p:xfrm>
          <a:off x="903208" y="4720657"/>
          <a:ext cx="4463927" cy="91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Equação" r:id="rId11" imgW="2628900" imgH="533400" progId="Equation.3">
                  <p:embed/>
                </p:oleObj>
              </mc:Choice>
              <mc:Fallback>
                <p:oleObj name="Equação" r:id="rId11" imgW="2628900" imgH="533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08" y="4720657"/>
                        <a:ext cx="4463927" cy="910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/>
          <p:cNvSpPr/>
          <p:nvPr/>
        </p:nvSpPr>
        <p:spPr>
          <a:xfrm>
            <a:off x="5734727" y="47732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 </a:t>
            </a:r>
            <a:r>
              <a:rPr lang="pt-B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mr</a:t>
            </a:r>
            <a:r>
              <a:rPr lang="pt-BR" sz="2000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é o momento de inércia de uma partícula, a bola neste caso, assim: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535831"/>
              </p:ext>
            </p:extLst>
          </p:nvPr>
        </p:nvGraphicFramePr>
        <p:xfrm>
          <a:off x="841868" y="5999540"/>
          <a:ext cx="4791690" cy="54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Equação" r:id="rId13" imgW="2234880" imgH="253800" progId="Equation.3">
                  <p:embed/>
                </p:oleObj>
              </mc:Choice>
              <mc:Fallback>
                <p:oleObj name="Equação" r:id="rId13" imgW="2234880" imgH="253800" progId="Equation.3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1868" y="5999540"/>
                        <a:ext cx="4791690" cy="544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ângulo 18"/>
          <p:cNvSpPr/>
          <p:nvPr/>
        </p:nvSpPr>
        <p:spPr>
          <a:xfrm>
            <a:off x="6073053" y="6048427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então, isolando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t-B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811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to 5"/>
              <p:cNvSpPr txBox="1"/>
              <p:nvPr/>
            </p:nvSpPr>
            <p:spPr>
              <a:xfrm>
                <a:off x="943671" y="1154053"/>
                <a:ext cx="9581378" cy="123434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:br>
                  <a:rPr lang="pt-BR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𝑝𝑙𝑎𝑡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𝑏𝑜𝑙𝑎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0,5.20.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100+50+0,5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3,42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150,5⋅2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=−0,029 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br>
                  <a:rPr lang="pt-BR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pt-BR" dirty="0"/>
              </a:p>
            </p:txBody>
          </p:sp>
        </mc:Choice>
        <mc:Fallback xmlns="">
          <p:sp>
            <p:nvSpPr>
              <p:cNvPr id="6" name="Obje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1" y="1154053"/>
                <a:ext cx="9581378" cy="1234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3268783" y="3062521"/>
            <a:ext cx="37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Outro método de análise</a:t>
            </a:r>
            <a:endParaRPr lang="pt-BR" sz="2800" u="sng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36985"/>
              </p:ext>
            </p:extLst>
          </p:nvPr>
        </p:nvGraphicFramePr>
        <p:xfrm>
          <a:off x="709495" y="3869293"/>
          <a:ext cx="4149111" cy="83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ção" r:id="rId4" imgW="2057400" imgH="419100" progId="Equation.3">
                  <p:embed/>
                </p:oleObj>
              </mc:Choice>
              <mc:Fallback>
                <p:oleObj name="Equação" r:id="rId4" imgW="20574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95" y="3869293"/>
                        <a:ext cx="4149111" cy="833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>
          <a:xfrm>
            <a:off x="343208" y="4702587"/>
            <a:ext cx="5628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Sabemos que a variação do momento angular é igual ao torque. Neste caso, considerando o sistema (plataforma + moça) e analisando o momento em z: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13109"/>
              </p:ext>
            </p:extLst>
          </p:nvPr>
        </p:nvGraphicFramePr>
        <p:xfrm>
          <a:off x="6998490" y="4605101"/>
          <a:ext cx="3951241" cy="88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ção" r:id="rId6" imgW="1777229" imgH="393529" progId="Equation.3">
                  <p:embed/>
                </p:oleObj>
              </mc:Choice>
              <mc:Fallback>
                <p:oleObj name="Equação" r:id="rId6" imgW="1777229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490" y="4605101"/>
                        <a:ext cx="3951241" cy="882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12"/>
          <p:cNvSpPr/>
          <p:nvPr/>
        </p:nvSpPr>
        <p:spPr>
          <a:xfrm>
            <a:off x="6849976" y="5672893"/>
            <a:ext cx="2885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 sinal negativo porque </a:t>
            </a:r>
          </a:p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gira em sentido horário,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B1FA9E6F-6AD2-462D-A99A-4110A6F9E41E}"/>
                  </a:ext>
                </a:extLst>
              </p:cNvPr>
              <p:cNvSpPr/>
              <p:nvPr/>
            </p:nvSpPr>
            <p:spPr>
              <a:xfrm>
                <a:off x="170984" y="269010"/>
                <a:ext cx="7545659" cy="886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𝑝𝑙𝑎𝑡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𝑏𝑜𝑙𝑎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𝑝𝑙𝑎𝑡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𝑏𝑜𝑙𝑎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B1FA9E6F-6AD2-462D-A99A-4110A6F9E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4" y="269010"/>
                <a:ext cx="7545659" cy="8867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FBD76214-4891-4BA2-AFEB-2F980ACC0333}"/>
                  </a:ext>
                </a:extLst>
              </p:cNvPr>
              <p:cNvSpPr/>
              <p:nvPr/>
            </p:nvSpPr>
            <p:spPr>
              <a:xfrm>
                <a:off x="709495" y="2510256"/>
                <a:ext cx="38161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=−0,029⋅2=−0,058</m:t>
                      </m:r>
                      <m:r>
                        <m:rPr>
                          <m:nor/>
                        </m:rP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FBD76214-4891-4BA2-AFEB-2F980ACC0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5" y="2510256"/>
                <a:ext cx="381610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to 13">
                <a:extLst>
                  <a:ext uri="{FF2B5EF4-FFF2-40B4-BE49-F238E27FC236}">
                    <a16:creationId xmlns:a16="http://schemas.microsoft.com/office/drawing/2014/main" id="{468E3905-B5B0-43EF-81C1-8CAA41FCD1A4}"/>
                  </a:ext>
                </a:extLst>
              </p:cNvPr>
              <p:cNvSpPr txBox="1"/>
              <p:nvPr/>
            </p:nvSpPr>
            <p:spPr bwMode="auto">
              <a:xfrm>
                <a:off x="9735015" y="5745474"/>
                <a:ext cx="749725" cy="41642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ac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Objeto 13">
                <a:extLst>
                  <a:ext uri="{FF2B5EF4-FFF2-40B4-BE49-F238E27FC236}">
                    <a16:creationId xmlns:a16="http://schemas.microsoft.com/office/drawing/2014/main" id="{468E3905-B5B0-43EF-81C1-8CAA41FCD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5015" y="5745474"/>
                <a:ext cx="749725" cy="416428"/>
              </a:xfrm>
              <a:prstGeom prst="rect">
                <a:avLst/>
              </a:prstGeom>
              <a:blipFill>
                <a:blip r:embed="rId10"/>
                <a:stretch>
                  <a:fillRect l="-3252" t="-20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8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8412" y="517176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lembrando que </a:t>
            </a:r>
            <a:endParaRPr lang="pt-BR" sz="20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412020"/>
              </p:ext>
            </p:extLst>
          </p:nvPr>
        </p:nvGraphicFramePr>
        <p:xfrm>
          <a:off x="2196463" y="419981"/>
          <a:ext cx="1471962" cy="51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" name="Equação" r:id="rId3" imgW="609336" imgH="215806" progId="Equation.3">
                  <p:embed/>
                </p:oleObj>
              </mc:Choice>
              <mc:Fallback>
                <p:oleObj name="Equação" r:id="rId3" imgW="609336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463" y="419981"/>
                        <a:ext cx="1471962" cy="517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3818941" y="493903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que </a:t>
            </a:r>
            <a:endParaRPr lang="pt-BR" sz="2000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88944"/>
              </p:ext>
            </p:extLst>
          </p:nvPr>
        </p:nvGraphicFramePr>
        <p:xfrm>
          <a:off x="4615954" y="351471"/>
          <a:ext cx="91440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9" name="Equação" r:id="rId5" imgW="495085" imgH="393529" progId="Equation.3">
                  <p:embed/>
                </p:oleObj>
              </mc:Choice>
              <mc:Fallback>
                <p:oleObj name="Equação" r:id="rId5" imgW="495085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954" y="351471"/>
                        <a:ext cx="914400" cy="731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5563483" y="493903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então</a:t>
            </a:r>
            <a:endParaRPr lang="pt-B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79692"/>
              </p:ext>
            </p:extLst>
          </p:nvPr>
        </p:nvGraphicFramePr>
        <p:xfrm>
          <a:off x="6477883" y="209990"/>
          <a:ext cx="4722536" cy="93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Equação" r:id="rId7" imgW="2222500" imgH="444500" progId="Equation.3">
                  <p:embed/>
                </p:oleObj>
              </mc:Choice>
              <mc:Fallback>
                <p:oleObj name="Equação" r:id="rId7" imgW="22225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883" y="209990"/>
                        <a:ext cx="4722536" cy="937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418412" y="1225423"/>
            <a:ext cx="6534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integrando ambos os lados da igualdade em relação ao tempo: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to 12"/>
              <p:cNvSpPr txBox="1"/>
              <p:nvPr/>
            </p:nvSpPr>
            <p:spPr bwMode="auto">
              <a:xfrm>
                <a:off x="688975" y="2222631"/>
                <a:ext cx="5613813" cy="1295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:br>
                  <a:rPr lang="pt-BR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𝑝𝑙𝑎𝑡𝑎𝑓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p>
                      </m:sSub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Obje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975" y="2222631"/>
                <a:ext cx="5613813" cy="1295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609810" y="3384896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endParaRPr lang="pt-BR" sz="2000" dirty="0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023433"/>
              </p:ext>
            </p:extLst>
          </p:nvPr>
        </p:nvGraphicFramePr>
        <p:xfrm>
          <a:off x="1386342" y="3308276"/>
          <a:ext cx="930442" cy="43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" name="Equação" r:id="rId10" imgW="469696" imgH="215806" progId="Equation.3">
                  <p:embed/>
                </p:oleObj>
              </mc:Choice>
              <mc:Fallback>
                <p:oleObj name="Equação" r:id="rId10" imgW="469696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342" y="3308276"/>
                        <a:ext cx="930442" cy="434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/>
          <p:cNvSpPr/>
          <p:nvPr/>
        </p:nvSpPr>
        <p:spPr>
          <a:xfrm>
            <a:off x="2348831" y="3352812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endParaRPr lang="pt-BR" sz="2000" dirty="0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535040"/>
              </p:ext>
            </p:extLst>
          </p:nvPr>
        </p:nvGraphicFramePr>
        <p:xfrm>
          <a:off x="2647311" y="3335701"/>
          <a:ext cx="1139583" cy="45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" name="Equação" r:id="rId12" imgW="494870" imgH="203024" progId="Equation.3">
                  <p:embed/>
                </p:oleObj>
              </mc:Choice>
              <mc:Fallback>
                <p:oleObj name="Equação" r:id="rId12" imgW="494870" imgH="2030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311" y="3335701"/>
                        <a:ext cx="1139583" cy="455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 19"/>
          <p:cNvSpPr/>
          <p:nvPr/>
        </p:nvSpPr>
        <p:spPr>
          <a:xfrm>
            <a:off x="4181515" y="3129854"/>
            <a:ext cx="7635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considerando a inércia rotacional da plataforma como à de um disco e a da moça como a de uma partícula a uma distância R,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817563"/>
              </p:ext>
            </p:extLst>
          </p:nvPr>
        </p:nvGraphicFramePr>
        <p:xfrm>
          <a:off x="548362" y="3995157"/>
          <a:ext cx="6849579" cy="588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" name="Equação" r:id="rId14" imgW="2755900" imgH="241300" progId="Equation.3">
                  <p:embed/>
                </p:oleObj>
              </mc:Choice>
              <mc:Fallback>
                <p:oleObj name="Equação" r:id="rId14" imgW="27559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62" y="3995157"/>
                        <a:ext cx="6849579" cy="588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/>
          <p:cNvSpPr/>
          <p:nvPr/>
        </p:nvSpPr>
        <p:spPr>
          <a:xfrm>
            <a:off x="609810" y="4660699"/>
            <a:ext cx="8292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Sabendo que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=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verificando que a velocidade inicial é a que produz torque em z, ou seja, a velocidade tangencial,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jeto 24"/>
              <p:cNvSpPr txBox="1"/>
              <p:nvPr/>
            </p:nvSpPr>
            <p:spPr bwMode="auto">
              <a:xfrm>
                <a:off x="514350" y="5580063"/>
                <a:ext cx="6849579" cy="752257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𝑝𝑙𝑎𝑡𝑎𝑓𝑜𝑟𝑚𝑎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𝑚𝑜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5" name="Obje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50" y="5580063"/>
                <a:ext cx="6849579" cy="752257"/>
              </a:xfrm>
              <a:prstGeom prst="rect">
                <a:avLst/>
              </a:prstGeom>
              <a:blipFill>
                <a:blip r:embed="rId16"/>
                <a:stretch>
                  <a:fillRect t="-56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8839151" y="5525937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Assim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FACAC724-417E-461B-B535-B239D0D9422C}"/>
                  </a:ext>
                </a:extLst>
              </p:cNvPr>
              <p:cNvSpPr/>
              <p:nvPr/>
            </p:nvSpPr>
            <p:spPr>
              <a:xfrm>
                <a:off x="548362" y="1680519"/>
                <a:ext cx="4768164" cy="752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𝑝𝑙𝑎𝑡𝑎𝑓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𝑏𝑜𝑙𝑎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FACAC724-417E-461B-B535-B239D0D94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62" y="1680519"/>
                <a:ext cx="4768164" cy="75225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B60B42B-4125-423B-B218-DB25C4BBC978}"/>
                  </a:ext>
                </a:extLst>
              </p:cNvPr>
              <p:cNvSpPr/>
              <p:nvPr/>
            </p:nvSpPr>
            <p:spPr>
              <a:xfrm>
                <a:off x="6687209" y="1721545"/>
                <a:ext cx="5326651" cy="88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br>
                  <a:rPr lang="pt-BR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𝑝𝑙𝑎𝑡𝑎𝑓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p>
                      </m:sSub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𝑖𝑛𝑖𝑐𝑖𝑎𝑙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B60B42B-4125-423B-B218-DB25C4BBC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209" y="1721545"/>
                <a:ext cx="5326651" cy="88389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0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4" grpId="0"/>
      <p:bldP spid="17" grpId="0"/>
      <p:bldP spid="20" grpId="0"/>
      <p:bldP spid="23" grpId="0"/>
      <p:bldP spid="25" grpId="0"/>
      <p:bldP spid="26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to 2"/>
              <p:cNvSpPr txBox="1"/>
              <p:nvPr/>
            </p:nvSpPr>
            <p:spPr bwMode="auto">
              <a:xfrm>
                <a:off x="663923" y="1368403"/>
                <a:ext cx="9952038" cy="149270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:br>
                  <a:rPr lang="pt-BR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𝑝𝑙𝑎𝑡𝑎𝑓𝑜𝑟𝑚𝑎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𝑏𝑜𝑙𝑎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𝑝𝑙𝑎𝑡𝑎𝑓𝑜𝑟𝑚𝑎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𝑏𝑜𝑙𝑎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pt-BR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pt-BR" dirty="0"/>
              </a:p>
            </p:txBody>
          </p:sp>
        </mc:Choice>
        <mc:Fallback xmlns="">
          <p:sp>
            <p:nvSpPr>
              <p:cNvPr id="3" name="Obje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923" y="1368403"/>
                <a:ext cx="9952038" cy="1492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271562"/>
              </p:ext>
            </p:extLst>
          </p:nvPr>
        </p:nvGraphicFramePr>
        <p:xfrm>
          <a:off x="465221" y="3996892"/>
          <a:ext cx="18669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ção" r:id="rId4" imgW="1866900" imgH="228600" progId="Equation.3">
                  <p:embed/>
                </p:oleObj>
              </mc:Choice>
              <mc:Fallback>
                <p:oleObj name="Equação" r:id="rId4" imgW="18669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21" y="3996892"/>
                        <a:ext cx="186690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91D40B1-4B1C-43A1-A7F6-9A98F88E4DEE}"/>
                  </a:ext>
                </a:extLst>
              </p:cNvPr>
              <p:cNvSpPr/>
              <p:nvPr/>
            </p:nvSpPr>
            <p:spPr>
              <a:xfrm>
                <a:off x="223024" y="456549"/>
                <a:ext cx="7906215" cy="521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𝑝𝑙𝑎𝑡𝑎𝑓𝑜𝑟𝑚𝑎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𝑚𝑜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91D40B1-4B1C-43A1-A7F6-9A98F88E4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4" y="456549"/>
                <a:ext cx="7906215" cy="5211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21FF59E-C38C-4CFA-BB75-68080320BD05}"/>
                  </a:ext>
                </a:extLst>
              </p:cNvPr>
              <p:cNvSpPr/>
              <p:nvPr/>
            </p:nvSpPr>
            <p:spPr>
              <a:xfrm>
                <a:off x="223024" y="2800208"/>
                <a:ext cx="10392937" cy="1887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𝑣𝑠𝑒𝑛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𝑝𝑙𝑎𝑡𝑎𝑓𝑜𝑟𝑚𝑎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ç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𝑏𝑜𝑙𝑎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0,5.20.0,866</m:t>
                          </m:r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.200+50+0,5</m:t>
                              </m:r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8.66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150,5⋅2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=−0,029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D21FF59E-C38C-4CFA-BB75-68080320B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4" y="2800208"/>
                <a:ext cx="10392937" cy="1887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>
            <a:extLst>
              <a:ext uri="{FF2B5EF4-FFF2-40B4-BE49-F238E27FC236}">
                <a16:creationId xmlns:a16="http://schemas.microsoft.com/office/drawing/2014/main" id="{97BEA97F-9659-4FCE-B0AD-4957A4348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66" y="5130771"/>
            <a:ext cx="4212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velocidade linear da menina é 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to 10">
                <a:extLst>
                  <a:ext uri="{FF2B5EF4-FFF2-40B4-BE49-F238E27FC236}">
                    <a16:creationId xmlns:a16="http://schemas.microsoft.com/office/drawing/2014/main" id="{9E1B2390-5BD3-4509-AB77-12785F3535C2}"/>
                  </a:ext>
                </a:extLst>
              </p:cNvPr>
              <p:cNvSpPr txBox="1"/>
              <p:nvPr/>
            </p:nvSpPr>
            <p:spPr bwMode="auto">
              <a:xfrm>
                <a:off x="5210447" y="5178098"/>
                <a:ext cx="2528499" cy="41433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=−0,029.2≈−0,06 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Objeto 10">
                <a:extLst>
                  <a:ext uri="{FF2B5EF4-FFF2-40B4-BE49-F238E27FC236}">
                    <a16:creationId xmlns:a16="http://schemas.microsoft.com/office/drawing/2014/main" id="{9E1B2390-5BD3-4509-AB77-12785F353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0447" y="5178098"/>
                <a:ext cx="2528499" cy="414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FBDF865-EC2C-48FA-AFB6-06B713933A46}"/>
                  </a:ext>
                </a:extLst>
              </p:cNvPr>
              <p:cNvSpPr/>
              <p:nvPr/>
            </p:nvSpPr>
            <p:spPr>
              <a:xfrm>
                <a:off x="7660889" y="5176937"/>
                <a:ext cx="661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FBDF865-EC2C-48FA-AFB6-06B713933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889" y="5176937"/>
                <a:ext cx="661463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3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171491"/>
              </p:ext>
            </p:extLst>
          </p:nvPr>
        </p:nvGraphicFramePr>
        <p:xfrm>
          <a:off x="2691790" y="704850"/>
          <a:ext cx="5244315" cy="440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Equação" r:id="rId3" imgW="2489200" imgH="228600" progId="Equation.3">
                  <p:embed/>
                </p:oleObj>
              </mc:Choice>
              <mc:Fallback>
                <p:oleObj name="Equação" r:id="rId3" imgW="24892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790" y="704850"/>
                        <a:ext cx="5244315" cy="440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219" y="244614"/>
            <a:ext cx="100174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 1 lista 3.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posição de uma partícula de massa m é dada em função do tempo por: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5219" y="1200151"/>
            <a:ext cx="100174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Mostrar que a trajetória é um círculo de raio R com centro na origem.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Calcular o vetor velocidade.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Determinar o vetor aceleração e mostrar que tem direção radial e módulo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798612"/>
            <a:ext cx="10017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pt-B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909132"/>
              </p:ext>
            </p:extLst>
          </p:nvPr>
        </p:nvGraphicFramePr>
        <p:xfrm>
          <a:off x="8133829" y="1820029"/>
          <a:ext cx="593678" cy="39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Equação" r:id="rId5" imgW="368300" imgH="241300" progId="Equation.3">
                  <p:embed/>
                </p:oleObj>
              </mc:Choice>
              <mc:Fallback>
                <p:oleObj name="Equação" r:id="rId5" imgW="3683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829" y="1820029"/>
                        <a:ext cx="593678" cy="395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to 6"/>
              <p:cNvSpPr txBox="1"/>
              <p:nvPr/>
            </p:nvSpPr>
            <p:spPr bwMode="auto">
              <a:xfrm>
                <a:off x="717758" y="2408905"/>
                <a:ext cx="8902700" cy="4587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</m:t>
                      </m:r>
                      <m:r>
                        <m:rPr>
                          <m:nor/>
                        </m:rPr>
                        <a:rPr lang="pt-B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Obje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758" y="2408905"/>
                <a:ext cx="8902700" cy="458788"/>
              </a:xfrm>
              <a:prstGeom prst="rect">
                <a:avLst/>
              </a:prstGeom>
              <a:blipFill>
                <a:blip r:embed="rId7"/>
                <a:stretch>
                  <a:fillRect l="-68" t="-18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305219" y="2408409"/>
            <a:ext cx="48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pt-BR" dirty="0"/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8"/>
          <a:srcRect l="27803" t="30404" r="50947" b="45152"/>
          <a:stretch/>
        </p:blipFill>
        <p:spPr>
          <a:xfrm>
            <a:off x="8898552" y="2728305"/>
            <a:ext cx="2575690" cy="1666622"/>
          </a:xfrm>
          <a:prstGeom prst="rect">
            <a:avLst/>
          </a:prstGeom>
        </p:spPr>
      </p:pic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574958" y="3073155"/>
            <a:ext cx="11753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t = 0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5" name="Objeto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086458"/>
              </p:ext>
            </p:extLst>
          </p:nvPr>
        </p:nvGraphicFramePr>
        <p:xfrm>
          <a:off x="2018351" y="2922620"/>
          <a:ext cx="1090726" cy="70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Equação" r:id="rId9" imgW="660113" imgH="431613" progId="Equation.3">
                  <p:embed/>
                </p:oleObj>
              </mc:Choice>
              <mc:Fallback>
                <p:oleObj name="Equação" r:id="rId9" imgW="660113" imgH="43161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351" y="2922620"/>
                        <a:ext cx="1090726" cy="701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13"/>
              <p:cNvSpPr>
                <a:spLocks noChangeArrowheads="1"/>
              </p:cNvSpPr>
              <p:nvPr/>
            </p:nvSpPr>
            <p:spPr bwMode="auto">
              <a:xfrm>
                <a:off x="6819150" y="4282020"/>
                <a:ext cx="1785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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pt-BR" altLang="pt-BR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pt-BR" altLang="pt-BR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kumimoji="0" lang="pt-BR" altLang="pt-BR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pt-BR" altLang="pt-BR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kumimoji="0" lang="pt-BR" altLang="pt-BR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=0</m:t>
                            </m:r>
                          </m:sub>
                        </m:sSub>
                      </m:e>
                    </m:acc>
                    <m:r>
                      <a:rPr kumimoji="0" lang="pt-BR" altLang="pt-BR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0" lang="pt-BR" altLang="pt-BR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kumimoji="0" lang="pt-BR" altLang="pt-BR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pt-BR" altLang="pt-BR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pt-BR" altLang="pt-BR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e>
                    </m:acc>
                  </m:oMath>
                </a14:m>
                <a:r>
                  <a:rPr kumimoji="0" lang="pt-BR" altLang="pt-BR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9150" y="4282020"/>
                <a:ext cx="1785696" cy="400110"/>
              </a:xfrm>
              <a:prstGeom prst="rect">
                <a:avLst/>
              </a:prstGeom>
              <a:blipFill>
                <a:blip r:embed="rId12"/>
                <a:stretch>
                  <a:fillRect l="-3754" t="-15152" r="-8191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6293819" y="5072517"/>
            <a:ext cx="53257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 qual o sentido de giro?, antes de determina-lo não podemos garantir a posição do ponto no </a:t>
            </a:r>
            <a:r>
              <a:rPr kumimoji="0" lang="pt-BR" altLang="pt-B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pt-BR" altLang="pt-BR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e assim por diante</a:t>
            </a: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Para isso devemos derivar a expressão (1)</a:t>
            </a:r>
            <a:r>
              <a:rPr kumimoji="0" lang="pt-BR" altLang="pt-B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9" name="Objeto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212158"/>
              </p:ext>
            </p:extLst>
          </p:nvPr>
        </p:nvGraphicFramePr>
        <p:xfrm>
          <a:off x="5333912" y="3018203"/>
          <a:ext cx="587481" cy="48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ção" r:id="rId13" imgW="304536" imgH="215713" progId="Equation.3">
                  <p:embed/>
                </p:oleObj>
              </mc:Choice>
              <mc:Fallback>
                <p:oleObj name="Equação" r:id="rId13" imgW="304536" imgH="215713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12" y="3018203"/>
                        <a:ext cx="587481" cy="482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o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6589"/>
              </p:ext>
            </p:extLst>
          </p:nvPr>
        </p:nvGraphicFramePr>
        <p:xfrm>
          <a:off x="3109077" y="3582809"/>
          <a:ext cx="1043823" cy="403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ção" r:id="rId15" imgW="622030" imgH="215806" progId="Equation.3">
                  <p:embed/>
                </p:oleObj>
              </mc:Choice>
              <mc:Fallback>
                <p:oleObj name="Equação" r:id="rId15" imgW="622030" imgH="215806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077" y="3582809"/>
                        <a:ext cx="1043823" cy="403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o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18991"/>
              </p:ext>
            </p:extLst>
          </p:nvPr>
        </p:nvGraphicFramePr>
        <p:xfrm>
          <a:off x="5723935" y="3418279"/>
          <a:ext cx="937801" cy="75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ção" r:id="rId17" imgW="571252" imgH="393529" progId="Equation.3">
                  <p:embed/>
                </p:oleObj>
              </mc:Choice>
              <mc:Fallback>
                <p:oleObj name="Equação" r:id="rId17" imgW="571252" imgH="393529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935" y="3418279"/>
                        <a:ext cx="937801" cy="750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110796" y="3051039"/>
            <a:ext cx="2355132" cy="4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Analisando a função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881349" y="3037407"/>
            <a:ext cx="3057247" cy="4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vemos que possui a forma: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241110" y="3584727"/>
            <a:ext cx="1274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t = 0,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03590" y="4227646"/>
            <a:ext cx="6553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então, o nosso primeiro ponto está localizado em: x= 0 y = R.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6533089" y="2425433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endParaRPr lang="pt-BR" altLang="pt-BR" sz="1600" dirty="0">
              <a:latin typeface="Arial" panose="020B0604020202020204" pitchFamily="34" charset="0"/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391514" y="4657217"/>
            <a:ext cx="10782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Lembremos que a expressão de cada componente irã fornecer uma curva senoidal em função do tempo. </a:t>
            </a:r>
            <a:endParaRPr lang="pt-BR" sz="2000" dirty="0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E8333ECD-8157-4BDD-A7A1-F720F5F67B71}"/>
              </a:ext>
            </a:extLst>
          </p:cNvPr>
          <p:cNvCxnSpPr>
            <a:cxnSpLocks/>
          </p:cNvCxnSpPr>
          <p:nvPr/>
        </p:nvCxnSpPr>
        <p:spPr>
          <a:xfrm flipH="1" flipV="1">
            <a:off x="9721686" y="3186451"/>
            <a:ext cx="1" cy="6232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Tela 668">
            <a:extLst>
              <a:ext uri="{FF2B5EF4-FFF2-40B4-BE49-F238E27FC236}">
                <a16:creationId xmlns:a16="http://schemas.microsoft.com/office/drawing/2014/main" id="{CF16291B-D165-461F-B1BA-9C07B7E14214}"/>
              </a:ext>
            </a:extLst>
          </p:cNvPr>
          <p:cNvGrpSpPr/>
          <p:nvPr/>
        </p:nvGrpSpPr>
        <p:grpSpPr>
          <a:xfrm>
            <a:off x="931192" y="5057327"/>
            <a:ext cx="4696460" cy="1400810"/>
            <a:chOff x="0" y="0"/>
            <a:chExt cx="4696460" cy="1400810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B638A558-533C-4D15-9D8F-81C7E670D950}"/>
                </a:ext>
              </a:extLst>
            </p:cNvPr>
            <p:cNvSpPr/>
            <p:nvPr/>
          </p:nvSpPr>
          <p:spPr>
            <a:xfrm>
              <a:off x="0" y="0"/>
              <a:ext cx="4696460" cy="140081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31" name="Line 670">
              <a:extLst>
                <a:ext uri="{FF2B5EF4-FFF2-40B4-BE49-F238E27FC236}">
                  <a16:creationId xmlns:a16="http://schemas.microsoft.com/office/drawing/2014/main" id="{75DD8CA9-3175-49A8-BC3D-C8BBAAFB0FD4}"/>
                </a:ext>
              </a:extLst>
            </p:cNvPr>
            <p:cNvCxnSpPr/>
            <p:nvPr/>
          </p:nvCxnSpPr>
          <p:spPr bwMode="auto">
            <a:xfrm>
              <a:off x="190500" y="29210"/>
              <a:ext cx="635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671">
              <a:extLst>
                <a:ext uri="{FF2B5EF4-FFF2-40B4-BE49-F238E27FC236}">
                  <a16:creationId xmlns:a16="http://schemas.microsoft.com/office/drawing/2014/main" id="{0B714685-39B3-40C4-994F-F0EAA20216FE}"/>
                </a:ext>
              </a:extLst>
            </p:cNvPr>
            <p:cNvCxnSpPr/>
            <p:nvPr/>
          </p:nvCxnSpPr>
          <p:spPr bwMode="auto">
            <a:xfrm>
              <a:off x="9525" y="667385"/>
              <a:ext cx="193357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672">
              <a:extLst>
                <a:ext uri="{FF2B5EF4-FFF2-40B4-BE49-F238E27FC236}">
                  <a16:creationId xmlns:a16="http://schemas.microsoft.com/office/drawing/2014/main" id="{39627021-5B61-4D9E-A98B-6DC677EE8EFA}"/>
                </a:ext>
              </a:extLst>
            </p:cNvPr>
            <p:cNvCxnSpPr/>
            <p:nvPr/>
          </p:nvCxnSpPr>
          <p:spPr bwMode="auto">
            <a:xfrm>
              <a:off x="0" y="124460"/>
              <a:ext cx="19812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673">
              <a:extLst>
                <a:ext uri="{FF2B5EF4-FFF2-40B4-BE49-F238E27FC236}">
                  <a16:creationId xmlns:a16="http://schemas.microsoft.com/office/drawing/2014/main" id="{02B593B9-25E5-4106-8130-22C5284A6988}"/>
                </a:ext>
              </a:extLst>
            </p:cNvPr>
            <p:cNvCxnSpPr/>
            <p:nvPr/>
          </p:nvCxnSpPr>
          <p:spPr bwMode="auto">
            <a:xfrm>
              <a:off x="0" y="1229360"/>
              <a:ext cx="196215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Arc 674">
              <a:extLst>
                <a:ext uri="{FF2B5EF4-FFF2-40B4-BE49-F238E27FC236}">
                  <a16:creationId xmlns:a16="http://schemas.microsoft.com/office/drawing/2014/main" id="{3BCF8AA8-77FC-4A5C-953E-12DCB923EE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5420" y="124460"/>
              <a:ext cx="748665" cy="1085850"/>
            </a:xfrm>
            <a:custGeom>
              <a:avLst/>
              <a:gdLst>
                <a:gd name="G0" fmla="+- 19013 0 0"/>
                <a:gd name="G1" fmla="+- 21600 0 0"/>
                <a:gd name="G2" fmla="+- 21600 0 0"/>
                <a:gd name="T0" fmla="*/ 0 w 37673"/>
                <a:gd name="T1" fmla="*/ 11350 h 21600"/>
                <a:gd name="T2" fmla="*/ 37673 w 37673"/>
                <a:gd name="T3" fmla="*/ 10720 h 21600"/>
                <a:gd name="T4" fmla="*/ 19013 w 376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73" h="21600" fill="none" extrusionOk="0">
                  <a:moveTo>
                    <a:pt x="-1" y="11349"/>
                  </a:moveTo>
                  <a:cubicBezTo>
                    <a:pt x="3768" y="4358"/>
                    <a:pt x="11070" y="-1"/>
                    <a:pt x="19013" y="0"/>
                  </a:cubicBezTo>
                  <a:cubicBezTo>
                    <a:pt x="26696" y="0"/>
                    <a:pt x="33802" y="4082"/>
                    <a:pt x="37672" y="10720"/>
                  </a:cubicBezTo>
                </a:path>
                <a:path w="37673" h="21600" stroke="0" extrusionOk="0">
                  <a:moveTo>
                    <a:pt x="-1" y="11349"/>
                  </a:moveTo>
                  <a:cubicBezTo>
                    <a:pt x="3768" y="4358"/>
                    <a:pt x="11070" y="-1"/>
                    <a:pt x="19013" y="0"/>
                  </a:cubicBezTo>
                  <a:cubicBezTo>
                    <a:pt x="26696" y="0"/>
                    <a:pt x="33802" y="4082"/>
                    <a:pt x="37672" y="10720"/>
                  </a:cubicBezTo>
                  <a:lnTo>
                    <a:pt x="1901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6" name="Arc 675">
              <a:extLst>
                <a:ext uri="{FF2B5EF4-FFF2-40B4-BE49-F238E27FC236}">
                  <a16:creationId xmlns:a16="http://schemas.microsoft.com/office/drawing/2014/main" id="{69D3F815-D848-469C-8494-5AD0E211147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29944" y="133985"/>
              <a:ext cx="748665" cy="1085850"/>
            </a:xfrm>
            <a:custGeom>
              <a:avLst/>
              <a:gdLst>
                <a:gd name="G0" fmla="+- 19013 0 0"/>
                <a:gd name="G1" fmla="+- 21600 0 0"/>
                <a:gd name="G2" fmla="+- 21600 0 0"/>
                <a:gd name="T0" fmla="*/ 0 w 37673"/>
                <a:gd name="T1" fmla="*/ 11350 h 21600"/>
                <a:gd name="T2" fmla="*/ 37673 w 37673"/>
                <a:gd name="T3" fmla="*/ 10720 h 21600"/>
                <a:gd name="T4" fmla="*/ 19013 w 376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73" h="21600" fill="none" extrusionOk="0">
                  <a:moveTo>
                    <a:pt x="-1" y="11349"/>
                  </a:moveTo>
                  <a:cubicBezTo>
                    <a:pt x="3768" y="4358"/>
                    <a:pt x="11070" y="-1"/>
                    <a:pt x="19013" y="0"/>
                  </a:cubicBezTo>
                  <a:cubicBezTo>
                    <a:pt x="26696" y="0"/>
                    <a:pt x="33802" y="4082"/>
                    <a:pt x="37672" y="10720"/>
                  </a:cubicBezTo>
                </a:path>
                <a:path w="37673" h="21600" stroke="0" extrusionOk="0">
                  <a:moveTo>
                    <a:pt x="-1" y="11349"/>
                  </a:moveTo>
                  <a:cubicBezTo>
                    <a:pt x="3768" y="4358"/>
                    <a:pt x="11070" y="-1"/>
                    <a:pt x="19013" y="0"/>
                  </a:cubicBezTo>
                  <a:cubicBezTo>
                    <a:pt x="26696" y="0"/>
                    <a:pt x="33802" y="4082"/>
                    <a:pt x="37672" y="10720"/>
                  </a:cubicBezTo>
                  <a:lnTo>
                    <a:pt x="1901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7" name="Line 676">
              <a:extLst>
                <a:ext uri="{FF2B5EF4-FFF2-40B4-BE49-F238E27FC236}">
                  <a16:creationId xmlns:a16="http://schemas.microsoft.com/office/drawing/2014/main" id="{B4B7A76C-A798-41D3-BBD6-D18780CC700E}"/>
                </a:ext>
              </a:extLst>
            </p:cNvPr>
            <p:cNvCxnSpPr/>
            <p:nvPr/>
          </p:nvCxnSpPr>
          <p:spPr bwMode="auto">
            <a:xfrm>
              <a:off x="2828925" y="10160"/>
              <a:ext cx="635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677">
              <a:extLst>
                <a:ext uri="{FF2B5EF4-FFF2-40B4-BE49-F238E27FC236}">
                  <a16:creationId xmlns:a16="http://schemas.microsoft.com/office/drawing/2014/main" id="{4BA78773-F235-4169-ABF1-E2F1DBA9A71C}"/>
                </a:ext>
              </a:extLst>
            </p:cNvPr>
            <p:cNvCxnSpPr/>
            <p:nvPr/>
          </p:nvCxnSpPr>
          <p:spPr bwMode="auto">
            <a:xfrm>
              <a:off x="2647950" y="648335"/>
              <a:ext cx="200977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678">
              <a:extLst>
                <a:ext uri="{FF2B5EF4-FFF2-40B4-BE49-F238E27FC236}">
                  <a16:creationId xmlns:a16="http://schemas.microsoft.com/office/drawing/2014/main" id="{E09D6546-73E9-4867-A63C-841E1985810F}"/>
                </a:ext>
              </a:extLst>
            </p:cNvPr>
            <p:cNvCxnSpPr/>
            <p:nvPr/>
          </p:nvCxnSpPr>
          <p:spPr bwMode="auto">
            <a:xfrm>
              <a:off x="2638425" y="133985"/>
              <a:ext cx="20193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679">
              <a:extLst>
                <a:ext uri="{FF2B5EF4-FFF2-40B4-BE49-F238E27FC236}">
                  <a16:creationId xmlns:a16="http://schemas.microsoft.com/office/drawing/2014/main" id="{579E8818-BC93-4FF4-B241-2B7DD5724B1B}"/>
                </a:ext>
              </a:extLst>
            </p:cNvPr>
            <p:cNvCxnSpPr/>
            <p:nvPr/>
          </p:nvCxnSpPr>
          <p:spPr bwMode="auto">
            <a:xfrm>
              <a:off x="2638425" y="1210310"/>
              <a:ext cx="199072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Arc 680">
              <a:extLst>
                <a:ext uri="{FF2B5EF4-FFF2-40B4-BE49-F238E27FC236}">
                  <a16:creationId xmlns:a16="http://schemas.microsoft.com/office/drawing/2014/main" id="{6FD25C54-FCA9-4317-9D2B-7968E924C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133985"/>
              <a:ext cx="389255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587"/>
                <a:gd name="T1" fmla="*/ 0 h 21600"/>
                <a:gd name="T2" fmla="*/ 19587 w 19587"/>
                <a:gd name="T3" fmla="*/ 12494 h 21600"/>
                <a:gd name="T4" fmla="*/ 0 w 1958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87" h="21600" fill="none" extrusionOk="0">
                  <a:moveTo>
                    <a:pt x="-1" y="0"/>
                  </a:moveTo>
                  <a:cubicBezTo>
                    <a:pt x="8403" y="0"/>
                    <a:pt x="16044" y="4873"/>
                    <a:pt x="19586" y="12494"/>
                  </a:cubicBezTo>
                </a:path>
                <a:path w="19587" h="21600" stroke="0" extrusionOk="0">
                  <a:moveTo>
                    <a:pt x="-1" y="0"/>
                  </a:moveTo>
                  <a:cubicBezTo>
                    <a:pt x="8403" y="0"/>
                    <a:pt x="16044" y="4873"/>
                    <a:pt x="19586" y="124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2" name="Arc 681">
              <a:extLst>
                <a:ext uri="{FF2B5EF4-FFF2-40B4-BE49-F238E27FC236}">
                  <a16:creationId xmlns:a16="http://schemas.microsoft.com/office/drawing/2014/main" id="{48FFDC0B-3C75-4CF8-B4C8-9ABCFE47CE1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223895" y="108558"/>
              <a:ext cx="748665" cy="1085850"/>
            </a:xfrm>
            <a:custGeom>
              <a:avLst/>
              <a:gdLst>
                <a:gd name="G0" fmla="+- 19013 0 0"/>
                <a:gd name="G1" fmla="+- 21600 0 0"/>
                <a:gd name="G2" fmla="+- 21600 0 0"/>
                <a:gd name="T0" fmla="*/ 0 w 37673"/>
                <a:gd name="T1" fmla="*/ 11350 h 21600"/>
                <a:gd name="T2" fmla="*/ 37673 w 37673"/>
                <a:gd name="T3" fmla="*/ 10720 h 21600"/>
                <a:gd name="T4" fmla="*/ 19013 w 376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73" h="21600" fill="none" extrusionOk="0">
                  <a:moveTo>
                    <a:pt x="-1" y="11349"/>
                  </a:moveTo>
                  <a:cubicBezTo>
                    <a:pt x="3768" y="4358"/>
                    <a:pt x="11070" y="-1"/>
                    <a:pt x="19013" y="0"/>
                  </a:cubicBezTo>
                  <a:cubicBezTo>
                    <a:pt x="26696" y="0"/>
                    <a:pt x="33802" y="4082"/>
                    <a:pt x="37672" y="10720"/>
                  </a:cubicBezTo>
                </a:path>
                <a:path w="37673" h="21600" stroke="0" extrusionOk="0">
                  <a:moveTo>
                    <a:pt x="-1" y="11349"/>
                  </a:moveTo>
                  <a:cubicBezTo>
                    <a:pt x="3768" y="4358"/>
                    <a:pt x="11070" y="-1"/>
                    <a:pt x="19013" y="0"/>
                  </a:cubicBezTo>
                  <a:cubicBezTo>
                    <a:pt x="26696" y="0"/>
                    <a:pt x="33802" y="4082"/>
                    <a:pt x="37672" y="10720"/>
                  </a:cubicBezTo>
                  <a:lnTo>
                    <a:pt x="19013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7" name="Arc 682">
              <a:extLst>
                <a:ext uri="{FF2B5EF4-FFF2-40B4-BE49-F238E27FC236}">
                  <a16:creationId xmlns:a16="http://schemas.microsoft.com/office/drawing/2014/main" id="{B8F2B5B9-D838-41D6-8B70-CBA822CF01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71925" y="133985"/>
              <a:ext cx="389255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587"/>
                <a:gd name="T1" fmla="*/ 0 h 21600"/>
                <a:gd name="T2" fmla="*/ 19587 w 19587"/>
                <a:gd name="T3" fmla="*/ 12494 h 21600"/>
                <a:gd name="T4" fmla="*/ 0 w 1958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87" h="21600" fill="none" extrusionOk="0">
                  <a:moveTo>
                    <a:pt x="-1" y="0"/>
                  </a:moveTo>
                  <a:cubicBezTo>
                    <a:pt x="8403" y="0"/>
                    <a:pt x="16044" y="4873"/>
                    <a:pt x="19586" y="12494"/>
                  </a:cubicBezTo>
                </a:path>
                <a:path w="19587" h="21600" stroke="0" extrusionOk="0">
                  <a:moveTo>
                    <a:pt x="-1" y="0"/>
                  </a:moveTo>
                  <a:cubicBezTo>
                    <a:pt x="8403" y="0"/>
                    <a:pt x="16044" y="4873"/>
                    <a:pt x="19586" y="124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48" name="Text Box 683">
              <a:extLst>
                <a:ext uri="{FF2B5EF4-FFF2-40B4-BE49-F238E27FC236}">
                  <a16:creationId xmlns:a16="http://schemas.microsoft.com/office/drawing/2014/main" id="{816EB1CF-30D4-445E-8578-9C30DAA42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" y="0"/>
              <a:ext cx="95250" cy="171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 </a:t>
              </a:r>
              <a:endParaRPr lang="pt-BR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Text Box 684">
              <a:extLst>
                <a:ext uri="{FF2B5EF4-FFF2-40B4-BE49-F238E27FC236}">
                  <a16:creationId xmlns:a16="http://schemas.microsoft.com/office/drawing/2014/main" id="{E68CE035-60B7-40DB-8226-87ED9FDCE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9380" y="0"/>
              <a:ext cx="95250" cy="171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 </a:t>
              </a:r>
              <a:endParaRPr lang="pt-BR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0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4" grpId="0"/>
      <p:bldP spid="46" grpId="0"/>
      <p:bldP spid="49" grpId="0"/>
      <p:bldP spid="62" grpId="0"/>
      <p:bldP spid="63" grpId="0"/>
      <p:bldP spid="64" grpId="0"/>
      <p:bldP spid="65" grpId="0"/>
      <p:bldP spid="67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to 3"/>
              <p:cNvSpPr txBox="1"/>
              <p:nvPr/>
            </p:nvSpPr>
            <p:spPr bwMode="auto">
              <a:xfrm>
                <a:off x="3840895" y="121617"/>
                <a:ext cx="8603945" cy="7715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m:rPr>
                                  <m:nor/>
                                </m:rPr>
                                <a:rPr lang="pt-B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m:rPr>
                                  <m:nor/>
                                </m:rPr>
                                <a:rPr lang="pt-BR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m:rPr>
                                  <m:nor/>
                                </m:rPr>
                                <a:rPr lang="pt-B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𝑅𝑠𝑒𝑛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Obje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895" y="121617"/>
                <a:ext cx="8603945" cy="771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969651"/>
              </p:ext>
            </p:extLst>
          </p:nvPr>
        </p:nvGraphicFramePr>
        <p:xfrm>
          <a:off x="2662928" y="342611"/>
          <a:ext cx="1043823" cy="403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name="Equação" r:id="rId4" imgW="622030" imgH="215806" progId="Equation.3">
                  <p:embed/>
                </p:oleObj>
              </mc:Choice>
              <mc:Fallback>
                <p:oleObj name="Equação" r:id="rId4" imgW="622030" imgH="215806" progId="Equation.3">
                  <p:embed/>
                  <p:pic>
                    <p:nvPicPr>
                      <p:cNvPr id="60" name="Objeto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928" y="342611"/>
                        <a:ext cx="1043823" cy="403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186477" y="375972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Lembrando que adotamos</a:t>
            </a:r>
            <a:endParaRPr lang="pt-BR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418490" y="1042461"/>
            <a:ext cx="11278210" cy="1528572"/>
            <a:chOff x="418490" y="1035222"/>
            <a:chExt cx="11278210" cy="1528572"/>
          </a:xfrm>
        </p:grpSpPr>
        <p:sp>
          <p:nvSpPr>
            <p:cNvPr id="5" name="Retângulo 4"/>
            <p:cNvSpPr/>
            <p:nvPr/>
          </p:nvSpPr>
          <p:spPr>
            <a:xfrm>
              <a:off x="418490" y="1252728"/>
              <a:ext cx="1033841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 equação representa o movimento que para </a:t>
              </a:r>
              <a:r>
                <a:rPr lang="pt-BR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pt-BR" sz="2000" baseline="-25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= 0, começa em x = 0 e y = R </a:t>
              </a:r>
              <a:r>
                <a:rPr lang="pt-BR" sz="2000" u="dbl" dirty="0">
                  <a:uFill>
                    <a:solidFill>
                      <a:srgbClr val="00B0F0"/>
                    </a:solidFill>
                  </a:u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girando em sentido horário</a:t>
              </a:r>
              <a:r>
                <a: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  Para representar o sentido anti-horário, a expressão deveria ser </a:t>
              </a:r>
              <a:endParaRPr lang="pt-BR" sz="2000" dirty="0"/>
            </a:p>
          </p:txBody>
        </p:sp>
        <p:graphicFrame>
          <p:nvGraphicFramePr>
            <p:cNvPr id="9" name="Obje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9314656"/>
                </p:ext>
              </p:extLst>
            </p:nvPr>
          </p:nvGraphicFramePr>
          <p:xfrm>
            <a:off x="8038151" y="1606671"/>
            <a:ext cx="3391849" cy="720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3" name="Equação" r:id="rId6" imgW="2286000" imgH="482600" progId="Equation.3">
                    <p:embed/>
                  </p:oleObj>
                </mc:Choice>
                <mc:Fallback>
                  <p:oleObj name="Equação" r:id="rId6" imgW="2286000" imgH="482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8151" y="1606671"/>
                          <a:ext cx="3391849" cy="7207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tângulo 9"/>
            <p:cNvSpPr/>
            <p:nvPr/>
          </p:nvSpPr>
          <p:spPr>
            <a:xfrm>
              <a:off x="418490" y="1035222"/>
              <a:ext cx="11278210" cy="15285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18490" y="2729940"/>
            <a:ext cx="9562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Finalmente a aceleração angular podemos obtê-la pela derivada da velocidade angular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352321"/>
              </p:ext>
            </p:extLst>
          </p:nvPr>
        </p:nvGraphicFramePr>
        <p:xfrm>
          <a:off x="600075" y="3179763"/>
          <a:ext cx="40132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Equação" r:id="rId8" imgW="2273040" imgH="393480" progId="Equation.3">
                  <p:embed/>
                </p:oleObj>
              </mc:Choice>
              <mc:Fallback>
                <p:oleObj name="Equação" r:id="rId8" imgW="227304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3179763"/>
                        <a:ext cx="4013200" cy="706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/>
          <p:cNvSpPr/>
          <p:nvPr/>
        </p:nvSpPr>
        <p:spPr>
          <a:xfrm>
            <a:off x="4990151" y="3179917"/>
            <a:ext cx="6305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dado que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v=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pt-BR" sz="20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t-BR" sz="20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20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que na expressão aparece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pt-BR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R, podemos entender que isso resulta de dividir ambos os membros por R: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477856" y="4468676"/>
            <a:ext cx="14214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pt-BR" altLang="pt-BR" sz="2000" b="0" i="1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pt-BR" altLang="pt-B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/R=</a:t>
            </a:r>
            <a:r>
              <a:rPr kumimoji="0" lang="pt-BR" altLang="pt-B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kumimoji="0" lang="pt-BR" altLang="pt-BR" sz="2000" b="0" i="1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pt-BR" altLang="pt-B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kumimoji="0" lang="pt-BR" altLang="pt-B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pt-BR" altLang="pt-B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918530"/>
              </p:ext>
            </p:extLst>
          </p:nvPr>
        </p:nvGraphicFramePr>
        <p:xfrm>
          <a:off x="3706751" y="4281507"/>
          <a:ext cx="3289148" cy="674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Equação" r:id="rId10" imgW="2222500" imgH="469900" progId="Equation.3">
                  <p:embed/>
                </p:oleObj>
              </mc:Choice>
              <mc:Fallback>
                <p:oleObj name="Equação" r:id="rId10" imgW="2222500" imgH="469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751" y="4281507"/>
                        <a:ext cx="3289148" cy="674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/>
          <p:cNvSpPr/>
          <p:nvPr/>
        </p:nvSpPr>
        <p:spPr>
          <a:xfrm>
            <a:off x="418490" y="5638112"/>
            <a:ext cx="8973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Nos baseando nos resultados de a) b) e c) , vamos construir a seguinte tabela</a:t>
            </a:r>
          </a:p>
        </p:txBody>
      </p:sp>
    </p:spTree>
    <p:extLst>
      <p:ext uri="{BB962C8B-B14F-4D97-AF65-F5344CB8AC3E}">
        <p14:creationId xmlns:p14="http://schemas.microsoft.com/office/powerpoint/2010/main" val="799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37996"/>
              </p:ext>
            </p:extLst>
          </p:nvPr>
        </p:nvGraphicFramePr>
        <p:xfrm>
          <a:off x="458949" y="973677"/>
          <a:ext cx="4402983" cy="5165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36036">
                  <a:extLst>
                    <a:ext uri="{9D8B030D-6E8A-4147-A177-3AD203B41FA5}">
                      <a16:colId xmlns:a16="http://schemas.microsoft.com/office/drawing/2014/main" val="4291269304"/>
                    </a:ext>
                  </a:extLst>
                </a:gridCol>
                <a:gridCol w="1516566">
                  <a:extLst>
                    <a:ext uri="{9D8B030D-6E8A-4147-A177-3AD203B41FA5}">
                      <a16:colId xmlns:a16="http://schemas.microsoft.com/office/drawing/2014/main" val="2706002640"/>
                    </a:ext>
                  </a:extLst>
                </a:gridCol>
                <a:gridCol w="1650381">
                  <a:extLst>
                    <a:ext uri="{9D8B030D-6E8A-4147-A177-3AD203B41FA5}">
                      <a16:colId xmlns:a16="http://schemas.microsoft.com/office/drawing/2014/main" val="2547537070"/>
                    </a:ext>
                  </a:extLst>
                </a:gridCol>
              </a:tblGrid>
              <a:tr h="134519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b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x(t) =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=R 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y(t )=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R cos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85176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987726"/>
                  </a:ext>
                </a:extLst>
              </a:tr>
              <a:tr h="123758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45=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0,707</a:t>
                      </a: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pt-BR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0,707</a:t>
                      </a: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pt-BR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163792"/>
                  </a:ext>
                </a:extLst>
              </a:tr>
              <a:tr h="129139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 =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2842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180=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907424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8EED5A13-35D2-4FF4-9BAD-7AF33AA61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30404" r="50947" b="45152"/>
          <a:stretch/>
        </p:blipFill>
        <p:spPr>
          <a:xfrm>
            <a:off x="4904366" y="700179"/>
            <a:ext cx="6453063" cy="4175509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99B3303-D0C0-4595-8E9C-9899F7021D90}"/>
              </a:ext>
            </a:extLst>
          </p:cNvPr>
          <p:cNvCxnSpPr/>
          <p:nvPr/>
        </p:nvCxnSpPr>
        <p:spPr>
          <a:xfrm flipV="1">
            <a:off x="6951240" y="1927255"/>
            <a:ext cx="16042" cy="14117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27FF9F1-F67F-4792-874E-62840F364135}"/>
              </a:ext>
            </a:extLst>
          </p:cNvPr>
          <p:cNvCxnSpPr>
            <a:cxnSpLocks/>
          </p:cNvCxnSpPr>
          <p:nvPr/>
        </p:nvCxnSpPr>
        <p:spPr>
          <a:xfrm>
            <a:off x="6919156" y="3338960"/>
            <a:ext cx="48126" cy="14337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4FA4732-700B-4AB2-A1C6-5282E68132F7}"/>
              </a:ext>
            </a:extLst>
          </p:cNvPr>
          <p:cNvCxnSpPr>
            <a:cxnSpLocks/>
          </p:cNvCxnSpPr>
          <p:nvPr/>
        </p:nvCxnSpPr>
        <p:spPr>
          <a:xfrm flipV="1">
            <a:off x="6967282" y="2230244"/>
            <a:ext cx="1051456" cy="1108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9DAD279-F950-4716-ABFB-4F822775CBA4}"/>
              </a:ext>
            </a:extLst>
          </p:cNvPr>
          <p:cNvCxnSpPr>
            <a:cxnSpLocks/>
          </p:cNvCxnSpPr>
          <p:nvPr/>
        </p:nvCxnSpPr>
        <p:spPr>
          <a:xfrm>
            <a:off x="6971293" y="3338961"/>
            <a:ext cx="155939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763DEB6-EC2F-4BA0-97BD-CFA2439FCF5A}"/>
              </a:ext>
            </a:extLst>
          </p:cNvPr>
          <p:cNvCxnSpPr/>
          <p:nvPr/>
        </p:nvCxnSpPr>
        <p:spPr>
          <a:xfrm>
            <a:off x="7898898" y="5939461"/>
            <a:ext cx="1684421" cy="212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5491C6F-25CE-48B0-B479-A68AB30B3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835316"/>
              </p:ext>
            </p:extLst>
          </p:nvPr>
        </p:nvGraphicFramePr>
        <p:xfrm>
          <a:off x="8018738" y="5327429"/>
          <a:ext cx="1444740" cy="47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ção" r:id="rId4" imgW="698400" imgH="228600" progId="Equation.3">
                  <p:embed/>
                </p:oleObj>
              </mc:Choice>
              <mc:Fallback>
                <p:oleObj name="Equação" r:id="rId4" imgW="698400" imgH="228600" progId="Equation.3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18738" y="5327429"/>
                        <a:ext cx="1444740" cy="472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7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89631"/>
              </p:ext>
            </p:extLst>
          </p:nvPr>
        </p:nvGraphicFramePr>
        <p:xfrm>
          <a:off x="811631" y="942975"/>
          <a:ext cx="4792773" cy="48326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4201">
                  <a:extLst>
                    <a:ext uri="{9D8B030D-6E8A-4147-A177-3AD203B41FA5}">
                      <a16:colId xmlns:a16="http://schemas.microsoft.com/office/drawing/2014/main" val="4291269304"/>
                    </a:ext>
                  </a:extLst>
                </a:gridCol>
                <a:gridCol w="1755512">
                  <a:extLst>
                    <a:ext uri="{9D8B030D-6E8A-4147-A177-3AD203B41FA5}">
                      <a16:colId xmlns:a16="http://schemas.microsoft.com/office/drawing/2014/main" val="1359202106"/>
                    </a:ext>
                  </a:extLst>
                </a:gridCol>
                <a:gridCol w="1783060">
                  <a:extLst>
                    <a:ext uri="{9D8B030D-6E8A-4147-A177-3AD203B41FA5}">
                      <a16:colId xmlns:a16="http://schemas.microsoft.com/office/drawing/2014/main" val="3327558923"/>
                    </a:ext>
                  </a:extLst>
                </a:gridCol>
              </a:tblGrid>
              <a:tr h="101232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b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2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 =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 cos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2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 =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-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Rsen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85176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987726"/>
                  </a:ext>
                </a:extLst>
              </a:tr>
              <a:tr h="123758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45= 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/4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0,707 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/4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0,707 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163792"/>
                  </a:ext>
                </a:extLst>
              </a:tr>
              <a:tr h="129139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 = 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2842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180= 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907424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159A52AA-8F76-448F-A101-5F08B2452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30404" r="50947" b="45152"/>
          <a:stretch/>
        </p:blipFill>
        <p:spPr>
          <a:xfrm>
            <a:off x="5604404" y="861205"/>
            <a:ext cx="6453063" cy="4175509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BB152113-5D8C-45A5-AF94-DCBE79AD6D0E}"/>
              </a:ext>
            </a:extLst>
          </p:cNvPr>
          <p:cNvCxnSpPr>
            <a:cxnSpLocks/>
          </p:cNvCxnSpPr>
          <p:nvPr/>
        </p:nvCxnSpPr>
        <p:spPr>
          <a:xfrm>
            <a:off x="7641754" y="1982457"/>
            <a:ext cx="146879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5719658-7DC2-4D9C-9AA7-8FC755C05E8B}"/>
              </a:ext>
            </a:extLst>
          </p:cNvPr>
          <p:cNvCxnSpPr>
            <a:cxnSpLocks/>
          </p:cNvCxnSpPr>
          <p:nvPr/>
        </p:nvCxnSpPr>
        <p:spPr>
          <a:xfrm flipH="1">
            <a:off x="6177776" y="4893184"/>
            <a:ext cx="147047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624E158-30C5-4DDD-AEBD-FBB813841B8B}"/>
              </a:ext>
            </a:extLst>
          </p:cNvPr>
          <p:cNvCxnSpPr>
            <a:cxnSpLocks/>
          </p:cNvCxnSpPr>
          <p:nvPr/>
        </p:nvCxnSpPr>
        <p:spPr>
          <a:xfrm>
            <a:off x="8709102" y="2352908"/>
            <a:ext cx="1070518" cy="8697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E70D828-84AB-404D-9547-4C7243C32365}"/>
              </a:ext>
            </a:extLst>
          </p:cNvPr>
          <p:cNvCxnSpPr>
            <a:cxnSpLocks/>
          </p:cNvCxnSpPr>
          <p:nvPr/>
        </p:nvCxnSpPr>
        <p:spPr>
          <a:xfrm>
            <a:off x="9208480" y="3475188"/>
            <a:ext cx="0" cy="143134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7224B89-9A81-45F7-9419-9F9D2DB744D4}"/>
              </a:ext>
            </a:extLst>
          </p:cNvPr>
          <p:cNvCxnSpPr/>
          <p:nvPr/>
        </p:nvCxnSpPr>
        <p:spPr>
          <a:xfrm flipH="1">
            <a:off x="8329807" y="6415205"/>
            <a:ext cx="136357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19208E87-7E85-472F-8F19-1DAC5C42F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48755"/>
              </p:ext>
            </p:extLst>
          </p:nvPr>
        </p:nvGraphicFramePr>
        <p:xfrm>
          <a:off x="5604404" y="5529262"/>
          <a:ext cx="554513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ção" r:id="rId4" imgW="3009600" imgH="419040" progId="Equation.3">
                  <p:embed/>
                </p:oleObj>
              </mc:Choice>
              <mc:Fallback>
                <p:oleObj name="Equação" r:id="rId4" imgW="3009600" imgH="419040" progId="Equation.3">
                  <p:embed/>
                  <p:pic>
                    <p:nvPicPr>
                      <p:cNvPr id="38" name="Objeto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404" y="5529262"/>
                        <a:ext cx="5545138" cy="771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3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30901"/>
              </p:ext>
            </p:extLst>
          </p:nvPr>
        </p:nvGraphicFramePr>
        <p:xfrm>
          <a:off x="497306" y="962526"/>
          <a:ext cx="4558875" cy="5165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4201">
                  <a:extLst>
                    <a:ext uri="{9D8B030D-6E8A-4147-A177-3AD203B41FA5}">
                      <a16:colId xmlns:a16="http://schemas.microsoft.com/office/drawing/2014/main" val="4291269304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968138601"/>
                    </a:ext>
                  </a:extLst>
                </a:gridCol>
                <a:gridCol w="1716506">
                  <a:extLst>
                    <a:ext uri="{9D8B030D-6E8A-4147-A177-3AD203B41FA5}">
                      <a16:colId xmlns:a16="http://schemas.microsoft.com/office/drawing/2014/main" val="3090320048"/>
                    </a:ext>
                  </a:extLst>
                </a:gridCol>
              </a:tblGrid>
              <a:tr h="134519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b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pt-BR" sz="22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 =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=-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Rsen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pt-BR" sz="2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pt-BR" sz="22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 =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-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cos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85176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987726"/>
                  </a:ext>
                </a:extLst>
              </a:tr>
              <a:tr h="123758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45= 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R0,7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=-0,7 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=-0,7 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163792"/>
                  </a:ext>
                </a:extLst>
              </a:tr>
              <a:tr h="129139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 = 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pt-BR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- 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2842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180= 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907424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4062C6B6-B842-42E2-9AD0-CBD64BB8D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3" t="30404" r="50947" b="45152"/>
          <a:stretch/>
        </p:blipFill>
        <p:spPr>
          <a:xfrm>
            <a:off x="5241631" y="1154049"/>
            <a:ext cx="6453063" cy="4175509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33FDFA02-F937-47EF-A3AE-42F4F53D5310}"/>
              </a:ext>
            </a:extLst>
          </p:cNvPr>
          <p:cNvCxnSpPr/>
          <p:nvPr/>
        </p:nvCxnSpPr>
        <p:spPr>
          <a:xfrm flipV="1">
            <a:off x="7288927" y="2354986"/>
            <a:ext cx="16042" cy="141170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4371F5B-DDF0-418A-B98B-797510DCE026}"/>
              </a:ext>
            </a:extLst>
          </p:cNvPr>
          <p:cNvCxnSpPr>
            <a:cxnSpLocks/>
          </p:cNvCxnSpPr>
          <p:nvPr/>
        </p:nvCxnSpPr>
        <p:spPr>
          <a:xfrm flipH="1">
            <a:off x="7305675" y="2653990"/>
            <a:ext cx="1035437" cy="118458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3ACD977-BAB3-44B4-BDEB-44FAB92E0BEC}"/>
              </a:ext>
            </a:extLst>
          </p:cNvPr>
          <p:cNvCxnSpPr>
            <a:cxnSpLocks/>
          </p:cNvCxnSpPr>
          <p:nvPr/>
        </p:nvCxnSpPr>
        <p:spPr>
          <a:xfrm>
            <a:off x="7288927" y="3796850"/>
            <a:ext cx="0" cy="145501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D02D0B1-330C-42A4-95AB-FD1EA95A6364}"/>
              </a:ext>
            </a:extLst>
          </p:cNvPr>
          <p:cNvCxnSpPr>
            <a:cxnSpLocks/>
          </p:cNvCxnSpPr>
          <p:nvPr/>
        </p:nvCxnSpPr>
        <p:spPr>
          <a:xfrm flipH="1" flipV="1">
            <a:off x="7370420" y="3796850"/>
            <a:ext cx="1485142" cy="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1E98617-671C-4B98-B96B-6269A178B718}"/>
              </a:ext>
            </a:extLst>
          </p:cNvPr>
          <p:cNvCxnSpPr/>
          <p:nvPr/>
        </p:nvCxnSpPr>
        <p:spPr>
          <a:xfrm flipH="1">
            <a:off x="7535750" y="6242503"/>
            <a:ext cx="2002250" cy="1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E1F508E-4F3B-4CB1-BE9F-47A19009A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00287"/>
              </p:ext>
            </p:extLst>
          </p:nvPr>
        </p:nvGraphicFramePr>
        <p:xfrm>
          <a:off x="5909363" y="5251868"/>
          <a:ext cx="5059441" cy="87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ção" r:id="rId4" imgW="2273040" imgH="393480" progId="Equation.3">
                  <p:embed/>
                </p:oleObj>
              </mc:Choice>
              <mc:Fallback>
                <p:oleObj name="Equação" r:id="rId4" imgW="2273040" imgH="393480" progId="Equation.3">
                  <p:embed/>
                  <p:pic>
                    <p:nvPicPr>
                      <p:cNvPr id="37" name="Objeto 3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9363" y="5251868"/>
                        <a:ext cx="5059441" cy="87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97306" y="962526"/>
          <a:ext cx="11036968" cy="5165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4201">
                  <a:extLst>
                    <a:ext uri="{9D8B030D-6E8A-4147-A177-3AD203B41FA5}">
                      <a16:colId xmlns:a16="http://schemas.microsoft.com/office/drawing/2014/main" val="4291269304"/>
                    </a:ext>
                  </a:extLst>
                </a:gridCol>
                <a:gridCol w="1427831">
                  <a:extLst>
                    <a:ext uri="{9D8B030D-6E8A-4147-A177-3AD203B41FA5}">
                      <a16:colId xmlns:a16="http://schemas.microsoft.com/office/drawing/2014/main" val="2706002640"/>
                    </a:ext>
                  </a:extLst>
                </a:gridCol>
                <a:gridCol w="1511690">
                  <a:extLst>
                    <a:ext uri="{9D8B030D-6E8A-4147-A177-3AD203B41FA5}">
                      <a16:colId xmlns:a16="http://schemas.microsoft.com/office/drawing/2014/main" val="2547537070"/>
                    </a:ext>
                  </a:extLst>
                </a:gridCol>
                <a:gridCol w="1755512">
                  <a:extLst>
                    <a:ext uri="{9D8B030D-6E8A-4147-A177-3AD203B41FA5}">
                      <a16:colId xmlns:a16="http://schemas.microsoft.com/office/drawing/2014/main" val="1359202106"/>
                    </a:ext>
                  </a:extLst>
                </a:gridCol>
                <a:gridCol w="1783060">
                  <a:extLst>
                    <a:ext uri="{9D8B030D-6E8A-4147-A177-3AD203B41FA5}">
                      <a16:colId xmlns:a16="http://schemas.microsoft.com/office/drawing/2014/main" val="3327558923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968138601"/>
                    </a:ext>
                  </a:extLst>
                </a:gridCol>
                <a:gridCol w="1716506">
                  <a:extLst>
                    <a:ext uri="{9D8B030D-6E8A-4147-A177-3AD203B41FA5}">
                      <a16:colId xmlns:a16="http://schemas.microsoft.com/office/drawing/2014/main" val="3090320048"/>
                    </a:ext>
                  </a:extLst>
                </a:gridCol>
              </a:tblGrid>
              <a:tr h="134519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b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x(t) =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=R 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y(t )=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R cos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2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 =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 cos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2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 =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-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Rsen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pt-BR" sz="22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 =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=-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Rsen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pt-BR" sz="2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pt-BR" sz="22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 =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-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2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cos 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85176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987726"/>
                  </a:ext>
                </a:extLst>
              </a:tr>
              <a:tr h="123758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45= 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0,707</a:t>
                      </a: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pt-BR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0,707</a:t>
                      </a: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pt-BR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/4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0,707 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/4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0,707 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R0,7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=-0,7 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2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=-0,7 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163792"/>
                  </a:ext>
                </a:extLst>
              </a:tr>
              <a:tr h="129139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 = 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pt-BR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- </a:t>
                      </a: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2842"/>
                  </a:ext>
                </a:extLst>
              </a:tr>
              <a:tr h="6456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180= 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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pt-BR" sz="2400" i="1" baseline="30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90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2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515015" y="460147"/>
            <a:ext cx="777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Revisão de: Quantidade de movimento angular e velocidade angular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15015" y="1239071"/>
            <a:ext cx="875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Como </a:t>
            </a:r>
            <a:endParaRPr lang="pt-BR" sz="2000" dirty="0"/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04929"/>
              </p:ext>
            </p:extLst>
          </p:nvPr>
        </p:nvGraphicFramePr>
        <p:xfrm>
          <a:off x="1390576" y="1057836"/>
          <a:ext cx="1274487" cy="58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" name="Equação" r:id="rId3" imgW="545863" imgH="241195" progId="Equation.3">
                  <p:embed/>
                </p:oleObj>
              </mc:Choice>
              <mc:Fallback>
                <p:oleObj name="Equação" r:id="rId3" imgW="545863" imgH="24119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576" y="1057836"/>
                        <a:ext cx="1274487" cy="581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tângulo 27"/>
          <p:cNvSpPr/>
          <p:nvPr/>
        </p:nvSpPr>
        <p:spPr>
          <a:xfrm>
            <a:off x="2665063" y="1186652"/>
            <a:ext cx="1288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sendo </a:t>
            </a:r>
            <a:endParaRPr lang="pt-BR" sz="2000" dirty="0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074821" y="23100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9428"/>
              </p:ext>
            </p:extLst>
          </p:nvPr>
        </p:nvGraphicFramePr>
        <p:xfrm>
          <a:off x="3551578" y="1029581"/>
          <a:ext cx="315754" cy="52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Equação" r:id="rId5" imgW="114201" imgH="203024" progId="Equation.3">
                  <p:embed/>
                </p:oleObj>
              </mc:Choice>
              <mc:Fallback>
                <p:oleObj name="Equação" r:id="rId5" imgW="114201" imgH="20302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578" y="1029581"/>
                        <a:ext cx="315754" cy="526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/>
          <p:cNvSpPr/>
          <p:nvPr/>
        </p:nvSpPr>
        <p:spPr>
          <a:xfrm>
            <a:off x="3953851" y="1202041"/>
            <a:ext cx="3932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perpendicular ao plano formado por </a:t>
            </a:r>
            <a:endParaRPr lang="pt-BR" sz="2000" dirty="0"/>
          </a:p>
        </p:txBody>
      </p:sp>
      <p:graphicFrame>
        <p:nvGraphicFramePr>
          <p:cNvPr id="37" name="Objeto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46557"/>
              </p:ext>
            </p:extLst>
          </p:nvPr>
        </p:nvGraphicFramePr>
        <p:xfrm>
          <a:off x="7709054" y="1152448"/>
          <a:ext cx="1012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Equação" r:id="rId7" imgW="368280" imgH="203040" progId="Equation.3">
                  <p:embed/>
                </p:oleObj>
              </mc:Choice>
              <mc:Fallback>
                <p:oleObj name="Equação" r:id="rId7" imgW="368280" imgH="2030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9054" y="1152448"/>
                        <a:ext cx="1012825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512297"/>
              </p:ext>
            </p:extLst>
          </p:nvPr>
        </p:nvGraphicFramePr>
        <p:xfrm>
          <a:off x="8708842" y="1066510"/>
          <a:ext cx="315754" cy="52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" name="Equação" r:id="rId9" imgW="114201" imgH="203024" progId="Equation.3">
                  <p:embed/>
                </p:oleObj>
              </mc:Choice>
              <mc:Fallback>
                <p:oleObj name="Equação" r:id="rId9" imgW="114201" imgH="203024" progId="Equation.3">
                  <p:embed/>
                  <p:pic>
                    <p:nvPicPr>
                      <p:cNvPr id="33" name="Obje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842" y="1066510"/>
                        <a:ext cx="315754" cy="526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9024596" y="1202041"/>
            <a:ext cx="14554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paralelo a 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15027"/>
              </p:ext>
            </p:extLst>
          </p:nvPr>
        </p:nvGraphicFramePr>
        <p:xfrm>
          <a:off x="10374808" y="1112924"/>
          <a:ext cx="421005" cy="52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Equação" r:id="rId10" imgW="152202" imgH="177569" progId="Equation.3">
                  <p:embed/>
                </p:oleObj>
              </mc:Choice>
              <mc:Fallback>
                <p:oleObj name="Equação" r:id="rId10" imgW="152202" imgH="177569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4808" y="1112924"/>
                        <a:ext cx="421005" cy="526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tângulo 41"/>
          <p:cNvSpPr/>
          <p:nvPr/>
        </p:nvSpPr>
        <p:spPr>
          <a:xfrm>
            <a:off x="281165" y="1751361"/>
            <a:ext cx="569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intensidade da quantidade de movimento angular é:</a:t>
            </a:r>
            <a:endParaRPr lang="pt-BR" sz="2000" dirty="0"/>
          </a:p>
        </p:txBody>
      </p:sp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351173"/>
              </p:ext>
            </p:extLst>
          </p:nvPr>
        </p:nvGraphicFramePr>
        <p:xfrm>
          <a:off x="5931584" y="1698752"/>
          <a:ext cx="2283882" cy="52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" name="Equação" r:id="rId12" imgW="1307532" imgH="304668" progId="Equation.3">
                  <p:embed/>
                </p:oleObj>
              </mc:Choice>
              <mc:Fallback>
                <p:oleObj name="Equação" r:id="rId12" imgW="1307532" imgH="304668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584" y="1698752"/>
                        <a:ext cx="2283882" cy="529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tângulo 44"/>
          <p:cNvSpPr/>
          <p:nvPr/>
        </p:nvSpPr>
        <p:spPr>
          <a:xfrm>
            <a:off x="757920" y="5852621"/>
            <a:ext cx="621882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Nesta disciplina estudamos só corpos rígidos simétricos que giram em planos perpendiculares ao eixo de rotação </a:t>
            </a:r>
            <a:endParaRPr lang="pt-BR" sz="2000" dirty="0"/>
          </a:p>
        </p:txBody>
      </p: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64998"/>
              </p:ext>
            </p:extLst>
          </p:nvPr>
        </p:nvGraphicFramePr>
        <p:xfrm>
          <a:off x="8557843" y="1652118"/>
          <a:ext cx="11080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Equação" r:id="rId14" imgW="469800" imgH="215640" progId="Equation.3">
                  <p:embed/>
                </p:oleObj>
              </mc:Choice>
              <mc:Fallback>
                <p:oleObj name="Equação" r:id="rId14" imgW="469800" imgH="2156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7843" y="1652118"/>
                        <a:ext cx="1108075" cy="515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 47"/>
          <p:cNvSpPr/>
          <p:nvPr/>
        </p:nvSpPr>
        <p:spPr>
          <a:xfrm>
            <a:off x="10213504" y="1639103"/>
            <a:ext cx="1615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Já deduzido anteriormente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170FFB-9C08-4242-95D3-F55D70FCC16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-1920" r="14652" b="-2032"/>
          <a:stretch/>
        </p:blipFill>
        <p:spPr>
          <a:xfrm rot="5400000">
            <a:off x="4342269" y="2022958"/>
            <a:ext cx="2917000" cy="31633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AE90FC-7398-4E13-958C-9711F1F53D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19" y="2340330"/>
            <a:ext cx="2759273" cy="3429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C1A7DA-B3F7-4889-B457-53F69D9630B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24621" r="29105" b="9068"/>
          <a:stretch/>
        </p:blipFill>
        <p:spPr>
          <a:xfrm rot="5400000">
            <a:off x="618536" y="2240355"/>
            <a:ext cx="2818565" cy="2709042"/>
          </a:xfrm>
          <a:prstGeom prst="rect">
            <a:avLst/>
          </a:prstGeom>
        </p:spPr>
      </p:pic>
      <p:sp>
        <p:nvSpPr>
          <p:cNvPr id="56" name="Retângulo 55">
            <a:extLst>
              <a:ext uri="{FF2B5EF4-FFF2-40B4-BE49-F238E27FC236}">
                <a16:creationId xmlns:a16="http://schemas.microsoft.com/office/drawing/2014/main" id="{6645373A-B206-4BB9-8E25-6F3B7B976600}"/>
              </a:ext>
            </a:extLst>
          </p:cNvPr>
          <p:cNvSpPr/>
          <p:nvPr/>
        </p:nvSpPr>
        <p:spPr>
          <a:xfrm>
            <a:off x="604158" y="4904003"/>
            <a:ext cx="3163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Partícula girando no plano (</a:t>
            </a:r>
            <a:r>
              <a:rPr lang="pt-B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x,y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em torno do eixo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endParaRPr lang="pt-BR" sz="2000" i="1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3A7EF81-B996-4B5D-B66C-8757F53E60A1}"/>
              </a:ext>
            </a:extLst>
          </p:cNvPr>
          <p:cNvSpPr/>
          <p:nvPr/>
        </p:nvSpPr>
        <p:spPr>
          <a:xfrm>
            <a:off x="4523480" y="5103925"/>
            <a:ext cx="3163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Partícula girando no plano (</a:t>
            </a:r>
            <a:r>
              <a:rPr lang="pt-B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x,y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em torno do eixo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endParaRPr lang="pt-BR" sz="2000" i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7CAAEA4-7E4D-4515-B449-6A0361FA04AC}"/>
              </a:ext>
            </a:extLst>
          </p:cNvPr>
          <p:cNvSpPr/>
          <p:nvPr/>
        </p:nvSpPr>
        <p:spPr>
          <a:xfrm>
            <a:off x="8461247" y="5824095"/>
            <a:ext cx="3367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Partícula girando num plano  paralelo a (</a:t>
            </a:r>
            <a:r>
              <a:rPr lang="pt-B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x,y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em torno do eixo </a:t>
            </a:r>
            <a:r>
              <a:rPr lang="pt-B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2757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5" grpId="0"/>
      <p:bldP spid="39" grpId="0"/>
      <p:bldP spid="42" grpId="0"/>
      <p:bldP spid="45" grpId="0" animBg="1"/>
      <p:bldP spid="48" grpId="0"/>
      <p:bldP spid="56" grpId="0"/>
      <p:bldP spid="5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2505" y="336884"/>
            <a:ext cx="11790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Problema 2 lista 3.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Em uma brincadeira especialmente planejada para estudantes de física, uma menina com </a:t>
            </a:r>
            <a:b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 kg de massa está em pé na beirada de um carrossel constituído por um disco uniforme, que pode girar sem atrito, com raio R = 2,0 m e massa M = 200 kg. O carrossel está parado quando a menina agarra uma bola de </a:t>
            </a:r>
            <a:b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0,5 kg chutada por uma amiga. No momento em que agarra a bola, a bola tem velocidade horizontal, formando um ângulo de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pt-BR" sz="2000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 a direção da tangente à circunferência do carrossel e módulo 20 m/s em relação ao chão. Calcule a velocidade angular do carrossel e a velocidade linear da menina, depois que ela agarra a bola.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037049" y="2516509"/>
            <a:ext cx="69464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esquema ao lado representa a plataforma de raio R e o vetor com uma inclinação </a:t>
            </a:r>
            <a:r>
              <a:rPr lang="pt-BR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= 30º em relação a tangente da velocidade da bola. </a:t>
            </a:r>
            <a:r>
              <a:rPr lang="pt-BR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O sistema está contido dentro do contorno tracejado, mas a quantidade de movimento angular da bola está representado no esquema abaixo.</a:t>
            </a:r>
            <a:endParaRPr lang="pt-BR" sz="2000" dirty="0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2"/>
          <a:srcRect l="6139" t="47076" r="66053" b="17680"/>
          <a:stretch/>
        </p:blipFill>
        <p:spPr>
          <a:xfrm>
            <a:off x="176465" y="2275876"/>
            <a:ext cx="4818277" cy="343511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3"/>
          <a:srcRect l="50350" t="27115" r="28773" b="44035"/>
          <a:stretch/>
        </p:blipFill>
        <p:spPr>
          <a:xfrm>
            <a:off x="5267458" y="4204713"/>
            <a:ext cx="3136968" cy="2438400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7995267" y="5423913"/>
            <a:ext cx="3988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sym typeface="Symbol" panose="05050102010706020507" pitchFamily="18" charset="2"/>
              </a:rPr>
              <a:t>Assim, o ângulo que a quantidade de movimento linear faz com R é 120º</a:t>
            </a:r>
          </a:p>
        </p:txBody>
      </p:sp>
    </p:spTree>
    <p:extLst>
      <p:ext uri="{BB962C8B-B14F-4D97-AF65-F5344CB8AC3E}">
        <p14:creationId xmlns:p14="http://schemas.microsoft.com/office/powerpoint/2010/main" val="8405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1311</Words>
  <Application>Microsoft Office PowerPoint</Application>
  <PresentationFormat>Widescreen</PresentationFormat>
  <Paragraphs>172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Tema do Office</vt:lpstr>
      <vt:lpstr>Slide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10ª Aula dia 23/03/2020</dc:title>
  <dc:creator>Nora maidana</dc:creator>
  <cp:lastModifiedBy>Nora maidana</cp:lastModifiedBy>
  <cp:revision>60</cp:revision>
  <dcterms:created xsi:type="dcterms:W3CDTF">2020-03-20T13:12:17Z</dcterms:created>
  <dcterms:modified xsi:type="dcterms:W3CDTF">2020-03-23T11:44:13Z</dcterms:modified>
</cp:coreProperties>
</file>