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76" r:id="rId3"/>
    <p:sldId id="378" r:id="rId4"/>
    <p:sldId id="380" r:id="rId5"/>
    <p:sldId id="381" r:id="rId6"/>
    <p:sldId id="382" r:id="rId7"/>
    <p:sldId id="384" r:id="rId8"/>
    <p:sldId id="385" r:id="rId9"/>
    <p:sldId id="387" r:id="rId10"/>
    <p:sldId id="386" r:id="rId11"/>
    <p:sldId id="388" r:id="rId12"/>
    <p:sldId id="389" r:id="rId13"/>
    <p:sldId id="365" r:id="rId14"/>
    <p:sldId id="390" r:id="rId15"/>
    <p:sldId id="391" r:id="rId16"/>
    <p:sldId id="366" r:id="rId17"/>
    <p:sldId id="361" r:id="rId18"/>
    <p:sldId id="367" r:id="rId19"/>
    <p:sldId id="362" r:id="rId20"/>
    <p:sldId id="358" r:id="rId21"/>
    <p:sldId id="368" r:id="rId22"/>
    <p:sldId id="369" r:id="rId23"/>
    <p:sldId id="346" r:id="rId24"/>
    <p:sldId id="363" r:id="rId25"/>
    <p:sldId id="347" r:id="rId26"/>
    <p:sldId id="348" r:id="rId27"/>
    <p:sldId id="350" r:id="rId28"/>
    <p:sldId id="349" r:id="rId29"/>
    <p:sldId id="370" r:id="rId30"/>
    <p:sldId id="371" r:id="rId31"/>
    <p:sldId id="372" r:id="rId32"/>
    <p:sldId id="373" r:id="rId33"/>
    <p:sldId id="374" r:id="rId34"/>
    <p:sldId id="375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1B418-D87A-4ECC-96F8-FC84FE4D6E01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136840-8A2E-4F87-819C-85C69D104343}">
      <dgm:prSet custT="1"/>
      <dgm:spPr/>
      <dgm:t>
        <a:bodyPr/>
        <a:lstStyle/>
        <a:p>
          <a:r>
            <a:rPr lang="pt-BR" sz="2000" dirty="0"/>
            <a:t>Rivalidade internacionais</a:t>
          </a:r>
        </a:p>
        <a:p>
          <a:r>
            <a:rPr lang="pt-BR" sz="1800" dirty="0"/>
            <a:t>Dois blocos principais (Alemanha e império austro húngaro x França e </a:t>
          </a:r>
          <a:r>
            <a:rPr lang="pt-BR" sz="1800" dirty="0" err="1"/>
            <a:t>Russia</a:t>
          </a:r>
          <a:r>
            <a:rPr lang="pt-BR" sz="1800" dirty="0"/>
            <a:t>)</a:t>
          </a:r>
          <a:endParaRPr lang="en-US" sz="1800" dirty="0"/>
        </a:p>
      </dgm:t>
    </dgm:pt>
    <dgm:pt modelId="{993DE975-7793-4BF3-BEDF-C3335CCAB207}" type="parTrans" cxnId="{125460C5-6DB6-410B-A00E-FC2AD2986D23}">
      <dgm:prSet/>
      <dgm:spPr/>
      <dgm:t>
        <a:bodyPr/>
        <a:lstStyle/>
        <a:p>
          <a:endParaRPr lang="en-US"/>
        </a:p>
      </dgm:t>
    </dgm:pt>
    <dgm:pt modelId="{41709E4E-6E06-4B4D-9E86-825C45F764FB}" type="sibTrans" cxnId="{125460C5-6DB6-410B-A00E-FC2AD2986D23}">
      <dgm:prSet/>
      <dgm:spPr/>
      <dgm:t>
        <a:bodyPr/>
        <a:lstStyle/>
        <a:p>
          <a:endParaRPr lang="en-US"/>
        </a:p>
      </dgm:t>
    </dgm:pt>
    <dgm:pt modelId="{4AFFA2C1-204C-4FE1-91CF-95F99756E80B}">
      <dgm:prSet custT="1"/>
      <dgm:spPr/>
      <dgm:t>
        <a:bodyPr/>
        <a:lstStyle/>
        <a:p>
          <a:r>
            <a:rPr lang="pt-BR" sz="3200" dirty="0"/>
            <a:t>Corrida armamentista e militarismo  </a:t>
          </a:r>
          <a:endParaRPr lang="en-US" sz="3200" dirty="0"/>
        </a:p>
      </dgm:t>
    </dgm:pt>
    <dgm:pt modelId="{8AFDEF88-8E5A-4713-A027-65EBF2126DDC}" type="parTrans" cxnId="{60A3E749-2A9B-4BBE-9C45-8B4F2BDB8022}">
      <dgm:prSet/>
      <dgm:spPr/>
      <dgm:t>
        <a:bodyPr/>
        <a:lstStyle/>
        <a:p>
          <a:endParaRPr lang="en-US"/>
        </a:p>
      </dgm:t>
    </dgm:pt>
    <dgm:pt modelId="{3B58D474-A2C3-44B9-A036-A67F88AEB11A}" type="sibTrans" cxnId="{60A3E749-2A9B-4BBE-9C45-8B4F2BDB8022}">
      <dgm:prSet/>
      <dgm:spPr/>
      <dgm:t>
        <a:bodyPr/>
        <a:lstStyle/>
        <a:p>
          <a:endParaRPr lang="en-US"/>
        </a:p>
      </dgm:t>
    </dgm:pt>
    <dgm:pt modelId="{5C1AA125-4062-4C40-9C6B-1AAE64B48E26}">
      <dgm:prSet custT="1"/>
      <dgm:spPr/>
      <dgm:t>
        <a:bodyPr/>
        <a:lstStyle/>
        <a:p>
          <a:r>
            <a:rPr lang="pt-BR" sz="2400" dirty="0"/>
            <a:t>Rivalidade entre impérios</a:t>
          </a:r>
        </a:p>
        <a:p>
          <a:r>
            <a:rPr lang="pt-BR" sz="2000" dirty="0"/>
            <a:t>Busca por colônias e espaços de influencia</a:t>
          </a:r>
          <a:endParaRPr lang="en-US" sz="2000" dirty="0"/>
        </a:p>
      </dgm:t>
    </dgm:pt>
    <dgm:pt modelId="{97C9BCDC-9673-4872-9540-A2711FE163C4}" type="parTrans" cxnId="{76CCBC0B-CEF1-4475-A311-3A895543C3E1}">
      <dgm:prSet/>
      <dgm:spPr/>
      <dgm:t>
        <a:bodyPr/>
        <a:lstStyle/>
        <a:p>
          <a:endParaRPr lang="en-US"/>
        </a:p>
      </dgm:t>
    </dgm:pt>
    <dgm:pt modelId="{CA9E6DB4-15E1-466F-BBE4-BEC7E55E0C20}" type="sibTrans" cxnId="{76CCBC0B-CEF1-4475-A311-3A895543C3E1}">
      <dgm:prSet/>
      <dgm:spPr/>
      <dgm:t>
        <a:bodyPr/>
        <a:lstStyle/>
        <a:p>
          <a:endParaRPr lang="en-US"/>
        </a:p>
      </dgm:t>
    </dgm:pt>
    <dgm:pt modelId="{53F22075-5194-4C67-ADC4-8A1985B381FF}">
      <dgm:prSet custT="1"/>
      <dgm:spPr/>
      <dgm:t>
        <a:bodyPr/>
        <a:lstStyle/>
        <a:p>
          <a:r>
            <a:rPr lang="pt-BR" sz="2400" dirty="0"/>
            <a:t>Rivalidades econômicas</a:t>
          </a:r>
        </a:p>
        <a:p>
          <a:r>
            <a:rPr lang="pt-BR" sz="2000" dirty="0"/>
            <a:t>Busca por mercados x protecionismo praticado por países </a:t>
          </a:r>
          <a:endParaRPr lang="en-US" sz="2000" dirty="0"/>
        </a:p>
      </dgm:t>
    </dgm:pt>
    <dgm:pt modelId="{D5F5A596-25B8-4A42-B9FB-8873669B3A24}" type="parTrans" cxnId="{53CA29A0-26B4-4E04-87DD-ADE6689699EF}">
      <dgm:prSet/>
      <dgm:spPr/>
      <dgm:t>
        <a:bodyPr/>
        <a:lstStyle/>
        <a:p>
          <a:endParaRPr lang="en-US"/>
        </a:p>
      </dgm:t>
    </dgm:pt>
    <dgm:pt modelId="{E9E0DAE7-04DA-4ECF-AF2A-37B32C7BA3F4}" type="sibTrans" cxnId="{53CA29A0-26B4-4E04-87DD-ADE6689699EF}">
      <dgm:prSet/>
      <dgm:spPr/>
      <dgm:t>
        <a:bodyPr/>
        <a:lstStyle/>
        <a:p>
          <a:endParaRPr lang="en-US"/>
        </a:p>
      </dgm:t>
    </dgm:pt>
    <dgm:pt modelId="{FF90C496-B8B4-4C16-BF53-C8869618B1A1}">
      <dgm:prSet custT="1"/>
      <dgm:spPr/>
      <dgm:t>
        <a:bodyPr/>
        <a:lstStyle/>
        <a:p>
          <a:r>
            <a:rPr lang="pt-BR" sz="2000" dirty="0"/>
            <a:t>Insegurança doméstica frente às dinastias imperiais</a:t>
          </a:r>
        </a:p>
        <a:p>
          <a:r>
            <a:rPr lang="pt-BR" sz="2000" dirty="0"/>
            <a:t>(questionamentos internos dos poderes imperiais)</a:t>
          </a:r>
          <a:endParaRPr lang="en-US" sz="2000" dirty="0"/>
        </a:p>
      </dgm:t>
    </dgm:pt>
    <dgm:pt modelId="{3AF7E09F-3710-4E4D-AFA8-36AA9809DBA9}" type="parTrans" cxnId="{3D1D0DF4-535F-4702-A1BD-964FE7611689}">
      <dgm:prSet/>
      <dgm:spPr/>
      <dgm:t>
        <a:bodyPr/>
        <a:lstStyle/>
        <a:p>
          <a:endParaRPr lang="en-US"/>
        </a:p>
      </dgm:t>
    </dgm:pt>
    <dgm:pt modelId="{58A3BC6C-FE94-4D93-97A9-B565009FCE87}" type="sibTrans" cxnId="{3D1D0DF4-535F-4702-A1BD-964FE7611689}">
      <dgm:prSet/>
      <dgm:spPr/>
      <dgm:t>
        <a:bodyPr/>
        <a:lstStyle/>
        <a:p>
          <a:endParaRPr lang="en-US"/>
        </a:p>
      </dgm:t>
    </dgm:pt>
    <dgm:pt modelId="{47BC02F7-EFBC-4C00-94BD-4F4E5FF3993E}" type="pres">
      <dgm:prSet presAssocID="{43A1B418-D87A-4ECC-96F8-FC84FE4D6E01}" presName="diagram" presStyleCnt="0">
        <dgm:presLayoutVars>
          <dgm:dir/>
          <dgm:resizeHandles val="exact"/>
        </dgm:presLayoutVars>
      </dgm:prSet>
      <dgm:spPr/>
    </dgm:pt>
    <dgm:pt modelId="{115AE05D-3CF3-4C1B-8465-D7C5DCEB037F}" type="pres">
      <dgm:prSet presAssocID="{B2136840-8A2E-4F87-819C-85C69D104343}" presName="node" presStyleLbl="node1" presStyleIdx="0" presStyleCnt="5" custScaleY="100135">
        <dgm:presLayoutVars>
          <dgm:bulletEnabled val="1"/>
        </dgm:presLayoutVars>
      </dgm:prSet>
      <dgm:spPr/>
    </dgm:pt>
    <dgm:pt modelId="{EA378206-B15E-4FE7-B1B1-A23AD1937A70}" type="pres">
      <dgm:prSet presAssocID="{41709E4E-6E06-4B4D-9E86-825C45F764FB}" presName="sibTrans" presStyleCnt="0"/>
      <dgm:spPr/>
    </dgm:pt>
    <dgm:pt modelId="{84C39E14-021F-48D7-BFD6-4A7762E4B044}" type="pres">
      <dgm:prSet presAssocID="{4AFFA2C1-204C-4FE1-91CF-95F99756E80B}" presName="node" presStyleLbl="node1" presStyleIdx="1" presStyleCnt="5">
        <dgm:presLayoutVars>
          <dgm:bulletEnabled val="1"/>
        </dgm:presLayoutVars>
      </dgm:prSet>
      <dgm:spPr/>
    </dgm:pt>
    <dgm:pt modelId="{7BC5C143-6E8F-43BC-A3E1-A7966CB34626}" type="pres">
      <dgm:prSet presAssocID="{3B58D474-A2C3-44B9-A036-A67F88AEB11A}" presName="sibTrans" presStyleCnt="0"/>
      <dgm:spPr/>
    </dgm:pt>
    <dgm:pt modelId="{02A0E898-5791-4189-B8EB-0F2A0F01AF7A}" type="pres">
      <dgm:prSet presAssocID="{5C1AA125-4062-4C40-9C6B-1AAE64B48E26}" presName="node" presStyleLbl="node1" presStyleIdx="2" presStyleCnt="5">
        <dgm:presLayoutVars>
          <dgm:bulletEnabled val="1"/>
        </dgm:presLayoutVars>
      </dgm:prSet>
      <dgm:spPr/>
    </dgm:pt>
    <dgm:pt modelId="{444F3709-4707-4E73-8004-2CF609C45A9D}" type="pres">
      <dgm:prSet presAssocID="{CA9E6DB4-15E1-466F-BBE4-BEC7E55E0C20}" presName="sibTrans" presStyleCnt="0"/>
      <dgm:spPr/>
    </dgm:pt>
    <dgm:pt modelId="{24837722-C8A9-479D-8CD8-DC7F44872886}" type="pres">
      <dgm:prSet presAssocID="{53F22075-5194-4C67-ADC4-8A1985B381FF}" presName="node" presStyleLbl="node1" presStyleIdx="3" presStyleCnt="5">
        <dgm:presLayoutVars>
          <dgm:bulletEnabled val="1"/>
        </dgm:presLayoutVars>
      </dgm:prSet>
      <dgm:spPr/>
    </dgm:pt>
    <dgm:pt modelId="{F5461F67-EAEB-4013-BD55-760958ADB634}" type="pres">
      <dgm:prSet presAssocID="{E9E0DAE7-04DA-4ECF-AF2A-37B32C7BA3F4}" presName="sibTrans" presStyleCnt="0"/>
      <dgm:spPr/>
    </dgm:pt>
    <dgm:pt modelId="{B5E031EA-1DEC-496E-940A-0D2C84248550}" type="pres">
      <dgm:prSet presAssocID="{FF90C496-B8B4-4C16-BF53-C8869618B1A1}" presName="node" presStyleLbl="node1" presStyleIdx="4" presStyleCnt="5">
        <dgm:presLayoutVars>
          <dgm:bulletEnabled val="1"/>
        </dgm:presLayoutVars>
      </dgm:prSet>
      <dgm:spPr/>
    </dgm:pt>
  </dgm:ptLst>
  <dgm:cxnLst>
    <dgm:cxn modelId="{76CCBC0B-CEF1-4475-A311-3A895543C3E1}" srcId="{43A1B418-D87A-4ECC-96F8-FC84FE4D6E01}" destId="{5C1AA125-4062-4C40-9C6B-1AAE64B48E26}" srcOrd="2" destOrd="0" parTransId="{97C9BCDC-9673-4872-9540-A2711FE163C4}" sibTransId="{CA9E6DB4-15E1-466F-BBE4-BEC7E55E0C20}"/>
    <dgm:cxn modelId="{60A3E749-2A9B-4BBE-9C45-8B4F2BDB8022}" srcId="{43A1B418-D87A-4ECC-96F8-FC84FE4D6E01}" destId="{4AFFA2C1-204C-4FE1-91CF-95F99756E80B}" srcOrd="1" destOrd="0" parTransId="{8AFDEF88-8E5A-4713-A027-65EBF2126DDC}" sibTransId="{3B58D474-A2C3-44B9-A036-A67F88AEB11A}"/>
    <dgm:cxn modelId="{12AC646E-F9FA-45EF-827C-3C5DA7BD4CF1}" type="presOf" srcId="{B2136840-8A2E-4F87-819C-85C69D104343}" destId="{115AE05D-3CF3-4C1B-8465-D7C5DCEB037F}" srcOrd="0" destOrd="0" presId="urn:microsoft.com/office/officeart/2005/8/layout/default"/>
    <dgm:cxn modelId="{E0DE3055-10CE-4013-9E0D-E66BD2F27CBD}" type="presOf" srcId="{53F22075-5194-4C67-ADC4-8A1985B381FF}" destId="{24837722-C8A9-479D-8CD8-DC7F44872886}" srcOrd="0" destOrd="0" presId="urn:microsoft.com/office/officeart/2005/8/layout/default"/>
    <dgm:cxn modelId="{53CA29A0-26B4-4E04-87DD-ADE6689699EF}" srcId="{43A1B418-D87A-4ECC-96F8-FC84FE4D6E01}" destId="{53F22075-5194-4C67-ADC4-8A1985B381FF}" srcOrd="3" destOrd="0" parTransId="{D5F5A596-25B8-4A42-B9FB-8873669B3A24}" sibTransId="{E9E0DAE7-04DA-4ECF-AF2A-37B32C7BA3F4}"/>
    <dgm:cxn modelId="{CD768FAC-81AC-4F88-9B82-676C9977931A}" type="presOf" srcId="{43A1B418-D87A-4ECC-96F8-FC84FE4D6E01}" destId="{47BC02F7-EFBC-4C00-94BD-4F4E5FF3993E}" srcOrd="0" destOrd="0" presId="urn:microsoft.com/office/officeart/2005/8/layout/default"/>
    <dgm:cxn modelId="{DAF496B1-9BC3-4411-997F-EC3B6611026D}" type="presOf" srcId="{5C1AA125-4062-4C40-9C6B-1AAE64B48E26}" destId="{02A0E898-5791-4189-B8EB-0F2A0F01AF7A}" srcOrd="0" destOrd="0" presId="urn:microsoft.com/office/officeart/2005/8/layout/default"/>
    <dgm:cxn modelId="{E72BF1B6-4AF2-4B15-A5EA-1AD1BF8C1D21}" type="presOf" srcId="{4AFFA2C1-204C-4FE1-91CF-95F99756E80B}" destId="{84C39E14-021F-48D7-BFD6-4A7762E4B044}" srcOrd="0" destOrd="0" presId="urn:microsoft.com/office/officeart/2005/8/layout/default"/>
    <dgm:cxn modelId="{125460C5-6DB6-410B-A00E-FC2AD2986D23}" srcId="{43A1B418-D87A-4ECC-96F8-FC84FE4D6E01}" destId="{B2136840-8A2E-4F87-819C-85C69D104343}" srcOrd="0" destOrd="0" parTransId="{993DE975-7793-4BF3-BEDF-C3335CCAB207}" sibTransId="{41709E4E-6E06-4B4D-9E86-825C45F764FB}"/>
    <dgm:cxn modelId="{7C4E81E1-F773-499B-A9CB-ADEDEC190026}" type="presOf" srcId="{FF90C496-B8B4-4C16-BF53-C8869618B1A1}" destId="{B5E031EA-1DEC-496E-940A-0D2C84248550}" srcOrd="0" destOrd="0" presId="urn:microsoft.com/office/officeart/2005/8/layout/default"/>
    <dgm:cxn modelId="{3D1D0DF4-535F-4702-A1BD-964FE7611689}" srcId="{43A1B418-D87A-4ECC-96F8-FC84FE4D6E01}" destId="{FF90C496-B8B4-4C16-BF53-C8869618B1A1}" srcOrd="4" destOrd="0" parTransId="{3AF7E09F-3710-4E4D-AFA8-36AA9809DBA9}" sibTransId="{58A3BC6C-FE94-4D93-97A9-B565009FCE87}"/>
    <dgm:cxn modelId="{956CDF82-5B5A-4EF8-B934-7315D1B86E5A}" type="presParOf" srcId="{47BC02F7-EFBC-4C00-94BD-4F4E5FF3993E}" destId="{115AE05D-3CF3-4C1B-8465-D7C5DCEB037F}" srcOrd="0" destOrd="0" presId="urn:microsoft.com/office/officeart/2005/8/layout/default"/>
    <dgm:cxn modelId="{C80D2622-4B6D-4E7A-AC12-27C8622F6F7D}" type="presParOf" srcId="{47BC02F7-EFBC-4C00-94BD-4F4E5FF3993E}" destId="{EA378206-B15E-4FE7-B1B1-A23AD1937A70}" srcOrd="1" destOrd="0" presId="urn:microsoft.com/office/officeart/2005/8/layout/default"/>
    <dgm:cxn modelId="{F601F09D-A9B7-4AAD-8C87-7674B0B581CD}" type="presParOf" srcId="{47BC02F7-EFBC-4C00-94BD-4F4E5FF3993E}" destId="{84C39E14-021F-48D7-BFD6-4A7762E4B044}" srcOrd="2" destOrd="0" presId="urn:microsoft.com/office/officeart/2005/8/layout/default"/>
    <dgm:cxn modelId="{02E88D62-7A95-4542-9D51-3001D5D95D0C}" type="presParOf" srcId="{47BC02F7-EFBC-4C00-94BD-4F4E5FF3993E}" destId="{7BC5C143-6E8F-43BC-A3E1-A7966CB34626}" srcOrd="3" destOrd="0" presId="urn:microsoft.com/office/officeart/2005/8/layout/default"/>
    <dgm:cxn modelId="{DAD24A1E-2611-4C3F-A648-7B2EA16C53F9}" type="presParOf" srcId="{47BC02F7-EFBC-4C00-94BD-4F4E5FF3993E}" destId="{02A0E898-5791-4189-B8EB-0F2A0F01AF7A}" srcOrd="4" destOrd="0" presId="urn:microsoft.com/office/officeart/2005/8/layout/default"/>
    <dgm:cxn modelId="{550DDBE4-AC17-4166-98F4-9DF99DC80878}" type="presParOf" srcId="{47BC02F7-EFBC-4C00-94BD-4F4E5FF3993E}" destId="{444F3709-4707-4E73-8004-2CF609C45A9D}" srcOrd="5" destOrd="0" presId="urn:microsoft.com/office/officeart/2005/8/layout/default"/>
    <dgm:cxn modelId="{EB9849D1-2E02-4FF5-B6AC-41FA6F336861}" type="presParOf" srcId="{47BC02F7-EFBC-4C00-94BD-4F4E5FF3993E}" destId="{24837722-C8A9-479D-8CD8-DC7F44872886}" srcOrd="6" destOrd="0" presId="urn:microsoft.com/office/officeart/2005/8/layout/default"/>
    <dgm:cxn modelId="{E1B7471D-16B8-4B6B-A4C5-E755A6C3BAF0}" type="presParOf" srcId="{47BC02F7-EFBC-4C00-94BD-4F4E5FF3993E}" destId="{F5461F67-EAEB-4013-BD55-760958ADB634}" srcOrd="7" destOrd="0" presId="urn:microsoft.com/office/officeart/2005/8/layout/default"/>
    <dgm:cxn modelId="{43B1B674-79C2-4D44-8AFF-1A920FA4368D}" type="presParOf" srcId="{47BC02F7-EFBC-4C00-94BD-4F4E5FF3993E}" destId="{B5E031EA-1DEC-496E-940A-0D2C842485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10449-A6CE-446D-BF92-16201400C8B9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BC3557A-5DC5-40BA-84D5-C4A53F8FFD25}">
      <dgm:prSet custT="1"/>
      <dgm:spPr/>
      <dgm:t>
        <a:bodyPr/>
        <a:lstStyle/>
        <a:p>
          <a:r>
            <a:rPr lang="pt-BR" sz="2400"/>
            <a:t>Precisam de dinheiro – abandono do Padrão Ouro – </a:t>
          </a:r>
          <a:endParaRPr lang="en-US" sz="2400"/>
        </a:p>
      </dgm:t>
    </dgm:pt>
    <dgm:pt modelId="{70D19AF5-07A7-49E1-98ED-8C8D3A7377FE}" type="parTrans" cxnId="{C5641ED6-0BAD-4B7E-9FBA-7C89FEE5985F}">
      <dgm:prSet/>
      <dgm:spPr/>
      <dgm:t>
        <a:bodyPr/>
        <a:lstStyle/>
        <a:p>
          <a:endParaRPr lang="en-US" sz="2000"/>
        </a:p>
      </dgm:t>
    </dgm:pt>
    <dgm:pt modelId="{AF5E5220-F2D5-4CC7-BE32-0CBA7A4E0CA3}" type="sibTrans" cxnId="{C5641ED6-0BAD-4B7E-9FBA-7C89FEE5985F}">
      <dgm:prSet/>
      <dgm:spPr/>
      <dgm:t>
        <a:bodyPr/>
        <a:lstStyle/>
        <a:p>
          <a:endParaRPr lang="en-US" sz="2000"/>
        </a:p>
      </dgm:t>
    </dgm:pt>
    <dgm:pt modelId="{2A14DA06-8232-420F-95F4-98DD2334D8EE}">
      <dgm:prSet custT="1"/>
      <dgm:spPr/>
      <dgm:t>
        <a:bodyPr/>
        <a:lstStyle/>
        <a:p>
          <a:r>
            <a:rPr lang="pt-BR" sz="2000"/>
            <a:t>emissões próprias inconversíveis </a:t>
          </a:r>
          <a:endParaRPr lang="en-US" sz="2000"/>
        </a:p>
      </dgm:t>
    </dgm:pt>
    <dgm:pt modelId="{64DD1991-8CBD-4025-A62D-2C16E2CFDCCA}" type="parTrans" cxnId="{0E60D697-035D-49B2-81C0-FD1B999C4FC9}">
      <dgm:prSet/>
      <dgm:spPr/>
      <dgm:t>
        <a:bodyPr/>
        <a:lstStyle/>
        <a:p>
          <a:endParaRPr lang="en-US" sz="2000"/>
        </a:p>
      </dgm:t>
    </dgm:pt>
    <dgm:pt modelId="{56751AB7-81EE-4767-8470-7254AB72601C}" type="sibTrans" cxnId="{0E60D697-035D-49B2-81C0-FD1B999C4FC9}">
      <dgm:prSet/>
      <dgm:spPr/>
      <dgm:t>
        <a:bodyPr/>
        <a:lstStyle/>
        <a:p>
          <a:endParaRPr lang="en-US" sz="2000"/>
        </a:p>
      </dgm:t>
    </dgm:pt>
    <dgm:pt modelId="{B5FCA8F8-2D94-44BA-BDA7-DB82C6C99F87}">
      <dgm:prSet custT="1"/>
      <dgm:spPr/>
      <dgm:t>
        <a:bodyPr/>
        <a:lstStyle/>
        <a:p>
          <a:r>
            <a:rPr lang="pt-BR" sz="2000"/>
            <a:t>Empréstimos com a garantia dada pelo próprio governo</a:t>
          </a:r>
          <a:endParaRPr lang="en-US" sz="2000"/>
        </a:p>
      </dgm:t>
    </dgm:pt>
    <dgm:pt modelId="{8B423356-A522-4E81-A5EF-E9E92CB00B52}" type="parTrans" cxnId="{B2E6DB79-A595-4974-ACBB-B693A9752BC6}">
      <dgm:prSet/>
      <dgm:spPr/>
      <dgm:t>
        <a:bodyPr/>
        <a:lstStyle/>
        <a:p>
          <a:endParaRPr lang="en-US" sz="2000"/>
        </a:p>
      </dgm:t>
    </dgm:pt>
    <dgm:pt modelId="{EFD6AB20-CBB6-4C29-A194-164C78CE96FE}" type="sibTrans" cxnId="{B2E6DB79-A595-4974-ACBB-B693A9752BC6}">
      <dgm:prSet/>
      <dgm:spPr/>
      <dgm:t>
        <a:bodyPr/>
        <a:lstStyle/>
        <a:p>
          <a:endParaRPr lang="en-US" sz="2000"/>
        </a:p>
      </dgm:t>
    </dgm:pt>
    <dgm:pt modelId="{8D063C38-370F-43E7-88A1-315E5A552E51}">
      <dgm:prSet custT="1"/>
      <dgm:spPr/>
      <dgm:t>
        <a:bodyPr/>
        <a:lstStyle/>
        <a:p>
          <a:r>
            <a:rPr lang="pt-BR" sz="2400"/>
            <a:t>Recursos – controlam a produção agrícola, mineira</a:t>
          </a:r>
          <a:endParaRPr lang="en-US" sz="2400"/>
        </a:p>
      </dgm:t>
    </dgm:pt>
    <dgm:pt modelId="{A80AA8C1-54E0-4A0F-95F4-0A2381F2D35F}" type="parTrans" cxnId="{074F13AD-F721-42E0-9D6F-EF48C83D4797}">
      <dgm:prSet/>
      <dgm:spPr/>
      <dgm:t>
        <a:bodyPr/>
        <a:lstStyle/>
        <a:p>
          <a:endParaRPr lang="en-US" sz="2000"/>
        </a:p>
      </dgm:t>
    </dgm:pt>
    <dgm:pt modelId="{0717C9BC-189C-4DE3-9E03-F0D5F4735499}" type="sibTrans" cxnId="{074F13AD-F721-42E0-9D6F-EF48C83D4797}">
      <dgm:prSet/>
      <dgm:spPr/>
      <dgm:t>
        <a:bodyPr/>
        <a:lstStyle/>
        <a:p>
          <a:endParaRPr lang="en-US" sz="2000"/>
        </a:p>
      </dgm:t>
    </dgm:pt>
    <dgm:pt modelId="{11D2828D-4A9C-4183-9A3E-4CE0CF767A7F}">
      <dgm:prSet custT="1"/>
      <dgm:spPr/>
      <dgm:t>
        <a:bodyPr/>
        <a:lstStyle/>
        <a:p>
          <a:r>
            <a:rPr lang="pt-BR" sz="2000"/>
            <a:t>Controle do preço, compras, planejamento da produção</a:t>
          </a:r>
          <a:endParaRPr lang="en-US" sz="2000"/>
        </a:p>
      </dgm:t>
    </dgm:pt>
    <dgm:pt modelId="{44120B6F-6BAE-400D-BA14-B864C157E50D}" type="parTrans" cxnId="{7BC52B8C-5465-41DD-86A4-F5222EC2C33B}">
      <dgm:prSet/>
      <dgm:spPr/>
      <dgm:t>
        <a:bodyPr/>
        <a:lstStyle/>
        <a:p>
          <a:endParaRPr lang="en-US" sz="2000"/>
        </a:p>
      </dgm:t>
    </dgm:pt>
    <dgm:pt modelId="{0BBE8B96-D9A4-4AF4-A7F1-BA8D7D906486}" type="sibTrans" cxnId="{7BC52B8C-5465-41DD-86A4-F5222EC2C33B}">
      <dgm:prSet/>
      <dgm:spPr/>
      <dgm:t>
        <a:bodyPr/>
        <a:lstStyle/>
        <a:p>
          <a:endParaRPr lang="en-US" sz="2000"/>
        </a:p>
      </dgm:t>
    </dgm:pt>
    <dgm:pt modelId="{48F760C4-D714-49FB-BC89-DA8EBF3FD2B3}">
      <dgm:prSet custT="1"/>
      <dgm:spPr/>
      <dgm:t>
        <a:bodyPr/>
        <a:lstStyle/>
        <a:p>
          <a:r>
            <a:rPr lang="pt-BR" sz="2400"/>
            <a:t>Controle das plantas industriais – converter ou criar fabricas para a produção de elementos importantes para a guerra</a:t>
          </a:r>
          <a:endParaRPr lang="en-US" sz="2400"/>
        </a:p>
      </dgm:t>
    </dgm:pt>
    <dgm:pt modelId="{8934B1A0-01FA-4DD5-8CCE-898988C211E4}" type="parTrans" cxnId="{ED0093FD-2096-4885-B9CB-192C8FE96FDD}">
      <dgm:prSet/>
      <dgm:spPr/>
      <dgm:t>
        <a:bodyPr/>
        <a:lstStyle/>
        <a:p>
          <a:endParaRPr lang="en-US" sz="2000"/>
        </a:p>
      </dgm:t>
    </dgm:pt>
    <dgm:pt modelId="{648E208B-EFAD-4979-8492-7B330F66E38E}" type="sibTrans" cxnId="{ED0093FD-2096-4885-B9CB-192C8FE96FDD}">
      <dgm:prSet/>
      <dgm:spPr/>
      <dgm:t>
        <a:bodyPr/>
        <a:lstStyle/>
        <a:p>
          <a:endParaRPr lang="en-US" sz="2000"/>
        </a:p>
      </dgm:t>
    </dgm:pt>
    <dgm:pt modelId="{F13812CD-909F-4F85-A39A-BEAE0882C84F}">
      <dgm:prSet custT="1"/>
      <dgm:spPr/>
      <dgm:t>
        <a:bodyPr/>
        <a:lstStyle/>
        <a:p>
          <a:r>
            <a:rPr lang="pt-BR" sz="2400"/>
            <a:t>Força de trabalho – controle o que (e onde) pessoas com capacidade de trabalhar (ou lutar) farão</a:t>
          </a:r>
          <a:endParaRPr lang="en-US" sz="2400"/>
        </a:p>
      </dgm:t>
    </dgm:pt>
    <dgm:pt modelId="{38641FC0-6448-4450-BD4E-424A54293DAC}" type="parTrans" cxnId="{6F2A843B-19BD-498D-8F07-EF23062A519A}">
      <dgm:prSet/>
      <dgm:spPr/>
      <dgm:t>
        <a:bodyPr/>
        <a:lstStyle/>
        <a:p>
          <a:endParaRPr lang="en-US" sz="2000"/>
        </a:p>
      </dgm:t>
    </dgm:pt>
    <dgm:pt modelId="{41E7120A-D6B3-444B-8D78-A13A58CC0504}" type="sibTrans" cxnId="{6F2A843B-19BD-498D-8F07-EF23062A519A}">
      <dgm:prSet/>
      <dgm:spPr/>
      <dgm:t>
        <a:bodyPr/>
        <a:lstStyle/>
        <a:p>
          <a:endParaRPr lang="en-US" sz="2000"/>
        </a:p>
      </dgm:t>
    </dgm:pt>
    <dgm:pt modelId="{9308D08C-84C7-4B0C-B05C-3643C77D488D}" type="pres">
      <dgm:prSet presAssocID="{2FC10449-A6CE-446D-BF92-16201400C8B9}" presName="root" presStyleCnt="0">
        <dgm:presLayoutVars>
          <dgm:dir/>
          <dgm:resizeHandles val="exact"/>
        </dgm:presLayoutVars>
      </dgm:prSet>
      <dgm:spPr/>
    </dgm:pt>
    <dgm:pt modelId="{6D4DA5A8-707D-415F-BA5A-950A4E82FE82}" type="pres">
      <dgm:prSet presAssocID="{BBC3557A-5DC5-40BA-84D5-C4A53F8FFD25}" presName="compNode" presStyleCnt="0"/>
      <dgm:spPr/>
    </dgm:pt>
    <dgm:pt modelId="{6F76F7D8-17F4-439D-B07A-C5024203BA27}" type="pres">
      <dgm:prSet presAssocID="{BBC3557A-5DC5-40BA-84D5-C4A53F8FFD25}" presName="bgRect" presStyleLbl="bgShp" presStyleIdx="0" presStyleCnt="4"/>
      <dgm:spPr/>
    </dgm:pt>
    <dgm:pt modelId="{6BE98F26-1C16-421F-8FA4-3073AE28AA5B}" type="pres">
      <dgm:prSet presAssocID="{BBC3557A-5DC5-40BA-84D5-C4A53F8FFD25}" presName="iconRect" presStyleLbl="node1" presStyleIdx="0" presStyleCnt="4"/>
      <dgm:spPr>
        <a:prstGeom prst="star8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edas"/>
        </a:ext>
      </dgm:extLst>
    </dgm:pt>
    <dgm:pt modelId="{1046BF41-B130-4C28-BB20-14F91D5E9566}" type="pres">
      <dgm:prSet presAssocID="{BBC3557A-5DC5-40BA-84D5-C4A53F8FFD25}" presName="spaceRect" presStyleCnt="0"/>
      <dgm:spPr/>
    </dgm:pt>
    <dgm:pt modelId="{8E605264-A67D-4358-8F7D-D9190CBC3762}" type="pres">
      <dgm:prSet presAssocID="{BBC3557A-5DC5-40BA-84D5-C4A53F8FFD25}" presName="parTx" presStyleLbl="revTx" presStyleIdx="0" presStyleCnt="6">
        <dgm:presLayoutVars>
          <dgm:chMax val="0"/>
          <dgm:chPref val="0"/>
        </dgm:presLayoutVars>
      </dgm:prSet>
      <dgm:spPr/>
    </dgm:pt>
    <dgm:pt modelId="{71E5DAD4-42FA-4DB7-8A0F-862EF621159C}" type="pres">
      <dgm:prSet presAssocID="{BBC3557A-5DC5-40BA-84D5-C4A53F8FFD25}" presName="desTx" presStyleLbl="revTx" presStyleIdx="1" presStyleCnt="6">
        <dgm:presLayoutVars/>
      </dgm:prSet>
      <dgm:spPr/>
    </dgm:pt>
    <dgm:pt modelId="{1D368908-1D0E-49D0-815F-0771408A6276}" type="pres">
      <dgm:prSet presAssocID="{AF5E5220-F2D5-4CC7-BE32-0CBA7A4E0CA3}" presName="sibTrans" presStyleCnt="0"/>
      <dgm:spPr/>
    </dgm:pt>
    <dgm:pt modelId="{3F6A6007-2A4E-48EF-88A1-A50E03938068}" type="pres">
      <dgm:prSet presAssocID="{8D063C38-370F-43E7-88A1-315E5A552E51}" presName="compNode" presStyleCnt="0"/>
      <dgm:spPr/>
    </dgm:pt>
    <dgm:pt modelId="{5FC63C1A-DC70-41A2-AB24-0E7096E7B03A}" type="pres">
      <dgm:prSet presAssocID="{8D063C38-370F-43E7-88A1-315E5A552E51}" presName="bgRect" presStyleLbl="bgShp" presStyleIdx="1" presStyleCnt="4"/>
      <dgm:spPr/>
    </dgm:pt>
    <dgm:pt modelId="{380E986C-1E3D-4481-91BB-5F948F3421C4}" type="pres">
      <dgm:prSet presAssocID="{8D063C38-370F-43E7-88A1-315E5A552E51}" presName="icon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eiro"/>
        </a:ext>
      </dgm:extLst>
    </dgm:pt>
    <dgm:pt modelId="{42963EF9-339A-4E13-8B8D-A61046745B10}" type="pres">
      <dgm:prSet presAssocID="{8D063C38-370F-43E7-88A1-315E5A552E51}" presName="spaceRect" presStyleCnt="0"/>
      <dgm:spPr/>
    </dgm:pt>
    <dgm:pt modelId="{09AC183B-0C7E-4C89-9D1F-E7D4B308EADF}" type="pres">
      <dgm:prSet presAssocID="{8D063C38-370F-43E7-88A1-315E5A552E51}" presName="parTx" presStyleLbl="revTx" presStyleIdx="2" presStyleCnt="6">
        <dgm:presLayoutVars>
          <dgm:chMax val="0"/>
          <dgm:chPref val="0"/>
        </dgm:presLayoutVars>
      </dgm:prSet>
      <dgm:spPr/>
    </dgm:pt>
    <dgm:pt modelId="{90A2DD76-C7FF-4124-A2A7-27BA9F9E3631}" type="pres">
      <dgm:prSet presAssocID="{8D063C38-370F-43E7-88A1-315E5A552E51}" presName="desTx" presStyleLbl="revTx" presStyleIdx="3" presStyleCnt="6">
        <dgm:presLayoutVars/>
      </dgm:prSet>
      <dgm:spPr/>
    </dgm:pt>
    <dgm:pt modelId="{C31ED632-A66F-47D2-875E-51BC9EDF48E9}" type="pres">
      <dgm:prSet presAssocID="{0717C9BC-189C-4DE3-9E03-F0D5F4735499}" presName="sibTrans" presStyleCnt="0"/>
      <dgm:spPr/>
    </dgm:pt>
    <dgm:pt modelId="{A0B3F5EE-C69A-4D31-836B-146E07864ACA}" type="pres">
      <dgm:prSet presAssocID="{48F760C4-D714-49FB-BC89-DA8EBF3FD2B3}" presName="compNode" presStyleCnt="0"/>
      <dgm:spPr/>
    </dgm:pt>
    <dgm:pt modelId="{3786FFD8-2732-40FF-9392-2FD470C6D37D}" type="pres">
      <dgm:prSet presAssocID="{48F760C4-D714-49FB-BC89-DA8EBF3FD2B3}" presName="bgRect" presStyleLbl="bgShp" presStyleIdx="2" presStyleCnt="4"/>
      <dgm:spPr/>
    </dgm:pt>
    <dgm:pt modelId="{0E31F979-4E52-449E-8A49-B61CEFFE79A2}" type="pres">
      <dgm:prSet presAssocID="{48F760C4-D714-49FB-BC89-DA8EBF3FD2B3}" presName="icon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inho de mão"/>
        </a:ext>
      </dgm:extLst>
    </dgm:pt>
    <dgm:pt modelId="{CB62B86D-0E4A-47C7-9B4E-CD1E8E086E8D}" type="pres">
      <dgm:prSet presAssocID="{48F760C4-D714-49FB-BC89-DA8EBF3FD2B3}" presName="spaceRect" presStyleCnt="0"/>
      <dgm:spPr/>
    </dgm:pt>
    <dgm:pt modelId="{F31A0EF2-583A-4B1B-9E6A-02B9F21A2063}" type="pres">
      <dgm:prSet presAssocID="{48F760C4-D714-49FB-BC89-DA8EBF3FD2B3}" presName="parTx" presStyleLbl="revTx" presStyleIdx="4" presStyleCnt="6">
        <dgm:presLayoutVars>
          <dgm:chMax val="0"/>
          <dgm:chPref val="0"/>
        </dgm:presLayoutVars>
      </dgm:prSet>
      <dgm:spPr/>
    </dgm:pt>
    <dgm:pt modelId="{3298AC3F-CE37-4453-855A-61EFBA4687BC}" type="pres">
      <dgm:prSet presAssocID="{648E208B-EFAD-4979-8492-7B330F66E38E}" presName="sibTrans" presStyleCnt="0"/>
      <dgm:spPr/>
    </dgm:pt>
    <dgm:pt modelId="{DB6369D3-2D2E-4FB2-BA4A-9DFD9F8573B3}" type="pres">
      <dgm:prSet presAssocID="{F13812CD-909F-4F85-A39A-BEAE0882C84F}" presName="compNode" presStyleCnt="0"/>
      <dgm:spPr/>
    </dgm:pt>
    <dgm:pt modelId="{CC48B162-185E-429B-B1F8-9530525476C6}" type="pres">
      <dgm:prSet presAssocID="{F13812CD-909F-4F85-A39A-BEAE0882C84F}" presName="bgRect" presStyleLbl="bgShp" presStyleIdx="3" presStyleCnt="4"/>
      <dgm:spPr/>
    </dgm:pt>
    <dgm:pt modelId="{7FBFECC9-B205-4305-9875-B215A80B5D00}" type="pres">
      <dgm:prSet presAssocID="{F13812CD-909F-4F85-A39A-BEAE0882C84F}" presName="iconRect" presStyleLbl="nod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anças"/>
        </a:ext>
      </dgm:extLst>
    </dgm:pt>
    <dgm:pt modelId="{426AF262-4125-45AA-9B6A-604BE507B9D9}" type="pres">
      <dgm:prSet presAssocID="{F13812CD-909F-4F85-A39A-BEAE0882C84F}" presName="spaceRect" presStyleCnt="0"/>
      <dgm:spPr/>
    </dgm:pt>
    <dgm:pt modelId="{67680F14-8C82-4939-936C-B9CE879C6D93}" type="pres">
      <dgm:prSet presAssocID="{F13812CD-909F-4F85-A39A-BEAE0882C84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4F44939-451C-4217-ADDA-E27CCE8D18F8}" type="presOf" srcId="{2FC10449-A6CE-446D-BF92-16201400C8B9}" destId="{9308D08C-84C7-4B0C-B05C-3643C77D488D}" srcOrd="0" destOrd="0" presId="urn:microsoft.com/office/officeart/2018/2/layout/IconVerticalSolidList"/>
    <dgm:cxn modelId="{6F2A843B-19BD-498D-8F07-EF23062A519A}" srcId="{2FC10449-A6CE-446D-BF92-16201400C8B9}" destId="{F13812CD-909F-4F85-A39A-BEAE0882C84F}" srcOrd="3" destOrd="0" parTransId="{38641FC0-6448-4450-BD4E-424A54293DAC}" sibTransId="{41E7120A-D6B3-444B-8D78-A13A58CC0504}"/>
    <dgm:cxn modelId="{1BCADD3F-E42F-4D91-8BD0-AE24DF681BDE}" type="presOf" srcId="{48F760C4-D714-49FB-BC89-DA8EBF3FD2B3}" destId="{F31A0EF2-583A-4B1B-9E6A-02B9F21A2063}" srcOrd="0" destOrd="0" presId="urn:microsoft.com/office/officeart/2018/2/layout/IconVerticalSolidList"/>
    <dgm:cxn modelId="{15DEDD5B-70E9-4984-9EC4-866DD16F26BD}" type="presOf" srcId="{BBC3557A-5DC5-40BA-84D5-C4A53F8FFD25}" destId="{8E605264-A67D-4358-8F7D-D9190CBC3762}" srcOrd="0" destOrd="0" presId="urn:microsoft.com/office/officeart/2018/2/layout/IconVerticalSolidList"/>
    <dgm:cxn modelId="{42B93C59-E8EB-4154-A88A-245ECE3058C3}" type="presOf" srcId="{8D063C38-370F-43E7-88A1-315E5A552E51}" destId="{09AC183B-0C7E-4C89-9D1F-E7D4B308EADF}" srcOrd="0" destOrd="0" presId="urn:microsoft.com/office/officeart/2018/2/layout/IconVerticalSolidList"/>
    <dgm:cxn modelId="{B2E6DB79-A595-4974-ACBB-B693A9752BC6}" srcId="{BBC3557A-5DC5-40BA-84D5-C4A53F8FFD25}" destId="{B5FCA8F8-2D94-44BA-BDA7-DB82C6C99F87}" srcOrd="1" destOrd="0" parTransId="{8B423356-A522-4E81-A5EF-E9E92CB00B52}" sibTransId="{EFD6AB20-CBB6-4C29-A194-164C78CE96FE}"/>
    <dgm:cxn modelId="{7BC52B8C-5465-41DD-86A4-F5222EC2C33B}" srcId="{8D063C38-370F-43E7-88A1-315E5A552E51}" destId="{11D2828D-4A9C-4183-9A3E-4CE0CF767A7F}" srcOrd="0" destOrd="0" parTransId="{44120B6F-6BAE-400D-BA14-B864C157E50D}" sibTransId="{0BBE8B96-D9A4-4AF4-A7F1-BA8D7D906486}"/>
    <dgm:cxn modelId="{0E60D697-035D-49B2-81C0-FD1B999C4FC9}" srcId="{BBC3557A-5DC5-40BA-84D5-C4A53F8FFD25}" destId="{2A14DA06-8232-420F-95F4-98DD2334D8EE}" srcOrd="0" destOrd="0" parTransId="{64DD1991-8CBD-4025-A62D-2C16E2CFDCCA}" sibTransId="{56751AB7-81EE-4767-8470-7254AB72601C}"/>
    <dgm:cxn modelId="{F8617999-7D8A-4D9E-8D84-4E5EF383C9C7}" type="presOf" srcId="{2A14DA06-8232-420F-95F4-98DD2334D8EE}" destId="{71E5DAD4-42FA-4DB7-8A0F-862EF621159C}" srcOrd="0" destOrd="0" presId="urn:microsoft.com/office/officeart/2018/2/layout/IconVerticalSolidList"/>
    <dgm:cxn modelId="{E4B3E1A7-0A70-4206-96CC-0779C7590F55}" type="presOf" srcId="{B5FCA8F8-2D94-44BA-BDA7-DB82C6C99F87}" destId="{71E5DAD4-42FA-4DB7-8A0F-862EF621159C}" srcOrd="0" destOrd="1" presId="urn:microsoft.com/office/officeart/2018/2/layout/IconVerticalSolidList"/>
    <dgm:cxn modelId="{074F13AD-F721-42E0-9D6F-EF48C83D4797}" srcId="{2FC10449-A6CE-446D-BF92-16201400C8B9}" destId="{8D063C38-370F-43E7-88A1-315E5A552E51}" srcOrd="1" destOrd="0" parTransId="{A80AA8C1-54E0-4A0F-95F4-0A2381F2D35F}" sibTransId="{0717C9BC-189C-4DE3-9E03-F0D5F4735499}"/>
    <dgm:cxn modelId="{C5641ED6-0BAD-4B7E-9FBA-7C89FEE5985F}" srcId="{2FC10449-A6CE-446D-BF92-16201400C8B9}" destId="{BBC3557A-5DC5-40BA-84D5-C4A53F8FFD25}" srcOrd="0" destOrd="0" parTransId="{70D19AF5-07A7-49E1-98ED-8C8D3A7377FE}" sibTransId="{AF5E5220-F2D5-4CC7-BE32-0CBA7A4E0CA3}"/>
    <dgm:cxn modelId="{B16760E4-A614-403E-B341-B5EB7071C9FC}" type="presOf" srcId="{F13812CD-909F-4F85-A39A-BEAE0882C84F}" destId="{67680F14-8C82-4939-936C-B9CE879C6D93}" srcOrd="0" destOrd="0" presId="urn:microsoft.com/office/officeart/2018/2/layout/IconVerticalSolidList"/>
    <dgm:cxn modelId="{EF9291F1-9B9B-4B3E-890C-5453543A92A2}" type="presOf" srcId="{11D2828D-4A9C-4183-9A3E-4CE0CF767A7F}" destId="{90A2DD76-C7FF-4124-A2A7-27BA9F9E3631}" srcOrd="0" destOrd="0" presId="urn:microsoft.com/office/officeart/2018/2/layout/IconVerticalSolidList"/>
    <dgm:cxn modelId="{ED0093FD-2096-4885-B9CB-192C8FE96FDD}" srcId="{2FC10449-A6CE-446D-BF92-16201400C8B9}" destId="{48F760C4-D714-49FB-BC89-DA8EBF3FD2B3}" srcOrd="2" destOrd="0" parTransId="{8934B1A0-01FA-4DD5-8CCE-898988C211E4}" sibTransId="{648E208B-EFAD-4979-8492-7B330F66E38E}"/>
    <dgm:cxn modelId="{505C0385-98FE-4FEC-AD12-ADADBBDD417E}" type="presParOf" srcId="{9308D08C-84C7-4B0C-B05C-3643C77D488D}" destId="{6D4DA5A8-707D-415F-BA5A-950A4E82FE82}" srcOrd="0" destOrd="0" presId="urn:microsoft.com/office/officeart/2018/2/layout/IconVerticalSolidList"/>
    <dgm:cxn modelId="{B518B1A7-3BD2-499D-B9F6-7E0BA49CAE8C}" type="presParOf" srcId="{6D4DA5A8-707D-415F-BA5A-950A4E82FE82}" destId="{6F76F7D8-17F4-439D-B07A-C5024203BA27}" srcOrd="0" destOrd="0" presId="urn:microsoft.com/office/officeart/2018/2/layout/IconVerticalSolidList"/>
    <dgm:cxn modelId="{3FC93B43-9031-4620-9B06-9529AFA8498A}" type="presParOf" srcId="{6D4DA5A8-707D-415F-BA5A-950A4E82FE82}" destId="{6BE98F26-1C16-421F-8FA4-3073AE28AA5B}" srcOrd="1" destOrd="0" presId="urn:microsoft.com/office/officeart/2018/2/layout/IconVerticalSolidList"/>
    <dgm:cxn modelId="{402AF5D9-F782-42ED-A758-40FA24004B09}" type="presParOf" srcId="{6D4DA5A8-707D-415F-BA5A-950A4E82FE82}" destId="{1046BF41-B130-4C28-BB20-14F91D5E9566}" srcOrd="2" destOrd="0" presId="urn:microsoft.com/office/officeart/2018/2/layout/IconVerticalSolidList"/>
    <dgm:cxn modelId="{EC22AEB4-0AB2-4A51-9496-42534DF5C97F}" type="presParOf" srcId="{6D4DA5A8-707D-415F-BA5A-950A4E82FE82}" destId="{8E605264-A67D-4358-8F7D-D9190CBC3762}" srcOrd="3" destOrd="0" presId="urn:microsoft.com/office/officeart/2018/2/layout/IconVerticalSolidList"/>
    <dgm:cxn modelId="{71829D26-9C11-4E70-85EF-FD082378C91A}" type="presParOf" srcId="{6D4DA5A8-707D-415F-BA5A-950A4E82FE82}" destId="{71E5DAD4-42FA-4DB7-8A0F-862EF621159C}" srcOrd="4" destOrd="0" presId="urn:microsoft.com/office/officeart/2018/2/layout/IconVerticalSolidList"/>
    <dgm:cxn modelId="{5278C313-6EB8-4910-A938-F659A0793EF4}" type="presParOf" srcId="{9308D08C-84C7-4B0C-B05C-3643C77D488D}" destId="{1D368908-1D0E-49D0-815F-0771408A6276}" srcOrd="1" destOrd="0" presId="urn:microsoft.com/office/officeart/2018/2/layout/IconVerticalSolidList"/>
    <dgm:cxn modelId="{C573E127-EDA7-41B7-805E-D699BFA53E6D}" type="presParOf" srcId="{9308D08C-84C7-4B0C-B05C-3643C77D488D}" destId="{3F6A6007-2A4E-48EF-88A1-A50E03938068}" srcOrd="2" destOrd="0" presId="urn:microsoft.com/office/officeart/2018/2/layout/IconVerticalSolidList"/>
    <dgm:cxn modelId="{B386B15D-DCA9-483A-A896-EF8558E19731}" type="presParOf" srcId="{3F6A6007-2A4E-48EF-88A1-A50E03938068}" destId="{5FC63C1A-DC70-41A2-AB24-0E7096E7B03A}" srcOrd="0" destOrd="0" presId="urn:microsoft.com/office/officeart/2018/2/layout/IconVerticalSolidList"/>
    <dgm:cxn modelId="{722464B7-C4A9-46CE-BD39-18509286E905}" type="presParOf" srcId="{3F6A6007-2A4E-48EF-88A1-A50E03938068}" destId="{380E986C-1E3D-4481-91BB-5F948F3421C4}" srcOrd="1" destOrd="0" presId="urn:microsoft.com/office/officeart/2018/2/layout/IconVerticalSolidList"/>
    <dgm:cxn modelId="{093FC1DA-79CC-4B2C-B8FE-18845CC8889D}" type="presParOf" srcId="{3F6A6007-2A4E-48EF-88A1-A50E03938068}" destId="{42963EF9-339A-4E13-8B8D-A61046745B10}" srcOrd="2" destOrd="0" presId="urn:microsoft.com/office/officeart/2018/2/layout/IconVerticalSolidList"/>
    <dgm:cxn modelId="{8E01856E-B99E-49F3-BEAB-BA9FD1E2CD2E}" type="presParOf" srcId="{3F6A6007-2A4E-48EF-88A1-A50E03938068}" destId="{09AC183B-0C7E-4C89-9D1F-E7D4B308EADF}" srcOrd="3" destOrd="0" presId="urn:microsoft.com/office/officeart/2018/2/layout/IconVerticalSolidList"/>
    <dgm:cxn modelId="{00FA4DDB-DE2F-4309-9D5C-22D4FA6097FC}" type="presParOf" srcId="{3F6A6007-2A4E-48EF-88A1-A50E03938068}" destId="{90A2DD76-C7FF-4124-A2A7-27BA9F9E3631}" srcOrd="4" destOrd="0" presId="urn:microsoft.com/office/officeart/2018/2/layout/IconVerticalSolidList"/>
    <dgm:cxn modelId="{CAB9CACA-8120-4751-85A9-2080A85C2354}" type="presParOf" srcId="{9308D08C-84C7-4B0C-B05C-3643C77D488D}" destId="{C31ED632-A66F-47D2-875E-51BC9EDF48E9}" srcOrd="3" destOrd="0" presId="urn:microsoft.com/office/officeart/2018/2/layout/IconVerticalSolidList"/>
    <dgm:cxn modelId="{51683381-1227-4C3D-8ADD-E0DFD90DC6CB}" type="presParOf" srcId="{9308D08C-84C7-4B0C-B05C-3643C77D488D}" destId="{A0B3F5EE-C69A-4D31-836B-146E07864ACA}" srcOrd="4" destOrd="0" presId="urn:microsoft.com/office/officeart/2018/2/layout/IconVerticalSolidList"/>
    <dgm:cxn modelId="{953F403B-ED77-4075-9C09-D6361E81DFA7}" type="presParOf" srcId="{A0B3F5EE-C69A-4D31-836B-146E07864ACA}" destId="{3786FFD8-2732-40FF-9392-2FD470C6D37D}" srcOrd="0" destOrd="0" presId="urn:microsoft.com/office/officeart/2018/2/layout/IconVerticalSolidList"/>
    <dgm:cxn modelId="{EEE98528-456E-4720-9428-291CC08220CC}" type="presParOf" srcId="{A0B3F5EE-C69A-4D31-836B-146E07864ACA}" destId="{0E31F979-4E52-449E-8A49-B61CEFFE79A2}" srcOrd="1" destOrd="0" presId="urn:microsoft.com/office/officeart/2018/2/layout/IconVerticalSolidList"/>
    <dgm:cxn modelId="{4347FD44-90EA-473C-8D23-3225933817E1}" type="presParOf" srcId="{A0B3F5EE-C69A-4D31-836B-146E07864ACA}" destId="{CB62B86D-0E4A-47C7-9B4E-CD1E8E086E8D}" srcOrd="2" destOrd="0" presId="urn:microsoft.com/office/officeart/2018/2/layout/IconVerticalSolidList"/>
    <dgm:cxn modelId="{6681E485-3BF6-4120-847A-B7828E826697}" type="presParOf" srcId="{A0B3F5EE-C69A-4D31-836B-146E07864ACA}" destId="{F31A0EF2-583A-4B1B-9E6A-02B9F21A2063}" srcOrd="3" destOrd="0" presId="urn:microsoft.com/office/officeart/2018/2/layout/IconVerticalSolidList"/>
    <dgm:cxn modelId="{9502A9A2-0A5A-4C92-BE92-77BB620F253C}" type="presParOf" srcId="{9308D08C-84C7-4B0C-B05C-3643C77D488D}" destId="{3298AC3F-CE37-4453-855A-61EFBA4687BC}" srcOrd="5" destOrd="0" presId="urn:microsoft.com/office/officeart/2018/2/layout/IconVerticalSolidList"/>
    <dgm:cxn modelId="{63B6A237-23FD-43E2-BF93-F443129999D5}" type="presParOf" srcId="{9308D08C-84C7-4B0C-B05C-3643C77D488D}" destId="{DB6369D3-2D2E-4FB2-BA4A-9DFD9F8573B3}" srcOrd="6" destOrd="0" presId="urn:microsoft.com/office/officeart/2018/2/layout/IconVerticalSolidList"/>
    <dgm:cxn modelId="{5828D302-B7DF-4709-AFEE-E6C41BCDD62D}" type="presParOf" srcId="{DB6369D3-2D2E-4FB2-BA4A-9DFD9F8573B3}" destId="{CC48B162-185E-429B-B1F8-9530525476C6}" srcOrd="0" destOrd="0" presId="urn:microsoft.com/office/officeart/2018/2/layout/IconVerticalSolidList"/>
    <dgm:cxn modelId="{65460668-FCC7-4BC3-9AFC-10D631B1EF7A}" type="presParOf" srcId="{DB6369D3-2D2E-4FB2-BA4A-9DFD9F8573B3}" destId="{7FBFECC9-B205-4305-9875-B215A80B5D00}" srcOrd="1" destOrd="0" presId="urn:microsoft.com/office/officeart/2018/2/layout/IconVerticalSolidList"/>
    <dgm:cxn modelId="{A1FFE0DD-4811-4322-9042-DDF9014C50FF}" type="presParOf" srcId="{DB6369D3-2D2E-4FB2-BA4A-9DFD9F8573B3}" destId="{426AF262-4125-45AA-9B6A-604BE507B9D9}" srcOrd="2" destOrd="0" presId="urn:microsoft.com/office/officeart/2018/2/layout/IconVerticalSolidList"/>
    <dgm:cxn modelId="{6F3A43FE-278C-4F91-8921-D1D5BDA70F7A}" type="presParOf" srcId="{DB6369D3-2D2E-4FB2-BA4A-9DFD9F8573B3}" destId="{67680F14-8C82-4939-936C-B9CE879C6D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AE05D-3CF3-4C1B-8465-D7C5DCEB037F}">
      <dsp:nvSpPr>
        <dsp:cNvPr id="0" name=""/>
        <dsp:cNvSpPr/>
      </dsp:nvSpPr>
      <dsp:spPr>
        <a:xfrm>
          <a:off x="0" y="648076"/>
          <a:ext cx="2767807" cy="1662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Rivalidade internacionais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Dois blocos principais (Alemanha e império austro húngaro x França e </a:t>
          </a:r>
          <a:r>
            <a:rPr lang="pt-BR" sz="1800" kern="1200" dirty="0" err="1"/>
            <a:t>Russia</a:t>
          </a:r>
          <a:r>
            <a:rPr lang="pt-BR" sz="1800" kern="1200" dirty="0"/>
            <a:t>)</a:t>
          </a:r>
          <a:endParaRPr lang="en-US" sz="1800" kern="1200" dirty="0"/>
        </a:p>
      </dsp:txBody>
      <dsp:txXfrm>
        <a:off x="0" y="648076"/>
        <a:ext cx="2767807" cy="1662926"/>
      </dsp:txXfrm>
    </dsp:sp>
    <dsp:sp modelId="{84C39E14-021F-48D7-BFD6-4A7762E4B044}">
      <dsp:nvSpPr>
        <dsp:cNvPr id="0" name=""/>
        <dsp:cNvSpPr/>
      </dsp:nvSpPr>
      <dsp:spPr>
        <a:xfrm>
          <a:off x="3044588" y="649197"/>
          <a:ext cx="2767807" cy="1660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Corrida armamentista e militarismo  </a:t>
          </a:r>
          <a:endParaRPr lang="en-US" sz="3200" kern="1200" dirty="0"/>
        </a:p>
      </dsp:txBody>
      <dsp:txXfrm>
        <a:off x="3044588" y="649197"/>
        <a:ext cx="2767807" cy="1660684"/>
      </dsp:txXfrm>
    </dsp:sp>
    <dsp:sp modelId="{02A0E898-5791-4189-B8EB-0F2A0F01AF7A}">
      <dsp:nvSpPr>
        <dsp:cNvPr id="0" name=""/>
        <dsp:cNvSpPr/>
      </dsp:nvSpPr>
      <dsp:spPr>
        <a:xfrm>
          <a:off x="6089176" y="649197"/>
          <a:ext cx="2767807" cy="16606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Rivalidade entre impérios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Busca por colônias e espaços de influencia</a:t>
          </a:r>
          <a:endParaRPr lang="en-US" sz="2000" kern="1200" dirty="0"/>
        </a:p>
      </dsp:txBody>
      <dsp:txXfrm>
        <a:off x="6089176" y="649197"/>
        <a:ext cx="2767807" cy="1660684"/>
      </dsp:txXfrm>
    </dsp:sp>
    <dsp:sp modelId="{24837722-C8A9-479D-8CD8-DC7F44872886}">
      <dsp:nvSpPr>
        <dsp:cNvPr id="0" name=""/>
        <dsp:cNvSpPr/>
      </dsp:nvSpPr>
      <dsp:spPr>
        <a:xfrm>
          <a:off x="1522294" y="2587783"/>
          <a:ext cx="2767807" cy="16606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Rivalidades econômicas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Busca por mercados x protecionismo praticado por países </a:t>
          </a:r>
          <a:endParaRPr lang="en-US" sz="2000" kern="1200" dirty="0"/>
        </a:p>
      </dsp:txBody>
      <dsp:txXfrm>
        <a:off x="1522294" y="2587783"/>
        <a:ext cx="2767807" cy="1660684"/>
      </dsp:txXfrm>
    </dsp:sp>
    <dsp:sp modelId="{B5E031EA-1DEC-496E-940A-0D2C84248550}">
      <dsp:nvSpPr>
        <dsp:cNvPr id="0" name=""/>
        <dsp:cNvSpPr/>
      </dsp:nvSpPr>
      <dsp:spPr>
        <a:xfrm>
          <a:off x="4566882" y="2587783"/>
          <a:ext cx="2767807" cy="16606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Insegurança doméstica frente às dinastias imperiais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(questionamentos internos dos poderes imperiais)</a:t>
          </a:r>
          <a:endParaRPr lang="en-US" sz="2000" kern="1200" dirty="0"/>
        </a:p>
      </dsp:txBody>
      <dsp:txXfrm>
        <a:off x="4566882" y="2587783"/>
        <a:ext cx="2767807" cy="166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6F7D8-17F4-439D-B07A-C5024203BA27}">
      <dsp:nvSpPr>
        <dsp:cNvPr id="0" name=""/>
        <dsp:cNvSpPr/>
      </dsp:nvSpPr>
      <dsp:spPr>
        <a:xfrm>
          <a:off x="0" y="2409"/>
          <a:ext cx="8659017" cy="12211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E98F26-1C16-421F-8FA4-3073AE28AA5B}">
      <dsp:nvSpPr>
        <dsp:cNvPr id="0" name=""/>
        <dsp:cNvSpPr/>
      </dsp:nvSpPr>
      <dsp:spPr>
        <a:xfrm>
          <a:off x="369396" y="277167"/>
          <a:ext cx="671630" cy="671630"/>
        </a:xfrm>
        <a:prstGeom prst="star8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05264-A67D-4358-8F7D-D9190CBC3762}">
      <dsp:nvSpPr>
        <dsp:cNvPr id="0" name=""/>
        <dsp:cNvSpPr/>
      </dsp:nvSpPr>
      <dsp:spPr>
        <a:xfrm>
          <a:off x="1410424" y="2409"/>
          <a:ext cx="3896557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Precisam de dinheiro – abandono do Padrão Ouro – </a:t>
          </a:r>
          <a:endParaRPr lang="en-US" sz="2400" kern="1200"/>
        </a:p>
      </dsp:txBody>
      <dsp:txXfrm>
        <a:off x="1410424" y="2409"/>
        <a:ext cx="3896557" cy="1221146"/>
      </dsp:txXfrm>
    </dsp:sp>
    <dsp:sp modelId="{71E5DAD4-42FA-4DB7-8A0F-862EF621159C}">
      <dsp:nvSpPr>
        <dsp:cNvPr id="0" name=""/>
        <dsp:cNvSpPr/>
      </dsp:nvSpPr>
      <dsp:spPr>
        <a:xfrm>
          <a:off x="5306981" y="2409"/>
          <a:ext cx="3352035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emissões próprias inconversíveis </a:t>
          </a:r>
          <a:endParaRPr lang="en-US" sz="2000" kern="120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Empréstimos com a garantia dada pelo próprio governo</a:t>
          </a:r>
          <a:endParaRPr lang="en-US" sz="2000" kern="1200"/>
        </a:p>
      </dsp:txBody>
      <dsp:txXfrm>
        <a:off x="5306981" y="2409"/>
        <a:ext cx="3352035" cy="1221146"/>
      </dsp:txXfrm>
    </dsp:sp>
    <dsp:sp modelId="{5FC63C1A-DC70-41A2-AB24-0E7096E7B03A}">
      <dsp:nvSpPr>
        <dsp:cNvPr id="0" name=""/>
        <dsp:cNvSpPr/>
      </dsp:nvSpPr>
      <dsp:spPr>
        <a:xfrm>
          <a:off x="0" y="1528842"/>
          <a:ext cx="8659017" cy="12211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0E986C-1E3D-4481-91BB-5F948F3421C4}">
      <dsp:nvSpPr>
        <dsp:cNvPr id="0" name=""/>
        <dsp:cNvSpPr/>
      </dsp:nvSpPr>
      <dsp:spPr>
        <a:xfrm>
          <a:off x="369396" y="1803600"/>
          <a:ext cx="671630" cy="67163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C183B-0C7E-4C89-9D1F-E7D4B308EADF}">
      <dsp:nvSpPr>
        <dsp:cNvPr id="0" name=""/>
        <dsp:cNvSpPr/>
      </dsp:nvSpPr>
      <dsp:spPr>
        <a:xfrm>
          <a:off x="1410424" y="1528842"/>
          <a:ext cx="3896557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Recursos – controlam a produção agrícola, mineira</a:t>
          </a:r>
          <a:endParaRPr lang="en-US" sz="2400" kern="1200"/>
        </a:p>
      </dsp:txBody>
      <dsp:txXfrm>
        <a:off x="1410424" y="1528842"/>
        <a:ext cx="3896557" cy="1221146"/>
      </dsp:txXfrm>
    </dsp:sp>
    <dsp:sp modelId="{90A2DD76-C7FF-4124-A2A7-27BA9F9E3631}">
      <dsp:nvSpPr>
        <dsp:cNvPr id="0" name=""/>
        <dsp:cNvSpPr/>
      </dsp:nvSpPr>
      <dsp:spPr>
        <a:xfrm>
          <a:off x="5306981" y="1528842"/>
          <a:ext cx="3352035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Controle do preço, compras, planejamento da produção</a:t>
          </a:r>
          <a:endParaRPr lang="en-US" sz="2000" kern="1200"/>
        </a:p>
      </dsp:txBody>
      <dsp:txXfrm>
        <a:off x="5306981" y="1528842"/>
        <a:ext cx="3352035" cy="1221146"/>
      </dsp:txXfrm>
    </dsp:sp>
    <dsp:sp modelId="{3786FFD8-2732-40FF-9392-2FD470C6D37D}">
      <dsp:nvSpPr>
        <dsp:cNvPr id="0" name=""/>
        <dsp:cNvSpPr/>
      </dsp:nvSpPr>
      <dsp:spPr>
        <a:xfrm>
          <a:off x="0" y="3055275"/>
          <a:ext cx="8659017" cy="1221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31F979-4E52-449E-8A49-B61CEFFE79A2}">
      <dsp:nvSpPr>
        <dsp:cNvPr id="0" name=""/>
        <dsp:cNvSpPr/>
      </dsp:nvSpPr>
      <dsp:spPr>
        <a:xfrm>
          <a:off x="369396" y="3330033"/>
          <a:ext cx="671630" cy="67163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A0EF2-583A-4B1B-9E6A-02B9F21A2063}">
      <dsp:nvSpPr>
        <dsp:cNvPr id="0" name=""/>
        <dsp:cNvSpPr/>
      </dsp:nvSpPr>
      <dsp:spPr>
        <a:xfrm>
          <a:off x="1410424" y="3055275"/>
          <a:ext cx="7248592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Controle das plantas industriais – converter ou criar fabricas para a produção de elementos importantes para a guerra</a:t>
          </a:r>
          <a:endParaRPr lang="en-US" sz="2400" kern="1200"/>
        </a:p>
      </dsp:txBody>
      <dsp:txXfrm>
        <a:off x="1410424" y="3055275"/>
        <a:ext cx="7248592" cy="1221146"/>
      </dsp:txXfrm>
    </dsp:sp>
    <dsp:sp modelId="{CC48B162-185E-429B-B1F8-9530525476C6}">
      <dsp:nvSpPr>
        <dsp:cNvPr id="0" name=""/>
        <dsp:cNvSpPr/>
      </dsp:nvSpPr>
      <dsp:spPr>
        <a:xfrm>
          <a:off x="0" y="4581708"/>
          <a:ext cx="8659017" cy="12211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BFECC9-B205-4305-9875-B215A80B5D00}">
      <dsp:nvSpPr>
        <dsp:cNvPr id="0" name=""/>
        <dsp:cNvSpPr/>
      </dsp:nvSpPr>
      <dsp:spPr>
        <a:xfrm>
          <a:off x="369396" y="4856466"/>
          <a:ext cx="671630" cy="67163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80F14-8C82-4939-936C-B9CE879C6D93}">
      <dsp:nvSpPr>
        <dsp:cNvPr id="0" name=""/>
        <dsp:cNvSpPr/>
      </dsp:nvSpPr>
      <dsp:spPr>
        <a:xfrm>
          <a:off x="1410424" y="4581708"/>
          <a:ext cx="7248592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Força de trabalho – controle o que (e onde) pessoas com capacidade de trabalhar (ou lutar) farão</a:t>
          </a:r>
          <a:endParaRPr lang="en-US" sz="2400" kern="1200"/>
        </a:p>
      </dsp:txBody>
      <dsp:txXfrm>
        <a:off x="1410424" y="4581708"/>
        <a:ext cx="7248592" cy="1221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B621376-D96C-4C95-A096-768DEAC357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14636FF-39BD-496B-8079-0DFD5790B3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55400D0C-D433-4C51-87A4-AC8D7FD4A6A7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010CBEF-A0DA-4943-B673-867E93C832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0B0782E6-A45F-49E9-A554-E4331C1319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B7A20417-AEB7-42A0-AA1C-E7AEC53792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64C2005A-D12F-49D3-B28A-56DC4FD4D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fld id="{E8CD9E84-9222-4754-9984-04C79D7734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0C42D1D2-DA7A-4755-BB3E-D1BCADCF43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8969848C-67D2-4B5B-B669-9A4A7C2C1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F942EB0B-966E-4B78-ADCB-EB4FD56A2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0BD05F-D421-4CDF-97CE-9FBCA6870D7D}" type="slidenum">
              <a:rPr lang="pt-BR" altLang="pt-BR" smtClean="0">
                <a:latin typeface="Perpetua" panose="02020502060401020303" pitchFamily="18" charset="0"/>
              </a:rPr>
              <a:pPr/>
              <a:t>2</a:t>
            </a:fld>
            <a:endParaRPr lang="pt-BR" altLang="pt-BR">
              <a:latin typeface="Perpetua" panose="020205020604010203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00DB4A-53DA-43B3-BE55-C146AF678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01E07-B9E5-489D-A44F-F5A9A6F886BD}" type="slidenum">
              <a:rPr lang="pt-BR" altLang="pt-BR" smtClean="0">
                <a:latin typeface="Perpetua" panose="02020502060401020303" pitchFamily="18" charset="0"/>
              </a:rPr>
              <a:pPr/>
              <a:t>13</a:t>
            </a:fld>
            <a:endParaRPr lang="pt-BR" altLang="pt-BR">
              <a:latin typeface="Perpetua" panose="02020502060401020303" pitchFamily="18" charset="0"/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9202EABC-1097-4254-9DEF-BEF7462D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A16E40C-8A0D-4A47-BB44-E368828B214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507B5EC-9242-444E-BBCE-628A006E9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98DB86-78CC-40FF-BA01-D2DA1219E392}" type="slidenum">
              <a:rPr lang="pt-BR" altLang="pt-BR" smtClean="0">
                <a:latin typeface="Perpetua" panose="02020502060401020303" pitchFamily="18" charset="0"/>
              </a:rPr>
              <a:pPr/>
              <a:t>16</a:t>
            </a:fld>
            <a:endParaRPr lang="pt-BR" altLang="pt-BR">
              <a:latin typeface="Perpetua" panose="02020502060401020303" pitchFamily="18" charset="0"/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FBA98D4C-F9A4-465F-BE87-713708E3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EA22EA6-DFC0-4A90-91DD-4FDEF5FE1D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DF9CFFA-3D18-478C-A5C8-F287A61307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050E35-A1EB-4A81-B9D1-8D4043024631}" type="slidenum">
              <a:rPr lang="pt-BR" altLang="pt-BR">
                <a:latin typeface="Perpetua" panose="02020502060401020303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pt-BR" altLang="pt-BR">
              <a:latin typeface="Perpetua" panose="02020502060401020303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89D49DA-8DE2-48B0-AFBF-455C2301683E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-13744575" y="-11064875"/>
            <a:ext cx="15678150" cy="11758613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011DAAE-7202-4440-AC66-F5D6FC94D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1637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D2F1A983-AA6A-42A2-BBA0-4CEA80CB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C9700FF-EC01-44C3-9180-0CEC915DE35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15BCA1BD-DCA6-4442-90E1-912DC533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90BF912-C5D1-46AB-AA10-5E39B83BB59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85276D9-19EF-4BEC-9170-30684FC24F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AFE1CF0-C17D-4F8D-B6C7-39C80062E07D}" type="slidenum">
              <a:rPr lang="pt-BR" altLang="pt-BR" sz="1200"/>
              <a:pPr algn="r"/>
              <a:t>29</a:t>
            </a:fld>
            <a:endParaRPr lang="pt-BR" altLang="pt-BR" sz="1200"/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FFA2AA56-E092-4E53-85A3-9E117C97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A1CD4EC-54B4-4F99-8BF6-9330F0B553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32C74D7-FF11-46B4-8799-BC2B17BE62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2299160-0ED0-4D9A-87C1-D7C73B3C1354}" type="slidenum">
              <a:rPr lang="pt-BR" altLang="pt-BR" sz="1200"/>
              <a:pPr algn="r"/>
              <a:t>32</a:t>
            </a:fld>
            <a:endParaRPr lang="pt-BR" altLang="pt-BR" sz="1200"/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F44E6A34-165B-4DA2-BBD1-C9396C88C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86BB8B5-AC2B-4644-961E-6A520EDCA22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EEC172C-9DB1-434B-9BEB-43F861ABC7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0C35F18-3E7F-4CCE-858D-C2EF64DBDD01}" type="slidenum">
              <a:rPr lang="pt-BR" altLang="pt-BR" sz="1200"/>
              <a:pPr algn="r"/>
              <a:t>34</a:t>
            </a:fld>
            <a:endParaRPr lang="pt-BR" altLang="pt-BR" sz="1200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D21B163B-A616-402E-B7A5-F7B83EF14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C0177CA-CF5A-4F8E-B821-F0D8FB3C6F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>
            <a:extLst>
              <a:ext uri="{FF2B5EF4-FFF2-40B4-BE49-F238E27FC236}">
                <a16:creationId xmlns:a16="http://schemas.microsoft.com/office/drawing/2014/main" id="{01E550A0-0795-4927-B597-8F8F441BDC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12">
            <a:extLst>
              <a:ext uri="{FF2B5EF4-FFF2-40B4-BE49-F238E27FC236}">
                <a16:creationId xmlns:a16="http://schemas.microsoft.com/office/drawing/2014/main" id="{71E3C010-5B6A-44E7-B771-28C026A60DFA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79008F5C-4700-47A3-8304-D6B556AD273A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266BEFDD-558B-4177-B780-22D9040ED6EE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10">
            <a:extLst>
              <a:ext uri="{FF2B5EF4-FFF2-40B4-BE49-F238E27FC236}">
                <a16:creationId xmlns:a16="http://schemas.microsoft.com/office/drawing/2014/main" id="{128CCD8D-7464-42A7-8B0F-90784DA03F83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>
            <a:extLst>
              <a:ext uri="{FF2B5EF4-FFF2-40B4-BE49-F238E27FC236}">
                <a16:creationId xmlns:a16="http://schemas.microsoft.com/office/drawing/2014/main" id="{1AF9D258-795C-4339-AF5E-32FE52ED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7C46-5C80-42DD-B099-2EAEA15C9C1C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12" name="Espaço Reservado para Rodapé 16">
            <a:extLst>
              <a:ext uri="{FF2B5EF4-FFF2-40B4-BE49-F238E27FC236}">
                <a16:creationId xmlns:a16="http://schemas.microsoft.com/office/drawing/2014/main" id="{C46123D5-F5A2-41D2-B172-A767B9B1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>
            <a:extLst>
              <a:ext uri="{FF2B5EF4-FFF2-40B4-BE49-F238E27FC236}">
                <a16:creationId xmlns:a16="http://schemas.microsoft.com/office/drawing/2014/main" id="{8A39BD73-1304-49A7-972E-D383C9FB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4B01-679D-4A06-8F3E-818CA8051C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413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4CC4BA82-3CF1-48D4-8945-E49B51DC351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CC10A02-54F5-4AC1-B7E1-C1934B39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63C3-246D-4691-9A44-E2232EC2353A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30C1937-9409-47C8-9320-DF218992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694266F-4D64-426E-B398-3D83578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7FBA-96FC-42D3-8F24-DF9C97B2A7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25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F33081EB-30E5-48BC-8E51-03D2D58F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DC93-3176-4BCA-A381-BA03B191A70F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E4A0D32-A3A4-48ED-8EA2-9AF54AD7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7D25B0DB-303C-45B6-905B-E0304DD3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1F14-2585-4200-A0C6-742303F4EC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80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>
            <a:extLst>
              <a:ext uri="{FF2B5EF4-FFF2-40B4-BE49-F238E27FC236}">
                <a16:creationId xmlns:a16="http://schemas.microsoft.com/office/drawing/2014/main" id="{DB8E52D1-8048-44C2-8D00-85CB578FCE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9">
            <a:extLst>
              <a:ext uri="{FF2B5EF4-FFF2-40B4-BE49-F238E27FC236}">
                <a16:creationId xmlns:a16="http://schemas.microsoft.com/office/drawing/2014/main" id="{5D7FE3D2-631D-4A53-A37E-C2D58794ACDB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1E7FF223-1EAD-4076-BC3B-089F25FAD7E3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7">
            <a:extLst>
              <a:ext uri="{FF2B5EF4-FFF2-40B4-BE49-F238E27FC236}">
                <a16:creationId xmlns:a16="http://schemas.microsoft.com/office/drawing/2014/main" id="{C7CD8F6D-36F4-49E7-856E-2ED5D4622448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id="{B7ED43F8-D8F9-4815-BD54-501CFB49ED73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F9D912F2-F66F-44CE-A519-14142223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C67E-3223-4476-A2FC-7188F19D338A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3B34D055-C8C7-4643-81FA-69C06B63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9F020C07-1058-4C56-90A4-5DF9D133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D31A3-5D2B-432D-983E-3019686A01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3058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C541BB6E-8299-4E1F-8BCE-43BE546C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E812-BA74-43FE-84D5-06D9FE7B79A2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1F8548D-814D-470D-BB6C-66499AED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3BB834DE-A9A2-415A-947D-792201DF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DF78-1D4F-4850-9094-19B3D281A4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959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id="{4D24FE04-1956-435E-9976-AB632294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8ACC-786A-4347-B6BB-DE9BC752649B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3863C68A-A752-4275-A785-337551CC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id="{7A5D8137-616A-465E-A552-5DA509BD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031E-0BFE-4CE4-90F1-9C41088144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394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>
            <a:extLst>
              <a:ext uri="{FF2B5EF4-FFF2-40B4-BE49-F238E27FC236}">
                <a16:creationId xmlns:a16="http://schemas.microsoft.com/office/drawing/2014/main" id="{1444A17E-768F-4F45-848E-A06CF6A4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084C-6C21-479C-9346-3E5202DDA6E1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0934CF95-851A-4853-80BC-129E0C94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id="{585E4F1B-CBD4-4323-A218-343C99E7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2534-DCF0-4E35-B2DA-EB79AF7BF3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46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id="{E82A3276-E2CB-4B4F-B13F-950869EB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0142-94EF-4024-8BC3-05066409F84B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4A0351-592A-4D32-8A28-4DC276F6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id="{3AF35D70-69D3-4DDB-82BF-AF4BC33B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B24D-53E7-4A6D-9499-1A61F888D4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04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7DE84EB6-509A-4EB2-87BE-C1FC6D9D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0AF5-0068-4E68-A069-FB4FA53CA53C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A3900A2-E6E1-455E-BF28-AA971852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09AE3309-FE3D-4FDE-872F-A06F7A92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FE89-F1F2-4A57-AE3E-178A8E4430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920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473717BD-FB54-47E4-9314-E6ACFCD9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4503-B08E-4354-89BB-64F4B8EF23D6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5AB33537-BDF5-4083-BBE2-780D78DB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47917D9F-94CF-41F5-A935-97DC6855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DB6C-6986-46B8-8921-75E973A38A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78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B7058B2-421F-4AC5-BA26-9A28808E45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12AE7F76-631B-400A-A049-D78511431F7C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Espaço Reservado para Título 21">
            <a:extLst>
              <a:ext uri="{FF2B5EF4-FFF2-40B4-BE49-F238E27FC236}">
                <a16:creationId xmlns:a16="http://schemas.microsoft.com/office/drawing/2014/main" id="{E49FD785-C6B9-479A-B5CA-C5A4BC8B38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9" name="Espaço Reservado para Texto 12">
            <a:extLst>
              <a:ext uri="{FF2B5EF4-FFF2-40B4-BE49-F238E27FC236}">
                <a16:creationId xmlns:a16="http://schemas.microsoft.com/office/drawing/2014/main" id="{C18C45BD-3CE5-4C8A-A503-5C3602362E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6DF2A148-A157-4FB4-A74C-17339F0AF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03DFE3-B2D6-4A39-B23E-7745103936C7}" type="datetimeFigureOut">
              <a:rPr lang="pt-BR"/>
              <a:pPr>
                <a:defRPr/>
              </a:pPr>
              <a:t>09/05/2019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C41C07-1420-4A80-84B3-8A1F84D7B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88C47415-3D6F-44FE-BC86-C2C9160F6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EB6D6C6-3B7C-48BE-BE92-22DB9B17EE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3" r:id="rId2"/>
    <p:sldLayoutId id="2147483741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ede.eu/uploads/RTEmagicC_TriffinRobert.jpg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r.wikipedia.org/wiki/Fichier:Raymond_Poincar%C3%A9_1914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ítulo 2">
            <a:extLst>
              <a:ext uri="{FF2B5EF4-FFF2-40B4-BE49-F238E27FC236}">
                <a16:creationId xmlns:a16="http://schemas.microsoft.com/office/drawing/2014/main" id="{EEFFCCAC-A0D8-4BCB-926D-D0713F47E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57750"/>
            <a:ext cx="6400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/>
          </a:p>
          <a:p>
            <a:pPr eaLnBrk="1" hangingPunct="1">
              <a:lnSpc>
                <a:spcPct val="90000"/>
              </a:lnSpc>
            </a:pPr>
            <a:r>
              <a:rPr lang="pt-BR" altLang="pt-BR" sz="3200"/>
              <a:t>Amaury Gremaud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/>
              <a:t>HEG II 1</a:t>
            </a:r>
            <a:r>
              <a:rPr lang="pt-BR" altLang="pt-BR" sz="3200" baseline="30000"/>
              <a:t>º</a:t>
            </a:r>
            <a:r>
              <a:rPr lang="pt-BR" altLang="pt-BR" sz="3200"/>
              <a:t> semestre 2019</a:t>
            </a:r>
          </a:p>
        </p:txBody>
      </p:sp>
      <p:sp>
        <p:nvSpPr>
          <p:cNvPr id="6147" name="Título 1">
            <a:extLst>
              <a:ext uri="{FF2B5EF4-FFF2-40B4-BE49-F238E27FC236}">
                <a16:creationId xmlns:a16="http://schemas.microsoft.com/office/drawing/2014/main" id="{636FD83F-C240-4305-B4DB-2CC257527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628775"/>
            <a:ext cx="8964612" cy="1295400"/>
          </a:xfrm>
        </p:spPr>
        <p:txBody>
          <a:bodyPr/>
          <a:lstStyle/>
          <a:p>
            <a:pPr eaLnBrk="1" hangingPunct="1"/>
            <a:r>
              <a:rPr lang="pt-BR" altLang="pt-BR" sz="3600"/>
              <a:t>Aula 15: A IGM e suas consequências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 descr="Uma imagem contendo natureza&#10;&#10;Descrição gerada automaticamente">
            <a:extLst>
              <a:ext uri="{FF2B5EF4-FFF2-40B4-BE49-F238E27FC236}">
                <a16:creationId xmlns:a16="http://schemas.microsoft.com/office/drawing/2014/main" id="{6B2E8541-68F8-48BD-8460-AE5A93036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r="8801" b="2"/>
          <a:stretch>
            <a:fillRect/>
          </a:stretch>
        </p:blipFill>
        <p:spPr bwMode="auto">
          <a:xfrm>
            <a:off x="3851275" y="765175"/>
            <a:ext cx="51133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tângulo 4">
            <a:extLst>
              <a:ext uri="{FF2B5EF4-FFF2-40B4-BE49-F238E27FC236}">
                <a16:creationId xmlns:a16="http://schemas.microsoft.com/office/drawing/2014/main" id="{457725CC-6E8B-41FF-B775-FD0777FB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680075"/>
            <a:ext cx="41767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pt-BR" i="1">
                <a:solidFill>
                  <a:srgbClr val="000000"/>
                </a:solidFill>
              </a:rPr>
              <a:t>Georges Leroux, </a:t>
            </a:r>
            <a:r>
              <a:rPr lang="fr-FR" altLang="pt-BR" b="1" i="1">
                <a:solidFill>
                  <a:srgbClr val="000000"/>
                </a:solidFill>
              </a:rPr>
              <a:t>L'Enfer,</a:t>
            </a:r>
            <a:r>
              <a:rPr lang="fr-FR" altLang="pt-BR" i="1">
                <a:solidFill>
                  <a:srgbClr val="000000"/>
                </a:solidFill>
              </a:rPr>
              <a:t> 1917-18, huile sur toile, 114,3 x 161,3 </a:t>
            </a:r>
            <a:r>
              <a:rPr lang="fr-FR" altLang="pt-BR" i="1">
                <a:solidFill>
                  <a:srgbClr val="FF0000"/>
                </a:solidFill>
              </a:rPr>
              <a:t>cm, </a:t>
            </a:r>
            <a:r>
              <a:rPr lang="fr-FR" altLang="pt-BR" i="1">
                <a:solidFill>
                  <a:srgbClr val="000000"/>
                </a:solidFill>
              </a:rPr>
              <a:t>Imperial War Museum, Londres.</a:t>
            </a:r>
            <a:endParaRPr lang="pt-BR" altLang="pt-BR" i="1"/>
          </a:p>
        </p:txBody>
      </p:sp>
      <p:sp>
        <p:nvSpPr>
          <p:cNvPr id="16388" name="Retângulo 1">
            <a:extLst>
              <a:ext uri="{FF2B5EF4-FFF2-40B4-BE49-F238E27FC236}">
                <a16:creationId xmlns:a16="http://schemas.microsoft.com/office/drawing/2014/main" id="{D54B8A88-3DF5-45B3-9CB8-4EAD5395B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5900" y="460375"/>
            <a:ext cx="40671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5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3200"/>
              <a:t>Grande destruição humana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/>
              <a:t>9 milhões de mortes nas batalhas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/>
              <a:t>5 milhões por privação e enfermidades na Europa (sem Rússia)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/>
              <a:t>7 milhões de incapacitados permanentes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/>
              <a:t>15 milhões de feridos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D1DA4-5A94-467C-823C-0BB267C9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223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600" u="sng" dirty="0">
                <a:solidFill>
                  <a:schemeClr val="accent2">
                    <a:lumMod val="50000"/>
                  </a:schemeClr>
                </a:solidFill>
              </a:rPr>
              <a:t>Estados totais </a:t>
            </a:r>
            <a:r>
              <a:rPr lang="pt-BR" sz="3600" dirty="0">
                <a:solidFill>
                  <a:schemeClr val="accent2">
                    <a:lumMod val="50000"/>
                  </a:schemeClr>
                </a:solidFill>
              </a:rPr>
              <a:t>– Grandes fabricas de guerra</a:t>
            </a:r>
            <a:br>
              <a:rPr lang="pt-BR" sz="3600" dirty="0">
                <a:solidFill>
                  <a:schemeClr val="accent2">
                    <a:lumMod val="50000"/>
                  </a:schemeClr>
                </a:solidFill>
              </a:rPr>
            </a:br>
            <a:endParaRPr lang="pt-B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3" name="Espaço Reservado para Conteúdo 2">
            <a:extLst>
              <a:ext uri="{FF2B5EF4-FFF2-40B4-BE49-F238E27FC236}">
                <a16:creationId xmlns:a16="http://schemas.microsoft.com/office/drawing/2014/main" id="{012C7B9D-8734-45F2-9643-386B2555B5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8659017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3" descr="Uma imagem contendo foto&#10;&#10;Descrição gerada automaticamente">
            <a:extLst>
              <a:ext uri="{FF2B5EF4-FFF2-40B4-BE49-F238E27FC236}">
                <a16:creationId xmlns:a16="http://schemas.microsoft.com/office/drawing/2014/main" id="{E6DDD0BC-960D-4C2F-AAB7-4FD7F901B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538288"/>
            <a:ext cx="81788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9148F6-8BE4-455E-8F3F-562AF8389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7700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/>
              <a:t>Durante 1ª G.M. abandono do PO</a:t>
            </a:r>
            <a:r>
              <a:rPr lang="pt-BR" altLang="pt-BR" sz="3600"/>
              <a:t> </a:t>
            </a:r>
            <a:r>
              <a:rPr lang="pt-BR" altLang="pt-BR" sz="2800"/>
              <a:t>(exc. EUA)</a:t>
            </a:r>
            <a:r>
              <a:rPr lang="ar-SA" altLang="pt-BR" sz="2800">
                <a:cs typeface="Arial" panose="020B0604020202020204" pitchFamily="34" charset="0"/>
              </a:rPr>
              <a:t>‏</a:t>
            </a:r>
            <a:endParaRPr lang="en-GB" altLang="pt-BR" sz="28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3202B75-64D3-4E3C-9F9C-FE813170A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893175" cy="5688013"/>
          </a:xfrm>
        </p:spPr>
        <p:txBody>
          <a:bodyPr lIns="90000" tIns="46800" rIns="90000" bIns="46800"/>
          <a:lstStyle/>
          <a:p>
            <a:pPr marL="463550" indent="-282575" defTabSz="449263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gastos com a guerra (déficit) financiados internamente com emissões de moeda fiduciária (2/3)</a:t>
            </a:r>
          </a:p>
          <a:p>
            <a:pPr lvl="3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Resistencia/dificuldade com impostos (1/3)</a:t>
            </a: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não cumprimento das regras do jogo</a:t>
            </a: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suspensão da conversibilidade - flutuação das taxas de cambio (não são maiores pois há controles de capital)</a:t>
            </a:r>
            <a:r>
              <a:rPr lang="ar-SA" altLang="pt-BR" sz="1800">
                <a:cs typeface="Arial" panose="020B0604020202020204" pitchFamily="34" charset="0"/>
              </a:rPr>
              <a:t>‏</a:t>
            </a:r>
            <a:endParaRPr lang="pt-BR" altLang="pt-BR" sz="1800">
              <a:cs typeface="Arial" panose="020B0604020202020204" pitchFamily="34" charset="0"/>
            </a:endParaRP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>
                <a:cs typeface="Arial" panose="020B0604020202020204" pitchFamily="34" charset="0"/>
              </a:rPr>
              <a:t>inflação</a:t>
            </a:r>
          </a:p>
          <a:p>
            <a:pPr marL="463550" indent="-282575" defTabSz="449263" eaLnBrk="1" hangingPunct="1"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fechamento das operações financeiras externas no mercado londrino, controles de cambio</a:t>
            </a: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dificuldades na movimentação internacional do Ouro, mas compras internacionais só Ouro aceito – drenagem</a:t>
            </a: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Imposição de regras proibindo saída de ouro</a:t>
            </a:r>
          </a:p>
          <a:p>
            <a:pPr marL="463550" indent="-282575" defTabSz="449263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Reconversão industrial durante a guerra</a:t>
            </a:r>
          </a:p>
          <a:p>
            <a:pPr lvl="2" defTabSz="449263" eaLnBrk="1" hangingPunct="1">
              <a:spcBef>
                <a:spcPts val="6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Inicio incentivos às empresas, encomendas militares</a:t>
            </a:r>
          </a:p>
          <a:p>
            <a:pPr lvl="2" defTabSz="449263" eaLnBrk="1" hangingPunct="1">
              <a:spcBef>
                <a:spcPts val="6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depois centralização das decisões – ampliação da participação do Estado</a:t>
            </a:r>
          </a:p>
          <a:p>
            <a:pPr lvl="3" defTabSz="449263" eaLnBrk="1" hangingPunct="1">
              <a:spcBef>
                <a:spcPts val="6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600"/>
              <a:t>Alocação de pessoas, matérias primas e recursos</a:t>
            </a:r>
          </a:p>
          <a:p>
            <a:pPr lvl="3" defTabSz="449263" eaLnBrk="1" hangingPunct="1">
              <a:spcBef>
                <a:spcPts val="6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600"/>
              <a:t> Administração de preços, racionamento e produção</a:t>
            </a:r>
            <a:endParaRPr lang="pt-BR" altLang="pt-BR" sz="1800"/>
          </a:p>
          <a:p>
            <a:pPr marL="739775" lvl="1" indent="-282575" defTabSz="449263" eaLnBrk="1" hangingPunct="1"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altLang="pt-BR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97C961B8-08D2-4458-94F8-9A965CE2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Vitoria aliada. Pq?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85014-9749-4059-9A7C-6DCC2FD1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pt-BR" dirty="0"/>
              <a:t>Entrada EUA na Guerra?</a:t>
            </a:r>
          </a:p>
          <a:p>
            <a:pPr>
              <a:defRPr/>
            </a:pPr>
            <a:r>
              <a:rPr lang="pt-BR" dirty="0"/>
              <a:t>Alemães apesar de posição tática relativamente melhor, tem resultados abaixo do esperado em certas decisões/estratégias  tomadas</a:t>
            </a:r>
          </a:p>
          <a:p>
            <a:pPr lvl="1">
              <a:defRPr/>
            </a:pPr>
            <a:r>
              <a:rPr lang="pt-BR" dirty="0"/>
              <a:t>P.ex. Batalhas dos submarinos alemães não funcionou </a:t>
            </a:r>
          </a:p>
          <a:p>
            <a:pPr>
              <a:defRPr/>
            </a:pPr>
            <a:r>
              <a:rPr lang="pt-BR" dirty="0"/>
              <a:t>Aliados com alguns aspectos chaves</a:t>
            </a:r>
          </a:p>
          <a:p>
            <a:pPr lvl="1">
              <a:defRPr/>
            </a:pPr>
            <a:r>
              <a:rPr lang="pt-BR" dirty="0"/>
              <a:t>Controle das fontes de recursos em função do controle dos mares e das rotas comerciais</a:t>
            </a:r>
          </a:p>
          <a:p>
            <a:pPr lvl="2">
              <a:defRPr/>
            </a:pPr>
            <a:r>
              <a:rPr lang="pt-BR" dirty="0"/>
              <a:t>GB organiza comboios para transporte marítimo que facilita o enfretamento alemão</a:t>
            </a:r>
          </a:p>
          <a:p>
            <a:pPr lvl="1">
              <a:defRPr/>
            </a:pPr>
            <a:r>
              <a:rPr lang="pt-BR" dirty="0"/>
              <a:t>Colônias – base de fornecimento de alimentos e materiais, mas também homens (soldados)</a:t>
            </a:r>
          </a:p>
          <a:p>
            <a:pPr lvl="1">
              <a:defRPr/>
            </a:pPr>
            <a:r>
              <a:rPr lang="pt-BR" dirty="0"/>
              <a:t>Avanços científicos</a:t>
            </a:r>
          </a:p>
          <a:p>
            <a:pPr lvl="2">
              <a:defRPr/>
            </a:pPr>
            <a:r>
              <a:rPr lang="pt-BR" dirty="0"/>
              <a:t>Qualidade dos gases tóxicos forte avanço entre aliados </a:t>
            </a:r>
          </a:p>
          <a:p>
            <a:pPr lvl="2">
              <a:defRPr/>
            </a:pPr>
            <a:r>
              <a:rPr lang="pt-BR" dirty="0"/>
              <a:t>Tecnologia de espionagem - aviação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82131F-751E-4FF3-A017-52A2C957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962025"/>
            <a:ext cx="8375650" cy="7889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Anos 20  - Certezas do passado parecem que se evaporaram</a:t>
            </a:r>
            <a:br>
              <a:rPr lang="pt-BR" dirty="0"/>
            </a:br>
            <a:endParaRPr lang="pt-BR" dirty="0"/>
          </a:p>
        </p:txBody>
      </p:sp>
      <p:sp>
        <p:nvSpPr>
          <p:cNvPr id="22531" name="Espaço Reservado para Conteúdo 4">
            <a:extLst>
              <a:ext uri="{FF2B5EF4-FFF2-40B4-BE49-F238E27FC236}">
                <a16:creationId xmlns:a16="http://schemas.microsoft.com/office/drawing/2014/main" id="{E8D42180-6F00-4477-BF6B-BB767997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8639175" cy="5516562"/>
          </a:xfrm>
        </p:spPr>
        <p:txBody>
          <a:bodyPr/>
          <a:lstStyle/>
          <a:p>
            <a:r>
              <a:rPr lang="pt-BR" altLang="pt-BR" sz="2400"/>
              <a:t>Perdas da guerra são gigantescas:</a:t>
            </a:r>
          </a:p>
          <a:p>
            <a:pPr lvl="1"/>
            <a:r>
              <a:rPr lang="pt-BR" altLang="pt-BR" sz="2000"/>
              <a:t>Homens (10 milhões), sem falar de feridos mutilados etc. (Algo importante na IGM: 90% das mortes são de soldados, na IIGM maioria é civil)</a:t>
            </a:r>
          </a:p>
          <a:p>
            <a:pPr lvl="2"/>
            <a:r>
              <a:rPr lang="pt-BR" altLang="pt-BR"/>
              <a:t>Além de mais um tanto nas guerras civis da URSS, na Turquia etc.</a:t>
            </a:r>
          </a:p>
          <a:p>
            <a:pPr lvl="2"/>
            <a:r>
              <a:rPr lang="pt-BR" altLang="pt-BR"/>
              <a:t>Tb difusão ao final da IGM de uma das maiores epidemias: gripe  1918/19 (espanhola H1N1) com mais de 10 a 20 milhões de vitimas </a:t>
            </a:r>
          </a:p>
          <a:p>
            <a:pPr lvl="1"/>
            <a:r>
              <a:rPr lang="pt-BR" altLang="pt-BR" sz="2000"/>
              <a:t>Perdas Físicas</a:t>
            </a:r>
          </a:p>
          <a:p>
            <a:pPr lvl="1"/>
            <a:r>
              <a:rPr lang="pt-BR" altLang="pt-BR" sz="2000"/>
              <a:t>Perdas Espirituais (intelectual)</a:t>
            </a:r>
          </a:p>
          <a:p>
            <a:pPr lvl="2"/>
            <a:r>
              <a:rPr lang="pt-BR" altLang="pt-BR"/>
              <a:t>acabou a sociedade de gentlemen e ladies (old time)</a:t>
            </a:r>
          </a:p>
          <a:p>
            <a:pPr lvl="2"/>
            <a:r>
              <a:rPr lang="pt-BR" altLang="pt-BR"/>
              <a:t>Perda na confiança em que progresso, em que se estava fazendo nova e melhores coisas</a:t>
            </a:r>
          </a:p>
          <a:p>
            <a:pPr lvl="3"/>
            <a:r>
              <a:rPr lang="pt-BR" altLang="pt-BR" sz="1600"/>
              <a:t>Será que não se foi longe demais e se perdeu o controle</a:t>
            </a:r>
          </a:p>
          <a:p>
            <a:pPr lvl="2"/>
            <a:r>
              <a:rPr lang="pt-BR" altLang="pt-BR"/>
              <a:t>Perda na confiança em que se sabia o que era bom para os outros (politicamente ou mesmo em termos religiosos)</a:t>
            </a:r>
          </a:p>
          <a:p>
            <a:pPr lvl="3"/>
            <a:r>
              <a:rPr lang="pt-BR" altLang="pt-BR" sz="1600"/>
              <a:t>Movimentos civilizatórios e missioneiros estão em auge no fim XIX, década de 20 problemas com estes movimentos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7BC5C7B-23B5-4CFC-B441-464D21BC3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32775" cy="7366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/>
              <a:t>Conseqüências da Guerra</a:t>
            </a:r>
            <a:r>
              <a:rPr lang="en-GB" altLang="pt-BR"/>
              <a:t> (I)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2B775E0-A13A-42D3-91BB-F9C5B9FC8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72113"/>
          </a:xfrm>
        </p:spPr>
        <p:txBody>
          <a:bodyPr lIns="90000" tIns="46800" rIns="90000" bIns="46800"/>
          <a:lstStyle/>
          <a:p>
            <a:pPr marL="339725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700" dirty="0"/>
              <a:t>Declínio econômico muito significativo </a:t>
            </a:r>
          </a:p>
          <a:p>
            <a:pPr marL="614363" lvl="1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 Forte destruição do parque industrial</a:t>
            </a:r>
          </a:p>
          <a:p>
            <a:pPr lvl="2" defTabSz="449263" eaLnBrk="1" hangingPunct="1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 Necessidade de Reconstrução: Investimentos Volumosos </a:t>
            </a:r>
          </a:p>
          <a:p>
            <a:pPr marL="1325562" lvl="2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1800" dirty="0"/>
              <a:t>Não subestimar necessidade de investimentos para reconversão aos fins civis com poder competitivo</a:t>
            </a:r>
            <a:r>
              <a:rPr lang="pt-BR" altLang="pt-BR" dirty="0"/>
              <a:t> </a:t>
            </a:r>
          </a:p>
          <a:p>
            <a:pPr lvl="2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 Ampliação dos gastos sociais </a:t>
            </a:r>
          </a:p>
          <a:p>
            <a:pPr marL="1600200" lvl="3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Políticas econômicas nacionais ganham força</a:t>
            </a:r>
          </a:p>
          <a:p>
            <a:pPr lvl="2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Endividamento dos diferentes países</a:t>
            </a:r>
          </a:p>
          <a:p>
            <a:pPr marL="339725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700" dirty="0"/>
              <a:t>inflação </a:t>
            </a:r>
          </a:p>
          <a:p>
            <a:pPr marL="614363" lvl="1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500" dirty="0"/>
              <a:t> com diferenças entre os países </a:t>
            </a:r>
          </a:p>
          <a:p>
            <a:pPr marL="1163638" lvl="3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100" dirty="0"/>
              <a:t>EUA 100%, França acima disto, GB e Alemanha pouco abaixo</a:t>
            </a:r>
          </a:p>
          <a:p>
            <a:pPr lvl="2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100" dirty="0"/>
              <a:t>Volta às antigas taxas de cambio ?</a:t>
            </a:r>
          </a:p>
          <a:p>
            <a:pPr marL="339725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500" dirty="0"/>
              <a:t>reestruturação da oferta (localização dos estoques) internacionais de ouro</a:t>
            </a:r>
          </a:p>
          <a:p>
            <a:pPr marL="614363" lvl="1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200" dirty="0"/>
              <a:t> questionamentos sobre </a:t>
            </a:r>
            <a:r>
              <a:rPr lang="pt-BR" altLang="pt-BR" sz="2200" dirty="0" err="1"/>
              <a:t>lastreamento</a:t>
            </a:r>
            <a:r>
              <a:rPr lang="pt-BR" altLang="pt-BR" sz="2200" dirty="0"/>
              <a:t> e moeda internacional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BCA76F-A438-4B29-9B3E-50B612C818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eaLnBrk="1" hangingPunct="1"/>
            <a:r>
              <a:rPr lang="pt-BR" altLang="pt-BR"/>
              <a:t>Estados Unidos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2DE4D59-4F6A-4BF7-A486-8B4D4A8AF4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569325" cy="5472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200"/>
              <a:t>Crescimento econômico 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 grande ofertante de produtos para os aliados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pt-BR" altLang="pt-BR" sz="1800"/>
              <a:t>Balança Comercial positiva 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pt-BR" altLang="pt-BR" sz="1800"/>
              <a:t>Absorveu grande quantidade de ouro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Europeus se endividam com EUA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Amplia sua posição junto ao chamado mundo periférico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200"/>
              <a:t>EUA – deixa de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Ser observador relativamente passivo do cenário internacional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Ter  penetração circunscrita à sua região original de influencia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200"/>
              <a:t>Pós guerra: passa a ser principal potencia industrial, comercial e financeira </a:t>
            </a:r>
          </a:p>
          <a:p>
            <a:pPr lvl="1" eaLnBrk="1" hangingPunct="1"/>
            <a:r>
              <a:rPr lang="pt-BR" altLang="pt-BR" sz="2000"/>
              <a:t>passou de devedor para credor dos países europeus</a:t>
            </a:r>
          </a:p>
          <a:p>
            <a:pPr lvl="2" eaLnBrk="1" hangingPunct="1"/>
            <a:r>
              <a:rPr lang="pt-BR" altLang="pt-BR" sz="1800"/>
              <a:t>EUA um dos poucos países a fornecer crédito aos demais</a:t>
            </a:r>
          </a:p>
          <a:p>
            <a:pPr lvl="3" eaLnBrk="1" hangingPunct="1"/>
            <a:r>
              <a:rPr lang="pt-BR" altLang="pt-BR" sz="1500"/>
              <a:t>sustenta, aplicações para reconstrução e indenização</a:t>
            </a:r>
            <a:endParaRPr lang="pt-BR" altLang="pt-BR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219CA92A-3BDA-45EB-9F7E-62E11BC3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51E9D330-FD4C-4B72-AAEC-6EB4DD452C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altLang="pt-BR"/>
              <a:t>Revolução Russa é filha da Primeira Guerra </a:t>
            </a:r>
          </a:p>
          <a:p>
            <a:pPr lvl="1"/>
            <a:r>
              <a:rPr lang="pt-BR" altLang="pt-BR"/>
              <a:t>Guerra leva a privações e o exercito czarista foi destruído – sem estes elementos dificilmente bolcheviques teriam sucesso</a:t>
            </a:r>
          </a:p>
          <a:p>
            <a:pPr lvl="1"/>
            <a:r>
              <a:rPr lang="pt-BR" altLang="pt-BR"/>
              <a:t>Élie Halévy (historiador e filosofo francês durante a guerra)– guerra dificulta sucesso de socialismo democrático e favorece socialismo de Estado </a:t>
            </a:r>
          </a:p>
          <a:p>
            <a:r>
              <a:rPr lang="pt-BR" altLang="pt-BR"/>
              <a:t>Ascensão do Nazismo – tb fruto da Guerra e de sua devastação</a:t>
            </a:r>
          </a:p>
          <a:p>
            <a:pPr lvl="1"/>
            <a:r>
              <a:rPr lang="pt-BR" altLang="pt-BR"/>
              <a:t>Ameaça comunista e seu prestigio na esquerda europeia tb importante nesta ascensão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641D368-3C10-4F24-AFF5-29176074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569325" cy="5076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3200"/>
              <a:t>Internamente conflitos políticos se ampliam 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pt-BR" altLang="pt-BR" sz="2900"/>
              <a:t> ascensão de novos grupos políticos e ampliação do direito ao voto 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3200"/>
              <a:t>Externamente cenário de rivalidade não resolvido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3000"/>
              <a:t>Tratado de Versalhes – uma acordo de paz ou uma declaração de guerra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pt-BR" altLang="pt-BR" sz="2900"/>
              <a:t> novos países surgem e antigos “desaparecem” </a:t>
            </a:r>
          </a:p>
          <a:p>
            <a:pPr lvl="2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2400"/>
              <a:t>Rússia desfeita e abandona mercado “liberal” mundial e desobriga suas dívidas (problemas com a França)</a:t>
            </a:r>
          </a:p>
          <a:p>
            <a:pPr lvl="2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2400"/>
              <a:t>Império Austro-Húngaro e Otomano são modificados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pt-BR" altLang="pt-BR" sz="3000"/>
              <a:t> reparações de Guerra </a:t>
            </a:r>
            <a:r>
              <a:rPr lang="pt-BR" altLang="pt-BR" sz="2600"/>
              <a:t>(discussão entre França e Alemanha)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pt-BR" altLang="pt-BR" sz="2800"/>
              <a:t> endividamentos durante e após Guerra</a:t>
            </a:r>
          </a:p>
          <a:p>
            <a:pPr>
              <a:lnSpc>
                <a:spcPct val="80000"/>
              </a:lnSpc>
            </a:pPr>
            <a:endParaRPr lang="pt-BR" altLang="pt-BR" sz="30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DCFFB00-F7C8-4338-8EFA-A5986394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2327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547688" indent="-228600" defTabSz="449263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822325" indent="-228600" defTabSz="449263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096963" indent="-228600" defTabSz="449263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1371600" indent="-228600" defTabSz="449263">
              <a:spcBef>
                <a:spcPts val="375"/>
              </a:spcBef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1828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286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2743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2004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chemeClr val="tx2"/>
                </a:solidFill>
                <a:latin typeface="Franklin Gothic Book" panose="020B0503020102020204" pitchFamily="34" charset="0"/>
              </a:rPr>
              <a:t>Conseqüências da Guerra</a:t>
            </a:r>
            <a:r>
              <a:rPr lang="en-GB" altLang="pt-BR" sz="4000">
                <a:solidFill>
                  <a:schemeClr val="tx2"/>
                </a:solidFill>
                <a:latin typeface="Franklin Gothic Book" panose="020B0503020102020204" pitchFamily="34" charset="0"/>
              </a:rPr>
              <a:t> (II)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rawfordsworld.com/rob/AP%20Macro%20Year/APM2images/galbraith.jpg">
            <a:extLst>
              <a:ext uri="{FF2B5EF4-FFF2-40B4-BE49-F238E27FC236}">
                <a16:creationId xmlns:a16="http://schemas.microsoft.com/office/drawing/2014/main" id="{B0274E8E-60DD-4C03-B7DE-678A191A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29813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4">
            <a:extLst>
              <a:ext uri="{FF2B5EF4-FFF2-40B4-BE49-F238E27FC236}">
                <a16:creationId xmlns:a16="http://schemas.microsoft.com/office/drawing/2014/main" id="{5E55A9DA-F4C3-4EA6-91EB-86B5CF8DC9E4}"/>
              </a:ext>
            </a:extLst>
          </p:cNvPr>
          <p:cNvSpPr/>
          <p:nvPr/>
        </p:nvSpPr>
        <p:spPr>
          <a:xfrm>
            <a:off x="323850" y="188913"/>
            <a:ext cx="4824413" cy="4824412"/>
          </a:xfrm>
          <a:prstGeom prst="wedgeRectCallout">
            <a:avLst>
              <a:gd name="adj1" fmla="val 74055"/>
              <a:gd name="adj2" fmla="val 3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600" dirty="0">
                <a:solidFill>
                  <a:srgbClr val="FFFFFF"/>
                </a:solidFill>
                <a:latin typeface="Perpetua" panose="02020502060401020303" pitchFamily="18" charset="0"/>
              </a:rPr>
              <a:t>Estou convencido , como muitos outros, que o grande ponto de mutação da história econômica moderna, aquele que mais do que qualquer outro introduziu a era moderna da economia, foi a grande guerra de 1914 -18, depois reduzida à expressão mais modesta e, no todo, menos exata e expressiva de primeira guerra mundial.</a:t>
            </a:r>
          </a:p>
        </p:txBody>
      </p:sp>
      <p:sp>
        <p:nvSpPr>
          <p:cNvPr id="7172" name="Texto explicativo retangular com cantos arredondados 5">
            <a:extLst>
              <a:ext uri="{FF2B5EF4-FFF2-40B4-BE49-F238E27FC236}">
                <a16:creationId xmlns:a16="http://schemas.microsoft.com/office/drawing/2014/main" id="{6CF278B3-270A-428C-AAB4-15733E7A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40313"/>
            <a:ext cx="5400675" cy="1611312"/>
          </a:xfrm>
          <a:prstGeom prst="wedgeRoundRectCallout">
            <a:avLst>
              <a:gd name="adj1" fmla="val 64310"/>
              <a:gd name="adj2" fmla="val -87505"/>
              <a:gd name="adj3" fmla="val 16667"/>
            </a:avLst>
          </a:prstGeom>
          <a:solidFill>
            <a:srgbClr val="742217"/>
          </a:solidFill>
          <a:ln w="12700" algn="ctr">
            <a:solidFill>
              <a:srgbClr val="9B320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FF"/>
                </a:solidFill>
              </a:rPr>
              <a:t>Na verdade, estaria correto chamar a Primeira Guerra Mundial  de Grande Guerra, a Segunda Guerra foi a sua última batalha</a:t>
            </a:r>
          </a:p>
        </p:txBody>
      </p:sp>
      <p:sp>
        <p:nvSpPr>
          <p:cNvPr id="7173" name="CaixaDeTexto 6">
            <a:extLst>
              <a:ext uri="{FF2B5EF4-FFF2-40B4-BE49-F238E27FC236}">
                <a16:creationId xmlns:a16="http://schemas.microsoft.com/office/drawing/2014/main" id="{61BB687B-2E7E-4F59-80E9-A5A8BF8D4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927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John Kenneth Galbraith (1908 – 2006)</a:t>
            </a:r>
          </a:p>
        </p:txBody>
      </p:sp>
      <p:sp>
        <p:nvSpPr>
          <p:cNvPr id="7174" name="CaixaDeTexto 7">
            <a:extLst>
              <a:ext uri="{FF2B5EF4-FFF2-40B4-BE49-F238E27FC236}">
                <a16:creationId xmlns:a16="http://schemas.microsoft.com/office/drawing/2014/main" id="{916B6705-8261-48F4-8D18-E5C96B7C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092825"/>
            <a:ext cx="385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Viagem Pelo Tempo Econômico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9E0DE67-5AB0-4E7C-A1DE-C8B98FCD9D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91513" cy="649287"/>
          </a:xfrm>
        </p:spPr>
        <p:txBody>
          <a:bodyPr/>
          <a:lstStyle/>
          <a:p>
            <a:pPr algn="ctr" eaLnBrk="1" hangingPunct="1"/>
            <a:r>
              <a:rPr lang="pt-BR" altLang="pt-BR" sz="3600"/>
              <a:t>O Período de entre guerras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767A9B9-991C-48B2-802C-486E840EB6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050"/>
            <a:ext cx="8964612" cy="5949950"/>
          </a:xfrm>
        </p:spPr>
        <p:txBody>
          <a:bodyPr/>
          <a:lstStyle/>
          <a:p>
            <a:pPr eaLnBrk="1" hangingPunct="1"/>
            <a:r>
              <a:rPr lang="pt-BR" altLang="pt-BR" sz="2100"/>
              <a:t>Período de entre guerras caracterizado como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t-BR" altLang="pt-BR" sz="1900"/>
              <a:t>Internacionalmente:</a:t>
            </a:r>
          </a:p>
          <a:p>
            <a:pPr marL="1600200" lvl="3" eaLnBrk="1" hangingPunct="1"/>
            <a:r>
              <a:rPr lang="pt-BR" altLang="pt-BR" sz="1700"/>
              <a:t>Guerras comerciais e batalhas financeiras e monetárias</a:t>
            </a:r>
          </a:p>
          <a:p>
            <a:pPr marL="1600200" lvl="3" eaLnBrk="1" hangingPunct="1"/>
            <a:r>
              <a:rPr lang="pt-BR" altLang="pt-BR" sz="1700"/>
              <a:t>instabilidade cambial </a:t>
            </a:r>
          </a:p>
          <a:p>
            <a:pPr marL="1600200" lvl="3" eaLnBrk="1" hangingPunct="1"/>
            <a:r>
              <a:rPr lang="pt-BR" altLang="pt-BR" sz="1700"/>
              <a:t>Restrições aos fluxos de capitais e insegurança quanto aos ativos de reserva </a:t>
            </a:r>
          </a:p>
          <a:p>
            <a:pPr marL="1600200" lvl="3" eaLnBrk="1" hangingPunct="1"/>
            <a:r>
              <a:rPr lang="pt-BR" altLang="pt-BR" sz="1700"/>
              <a:t>descoordenação macroeconômica internacional e ajustes sobre o vizinho.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1800"/>
              <a:t>efeitos negativos sobre renda, comércio, investimentos em geral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t-BR" altLang="pt-BR" sz="2000"/>
              <a:t>internamente: </a:t>
            </a:r>
          </a:p>
          <a:p>
            <a:pPr lvl="2" eaLnBrk="1" hangingPunct="1"/>
            <a:r>
              <a:rPr lang="pt-BR" altLang="pt-BR" sz="1800"/>
              <a:t>visão conflitiva entre grupos sociais (comunismos, nazismos)</a:t>
            </a:r>
          </a:p>
          <a:p>
            <a:pPr lvl="2" eaLnBrk="1" hangingPunct="1"/>
            <a:r>
              <a:rPr lang="pt-BR" altLang="pt-BR" sz="1800"/>
              <a:t>“Polarizações domésticas exacerbam antagonismos no exterior e conflitos internacionais exacerbam extremismos locais”</a:t>
            </a:r>
          </a:p>
          <a:p>
            <a:pPr eaLnBrk="1" hangingPunct="1"/>
            <a:r>
              <a:rPr lang="pt-BR" altLang="pt-BR" sz="2100"/>
              <a:t>Cuidado também existe algum grau de mitologia </a:t>
            </a:r>
          </a:p>
          <a:p>
            <a:pPr lvl="1" eaLnBrk="1" hangingPunct="1"/>
            <a:r>
              <a:rPr lang="pt-BR" altLang="pt-BR" sz="2000"/>
              <a:t>inverso ao Padrão Ouro </a:t>
            </a:r>
          </a:p>
          <a:p>
            <a:pPr lvl="1" eaLnBrk="1" hangingPunct="1"/>
            <a:r>
              <a:rPr lang="pt-BR" altLang="pt-BR" sz="2000"/>
              <a:t>Mitos: usados para justificar determinados tipos de intervenção e/ou proposição de ajustes no SMI no pos II guerra</a:t>
            </a:r>
          </a:p>
          <a:p>
            <a:pPr eaLnBrk="1" hangingPunct="1">
              <a:lnSpc>
                <a:spcPct val="70000"/>
              </a:lnSpc>
            </a:pPr>
            <a:endParaRPr lang="pt-BR" altLang="pt-BR" sz="2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41CE8BEA-F145-455D-B451-5001CDF0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De voltas questões econômicas....</a:t>
            </a:r>
          </a:p>
        </p:txBody>
      </p:sp>
      <p:sp>
        <p:nvSpPr>
          <p:cNvPr id="30723" name="Espaço Reservado para Conteúdo 2">
            <a:extLst>
              <a:ext uri="{FF2B5EF4-FFF2-40B4-BE49-F238E27FC236}">
                <a16:creationId xmlns:a16="http://schemas.microsoft.com/office/drawing/2014/main" id="{B89E8216-DBF4-4459-86FD-3BB16F99EB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F3FCDEC-C0EA-4EDA-BAF3-9F0AED13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60350"/>
            <a:ext cx="7775575" cy="739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/>
              <a:t>Abandono PO na I GM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A12EE6-F60C-4EDB-A70E-B90A31C7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96975"/>
            <a:ext cx="8893175" cy="5472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 </a:t>
            </a:r>
            <a:r>
              <a:rPr lang="pt-BR" altLang="pt-BR" sz="3000"/>
              <a:t>Durante 1ª G.M. - abandono do PO </a:t>
            </a:r>
            <a:r>
              <a:rPr lang="pt-BR" altLang="pt-BR" sz="2100"/>
              <a:t>(exc. EUA)</a:t>
            </a:r>
            <a:r>
              <a:rPr lang="ar-SA" altLang="pt-BR" sz="2100">
                <a:cs typeface="Arial" panose="020B0604020202020204" pitchFamily="34" charset="0"/>
              </a:rPr>
              <a:t>‏</a:t>
            </a:r>
            <a:endParaRPr lang="pt-BR" altLang="pt-BR" sz="2100"/>
          </a:p>
          <a:p>
            <a:pPr marL="739775" lvl="1" indent="-282575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Fechamento das operações financeiras externas no mercado londrino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controles de cambio</a:t>
            </a:r>
          </a:p>
          <a:p>
            <a:pPr marL="739775" lvl="1" indent="-282575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Dificuldades na movimentação internacional do Ouro, 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Imposição de regras proibindo saída de ouro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mas compras internacionais só Ouro é aceito 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 drenagem do ouro dos países europeus (para EUA)</a:t>
            </a:r>
          </a:p>
          <a:p>
            <a:pPr marL="739775" lvl="1" indent="-282575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Gastos com a guerra financiados internamente com emissões de moeda fiduciária 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não cumprimento das regras do jogo</a:t>
            </a:r>
          </a:p>
          <a:p>
            <a:pPr marL="739775" lvl="1" indent="-282575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Suspensão das conversibilidades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 flutuação das taxas de cambio (flutuações não foram  maiores pois há controle de fluxos de capital)</a:t>
            </a:r>
            <a:r>
              <a:rPr lang="ar-SA" altLang="pt-BR" sz="2400">
                <a:cs typeface="Arial" panose="020B0604020202020204" pitchFamily="34" charset="0"/>
              </a:rPr>
              <a:t>‏</a:t>
            </a:r>
            <a:endParaRPr lang="pt-BR" altLang="pt-BR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E524BDC-257C-445D-8BFA-83A348DC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14705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/>
              <a:t>A evolução dos regimes cambiais no Pós-Guerra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BDC7E63-D1C0-40B6-9653-2F72C4D2E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893175" cy="53292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100"/>
              <a:t>Expectativa de volta e tentativas de restauração do Padrão Ouro</a:t>
            </a:r>
          </a:p>
          <a:p>
            <a:pPr marL="1143000" lvl="2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1800"/>
              <a:t>1922 - Conferência de Gênova</a:t>
            </a:r>
            <a:endParaRPr lang="pt-BR" altLang="pt-BR" sz="1800"/>
          </a:p>
          <a:p>
            <a:pPr marL="739775" lvl="1" indent="-282575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Primeira metade da década de 20 - flutuação</a:t>
            </a:r>
          </a:p>
          <a:p>
            <a:pPr marL="739775" lvl="1" indent="-282575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Cambio fixo adotado (Restrições aos fluxos de capitais também diminuem)</a:t>
            </a:r>
          </a:p>
          <a:p>
            <a:pPr marL="1143000" lvl="2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400"/>
              <a:t> </a:t>
            </a:r>
            <a:r>
              <a:rPr lang="pt-BR" altLang="pt-BR" sz="1800"/>
              <a:t>1924 – Alemanha;  1925 - GB; 1927 - Itália; 1928 - França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 antes de 1929 maior parte (39) dos países, Brasil adota em 1927</a:t>
            </a:r>
          </a:p>
          <a:p>
            <a:pPr marL="1600200" lvl="3" defTabSz="449263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Espanha, Rússia e China são as principais exceções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Nem todos os países voltam com as mesmas taxas de antes da guerra</a:t>
            </a:r>
          </a:p>
          <a:p>
            <a:pPr marL="339725" indent="-339725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100"/>
              <a:t>Existem dificuldades para voltar ao cambio fixo e elas são ainda maiores para se manter no cambio fixo </a:t>
            </a:r>
          </a:p>
          <a:p>
            <a:pPr marL="739775" lvl="1" indent="-282575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cambio flutuante volta e também restrições aos fluxos de capitais</a:t>
            </a:r>
            <a:r>
              <a:rPr lang="pt-BR" altLang="pt-BR" sz="1900"/>
              <a:t> 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29/30 – periferia abandona Padrão Ouro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31 – Áustria, Alemanha e GB (grande marco); 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32 -  EUA; 34  - Tchecoslováquia, 35 Bélgica, 36 Suíça, França e Bélgica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B3EC070D-6C2F-4FE4-8ACE-4279EE83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B5A31D6-37E8-4A58-8034-E2BCA24B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8686800" cy="1209675"/>
          </a:xfrm>
        </p:spPr>
        <p:txBody>
          <a:bodyPr/>
          <a:lstStyle/>
          <a:p>
            <a:pPr algn="ctr"/>
            <a:r>
              <a:rPr lang="pt-BR" altLang="pt-BR" sz="2800"/>
              <a:t>Dificuldades no retorno de um sistema como o do Padrão Ouro:</a:t>
            </a:r>
            <a:br>
              <a:rPr lang="pt-BR" altLang="pt-BR" sz="2800"/>
            </a:br>
            <a:r>
              <a:rPr lang="pt-BR" altLang="pt-BR" sz="2400">
                <a:solidFill>
                  <a:schemeClr val="accent1"/>
                </a:solidFill>
              </a:rPr>
              <a:t>1. Deslocamento do centro de gravidade: GB para EUA</a:t>
            </a:r>
            <a:r>
              <a:rPr lang="pt-BR" altLang="pt-BR" sz="3600"/>
              <a:t>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FC76CAB-5279-444E-B968-FA6A632E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557338"/>
            <a:ext cx="8785225" cy="5300662"/>
          </a:xfrm>
        </p:spPr>
        <p:txBody>
          <a:bodyPr/>
          <a:lstStyle/>
          <a:p>
            <a:pPr>
              <a:lnSpc>
                <a:spcPct val="82000"/>
              </a:lnSpc>
              <a:buFont typeface="Wingdings" panose="05000000000000000000" pitchFamily="2" charset="2"/>
              <a:buChar char="Ø"/>
            </a:pPr>
            <a:r>
              <a:rPr lang="pt-BR" altLang="pt-BR" sz="2400"/>
              <a:t>GB perde sua predominância industrial e também monetária</a:t>
            </a:r>
          </a:p>
          <a:p>
            <a:pPr lvl="1">
              <a:lnSpc>
                <a:spcPct val="82000"/>
              </a:lnSpc>
              <a:buFontTx/>
              <a:buChar char="•"/>
            </a:pPr>
            <a:r>
              <a:rPr lang="pt-BR" altLang="pt-BR" sz="2000"/>
              <a:t>Perda de ativos metálicos </a:t>
            </a:r>
          </a:p>
          <a:p>
            <a:pPr lvl="1">
              <a:lnSpc>
                <a:spcPct val="82000"/>
              </a:lnSpc>
              <a:buFontTx/>
              <a:buChar char="•"/>
            </a:pPr>
            <a:r>
              <a:rPr lang="pt-BR" altLang="pt-BR" sz="2000"/>
              <a:t>Libra, que fora o ponto focal para a harmonização das políticas monetárias antes da IGM, não tem mais a posição privilegiada</a:t>
            </a:r>
          </a:p>
          <a:p>
            <a:pPr>
              <a:lnSpc>
                <a:spcPct val="82000"/>
              </a:lnSpc>
              <a:buFontTx/>
              <a:buChar char="•"/>
            </a:pPr>
            <a:r>
              <a:rPr lang="pt-BR" altLang="pt-BR" sz="2400"/>
              <a:t>Novo centro (EUA): posição de Balanço de Pagamentos diferente da GB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pt-BR" altLang="pt-BR"/>
              <a:t> </a:t>
            </a:r>
            <a:r>
              <a:rPr lang="pt-BR" altLang="pt-BR" sz="2000"/>
              <a:t>Inglaterra: compradora e emprestadora</a:t>
            </a:r>
          </a:p>
          <a:p>
            <a:pPr lvl="1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2000"/>
              <a:t> EUA: fornecedor, mas precisa também ser emprestador de recursos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2700"/>
              <a:t>EUA: tradição de protecionismo e isolamento que são incompatíveis com necessidade de coordenação se se quer a volta do Padrão Ouro e de um mundo liberal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1800"/>
              <a:t>Wilson coordena reconstrução na Conferencia de Paris, mas é desautorizado pelo Congresso norte-americano no que tange as liberdades comerciais e financeiras.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1800"/>
              <a:t>Busca recuperar os créditos emprestados e não financiar a volta do comércio internacional.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C3F8B9E7-CE26-4F6B-BF90-4181C7A89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989138"/>
            <a:ext cx="8569325" cy="4535487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pt-BR" altLang="pt-BR" sz="2100"/>
              <a:t>Crescimento do nacionalismo, problemas ligados a reconstrução do pós guerra e problemas com desemprego – obriga governos a (re)agirem </a:t>
            </a:r>
          </a:p>
          <a:p>
            <a:pPr>
              <a:lnSpc>
                <a:spcPct val="82000"/>
              </a:lnSpc>
            </a:pPr>
            <a:r>
              <a:rPr lang="pt-BR" altLang="pt-BR" sz="2400"/>
              <a:t> </a:t>
            </a:r>
            <a:r>
              <a:rPr lang="pt-BR" altLang="pt-BR" sz="2100"/>
              <a:t>Governos mais suscetíveis a políticas defensoras de emprego e de interesses nacionais</a:t>
            </a:r>
          </a:p>
          <a:p>
            <a:pPr lvl="1">
              <a:lnSpc>
                <a:spcPct val="82000"/>
              </a:lnSpc>
            </a:pPr>
            <a:r>
              <a:rPr lang="pt-BR" altLang="pt-BR" sz="2000"/>
              <a:t>Objetivo “sagrado” de manter valor externo da moeda é posto em dúvida</a:t>
            </a:r>
          </a:p>
          <a:p>
            <a:pPr lvl="1">
              <a:lnSpc>
                <a:spcPct val="82000"/>
              </a:lnSpc>
            </a:pPr>
            <a:r>
              <a:rPr lang="pt-BR" altLang="pt-BR" sz="2000"/>
              <a:t>Perde-se confiança de que esta política de cambio fixo é a melhor e assim será feito </a:t>
            </a:r>
          </a:p>
          <a:p>
            <a:pPr lvl="1">
              <a:lnSpc>
                <a:spcPct val="82000"/>
              </a:lnSpc>
            </a:pPr>
            <a:r>
              <a:rPr lang="pt-BR" altLang="pt-BR" sz="2000"/>
              <a:t>Credibilidade das políticas monetárias e cambiais compatíveis com Padrão Ouro é abalada</a:t>
            </a:r>
          </a:p>
          <a:p>
            <a:pPr>
              <a:lnSpc>
                <a:spcPct val="82000"/>
              </a:lnSpc>
            </a:pPr>
            <a:r>
              <a:rPr lang="pt-BR" altLang="pt-BR" sz="2100"/>
              <a:t>Avanço do sindicalismo e da burocratização dos mercados (especialmente o de trabalho) </a:t>
            </a:r>
          </a:p>
          <a:p>
            <a:pPr lvl="1">
              <a:lnSpc>
                <a:spcPct val="82000"/>
              </a:lnSpc>
            </a:pPr>
            <a:r>
              <a:rPr lang="pt-BR" altLang="pt-BR" sz="2000"/>
              <a:t>Salários e preços já não reagem como antes</a:t>
            </a:r>
          </a:p>
          <a:p>
            <a:pPr lvl="1">
              <a:lnSpc>
                <a:spcPct val="82000"/>
              </a:lnSpc>
            </a:pPr>
            <a:r>
              <a:rPr lang="pt-BR" altLang="pt-BR" sz="2000"/>
              <a:t>Ajustes não são tão simples</a:t>
            </a:r>
          </a:p>
        </p:txBody>
      </p:sp>
      <p:pic>
        <p:nvPicPr>
          <p:cNvPr id="38916" name="Picture 4" descr="Ver imagem em tamanho grande">
            <a:hlinkClick r:id="rId2"/>
            <a:extLst>
              <a:ext uri="{FF2B5EF4-FFF2-40B4-BE49-F238E27FC236}">
                <a16:creationId xmlns:a16="http://schemas.microsoft.com/office/drawing/2014/main" id="{24EB295D-F276-405A-973E-C5258A30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4097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5">
            <a:extLst>
              <a:ext uri="{FF2B5EF4-FFF2-40B4-BE49-F238E27FC236}">
                <a16:creationId xmlns:a16="http://schemas.microsoft.com/office/drawing/2014/main" id="{4D5ECA7B-7A08-402C-B7A5-35B6BBB4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92375"/>
            <a:ext cx="4537075" cy="3457575"/>
          </a:xfrm>
          <a:prstGeom prst="wedgeRoundRectCallout">
            <a:avLst>
              <a:gd name="adj1" fmla="val 85690"/>
              <a:gd name="adj2" fmla="val 38611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104508F8-9528-4223-8646-C7BB0BF2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492375"/>
            <a:ext cx="4175125" cy="35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200" b="1">
                <a:solidFill>
                  <a:schemeClr val="bg1"/>
                </a:solidFill>
                <a:latin typeface="Times New Roman" panose="02020603050405020304" pitchFamily="18" charset="0"/>
              </a:rPr>
              <a:t>A mudança mais importante do período foi a importância crescente dos fatores domésticos como determinantes da política monetária</a:t>
            </a:r>
            <a:r>
              <a:rPr lang="pt-BR" altLang="pt-BR" sz="1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5194E89B-57A8-44A2-B5A6-9C68EC1A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165850"/>
            <a:ext cx="19446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400">
                <a:latin typeface="Times New Roman" panose="02020603050405020304" pitchFamily="18" charset="0"/>
              </a:rPr>
              <a:t>Robert Triffin</a:t>
            </a:r>
            <a:r>
              <a:rPr lang="pt-BR" altLang="pt-BR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895" name="Rectangle 8">
            <a:extLst>
              <a:ext uri="{FF2B5EF4-FFF2-40B4-BE49-F238E27FC236}">
                <a16:creationId xmlns:a16="http://schemas.microsoft.com/office/drawing/2014/main" id="{F8A91F82-4937-4541-9DC4-4073EC1B3822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8686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chemeClr val="tx2"/>
                </a:solidFill>
                <a:latin typeface="Franklin Gothic Book" panose="020B0503020102020204" pitchFamily="34" charset="0"/>
              </a:rPr>
              <a:t>Dificuldades no retorno de um sistema como o do Padrão Ouro:</a:t>
            </a:r>
            <a:br>
              <a:rPr lang="pt-BR" altLang="pt-BR" sz="2800">
                <a:solidFill>
                  <a:schemeClr val="accent1"/>
                </a:solidFill>
                <a:latin typeface="Franklin Gothic Book" panose="020B0503020102020204" pitchFamily="34" charset="0"/>
              </a:rPr>
            </a:br>
            <a:r>
              <a:rPr lang="pt-BR" altLang="pt-BR" sz="2800">
                <a:solidFill>
                  <a:schemeClr val="accent1"/>
                </a:solidFill>
                <a:latin typeface="Franklin Gothic Book" panose="020B0503020102020204" pitchFamily="34" charset="0"/>
              </a:rPr>
              <a:t> 2. </a:t>
            </a:r>
            <a:r>
              <a:rPr lang="pt-BR" altLang="pt-BR" sz="2400">
                <a:solidFill>
                  <a:schemeClr val="accent1"/>
                </a:solidFill>
                <a:latin typeface="Franklin Gothic Book" panose="020B0503020102020204" pitchFamily="34" charset="0"/>
              </a:rPr>
              <a:t>tensão crescente entre objetivos econômicos internos (nacionais) e política externa</a:t>
            </a:r>
            <a:r>
              <a:rPr lang="pt-BR" altLang="pt-BR" sz="280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7" grpId="1" animBg="1"/>
      <p:bldP spid="38917" grpId="2" animBg="1"/>
      <p:bldP spid="38918" grpId="0"/>
      <p:bldP spid="38919" grpId="0"/>
      <p:bldP spid="3891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223E030-45B7-406B-A21B-236C23F2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295400"/>
          </a:xfrm>
        </p:spPr>
        <p:txBody>
          <a:bodyPr/>
          <a:lstStyle/>
          <a:p>
            <a:pPr algn="ctr"/>
            <a:r>
              <a:rPr lang="pt-BR" altLang="pt-BR" sz="2800"/>
              <a:t>Dificuldades no retorno de um sistema como o do Padrão Ouro:</a:t>
            </a:r>
            <a:br>
              <a:rPr lang="pt-BR" altLang="pt-BR" sz="2400">
                <a:solidFill>
                  <a:schemeClr val="accent1"/>
                </a:solidFill>
              </a:rPr>
            </a:br>
            <a:r>
              <a:rPr lang="pt-BR" altLang="pt-BR" sz="2400">
                <a:solidFill>
                  <a:schemeClr val="accent1"/>
                </a:solidFill>
              </a:rPr>
              <a:t>3. </a:t>
            </a:r>
            <a:r>
              <a:rPr lang="pt-BR" altLang="pt-BR" sz="2800">
                <a:solidFill>
                  <a:schemeClr val="accent1"/>
                </a:solidFill>
              </a:rPr>
              <a:t>Diminuição da solidariedade e cooperação internacional</a:t>
            </a:r>
            <a:r>
              <a:rPr lang="pt-BR" altLang="pt-BR" sz="3600"/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D053613-2EEA-4F58-892F-A6CCF7EB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2060575"/>
            <a:ext cx="8785225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/>
              <a:t>Retaliações do pós-guerra (França e Bélgica)</a:t>
            </a:r>
          </a:p>
          <a:p>
            <a:pPr lvl="1">
              <a:lnSpc>
                <a:spcPct val="80000"/>
              </a:lnSpc>
            </a:pPr>
            <a:r>
              <a:rPr lang="pt-BR" altLang="pt-BR" sz="2000"/>
              <a:t>Keynes foi contra, W. Wilson foi contra, mas existiram</a:t>
            </a:r>
          </a:p>
          <a:p>
            <a:pPr>
              <a:lnSpc>
                <a:spcPct val="80000"/>
              </a:lnSpc>
            </a:pPr>
            <a:r>
              <a:rPr lang="pt-BR" altLang="pt-BR" sz="2400"/>
              <a:t>Inflexibilidade dos EUA: quer receber de volta os créditos concedidos</a:t>
            </a:r>
          </a:p>
          <a:p>
            <a:pPr>
              <a:lnSpc>
                <a:spcPct val="80000"/>
              </a:lnSpc>
            </a:pPr>
            <a:r>
              <a:rPr lang="pt-BR" altLang="pt-BR" sz="2400"/>
              <a:t>Desconfiança internacional </a:t>
            </a:r>
          </a:p>
          <a:p>
            <a:pPr lvl="1">
              <a:lnSpc>
                <a:spcPct val="80000"/>
              </a:lnSpc>
            </a:pPr>
            <a:r>
              <a:rPr lang="pt-BR" altLang="pt-BR" sz="2000"/>
              <a:t>“novos países” e problemas com os “velhos” </a:t>
            </a:r>
          </a:p>
          <a:p>
            <a:pPr lvl="2">
              <a:lnSpc>
                <a:spcPct val="80000"/>
              </a:lnSpc>
            </a:pPr>
            <a:r>
              <a:rPr lang="pt-BR" altLang="pt-BR" sz="1800"/>
              <a:t>Rússia abandona mercado, problema para a França</a:t>
            </a:r>
          </a:p>
          <a:p>
            <a:pPr>
              <a:lnSpc>
                <a:spcPct val="80000"/>
              </a:lnSpc>
            </a:pPr>
            <a:r>
              <a:rPr lang="pt-BR" altLang="pt-BR" sz="2400"/>
              <a:t>Volta de um certo mercantilismo: idéia de um jogo de soma zero</a:t>
            </a:r>
          </a:p>
          <a:p>
            <a:pPr lvl="1">
              <a:lnSpc>
                <a:spcPct val="80000"/>
              </a:lnSpc>
            </a:pPr>
            <a:r>
              <a:rPr lang="pt-BR" altLang="pt-BR" sz="2000"/>
              <a:t>Qual taxa de cambio nova ?</a:t>
            </a:r>
          </a:p>
          <a:p>
            <a:pPr lvl="2">
              <a:lnSpc>
                <a:spcPct val="80000"/>
              </a:lnSpc>
            </a:pPr>
            <a:r>
              <a:rPr lang="pt-BR" altLang="pt-BR" sz="1800"/>
              <a:t>reflexo de alterações nas estruturas produtivas, na mudança nos custos, ou se aproveita para crescer sobre o vizinho </a:t>
            </a:r>
          </a:p>
          <a:p>
            <a:pPr lvl="1">
              <a:lnSpc>
                <a:spcPct val="80000"/>
              </a:lnSpc>
            </a:pPr>
            <a:r>
              <a:rPr lang="pt-BR" altLang="pt-BR" sz="2000"/>
              <a:t>Por que gastar recursos para sustentar política alheia ?</a:t>
            </a:r>
          </a:p>
          <a:p>
            <a:pPr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Crise econômica e financeira de 30 aprofunda estas idéias</a:t>
            </a:r>
            <a:r>
              <a:rPr lang="pt-BR" altLang="pt-BR" sz="24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B7B99BA-4E21-4916-8C53-CA08077A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5575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pt-BR" altLang="pt-BR" sz="2800"/>
              <a:t>Dificuldades no retorno de um sistema como o do Padrão Ouro:</a:t>
            </a:r>
            <a:br>
              <a:rPr lang="pt-BR" altLang="pt-BR" sz="2400">
                <a:solidFill>
                  <a:schemeClr val="accent1"/>
                </a:solidFill>
              </a:rPr>
            </a:br>
            <a:r>
              <a:rPr lang="pt-BR" altLang="pt-BR" sz="2400">
                <a:solidFill>
                  <a:schemeClr val="accent1"/>
                </a:solidFill>
              </a:rPr>
              <a:t>4. Caráter desestabilizador assumido pelos fluxos de capital</a:t>
            </a:r>
            <a:r>
              <a:rPr lang="pt-BR" altLang="pt-BR" sz="2800"/>
              <a:t>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05C576D-3AAC-4782-AED9-C940143BE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700213"/>
            <a:ext cx="8713787" cy="4824412"/>
          </a:xfrm>
        </p:spPr>
        <p:txBody>
          <a:bodyPr/>
          <a:lstStyle/>
          <a:p>
            <a:pPr>
              <a:lnSpc>
                <a:spcPct val="82000"/>
              </a:lnSpc>
              <a:buFont typeface="Wingdings" panose="05000000000000000000" pitchFamily="2" charset="2"/>
              <a:buChar char="v"/>
            </a:pPr>
            <a:r>
              <a:rPr lang="pt-BR" altLang="pt-BR" sz="2100"/>
              <a:t>Problemas de credibilidade e confiança</a:t>
            </a:r>
          </a:p>
          <a:p>
            <a:pPr>
              <a:lnSpc>
                <a:spcPct val="82000"/>
              </a:lnSpc>
              <a:buFont typeface="Wingdings" panose="05000000000000000000" pitchFamily="2" charset="2"/>
              <a:buChar char="v"/>
            </a:pPr>
            <a:r>
              <a:rPr lang="pt-BR" altLang="pt-BR" sz="2100"/>
              <a:t>se crença na defesa da conversibilidade se esvai a idéia anterior que fluxos acabam se tornando estabilizadores deixa de existir </a:t>
            </a:r>
          </a:p>
          <a:p>
            <a:pPr lvl="1">
              <a:lnSpc>
                <a:spcPct val="82000"/>
              </a:lnSpc>
              <a:buFont typeface="Wingdings" panose="05000000000000000000" pitchFamily="2" charset="2"/>
              <a:buChar char="Ø"/>
            </a:pPr>
            <a:r>
              <a:rPr lang="pt-BR" altLang="pt-BR" sz="2000"/>
              <a:t>Antes:</a:t>
            </a:r>
          </a:p>
          <a:p>
            <a:pPr lvl="3">
              <a:lnSpc>
                <a:spcPct val="82000"/>
              </a:lnSpc>
              <a:buFont typeface="Wingdings" panose="05000000000000000000" pitchFamily="2" charset="2"/>
              <a:buChar char="Ø"/>
            </a:pPr>
            <a:r>
              <a:rPr lang="pt-BR" altLang="pt-BR" sz="1800"/>
              <a:t>se existe possível “tendência” a </a:t>
            </a:r>
            <a:r>
              <a:rPr lang="pt-BR" altLang="pt-BR" sz="1700"/>
              <a:t>desvalorização de uma moeda; movimento de compra da moeda pois a expectativa era que ocorreria uma ação por parte das autoridades para restabelecer a paridade e voltar ao normal </a:t>
            </a:r>
          </a:p>
          <a:p>
            <a:pPr lvl="2">
              <a:lnSpc>
                <a:spcPct val="82000"/>
              </a:lnSpc>
              <a:buFont typeface="Wingdings" panose="05000000000000000000" pitchFamily="2" charset="2"/>
              <a:buChar char="Ø"/>
            </a:pPr>
            <a:r>
              <a:rPr lang="pt-BR" altLang="pt-BR" sz="1700"/>
              <a:t> </a:t>
            </a:r>
            <a:r>
              <a:rPr lang="pt-BR" altLang="pt-BR"/>
              <a:t>fluxos antecipam a ação estabilizadora e acabam provocando a própria estabilidade</a:t>
            </a:r>
          </a:p>
          <a:p>
            <a:pPr lvl="1">
              <a:lnSpc>
                <a:spcPct val="82000"/>
              </a:lnSpc>
              <a:buFont typeface="Wingdings" panose="05000000000000000000" pitchFamily="2" charset="2"/>
              <a:buChar char="Ø"/>
            </a:pPr>
            <a:r>
              <a:rPr lang="pt-BR" altLang="pt-BR" sz="2000"/>
              <a:t>Agora:</a:t>
            </a:r>
          </a:p>
          <a:p>
            <a:pPr lvl="3">
              <a:lnSpc>
                <a:spcPct val="82000"/>
              </a:lnSpc>
              <a:buFont typeface="Wingdings" panose="05000000000000000000" pitchFamily="2" charset="2"/>
              <a:buChar char="Ø"/>
            </a:pPr>
            <a:r>
              <a:rPr lang="pt-BR" altLang="pt-BR" sz="1700"/>
              <a:t>crença de ação estabilizadora no cambio por parte do governo não existe mais; cresce a chance do governo adotar políticas monetárias contrarias a estabilidade do cambio, </a:t>
            </a:r>
          </a:p>
          <a:p>
            <a:pPr lvl="2">
              <a:lnSpc>
                <a:spcPct val="82000"/>
              </a:lnSpc>
              <a:buFont typeface="Wingdings" panose="05000000000000000000" pitchFamily="2" charset="2"/>
              <a:buChar char="Ø"/>
            </a:pPr>
            <a:r>
              <a:rPr lang="pt-BR" altLang="pt-BR"/>
              <a:t>Crescem as fugas de capitais e/ou os ataques especulativos que podem provocam o próprio abandono da política de cambio fixo </a:t>
            </a:r>
          </a:p>
          <a:p>
            <a:pPr lvl="1">
              <a:lnSpc>
                <a:spcPct val="82000"/>
              </a:lnSpc>
              <a:buFont typeface="Wingdings" panose="05000000000000000000" pitchFamily="2" charset="2"/>
              <a:buChar char="Ø"/>
            </a:pPr>
            <a:r>
              <a:rPr lang="pt-BR" altLang="pt-BR" sz="1900"/>
              <a:t>Não se percebe mais desvalorização ou afastamento das regras do jogo como algo temporário </a:t>
            </a:r>
            <a:endParaRPr lang="pt-BR" altLang="pt-BR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60E79D0-D471-4400-BA0A-C162F70D34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9738"/>
            <a:ext cx="7775575" cy="979487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/>
              <a:t>As taxas flutuantes no inicio dos 20 e o problema Francês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AA55C9A-12B0-4A4C-8244-E119E48978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7488" y="1628775"/>
            <a:ext cx="8602662" cy="4711700"/>
          </a:xfrm>
        </p:spPr>
        <p:txBody>
          <a:bodyPr lIns="90000" tIns="46800" rIns="90000" bIns="46800"/>
          <a:lstStyle/>
          <a:p>
            <a:pPr marL="339725" indent="-339725" defTabSz="449263" eaLnBrk="1" hangingPunct="1">
              <a:buFont typeface="Wingdings 2" panose="05020102010507070707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100"/>
              <a:t>França: a taxa de cambio sofre grandes variações, debate sobre suas causas e conseqüências </a:t>
            </a:r>
          </a:p>
          <a:p>
            <a:pPr marL="339725" indent="-339725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100"/>
              <a:t>Nurske – visão crítica sobre a flutuação cambial: </a:t>
            </a:r>
          </a:p>
          <a:p>
            <a:pPr marL="739775" lvl="1" indent="-282575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movimentos especulativos desestabilizadores, cumulativos e de auto-agravamento</a:t>
            </a:r>
          </a:p>
          <a:p>
            <a:pPr marL="739775" lvl="1" indent="-282575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fluxos de capital agravam crises </a:t>
            </a:r>
          </a:p>
          <a:p>
            <a:pPr marL="1143000"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não corrigem problemas no Balanço de Pagamentos</a:t>
            </a:r>
          </a:p>
          <a:p>
            <a:pPr marL="1143000"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>
                <a:cs typeface="Arial" panose="020B0604020202020204" pitchFamily="34" charset="0"/>
              </a:rPr>
              <a:t>instabilizam as políticas internas</a:t>
            </a:r>
          </a:p>
          <a:p>
            <a:pPr marL="339725" indent="-339725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100"/>
              <a:t>Friedman: flutuação não necessariamente desestabilizadora,</a:t>
            </a:r>
          </a:p>
          <a:p>
            <a:pPr marL="739775" lvl="1" indent="-282575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depende da qualidade da política fiscal e monetária </a:t>
            </a:r>
          </a:p>
          <a:p>
            <a:pPr marL="739775" lvl="1" indent="-282575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volatilidade reflexo da volatilidade da política econômica</a:t>
            </a:r>
          </a:p>
          <a:p>
            <a:pPr marL="739775" lvl="1" indent="-282575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Taxas flutuantes podem funcionar bem se políticas econômicas forem corretas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24E499FD-DD31-416C-8223-AB4BDCEC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981075"/>
          </a:xfrm>
        </p:spPr>
        <p:txBody>
          <a:bodyPr/>
          <a:lstStyle/>
          <a:p>
            <a:pPr eaLnBrk="1" hangingPunct="1"/>
            <a:r>
              <a:rPr lang="pt-BR" altLang="pt-BR" sz="4800"/>
              <a:t>I Guerra Mundial</a:t>
            </a:r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521DD75F-4B34-45BF-9AA4-A02484A812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908050"/>
            <a:ext cx="8928100" cy="59499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800" dirty="0"/>
              <a:t>Abre era de incertezas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altLang="pt-BR" dirty="0" err="1"/>
              <a:t>Hobsbawn</a:t>
            </a:r>
            <a:r>
              <a:rPr lang="pt-BR" altLang="pt-BR" dirty="0"/>
              <a:t> – marco do início curto século XX – Era dos extremos (aparecimento de sistemas totalitários de signos opostos) </a:t>
            </a:r>
          </a:p>
          <a:p>
            <a:pPr marL="319088" lvl="1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sz="2800" dirty="0"/>
              <a:t>Colapso da ordem mundial comandada por Inglaterra: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dirty="0"/>
              <a:t>Fim da </a:t>
            </a:r>
            <a:r>
              <a:rPr lang="pt-BR" altLang="pt-BR" i="1" dirty="0"/>
              <a:t>Belle </a:t>
            </a:r>
            <a:r>
              <a:rPr lang="pt-BR" altLang="pt-BR" i="1" dirty="0" err="1"/>
              <a:t>Epoque</a:t>
            </a:r>
            <a:r>
              <a:rPr lang="pt-BR" altLang="pt-BR" i="1" dirty="0"/>
              <a:t> </a:t>
            </a:r>
            <a:r>
              <a:rPr lang="pt-BR" altLang="pt-BR" dirty="0"/>
              <a:t>e Fim da </a:t>
            </a:r>
            <a:r>
              <a:rPr lang="pt-BR" altLang="pt-BR" i="1" dirty="0" err="1"/>
              <a:t>Pax</a:t>
            </a:r>
            <a:r>
              <a:rPr lang="pt-BR" altLang="pt-BR" i="1" dirty="0"/>
              <a:t> </a:t>
            </a:r>
            <a:r>
              <a:rPr lang="pt-BR" altLang="pt-BR" i="1" dirty="0" err="1"/>
              <a:t>Britanica</a:t>
            </a:r>
            <a:endParaRPr lang="pt-BR" altLang="pt-BR" i="1" dirty="0"/>
          </a:p>
          <a:p>
            <a:pPr lvl="2">
              <a:defRPr/>
            </a:pPr>
            <a:r>
              <a:rPr lang="pt-BR" altLang="pt-BR" dirty="0"/>
              <a:t>François  </a:t>
            </a:r>
            <a:r>
              <a:rPr lang="pt-BR" altLang="pt-BR" dirty="0" err="1"/>
              <a:t>Furet</a:t>
            </a:r>
            <a:r>
              <a:rPr lang="pt-BR" altLang="pt-BR" dirty="0"/>
              <a:t>: mundo até ali existente morreu junto com 15 milhões de pessoas </a:t>
            </a:r>
          </a:p>
          <a:p>
            <a:pPr lvl="3">
              <a:defRPr/>
            </a:pPr>
            <a:r>
              <a:rPr lang="pt-BR" altLang="pt-BR" dirty="0"/>
              <a:t>Derrota do Império Germânico e Austro Húngaro - Poe fim ao longo século XIX – iniciado com a derrota de Napoleão e com a formação da santa aliança</a:t>
            </a:r>
          </a:p>
          <a:p>
            <a:pPr lvl="4">
              <a:defRPr/>
            </a:pPr>
            <a:r>
              <a:rPr lang="pt-BR" altLang="pt-BR" dirty="0"/>
              <a:t>Estabelecimento das ligações entre burguesia industrial nascente e aristocracia reciclada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dirty="0"/>
              <a:t>Fim da Ordem “Liberal”: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pt-BR" altLang="pt-BR" dirty="0"/>
              <a:t>liberdade nos fluxos comerciais e financeiros internacionais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pt-BR" altLang="pt-BR" dirty="0"/>
              <a:t>ampliação e generalização das relações econômicas internacionais (globalização – mundialização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pt-BR" altLang="pt-BR" dirty="0"/>
              <a:t>Estabelecimento e predomínio de um sistema financeiro internacional com base no ouro, no cambio fixo e no mercado de capitais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8A1CFEB-94EB-4D65-888C-E7DC6C5690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302625" cy="647700"/>
          </a:xfrm>
        </p:spPr>
        <p:txBody>
          <a:bodyPr bIns="45720" anchor="ctr"/>
          <a:lstStyle/>
          <a:p>
            <a:pPr algn="ctr" eaLnBrk="1" hangingPunct="1"/>
            <a:r>
              <a:rPr lang="pt-BR" altLang="pt-BR" sz="2800"/>
              <a:t>Os problemas franceses e a taxa de cambio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3615B8C-5D92-40F3-97DC-007F43E361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8713787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100"/>
              <a:t>Durante a guerra: apenas 15% das despesas cobertas com aumento de impostos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1800"/>
              <a:t>10% títulos do banco da França, 75% com títulos de curto prazo gde parte  externo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100"/>
              <a:t>Pós Guerra problema fiscal: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déficits orçamentários para a reconstrução, programas sociais  e pensões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Receitas baixas dada a lentidão da recuperação,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100"/>
              <a:t>Como resolver ? Dúvidas e conflitos políticos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Se financiamento com emissão e inflação, mercado antecipa e cambio desvaloriza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Se pagamento das reparações de guerra pela Alemanha 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800"/>
              <a:t>Quando reparações parecem que serão honradas – valorização, se percepção é inversa cambio se desvaloriza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Se reforma fiscal: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800"/>
              <a:t>Se Impostos sobre consumo e corte de gastos:  estabilidade, mas reações políticas internas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800"/>
              <a:t>Se impostos sobre capital e grandes fortunas: fuga de capitais desvalorização cambial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C29E214-5B4F-46C8-ACA8-26CA0C1E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r"/>
            <a:r>
              <a:rPr lang="pt-BR" altLang="pt-BR"/>
              <a:t>O “Franco Poincaré” 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D0A2639-EDC1-4C87-BF72-AC10558E5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713787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/>
              <a:t>			    Raymond Poincaré: estabilização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/>
              <a:t>  </a:t>
            </a:r>
            <a:r>
              <a:rPr lang="pt-BR" altLang="pt-BR" sz="2400"/>
              <a:t>Governo de “união nacional</a:t>
            </a:r>
            <a:r>
              <a:rPr lang="pt-BR" altLang="pt-BR"/>
              <a:t>”</a:t>
            </a:r>
          </a:p>
          <a:p>
            <a:pPr lvl="1" algn="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/>
              <a:t>Acordo com EUA (e GB) sobre divida externa</a:t>
            </a:r>
          </a:p>
          <a:p>
            <a:pPr lvl="2" algn="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1800"/>
              <a:t>Possibilita Banco da França enfrentar mercado cambial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/>
              <a:t>			       Ajuste fiscal com aumento de impostos 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/>
              <a:t>				   </a:t>
            </a:r>
            <a:r>
              <a:rPr lang="pt-BR" altLang="pt-BR" sz="1800"/>
              <a:t>afasta de idéias de tributação do capital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/>
              <a:t>Objetivo deixa de ser volta ao “franco germinal”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/>
              <a:t>Franco germinal: de antes da guerra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/>
              <a:t>“Franco Poincaré”:  </a:t>
            </a:r>
            <a:r>
              <a:rPr lang="pt-BR" altLang="pt-BR" i="1"/>
              <a:t>perdeu cinco vezes o seu valor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Problema com 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/>
              <a:t>“patriotas que haviam cedido seu ouro por títulos de renda fixa durante a guerra ... Aqueles que tinham depositado sua confiança na honestidade do governo”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Porém volta ao cambio anterior geraria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/>
              <a:t>Ampliação da deflação e desemprego, dificuldades com salários, exportações etc.</a:t>
            </a:r>
            <a:endParaRPr lang="pt-BR" altLang="pt-BR" sz="1800"/>
          </a:p>
        </p:txBody>
      </p:sp>
      <p:pic>
        <p:nvPicPr>
          <p:cNvPr id="44036" name="Picture 5" descr="Raymond Poincaré 1914.jpg">
            <a:hlinkClick r:id="rId2"/>
            <a:extLst>
              <a:ext uri="{FF2B5EF4-FFF2-40B4-BE49-F238E27FC236}">
                <a16:creationId xmlns:a16="http://schemas.microsoft.com/office/drawing/2014/main" id="{408FBBA2-C9E4-48EE-B0AF-54E15FC51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095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ED76BF8-28D7-4BF6-B068-D60FC3A180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32775" cy="719138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3600"/>
              <a:t>A volta ao Padrão Ouro na Inglaterra - 1825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55C8C8B-CDAD-4A19-89CA-53FF96CD3E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964613" cy="5040312"/>
          </a:xfrm>
        </p:spPr>
        <p:txBody>
          <a:bodyPr lIns="90000" tIns="46800" rIns="90000" bIns="46800"/>
          <a:lstStyle/>
          <a:p>
            <a:pPr marL="339725" indent="-339725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3100"/>
              <a:t>Inglaterra volta ao Padrão Ouro com mesma taxa de antes da IGM</a:t>
            </a:r>
          </a:p>
          <a:p>
            <a:pPr marL="739775" lvl="1" indent="-282575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dada a inflação do período da guerra, implicou em uma valorização da libra</a:t>
            </a:r>
          </a:p>
          <a:p>
            <a:pPr marL="739775" lvl="1" indent="-282575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>
                <a:cs typeface="Arial" panose="020B0604020202020204" pitchFamily="34" charset="0"/>
              </a:rPr>
              <a:t>Quando estabiliza cambio e volta ao PO: diferenças de inflação não haviam sido compensadas</a:t>
            </a:r>
          </a:p>
          <a:p>
            <a:pPr marL="1143000" lvl="2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Dificuldades competitivas para GB com supervalorização da libra:</a:t>
            </a:r>
          </a:p>
          <a:p>
            <a:pPr marL="1600200" lvl="3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problemas com exportações, </a:t>
            </a:r>
          </a:p>
          <a:p>
            <a:pPr marL="1600200" lvl="3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necessário atrair capital com taxas de juros altas</a:t>
            </a:r>
          </a:p>
          <a:p>
            <a:pPr marL="1143000" lvl="2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Crescimento mais lento e “problemas” com desemprego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4E29179-5D34-4497-A420-675BF4B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777875"/>
          </a:xfrm>
        </p:spPr>
        <p:txBody>
          <a:bodyPr/>
          <a:lstStyle/>
          <a:p>
            <a:r>
              <a:rPr lang="en-GB" altLang="pt-BR" sz="3200"/>
              <a:t>A volta ao Padrão Ouro na Inglaterra - 1925</a:t>
            </a:r>
            <a:endParaRPr lang="pt-BR" altLang="pt-BR" sz="32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BB5BDBA-0100-477D-AFF5-133B79B8C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8713788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500"/>
              <a:t>Justificativa: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Montagnu Norman: restabelecer confiança nas instituições financeiras britânicas, já havia sido feito antes no início XIX depois de guerras napoleônicas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Recuperar posição da praça londrina no sistema financeiro internacional que estava sendo perdida para Nova York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problemas políticos internos,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não sinalizar descontrole monetário para futuro,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Não impor perda de riqueza com desvalorização para detentores de títulos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500"/>
              <a:t>crítica: GB se agarra a símbolos do passado sem condições objetivas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situação início XX é diferente de início XIX, especialmente em função da concorrência internacional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pt-BR"/>
              <a:t>problema de confiança dos outros países na libra –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pt-BR"/>
              <a:t>qual a capacidade de sustentar tal taxa ?</a:t>
            </a:r>
            <a:endParaRPr lang="pt-BR" altLang="pt-BR"/>
          </a:p>
          <a:p>
            <a:pPr>
              <a:lnSpc>
                <a:spcPct val="80000"/>
              </a:lnSpc>
            </a:pPr>
            <a:endParaRPr lang="pt-BR" altLang="pt-BR" sz="1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9A7ABB8-B19C-4A52-B835-EEE38D3042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304213" cy="1008063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/>
              <a:t>A difícil volta ao PO: </a:t>
            </a:r>
            <a:br>
              <a:rPr lang="pt-BR" altLang="pt-BR" sz="3200"/>
            </a:br>
            <a:r>
              <a:rPr lang="pt-BR" altLang="pt-BR" sz="3200"/>
              <a:t>crescimentos desequilibrados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DA30BDD-B76D-4E7B-9676-4D9203FA61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8713787" cy="5157787"/>
          </a:xfrm>
        </p:spPr>
        <p:txBody>
          <a:bodyPr lIns="90000" tIns="46800" rIns="90000" bIns="46800"/>
          <a:lstStyle/>
          <a:p>
            <a:pPr marL="339725" indent="-339725" algn="ctr" defTabSz="449263" eaLnBrk="1" hangingPunct="1">
              <a:lnSpc>
                <a:spcPct val="80000"/>
              </a:lnSpc>
              <a:spcBef>
                <a:spcPts val="700"/>
              </a:spcBef>
              <a:buFont typeface="Wingdings 2" panose="05020102010507070707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Nem todos os países voltam com taxas do pré-guerra: desequilíbrios: </a:t>
            </a:r>
          </a:p>
          <a:p>
            <a:pPr marL="339725" indent="-339725" algn="ctr" defTabSz="449263" eaLnBrk="1" hangingPunct="1">
              <a:lnSpc>
                <a:spcPct val="80000"/>
              </a:lnSpc>
              <a:spcBef>
                <a:spcPts val="700"/>
              </a:spcBef>
              <a:buFont typeface="Wingdings 2" panose="05020102010507070707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	Países c/ superávit comerciais (EUA e França) x déficit (GB)</a:t>
            </a:r>
          </a:p>
          <a:p>
            <a:pPr marL="339725" indent="-339725" defTabSz="449263" eaLnBrk="1" hangingPunct="1">
              <a:lnSpc>
                <a:spcPct val="80000"/>
              </a:lnSpc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Inglaterra: contração monetária depois da guerra – intenção de retornar ao Padrão Ouro com a mesma taxa de cambio do período anterior à guerra</a:t>
            </a:r>
          </a:p>
          <a:p>
            <a:pPr marL="739775" lvl="1" indent="-282575" defTabSz="449263" eaLnBrk="1" hangingPunct="1">
              <a:lnSpc>
                <a:spcPct val="80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Suécia, Austrália, Japão tb cambio no nível do pré guerra</a:t>
            </a:r>
          </a:p>
          <a:p>
            <a:pPr marL="739775" lvl="1" indent="-282575" defTabSz="449263" eaLnBrk="1" hangingPunct="1">
              <a:lnSpc>
                <a:spcPct val="80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Recessão </a:t>
            </a:r>
          </a:p>
          <a:p>
            <a:pPr marL="339725" indent="-339725" defTabSz="449263" eaLnBrk="1" hangingPunct="1">
              <a:lnSpc>
                <a:spcPct val="80000"/>
              </a:lnSpc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França, Bélgica, Itália - políticas expansionistas e inflação alta – não preocupação com restauração da paridade anterior</a:t>
            </a:r>
          </a:p>
          <a:p>
            <a:pPr marL="739775" lvl="1" indent="-282575" defTabSz="449263" eaLnBrk="1" hangingPunct="1">
              <a:lnSpc>
                <a:spcPct val="80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>
                <a:cs typeface="Arial" panose="020B0604020202020204" pitchFamily="34" charset="0"/>
              </a:rPr>
              <a:t>conseguem uma recuperação econômica mais rápida na década de 20</a:t>
            </a:r>
            <a:r>
              <a:rPr lang="ar-SA" altLang="pt-BR" sz="2200">
                <a:cs typeface="Arial" panose="020B0604020202020204" pitchFamily="34" charset="0"/>
              </a:rPr>
              <a:t>‏</a:t>
            </a:r>
            <a:r>
              <a:rPr lang="pt-BR" altLang="pt-BR" sz="2200">
                <a:cs typeface="Arial" panose="020B0604020202020204" pitchFamily="34" charset="0"/>
              </a:rPr>
              <a:t> do que aqueles que procuram restabelecer Padrão Ouro nos níveis do pré guerra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5A412AF9-8EEE-4702-872E-33D1B393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260350"/>
            <a:ext cx="7283450" cy="960438"/>
          </a:xfrm>
        </p:spPr>
        <p:txBody>
          <a:bodyPr/>
          <a:lstStyle/>
          <a:p>
            <a:r>
              <a:rPr lang="pt-BR" altLang="pt-BR"/>
              <a:t>Longa lista de causas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5C8D0AA-962F-47C2-A317-8D2606A3D5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>
            <a:extLst>
              <a:ext uri="{FF2B5EF4-FFF2-40B4-BE49-F238E27FC236}">
                <a16:creationId xmlns:a16="http://schemas.microsoft.com/office/drawing/2014/main" id="{6FBE4DCE-E8D5-4B48-9D71-F8932381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275"/>
            <a:ext cx="8464550" cy="960438"/>
          </a:xfrm>
        </p:spPr>
        <p:txBody>
          <a:bodyPr/>
          <a:lstStyle/>
          <a:p>
            <a:pPr algn="ctr"/>
            <a:r>
              <a:rPr lang="pt-BR" altLang="pt-BR"/>
              <a:t>I</a:t>
            </a:r>
            <a:r>
              <a:rPr lang="pt-BR" altLang="pt-BR" baseline="30000"/>
              <a:t>a</a:t>
            </a:r>
            <a:r>
              <a:rPr lang="pt-BR" altLang="pt-BR"/>
              <a:t> Guerra Mundial – um choque não esperado ?</a:t>
            </a:r>
          </a:p>
        </p:txBody>
      </p:sp>
      <p:sp>
        <p:nvSpPr>
          <p:cNvPr id="11267" name="Espaço Reservado para Conteúdo 4">
            <a:extLst>
              <a:ext uri="{FF2B5EF4-FFF2-40B4-BE49-F238E27FC236}">
                <a16:creationId xmlns:a16="http://schemas.microsoft.com/office/drawing/2014/main" id="{145BCDEC-FE65-4431-9B02-C8DF1CC2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69325" cy="4097337"/>
          </a:xfrm>
        </p:spPr>
        <p:txBody>
          <a:bodyPr/>
          <a:lstStyle/>
          <a:p>
            <a:r>
              <a:rPr lang="pt-BR" altLang="pt-BR" sz="2400"/>
              <a:t>Apesar da Historiografia apontar um grande numero de causas para a IGM, em geral se tema a IGM como algo que ocorreu de modo inesperado </a:t>
            </a:r>
          </a:p>
          <a:p>
            <a:pPr lvl="1"/>
            <a:r>
              <a:rPr lang="pt-BR" altLang="pt-BR" sz="2000"/>
              <a:t>Nial Ferguson: se olharmos para os mercados financeiros não se observa indícios de que haveria uma guerra</a:t>
            </a:r>
          </a:p>
          <a:p>
            <a:r>
              <a:rPr lang="pt-BR" altLang="pt-BR" sz="2400"/>
              <a:t>Esperava-se a Paz – Pq?</a:t>
            </a:r>
          </a:p>
          <a:p>
            <a:pPr lvl="1"/>
            <a:r>
              <a:rPr lang="pt-BR" altLang="pt-BR" sz="2000"/>
              <a:t>Pq era o habitual na Europa não haver guerra generalizada </a:t>
            </a:r>
          </a:p>
          <a:p>
            <a:pPr lvl="2"/>
            <a:r>
              <a:rPr lang="pt-BR" altLang="pt-BR"/>
              <a:t>Grande Batalha – ultima entre 1870/1875 entre França e Prússia</a:t>
            </a:r>
          </a:p>
          <a:p>
            <a:pPr lvl="2"/>
            <a:r>
              <a:rPr lang="pt-BR" altLang="pt-BR"/>
              <a:t>Guerras localizadas – Balcãs</a:t>
            </a:r>
          </a:p>
          <a:p>
            <a:pPr lvl="1"/>
            <a:r>
              <a:rPr lang="pt-BR" altLang="pt-BR" sz="2000"/>
              <a:t>Pq a paz era rentável </a:t>
            </a:r>
          </a:p>
          <a:p>
            <a:pPr lvl="1"/>
            <a:r>
              <a:rPr lang="pt-BR" altLang="pt-BR" sz="2000"/>
              <a:t>Pq se estava acostumado a gerir as tensões existentes</a:t>
            </a:r>
          </a:p>
          <a:p>
            <a:r>
              <a:rPr lang="pt-BR" altLang="pt-BR" sz="2400"/>
              <a:t>O que ocorreu?</a:t>
            </a:r>
          </a:p>
          <a:p>
            <a:pPr lvl="1"/>
            <a:r>
              <a:rPr lang="pt-BR" altLang="pt-BR" sz="2000"/>
              <a:t>Qual equilíbrio, qual estabilizador de tensões deixou de existir em 1914?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>
            <a:extLst>
              <a:ext uri="{FF2B5EF4-FFF2-40B4-BE49-F238E27FC236}">
                <a16:creationId xmlns:a16="http://schemas.microsoft.com/office/drawing/2014/main" id="{287F6940-9542-4376-9768-49799973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1438"/>
            <a:ext cx="2736850" cy="944562"/>
          </a:xfrm>
        </p:spPr>
        <p:txBody>
          <a:bodyPr lIns="68580" tIns="34290" rIns="68580" bIns="34290" anchor="t"/>
          <a:lstStyle/>
          <a:p>
            <a:r>
              <a:rPr lang="en-US" altLang="pt-BR" sz="2700"/>
              <a:t>Rivalidades internacionais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46475D8-88FA-4539-BE37-FC3591654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388" y="2457450"/>
            <a:ext cx="3044825" cy="3779838"/>
          </a:xfrm>
        </p:spPr>
        <p:txBody>
          <a:bodyPr lIns="68580" tIns="34290" rIns="68580" bIns="34290" rtlCol="0">
            <a:normAutofit fontScale="77500" lnSpcReduction="20000"/>
          </a:bodyPr>
          <a:lstStyle/>
          <a:p>
            <a:pPr>
              <a:defRPr/>
            </a:pPr>
            <a:r>
              <a:rPr lang="en-US" sz="3600" dirty="0" err="1"/>
              <a:t>Dois</a:t>
            </a:r>
            <a:r>
              <a:rPr lang="en-US" sz="3600" dirty="0"/>
              <a:t> </a:t>
            </a:r>
            <a:r>
              <a:rPr lang="en-US" sz="3600" dirty="0" err="1"/>
              <a:t>blocos</a:t>
            </a:r>
            <a:r>
              <a:rPr lang="en-US" sz="3600" dirty="0"/>
              <a:t> </a:t>
            </a:r>
            <a:r>
              <a:rPr lang="en-US" sz="3600" dirty="0" err="1"/>
              <a:t>principais</a:t>
            </a:r>
            <a:endParaRPr lang="en-US" sz="3600" dirty="0"/>
          </a:p>
          <a:p>
            <a:pPr>
              <a:buFont typeface="Wingdings 3" charset="2"/>
              <a:buChar char=""/>
              <a:defRPr/>
            </a:pPr>
            <a:r>
              <a:rPr lang="en-US" sz="2750" dirty="0" err="1"/>
              <a:t>Alemanha</a:t>
            </a:r>
            <a:r>
              <a:rPr lang="en-US" sz="2750" dirty="0"/>
              <a:t> e </a:t>
            </a:r>
            <a:r>
              <a:rPr lang="en-US" sz="2750" dirty="0" err="1"/>
              <a:t>Austra-Hungria</a:t>
            </a:r>
            <a:endParaRPr lang="en-US" sz="2750" dirty="0"/>
          </a:p>
          <a:p>
            <a:pPr>
              <a:buFont typeface="Wingdings 3" charset="2"/>
              <a:buChar char=""/>
              <a:defRPr/>
            </a:pPr>
            <a:r>
              <a:rPr lang="en-US" sz="2750" dirty="0"/>
              <a:t> Entente: </a:t>
            </a:r>
            <a:r>
              <a:rPr lang="en-US" sz="2750" dirty="0" err="1"/>
              <a:t>França</a:t>
            </a:r>
            <a:r>
              <a:rPr lang="en-US" sz="2750" dirty="0"/>
              <a:t> e </a:t>
            </a:r>
            <a:r>
              <a:rPr lang="en-US" sz="2750" dirty="0" err="1"/>
              <a:t>Rússia</a:t>
            </a:r>
            <a:endParaRPr lang="en-US" sz="2750" dirty="0"/>
          </a:p>
          <a:p>
            <a:pPr>
              <a:buFont typeface="Wingdings 3" charset="2"/>
              <a:buChar char=""/>
              <a:defRPr/>
            </a:pPr>
            <a:endParaRPr lang="en-US" sz="3100" dirty="0"/>
          </a:p>
          <a:p>
            <a:pPr>
              <a:buFont typeface="Wingdings 3" charset="2"/>
              <a:buChar char=""/>
              <a:defRPr/>
            </a:pPr>
            <a:r>
              <a:rPr lang="en-US" sz="3100" dirty="0"/>
              <a:t> </a:t>
            </a:r>
            <a:r>
              <a:rPr lang="en-US" sz="3100" dirty="0" err="1"/>
              <a:t>Inglaterra</a:t>
            </a:r>
            <a:r>
              <a:rPr lang="en-US" sz="3100" dirty="0"/>
              <a:t> </a:t>
            </a:r>
            <a:r>
              <a:rPr lang="en-US" sz="3100" dirty="0" err="1"/>
              <a:t>inicialmente</a:t>
            </a:r>
            <a:r>
              <a:rPr lang="en-US" sz="3100" dirty="0"/>
              <a:t> </a:t>
            </a:r>
            <a:r>
              <a:rPr lang="en-US" sz="3100" dirty="0" err="1"/>
              <a:t>não</a:t>
            </a:r>
            <a:r>
              <a:rPr lang="en-US" sz="3100" dirty="0"/>
              <a:t> </a:t>
            </a:r>
            <a:r>
              <a:rPr lang="en-US" sz="3100" dirty="0" err="1"/>
              <a:t>faz</a:t>
            </a:r>
            <a:r>
              <a:rPr lang="en-US" sz="3100" dirty="0"/>
              <a:t> parte da Entente, se </a:t>
            </a:r>
            <a:r>
              <a:rPr lang="en-US" sz="3100" dirty="0" err="1"/>
              <a:t>associa</a:t>
            </a:r>
            <a:r>
              <a:rPr lang="en-US" sz="3100" dirty="0"/>
              <a:t> no </a:t>
            </a:r>
            <a:r>
              <a:rPr lang="en-US" sz="3100" dirty="0" err="1"/>
              <a:t>inicio</a:t>
            </a:r>
            <a:r>
              <a:rPr lang="en-US" sz="3100" dirty="0"/>
              <a:t> da Guerra</a:t>
            </a:r>
          </a:p>
        </p:txBody>
      </p:sp>
      <p:pic>
        <p:nvPicPr>
          <p:cNvPr id="12292" name="Espaço Reservado para Conteúdo 6">
            <a:extLst>
              <a:ext uri="{FF2B5EF4-FFF2-40B4-BE49-F238E27FC236}">
                <a16:creationId xmlns:a16="http://schemas.microsoft.com/office/drawing/2014/main" id="{A8E4812A-D8B7-4D43-B77E-67817AF41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3925" y="1163638"/>
            <a:ext cx="5659438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0.vox-cdn.com/assets/4620331/German_Reich1.png">
            <a:extLst>
              <a:ext uri="{FF2B5EF4-FFF2-40B4-BE49-F238E27FC236}">
                <a16:creationId xmlns:a16="http://schemas.microsoft.com/office/drawing/2014/main" id="{66FF0821-5AF1-4091-B56B-5E3734E22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6075"/>
            <a:ext cx="5832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4E9B0A-6CD7-4DFE-B59D-7B99D6E5D60D}"/>
              </a:ext>
            </a:extLst>
          </p:cNvPr>
          <p:cNvSpPr/>
          <p:nvPr/>
        </p:nvSpPr>
        <p:spPr>
          <a:xfrm>
            <a:off x="900113" y="4581525"/>
            <a:ext cx="777557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Alemanha – apesar de seu notável crescimento e desenvolvimento –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Busca estender seu poder no meio da Europa (Central)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Dificuldade em buscar colônias </a:t>
            </a:r>
          </a:p>
          <a:p>
            <a:pPr lvl="1">
              <a:defRPr/>
            </a:pPr>
            <a:r>
              <a:rPr lang="pt-BR" dirty="0"/>
              <a:t>Sente-se cercada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Rússia recobrindo seu poder militar depois das crise de 1905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Franca – desejo de vingança 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A20429-A149-4CA9-A61F-FA48F7D2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1438"/>
            <a:ext cx="2736850" cy="9445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pt-BR" sz="2100"/>
              <a:t>Guerra tem um efeito devastador </a:t>
            </a:r>
            <a:br>
              <a:rPr lang="pt-BR" sz="2100"/>
            </a:br>
            <a:endParaRPr lang="pt-BR" sz="2100"/>
          </a:p>
        </p:txBody>
      </p:sp>
      <p:sp>
        <p:nvSpPr>
          <p:cNvPr id="14339" name="Espaço Reservado para Conteúdo 4">
            <a:extLst>
              <a:ext uri="{FF2B5EF4-FFF2-40B4-BE49-F238E27FC236}">
                <a16:creationId xmlns:a16="http://schemas.microsoft.com/office/drawing/2014/main" id="{474898F7-CEB7-44FB-B7C8-B2601EBC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3" y="2457450"/>
            <a:ext cx="2736850" cy="2819400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14340" name="Imagem 5">
            <a:extLst>
              <a:ext uri="{FF2B5EF4-FFF2-40B4-BE49-F238E27FC236}">
                <a16:creationId xmlns:a16="http://schemas.microsoft.com/office/drawing/2014/main" id="{F77AEB43-2D37-48F2-BDB1-B52E1091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336675"/>
            <a:ext cx="51689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ixaDeTexto 6">
            <a:extLst>
              <a:ext uri="{FF2B5EF4-FFF2-40B4-BE49-F238E27FC236}">
                <a16:creationId xmlns:a16="http://schemas.microsoft.com/office/drawing/2014/main" id="{C15AADF3-AC37-4D02-9F6A-A13152A10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540385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Ypres, Bélgica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3" descr="Uma imagem contendo grama, grupo, em pé, foto&#10;&#10;Descrição gerada automaticamente">
            <a:extLst>
              <a:ext uri="{FF2B5EF4-FFF2-40B4-BE49-F238E27FC236}">
                <a16:creationId xmlns:a16="http://schemas.microsoft.com/office/drawing/2014/main" id="{26686CF5-2C63-43E4-9BDE-02E067C83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905000"/>
            <a:ext cx="817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tângulo 4">
            <a:extLst>
              <a:ext uri="{FF2B5EF4-FFF2-40B4-BE49-F238E27FC236}">
                <a16:creationId xmlns:a16="http://schemas.microsoft.com/office/drawing/2014/main" id="{898DBF51-91D4-496B-9D07-72ACEFB2C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5191125"/>
            <a:ext cx="501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>
                <a:solidFill>
                  <a:srgbClr val="3D3E40"/>
                </a:solidFill>
                <a:latin typeface="Droid Serif"/>
              </a:rPr>
              <a:t> John Singer Sargent </a:t>
            </a:r>
            <a:r>
              <a:rPr lang="en-US" altLang="pt-BR" b="1" i="1">
                <a:solidFill>
                  <a:srgbClr val="3D3E40"/>
                </a:solidFill>
                <a:latin typeface="Droid Serif"/>
              </a:rPr>
              <a:t>Gassed</a:t>
            </a:r>
            <a:r>
              <a:rPr lang="en-US" altLang="pt-BR" b="1">
                <a:solidFill>
                  <a:srgbClr val="3D3E40"/>
                </a:solidFill>
                <a:latin typeface="Droid Serif"/>
              </a:rPr>
              <a:t> </a:t>
            </a:r>
            <a:r>
              <a:rPr lang="en-US" altLang="pt-BR">
                <a:solidFill>
                  <a:srgbClr val="3D3E40"/>
                </a:solidFill>
                <a:latin typeface="Droid Serif"/>
              </a:rPr>
              <a:t>(1919) Imperial War Museum, London </a:t>
            </a:r>
            <a:endParaRPr lang="pt-BR" alt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4764</TotalTime>
  <Words>2759</Words>
  <Application>Microsoft Office PowerPoint</Application>
  <PresentationFormat>Apresentação na tela (4:3)</PresentationFormat>
  <Paragraphs>306</Paragraphs>
  <Slides>34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Patrimônio Líquido</vt:lpstr>
      <vt:lpstr>Aula 15: A IGM e suas consequências</vt:lpstr>
      <vt:lpstr>Apresentação do PowerPoint</vt:lpstr>
      <vt:lpstr>I Guerra Mundial</vt:lpstr>
      <vt:lpstr>Longa lista de causas</vt:lpstr>
      <vt:lpstr>Ia Guerra Mundial – um choque não esperado ?</vt:lpstr>
      <vt:lpstr>Rivalidades internacionais</vt:lpstr>
      <vt:lpstr>Apresentação do PowerPoint</vt:lpstr>
      <vt:lpstr>Guerra tem um efeito devastador  </vt:lpstr>
      <vt:lpstr>Apresentação do PowerPoint</vt:lpstr>
      <vt:lpstr>Apresentação do PowerPoint</vt:lpstr>
      <vt:lpstr>Estados totais – Grandes fabricas de guerra </vt:lpstr>
      <vt:lpstr>Apresentação do PowerPoint</vt:lpstr>
      <vt:lpstr>Durante 1ª G.M. abandono do PO (exc. EUA)‏</vt:lpstr>
      <vt:lpstr>Vitoria aliada. Pq?</vt:lpstr>
      <vt:lpstr>Anos 20  - Certezas do passado parecem que se evaporaram </vt:lpstr>
      <vt:lpstr>Conseqüências da Guerra (I)</vt:lpstr>
      <vt:lpstr>Estados Unidos</vt:lpstr>
      <vt:lpstr>Apresentação do PowerPoint</vt:lpstr>
      <vt:lpstr>Apresentação do PowerPoint</vt:lpstr>
      <vt:lpstr>O Período de entre guerras</vt:lpstr>
      <vt:lpstr>De voltas questões econômicas....</vt:lpstr>
      <vt:lpstr>Abandono PO na I GM</vt:lpstr>
      <vt:lpstr>A evolução dos regimes cambiais no Pós-Guerra</vt:lpstr>
      <vt:lpstr>Apresentação do PowerPoint</vt:lpstr>
      <vt:lpstr>Dificuldades no retorno de um sistema como o do Padrão Ouro: 1. Deslocamento do centro de gravidade: GB para EUA </vt:lpstr>
      <vt:lpstr>Apresentação do PowerPoint</vt:lpstr>
      <vt:lpstr>Dificuldades no retorno de um sistema como o do Padrão Ouro: 3. Diminuição da solidariedade e cooperação internacional </vt:lpstr>
      <vt:lpstr>Dificuldades no retorno de um sistema como o do Padrão Ouro: 4. Caráter desestabilizador assumido pelos fluxos de capital </vt:lpstr>
      <vt:lpstr>As taxas flutuantes no inicio dos 20 e o problema Francês</vt:lpstr>
      <vt:lpstr>Os problemas franceses e a taxa de cambio</vt:lpstr>
      <vt:lpstr>O “Franco Poincaré”  </vt:lpstr>
      <vt:lpstr>A volta ao Padrão Ouro na Inglaterra - 1825</vt:lpstr>
      <vt:lpstr>A volta ao Padrão Ouro na Inglaterra - 1925</vt:lpstr>
      <vt:lpstr>A difícil volta ao PO:  crescimentos desequilibrados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A Revolução Industrial</dc:title>
  <dc:creator>Familia Gremaud</dc:creator>
  <cp:lastModifiedBy>Amaury Gremaud</cp:lastModifiedBy>
  <cp:revision>288</cp:revision>
  <dcterms:created xsi:type="dcterms:W3CDTF">2010-03-02T13:48:41Z</dcterms:created>
  <dcterms:modified xsi:type="dcterms:W3CDTF">2019-05-09T22:19:57Z</dcterms:modified>
</cp:coreProperties>
</file>