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36"/>
  </p:notesMasterIdLst>
  <p:sldIdLst>
    <p:sldId id="256" r:id="rId5"/>
    <p:sldId id="258" r:id="rId6"/>
    <p:sldId id="269" r:id="rId7"/>
    <p:sldId id="257" r:id="rId8"/>
    <p:sldId id="259" r:id="rId9"/>
    <p:sldId id="260" r:id="rId10"/>
    <p:sldId id="265" r:id="rId11"/>
    <p:sldId id="261" r:id="rId12"/>
    <p:sldId id="267" r:id="rId13"/>
    <p:sldId id="266" r:id="rId14"/>
    <p:sldId id="268" r:id="rId15"/>
    <p:sldId id="288" r:id="rId16"/>
    <p:sldId id="278" r:id="rId17"/>
    <p:sldId id="286" r:id="rId18"/>
    <p:sldId id="270" r:id="rId19"/>
    <p:sldId id="271" r:id="rId20"/>
    <p:sldId id="272" r:id="rId21"/>
    <p:sldId id="282" r:id="rId22"/>
    <p:sldId id="273" r:id="rId23"/>
    <p:sldId id="283" r:id="rId24"/>
    <p:sldId id="274" r:id="rId25"/>
    <p:sldId id="275" r:id="rId26"/>
    <p:sldId id="284" r:id="rId27"/>
    <p:sldId id="289" r:id="rId28"/>
    <p:sldId id="277" r:id="rId29"/>
    <p:sldId id="285" r:id="rId30"/>
    <p:sldId id="279" r:id="rId31"/>
    <p:sldId id="287" r:id="rId32"/>
    <p:sldId id="290" r:id="rId33"/>
    <p:sldId id="280" r:id="rId34"/>
    <p:sldId id="281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022F4-710A-B349-82E8-E0A35B203909}" v="3" dt="2023-08-29T04:43:32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486FF-C080-804B-8513-7421B2F9A129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1D0D4-454F-234E-ACFC-F4766183FB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1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1D0D4-454F-234E-ACFC-F4766183FBB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66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1D0D4-454F-234E-ACFC-F4766183FBB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71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August 29,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3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Tuesday, August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1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Tuesday, August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August 29,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4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Tuesday, August 29,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73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Tuesday, August 29,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Tuesday, August 29,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Tuesday, August 29,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8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Tuesday, August 29,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1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Tuesday, August 29,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6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Tuesday, August 29,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August 29,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43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20000"/>
        </a:lnSpc>
        <a:spcBef>
          <a:spcPts val="10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52505D-77B6-9D45-9159-2BA5E7380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5" y="662400"/>
            <a:ext cx="11293200" cy="1000800"/>
          </a:xfrm>
        </p:spPr>
        <p:txBody>
          <a:bodyPr anchor="ctr">
            <a:normAutofit/>
          </a:bodyPr>
          <a:lstStyle/>
          <a:p>
            <a:r>
              <a:rPr lang="pt-BR" sz="3500" dirty="0"/>
              <a:t>Contratos Relacionais. Redes Contratuais. Contratos Coligados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E3DC65-A1C5-B84B-811D-34C07D539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5" y="1652400"/>
            <a:ext cx="11293200" cy="984885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endParaRPr lang="pt-BR" sz="2100"/>
          </a:p>
          <a:p>
            <a:pPr>
              <a:lnSpc>
                <a:spcPct val="110000"/>
              </a:lnSpc>
            </a:pPr>
            <a:r>
              <a:rPr lang="pt-BR" sz="2100"/>
              <a:t>Professor Doutor Ruy Pereira Camilo Junior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sferas metálicas conectadas em malha">
            <a:extLst>
              <a:ext uri="{FF2B5EF4-FFF2-40B4-BE49-F238E27FC236}">
                <a16:creationId xmlns:a16="http://schemas.microsoft.com/office/drawing/2014/main" id="{FB05D00D-09D5-47B0-AD83-F4A62507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908" b="7184"/>
          <a:stretch/>
        </p:blipFill>
        <p:spPr>
          <a:xfrm>
            <a:off x="20" y="2959198"/>
            <a:ext cx="12191980" cy="38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3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39613-8A96-074B-8509-0BC604E0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Distinção feita por Ian </a:t>
            </a:r>
            <a:r>
              <a:rPr lang="pt-BR" dirty="0" err="1"/>
              <a:t>MacNeil</a:t>
            </a:r>
            <a:r>
              <a:rPr lang="pt-BR" dirty="0"/>
              <a:t> entre Contratos Descontínuos ou Spot e Contratos Relacionais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ED5BA8-C5EF-624D-9F7B-73FAAA70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40" y="1735200"/>
            <a:ext cx="11183116" cy="4558722"/>
          </a:xfrm>
        </p:spPr>
        <p:txBody>
          <a:bodyPr>
            <a:normAutofit fontScale="92500"/>
          </a:bodyPr>
          <a:lstStyle/>
          <a:p>
            <a:pPr marL="1944" indent="0">
              <a:buNone/>
            </a:pPr>
            <a:r>
              <a:rPr lang="pt-BR" dirty="0"/>
              <a:t>“</a:t>
            </a:r>
            <a:r>
              <a:rPr lang="pt-BR" i="1" dirty="0"/>
              <a:t>transações descontínuas se diferenciam de relações contratuais com respeito a muitas características-chave. Entre aquelas mais importantes para a análise econômica estão: </a:t>
            </a:r>
          </a:p>
          <a:p>
            <a:pPr marL="459144" indent="-457200">
              <a:buAutoNum type="arabicParenBoth"/>
            </a:pPr>
            <a:r>
              <a:rPr lang="pt-BR" i="1" dirty="0"/>
              <a:t>começo, duração e término,</a:t>
            </a:r>
          </a:p>
          <a:p>
            <a:pPr marL="459144" indent="-457200">
              <a:buAutoNum type="arabicParenBoth"/>
            </a:pPr>
            <a:r>
              <a:rPr lang="pt-BR" i="1" dirty="0"/>
              <a:t> mensuração e especificação, </a:t>
            </a:r>
          </a:p>
          <a:p>
            <a:pPr marL="459144" indent="-457200">
              <a:buAutoNum type="arabicParenBoth"/>
            </a:pPr>
            <a:r>
              <a:rPr lang="pt-BR" i="1" dirty="0"/>
              <a:t>planejamento, </a:t>
            </a:r>
          </a:p>
          <a:p>
            <a:pPr marL="459144" indent="-457200">
              <a:buAutoNum type="arabicParenBoth"/>
            </a:pPr>
            <a:r>
              <a:rPr lang="pt-BR" i="1" dirty="0"/>
              <a:t>compartilhamento versos divisão de benefícios e ônus, </a:t>
            </a:r>
          </a:p>
          <a:p>
            <a:pPr marL="459144" indent="-457200">
              <a:buAutoNum type="arabicParenBoth"/>
            </a:pPr>
            <a:r>
              <a:rPr lang="pt-BR" i="1" dirty="0"/>
              <a:t>interdependência, futura cooperação, e solidariedade, </a:t>
            </a:r>
          </a:p>
          <a:p>
            <a:pPr marL="459144" indent="-457200">
              <a:buAutoNum type="arabicParenBoth"/>
            </a:pPr>
            <a:r>
              <a:rPr lang="pt-BR" i="1" dirty="0"/>
              <a:t>relações pessoais e número de participantes, e (</a:t>
            </a:r>
          </a:p>
          <a:p>
            <a:pPr marL="459144" indent="-457200">
              <a:buAutoNum type="arabicParenBoth"/>
            </a:pPr>
            <a:r>
              <a:rPr lang="pt-BR" i="1" dirty="0"/>
              <a:t>poder</a:t>
            </a:r>
            <a:r>
              <a:rPr lang="pt-BR" dirty="0"/>
              <a:t>”. (</a:t>
            </a:r>
            <a:r>
              <a:rPr lang="en-US" dirty="0"/>
              <a:t>Economic Analysis of Contractual  Relations: Its Shortfalls and the Need for a Rich Classificatory Apparatus”, </a:t>
            </a:r>
            <a:r>
              <a:rPr lang="en-US" dirty="0" err="1"/>
              <a:t>pág</a:t>
            </a:r>
            <a:r>
              <a:rPr lang="en-US" dirty="0"/>
              <a:t>. 1018)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686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474FA-9BCC-034C-9308-C76B383D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Capítulos do </a:t>
            </a:r>
            <a:r>
              <a:rPr lang="pt-BR" i="0" dirty="0" err="1"/>
              <a:t>textbook</a:t>
            </a:r>
            <a:r>
              <a:rPr lang="pt-BR" dirty="0"/>
              <a:t> de </a:t>
            </a:r>
            <a:r>
              <a:rPr lang="pt-BR" dirty="0" err="1"/>
              <a:t>Macneil</a:t>
            </a:r>
            <a:r>
              <a:rPr lang="pt-BR" dirty="0"/>
              <a:t> e </a:t>
            </a:r>
            <a:r>
              <a:rPr lang="pt-BR" dirty="0" err="1"/>
              <a:t>Gudel</a:t>
            </a:r>
            <a:r>
              <a:rPr lang="pt-BR" dirty="0"/>
              <a:t>, “</a:t>
            </a:r>
            <a:r>
              <a:rPr lang="pt-BR" dirty="0" err="1"/>
              <a:t>Contracts</a:t>
            </a:r>
            <a:r>
              <a:rPr lang="pt-BR" dirty="0"/>
              <a:t>: Exchange </a:t>
            </a:r>
            <a:r>
              <a:rPr lang="pt-BR" dirty="0" err="1"/>
              <a:t>Transactions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Relations</a:t>
            </a:r>
            <a:r>
              <a:rPr lang="pt-BR" dirty="0"/>
              <a:t>. Cases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Materials</a:t>
            </a:r>
            <a:r>
              <a:rPr lang="pt-BR" dirty="0"/>
              <a:t>”: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5420C4-EF5E-6043-B67C-24B8E5989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42" y="1735200"/>
            <a:ext cx="11135614" cy="4891231"/>
          </a:xfrm>
        </p:spPr>
        <p:txBody>
          <a:bodyPr>
            <a:normAutofit fontScale="92500" lnSpcReduction="20000"/>
          </a:bodyPr>
          <a:lstStyle/>
          <a:p>
            <a:r>
              <a:rPr lang="pt-BR" i="1" dirty="0"/>
              <a:t>                                     Cap. 1: Fundamentos e Funções dos Contratos.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2: Troca, Sociedade, Contrato e Direito.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3: Contratos e Relações Continuadas.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4: Controle Social e Utilização das Relações Contratuais.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5. Conceitos Básicos de Contratos (</a:t>
            </a:r>
            <a:r>
              <a:rPr lang="pt-BR" i="1" dirty="0" err="1"/>
              <a:t>consideration</a:t>
            </a:r>
            <a:r>
              <a:rPr lang="pt-BR" i="1" dirty="0"/>
              <a:t>, etc..).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6. Planejando a execução do Contrato.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7. Planejando riscos: Garantias e Seguros.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8. Planejando a Substância da Resolução de Litígios.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9. Planejando Remédios </a:t>
            </a:r>
            <a:r>
              <a:rPr lang="pt-BR" i="1" dirty="0" err="1"/>
              <a:t>Autoexecutáveis</a:t>
            </a:r>
            <a:r>
              <a:rPr lang="pt-BR" i="1" dirty="0"/>
              <a:t>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10: Planejando Processos de Resolução de Disputas.</a:t>
            </a:r>
            <a:endParaRPr lang="pt-BR" dirty="0"/>
          </a:p>
          <a:p>
            <a:pPr marL="1944" indent="0">
              <a:buNone/>
            </a:pPr>
            <a:r>
              <a:rPr lang="pt-BR" i="1" dirty="0"/>
              <a:t>			Cap. 11: Consequências legais do Planejamento Incompleto ou Ineficaz”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624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D1446E9-77BB-47B9-A1A3-99B1D8A84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57E312-D6DA-A349-CA1B-F727752D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0532" cy="986400"/>
          </a:xfrm>
        </p:spPr>
        <p:txBody>
          <a:bodyPr anchor="b">
            <a:normAutofit/>
          </a:bodyPr>
          <a:lstStyle/>
          <a:p>
            <a:r>
              <a:rPr lang="pt-BR" sz="6400"/>
              <a:t>Simbiose e dependência reciproca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6D47FFE2-2D75-4B08-7F7D-6BEDCF209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4" r="21317" b="-1"/>
          <a:stretch/>
        </p:blipFill>
        <p:spPr>
          <a:xfrm>
            <a:off x="449997" y="2059200"/>
            <a:ext cx="3597396" cy="3898802"/>
          </a:xfrm>
          <a:custGeom>
            <a:avLst/>
            <a:gdLst/>
            <a:ahLst/>
            <a:cxnLst/>
            <a:rect l="l" t="t" r="r" b="b"/>
            <a:pathLst>
              <a:path w="3597396" h="3898802">
                <a:moveTo>
                  <a:pt x="0" y="0"/>
                </a:moveTo>
                <a:lnTo>
                  <a:pt x="3597396" y="1"/>
                </a:lnTo>
                <a:lnTo>
                  <a:pt x="3597396" y="3898802"/>
                </a:lnTo>
                <a:lnTo>
                  <a:pt x="0" y="3898802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B13AD4D-DEDA-8753-DD9E-5B375EE1C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7611"/>
          <a:stretch/>
        </p:blipFill>
        <p:spPr>
          <a:xfrm>
            <a:off x="4227394" y="2059201"/>
            <a:ext cx="3597394" cy="3898802"/>
          </a:xfrm>
          <a:custGeom>
            <a:avLst/>
            <a:gdLst/>
            <a:ahLst/>
            <a:cxnLst/>
            <a:rect l="l" t="t" r="r" b="b"/>
            <a:pathLst>
              <a:path w="3597394" h="3898802">
                <a:moveTo>
                  <a:pt x="0" y="0"/>
                </a:moveTo>
                <a:lnTo>
                  <a:pt x="3597394" y="0"/>
                </a:lnTo>
                <a:lnTo>
                  <a:pt x="3597394" y="3898802"/>
                </a:lnTo>
                <a:lnTo>
                  <a:pt x="0" y="3898801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72742B-3C2E-BCD7-CFB8-C16EB81DD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588" y="1944000"/>
            <a:ext cx="3490212" cy="4006800"/>
          </a:xfrm>
        </p:spPr>
        <p:txBody>
          <a:bodyPr>
            <a:normAutofit/>
          </a:bodyPr>
          <a:lstStyle/>
          <a:p>
            <a:pPr marL="1944" indent="0">
              <a:buNone/>
            </a:pPr>
            <a:r>
              <a:rPr lang="pt-BR" dirty="0"/>
              <a:t>Caso do contrato de Urânio da  </a:t>
            </a:r>
            <a:r>
              <a:rPr lang="pt-BR" dirty="0" err="1"/>
              <a:t>Westinghouse</a:t>
            </a:r>
            <a:r>
              <a:rPr lang="pt-BR" dirty="0"/>
              <a:t> e o Juiz </a:t>
            </a:r>
            <a:r>
              <a:rPr lang="pt-BR" dirty="0" err="1"/>
              <a:t>Mehrige</a:t>
            </a:r>
            <a:r>
              <a:rPr lang="pt-BR" dirty="0"/>
              <a:t>.</a:t>
            </a:r>
          </a:p>
          <a:p>
            <a:pPr marL="1944" indent="0">
              <a:buNone/>
            </a:pPr>
            <a:endParaRPr lang="pt-BR" dirty="0"/>
          </a:p>
          <a:p>
            <a:pPr marL="1944" indent="0">
              <a:buNone/>
            </a:pPr>
            <a:r>
              <a:rPr lang="pt-BR" dirty="0"/>
              <a:t>Como resolver um conflito relacional complexo que podia causar um risco nuclear?</a:t>
            </a:r>
          </a:p>
          <a:p>
            <a:pPr marL="1944" indent="0">
              <a:buNone/>
            </a:pPr>
            <a:endParaRPr lang="pt-BR" dirty="0"/>
          </a:p>
          <a:p>
            <a:pPr marL="1944" indent="0">
              <a:buNone/>
            </a:pPr>
            <a:endParaRPr lang="pt-BR" dirty="0"/>
          </a:p>
          <a:p>
            <a:pPr marL="1944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1613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76F1D-D9FC-C84B-A294-2692A3E9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Jurisprudência do STJ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45559-6A8B-3D4C-926C-85A26075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84" y="1259174"/>
            <a:ext cx="11411472" cy="4259039"/>
          </a:xfrm>
        </p:spPr>
        <p:txBody>
          <a:bodyPr>
            <a:noAutofit/>
          </a:bodyPr>
          <a:lstStyle/>
          <a:p>
            <a:r>
              <a:rPr lang="pt-BR" sz="2000" dirty="0"/>
              <a:t>DIREITO DO CONSUMIDOR. CONTRATO DE SEGURO DE VIDA, RENOVADO ININTERRUPTAMENTE POR DIVERSOS ANOS. CONSTATAÇÃO DE PREJUÍZOS PELA SEGURADORA, MEDIANTE A ELABORAÇÃO DE NOVO CÁLCULO ATUARIAL. NOTIFICAÇÃO, DIRIGIDA AO CONSUMIDOR, DA INTENÇÃO DA SEGURADORA DE NÃO RENOVAR O CONTRATO, OFERECENDO-SE A ELE DIVERSAS OPÇÕES DE NOVOS SEGUROS, TODAS MAIS ONEROSAS. CONTRATOS RELACIONAIS. DIREITOS E DEVERES ANEXOS. LEALDADE, COOPERAÇÃO, PROTEÇÃO DA SEGURANÇA E BOA FÉ OBJETIVA. MANUTENÇÃO DO CONTRATO DE SEGURO NOS TERMO ORIGINALMENTE PREVISTOS. RESSALVA DA POSSIBILIDADE DE MODIFICAÇÃO DO CONTRATO, PELA SEGURADORA, MEDIANTE A APRESENTAÇÃO PRÉVIA DE EXTENSO CRONOGRAMA, NO QUAL OS AUMENTOS SÃO APRESENTADOS DE MANEIRA SUAVE E ESCALONADA (STJ - </a:t>
            </a:r>
            <a:r>
              <a:rPr lang="pt-BR" sz="2000" dirty="0" err="1"/>
              <a:t>REsp</a:t>
            </a:r>
            <a:r>
              <a:rPr lang="pt-BR" sz="2400" dirty="0"/>
              <a:t>: 1073595 MG 2008/0150187-7, Relator: Ministra NANCY ANDRIGHI, Data de Julgamento: 23/03/2011, S2 - SEGUNDA SEÇÃO, Data de Publicação: </a:t>
            </a:r>
            <a:r>
              <a:rPr lang="pt-BR" sz="2400" dirty="0" err="1"/>
              <a:t>DJe</a:t>
            </a:r>
            <a:r>
              <a:rPr lang="pt-BR" sz="2400" dirty="0"/>
              <a:t> 29/04/2011).</a:t>
            </a:r>
          </a:p>
          <a:p>
            <a:br>
              <a:rPr lang="pt-BR" sz="2400" dirty="0"/>
            </a:b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43986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E1518-5918-A04C-ADAF-66F2D150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Críticas à Teoria Relacional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9AE0F0-3D41-D34E-BA05-580CC4B60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Vincula pessoas independentemente de uma promessa formal (Charles </a:t>
            </a:r>
            <a:r>
              <a:rPr lang="pt-BR" dirty="0" err="1"/>
              <a:t>Fried</a:t>
            </a:r>
            <a:r>
              <a:rPr lang="pt-BR" dirty="0"/>
              <a:t>). </a:t>
            </a:r>
            <a:b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“My students (..) all know that I invented relational contract, and I daresay Stewart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Macaulay’students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all know that he invented relational contract. Charles Fried knows that relational contract was invented by the Devil</a:t>
            </a:r>
            <a:r>
              <a:rPr lang="pt-BR" dirty="0">
                <a:effectLst/>
              </a:rPr>
              <a:t> ¨</a:t>
            </a:r>
            <a:endParaRPr lang="pt-BR" dirty="0"/>
          </a:p>
          <a:p>
            <a:r>
              <a:rPr lang="pt-BR" dirty="0"/>
              <a:t>Recepção limitada (David Campbell)</a:t>
            </a:r>
          </a:p>
          <a:p>
            <a:r>
              <a:rPr lang="pt-BR" dirty="0"/>
              <a:t>Falta de rigor conceitual</a:t>
            </a:r>
          </a:p>
          <a:p>
            <a:r>
              <a:rPr lang="pt-BR" dirty="0"/>
              <a:t>Ambição excessiva (New Social </a:t>
            </a:r>
            <a:r>
              <a:rPr lang="pt-BR" dirty="0" err="1"/>
              <a:t>Contract</a:t>
            </a:r>
            <a:r>
              <a:rPr lang="pt-BR" dirty="0"/>
              <a:t>)</a:t>
            </a:r>
          </a:p>
          <a:p>
            <a:r>
              <a:rPr lang="pt-BR" dirty="0"/>
              <a:t>Indistinção entre as operações econômicas subjacentes</a:t>
            </a:r>
          </a:p>
          <a:p>
            <a:r>
              <a:rPr lang="pt-BR" dirty="0"/>
              <a:t>Desconsidera riscos de oportunismo (</a:t>
            </a:r>
            <a:r>
              <a:rPr lang="pt-BR" dirty="0" err="1"/>
              <a:t>Posner</a:t>
            </a:r>
            <a:r>
              <a:rPr lang="pt-BR" dirty="0"/>
              <a:t>)</a:t>
            </a:r>
          </a:p>
          <a:p>
            <a:r>
              <a:rPr lang="pt-BR" dirty="0"/>
              <a:t>Não auxilia na solução de conflitos, não sendo operacional (</a:t>
            </a:r>
            <a:r>
              <a:rPr lang="pt-BR" dirty="0" err="1"/>
              <a:t>Trebilcock</a:t>
            </a:r>
            <a:r>
              <a:rPr lang="pt-BR" dirty="0"/>
              <a:t>)</a:t>
            </a:r>
          </a:p>
          <a:p>
            <a:r>
              <a:rPr lang="pt-BR" dirty="0"/>
              <a:t>A única resposta de </a:t>
            </a:r>
            <a:r>
              <a:rPr lang="pt-BR" dirty="0" err="1"/>
              <a:t>MacNeil</a:t>
            </a:r>
            <a:r>
              <a:rPr lang="pt-BR" dirty="0"/>
              <a:t> é a importância da boa fé objetiva, que prescinde da teoria relacional</a:t>
            </a:r>
          </a:p>
        </p:txBody>
      </p:sp>
    </p:spTree>
    <p:extLst>
      <p:ext uri="{BB962C8B-B14F-4D97-AF65-F5344CB8AC3E}">
        <p14:creationId xmlns:p14="http://schemas.microsoft.com/office/powerpoint/2010/main" val="484614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0E421D-CADE-1146-82B4-155B7041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55200"/>
            <a:ext cx="5432045" cy="1969200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4500"/>
              <a:t>Os contratos híbridos. Williamson levando adiante Coase e MacNeil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5432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168A5C3-7651-E546-A858-C0C8C11D5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59"/>
          <a:stretch/>
        </p:blipFill>
        <p:spPr>
          <a:xfrm>
            <a:off x="6311900" y="10"/>
            <a:ext cx="588010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2519C99-239E-0F45-BF11-6133453F915B}"/>
              </a:ext>
            </a:extLst>
          </p:cNvPr>
          <p:cNvSpPr txBox="1"/>
          <p:nvPr/>
        </p:nvSpPr>
        <p:spPr>
          <a:xfrm>
            <a:off x="764498" y="3417757"/>
            <a:ext cx="53931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endParaRPr lang="pt-BR" dirty="0"/>
          </a:p>
          <a:p>
            <a:r>
              <a:rPr lang="en-US" i="1" dirty="0"/>
              <a:t>“</a:t>
            </a:r>
            <a:r>
              <a:rPr lang="en-US" i="1" dirty="0" err="1"/>
              <a:t>Macneil</a:t>
            </a:r>
            <a:r>
              <a:rPr lang="en-US" i="1" dirty="0"/>
              <a:t> treatment of  contract was much more expansive, </a:t>
            </a:r>
          </a:p>
          <a:p>
            <a:r>
              <a:rPr lang="en-US" i="1" dirty="0"/>
              <a:t>nuanced, and interdisciplinary (mainly combining law and </a:t>
            </a:r>
          </a:p>
          <a:p>
            <a:r>
              <a:rPr lang="en-US" i="1" dirty="0"/>
              <a:t>sociology) than I had seen previously (...)</a:t>
            </a:r>
          </a:p>
          <a:p>
            <a:r>
              <a:rPr lang="en-US" i="1" dirty="0"/>
              <a:t> This invited a more general formulation in which law, </a:t>
            </a:r>
          </a:p>
          <a:p>
            <a:r>
              <a:rPr lang="en-US" i="1" dirty="0"/>
              <a:t>economics and </a:t>
            </a:r>
            <a:r>
              <a:rPr lang="en-US" i="1" dirty="0" err="1"/>
              <a:t>organisation</a:t>
            </a:r>
            <a:r>
              <a:rPr lang="en-US" i="1" dirty="0"/>
              <a:t> were joined in the effort to assess</a:t>
            </a:r>
          </a:p>
          <a:p>
            <a:r>
              <a:rPr lang="en-US" i="1" dirty="0"/>
              <a:t> the governance of contractual relations”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9788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D1446E9-77BB-47B9-A1A3-99B1D8A84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464F98-9941-974E-B138-CB4B69FB5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0532" cy="986400"/>
          </a:xfrm>
        </p:spPr>
        <p:txBody>
          <a:bodyPr anchor="b">
            <a:normAutofit/>
          </a:bodyPr>
          <a:lstStyle/>
          <a:p>
            <a:r>
              <a:rPr lang="pt-BR" sz="6400"/>
              <a:t>RONALD COASE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30604DE5-6EBF-2447-8777-AF335E5F8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636"/>
          <a:stretch/>
        </p:blipFill>
        <p:spPr bwMode="auto">
          <a:xfrm>
            <a:off x="449997" y="2059200"/>
            <a:ext cx="3597396" cy="3898802"/>
          </a:xfrm>
          <a:custGeom>
            <a:avLst/>
            <a:gdLst/>
            <a:ahLst/>
            <a:cxnLst/>
            <a:rect l="l" t="t" r="r" b="b"/>
            <a:pathLst>
              <a:path w="3597396" h="3898802">
                <a:moveTo>
                  <a:pt x="0" y="0"/>
                </a:moveTo>
                <a:lnTo>
                  <a:pt x="3597396" y="1"/>
                </a:lnTo>
                <a:lnTo>
                  <a:pt x="3597396" y="3898802"/>
                </a:lnTo>
                <a:lnTo>
                  <a:pt x="0" y="38988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12EEBA-B79E-A34F-A42C-223112832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58" r="16260" b="-1"/>
          <a:stretch/>
        </p:blipFill>
        <p:spPr>
          <a:xfrm>
            <a:off x="4227394" y="2059201"/>
            <a:ext cx="3597394" cy="3898802"/>
          </a:xfrm>
          <a:custGeom>
            <a:avLst/>
            <a:gdLst/>
            <a:ahLst/>
            <a:cxnLst/>
            <a:rect l="l" t="t" r="r" b="b"/>
            <a:pathLst>
              <a:path w="3597394" h="3898802">
                <a:moveTo>
                  <a:pt x="0" y="0"/>
                </a:moveTo>
                <a:lnTo>
                  <a:pt x="3597394" y="0"/>
                </a:lnTo>
                <a:lnTo>
                  <a:pt x="3597394" y="3898802"/>
                </a:lnTo>
                <a:lnTo>
                  <a:pt x="0" y="3898801"/>
                </a:ln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2390215-BE3D-4BF3-A44C-1D23D7FB9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588" y="1944000"/>
            <a:ext cx="3490212" cy="4006800"/>
          </a:xfrm>
        </p:spPr>
        <p:txBody>
          <a:bodyPr>
            <a:normAutofit/>
          </a:bodyPr>
          <a:lstStyle/>
          <a:p>
            <a:pPr marL="1944" indent="0">
              <a:buNone/>
            </a:pPr>
            <a:r>
              <a:rPr lang="en-US" dirty="0"/>
              <a:t>CONTRATOS (MERCADO)</a:t>
            </a:r>
          </a:p>
          <a:p>
            <a:pPr marL="1944" indent="0">
              <a:buNone/>
            </a:pPr>
            <a:endParaRPr lang="en-US" dirty="0"/>
          </a:p>
          <a:p>
            <a:pPr marL="1944" indent="0" algn="ctr">
              <a:buNone/>
            </a:pPr>
            <a:r>
              <a:rPr lang="en-US" dirty="0"/>
              <a:t>X</a:t>
            </a:r>
          </a:p>
          <a:p>
            <a:pPr marL="1944" indent="0" algn="ctr">
              <a:buNone/>
            </a:pPr>
            <a:endParaRPr lang="en-US" dirty="0"/>
          </a:p>
          <a:p>
            <a:pPr marL="1944" indent="0" algn="ctr">
              <a:buNone/>
            </a:pPr>
            <a:r>
              <a:rPr lang="en-US" dirty="0"/>
              <a:t>ORGANIZAÇÃO (HIERARQUIA)</a:t>
            </a:r>
          </a:p>
          <a:p>
            <a:pPr marL="1944" indent="0" algn="ctr">
              <a:buNone/>
            </a:pPr>
            <a:endParaRPr lang="en-US" dirty="0"/>
          </a:p>
          <a:p>
            <a:pPr marL="1944" indent="0" algn="ctr">
              <a:buNone/>
            </a:pPr>
            <a:r>
              <a:rPr lang="en-US" dirty="0" err="1"/>
              <a:t>Crítério</a:t>
            </a:r>
            <a:r>
              <a:rPr lang="en-US" dirty="0"/>
              <a:t>: Custos de </a:t>
            </a:r>
            <a:r>
              <a:rPr lang="en-US" dirty="0" err="1"/>
              <a:t>transação</a:t>
            </a:r>
            <a:endParaRPr lang="en-US" dirty="0"/>
          </a:p>
          <a:p>
            <a:pPr marL="1944" indent="0">
              <a:buNone/>
            </a:pPr>
            <a:endParaRPr lang="en-US" dirty="0"/>
          </a:p>
          <a:p>
            <a:pPr marL="1944" indent="0">
              <a:buNone/>
            </a:pPr>
            <a:endParaRPr lang="en-US" dirty="0"/>
          </a:p>
          <a:p>
            <a:pPr marL="1944" indent="0">
              <a:buNone/>
            </a:pPr>
            <a:endParaRPr lang="en-US" dirty="0"/>
          </a:p>
          <a:p>
            <a:pPr marL="1944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13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CFAB6-78E1-704E-B985-0A923A0F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 err="1"/>
              <a:t>Willliamson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40451A-CC94-D14D-B6FA-D9FBA2784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1944" indent="0">
              <a:buNone/>
            </a:pPr>
            <a:r>
              <a:rPr lang="pt-BR" dirty="0"/>
              <a:t>CONTRATOS SPOT             CONTRATOS HÍBRIDOS            CONT.  ORGANIZATIVOS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Seta para a Esquerda 3">
            <a:extLst>
              <a:ext uri="{FF2B5EF4-FFF2-40B4-BE49-F238E27FC236}">
                <a16:creationId xmlns:a16="http://schemas.microsoft.com/office/drawing/2014/main" id="{68CAE79C-9557-644D-A9D7-EC86CAE036C1}"/>
              </a:ext>
            </a:extLst>
          </p:cNvPr>
          <p:cNvSpPr/>
          <p:nvPr/>
        </p:nvSpPr>
        <p:spPr>
          <a:xfrm>
            <a:off x="228600" y="4343400"/>
            <a:ext cx="11512656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001E7F4-F92A-C345-A0AA-144865467A38}"/>
              </a:ext>
            </a:extLst>
          </p:cNvPr>
          <p:cNvSpPr txBox="1"/>
          <p:nvPr/>
        </p:nvSpPr>
        <p:spPr>
          <a:xfrm>
            <a:off x="8780929" y="-1021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11E26E01-E3FF-8142-9706-871DFDB1696B}"/>
              </a:ext>
            </a:extLst>
          </p:cNvPr>
          <p:cNvSpPr/>
          <p:nvPr/>
        </p:nvSpPr>
        <p:spPr>
          <a:xfrm>
            <a:off x="10982304" y="43654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653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D1BC9-2C14-3E47-B4C4-71B9DAC3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Contratos Híbridos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1B63B0-1C20-D144-A1B1-6A2904413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Integração vertical das empresas</a:t>
            </a:r>
          </a:p>
          <a:p>
            <a:endParaRPr lang="pt-BR" sz="2800" dirty="0"/>
          </a:p>
          <a:p>
            <a:r>
              <a:rPr lang="pt-BR" sz="2800" dirty="0"/>
              <a:t>Dependência econômica</a:t>
            </a:r>
          </a:p>
          <a:p>
            <a:pPr marL="1944" indent="0">
              <a:buNone/>
            </a:pPr>
            <a:endParaRPr lang="pt-BR" sz="2800" dirty="0"/>
          </a:p>
          <a:p>
            <a:r>
              <a:rPr lang="pt-BR" sz="2800" dirty="0"/>
              <a:t>Quais são os limites da integração?</a:t>
            </a:r>
          </a:p>
        </p:txBody>
      </p:sp>
    </p:spTree>
    <p:extLst>
      <p:ext uri="{BB962C8B-B14F-4D97-AF65-F5344CB8AC3E}">
        <p14:creationId xmlns:p14="http://schemas.microsoft.com/office/powerpoint/2010/main" val="4106749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3CEC3-3DA0-E24B-B005-B0C2A918D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REDES CONTRATUAIS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88BA3D-B3C1-3548-9741-FB7615EB2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Por vezes, os contratos híbridos de Williamson são elos de REDES CONTRATUAIS. Exemplos:  cartões de créditos, redes de franquia, distribuição </a:t>
            </a:r>
          </a:p>
          <a:p>
            <a:endParaRPr lang="pt-BR" dirty="0"/>
          </a:p>
          <a:p>
            <a:r>
              <a:rPr lang="pt-BR" dirty="0"/>
              <a:t>Redes combinam cooperação e competição</a:t>
            </a:r>
          </a:p>
          <a:p>
            <a:endParaRPr lang="pt-BR" dirty="0"/>
          </a:p>
          <a:p>
            <a:r>
              <a:rPr lang="pt-BR" dirty="0"/>
              <a:t>Vantagens para as partes: Externalidade de rede. Redução de custos. Importância dos fluxos de informação</a:t>
            </a:r>
          </a:p>
          <a:p>
            <a:endParaRPr lang="pt-BR" dirty="0"/>
          </a:p>
          <a:p>
            <a:r>
              <a:rPr lang="pt-BR" dirty="0" err="1"/>
              <a:t>Grundmann</a:t>
            </a:r>
            <a:r>
              <a:rPr lang="pt-BR" dirty="0"/>
              <a:t>; Sem redes não há mercado.</a:t>
            </a:r>
          </a:p>
        </p:txBody>
      </p:sp>
    </p:spTree>
    <p:extLst>
      <p:ext uri="{BB962C8B-B14F-4D97-AF65-F5344CB8AC3E}">
        <p14:creationId xmlns:p14="http://schemas.microsoft.com/office/powerpoint/2010/main" val="238061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425D08-6505-4F53-9B03-D2F289363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498713-9FD0-2643-AE49-D91588D0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5432044" cy="860400"/>
          </a:xfrm>
        </p:spPr>
        <p:txBody>
          <a:bodyPr anchor="b">
            <a:normAutofit fontScale="90000"/>
          </a:bodyPr>
          <a:lstStyle/>
          <a:p>
            <a:r>
              <a:rPr lang="pt-BR" sz="3000" dirty="0"/>
              <a:t>Visão civilista: primazia da declaração negocial na formação dos contratos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54346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5DBFE2-B0A8-8643-8520-649E62250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5432044" cy="4006800"/>
          </a:xfrm>
        </p:spPr>
        <p:txBody>
          <a:bodyPr>
            <a:normAutofit/>
          </a:bodyPr>
          <a:lstStyle/>
          <a:p>
            <a:pPr marL="1944" indent="0">
              <a:buNone/>
            </a:pPr>
            <a:r>
              <a:rPr lang="pt-BR" dirty="0"/>
              <a:t>¨A declaração é, do ponto de vista social ,o que o  negócio é (...) a declaração tende a coincidir com o negócio¨ (</a:t>
            </a:r>
            <a:r>
              <a:rPr lang="pt-BR" dirty="0" err="1"/>
              <a:t>Antonio</a:t>
            </a:r>
            <a:r>
              <a:rPr lang="pt-BR" dirty="0"/>
              <a:t> Junqueira de Azevedo)</a:t>
            </a:r>
          </a:p>
          <a:p>
            <a:pPr marL="1944" indent="0">
              <a:buNone/>
            </a:pPr>
            <a:r>
              <a:rPr lang="pt-BR" dirty="0"/>
              <a:t>Junqueira também enfatiza ¨as circunstâncias negociais¨, o contexto social que atribui determinados efeitos à declaração.</a:t>
            </a:r>
          </a:p>
        </p:txBody>
      </p:sp>
      <p:pic>
        <p:nvPicPr>
          <p:cNvPr id="4" name="Imagem 3" descr="Homem de terno e gravata&#10;&#10;Descrição gerada automaticamente">
            <a:extLst>
              <a:ext uri="{FF2B5EF4-FFF2-40B4-BE49-F238E27FC236}">
                <a16:creationId xmlns:a16="http://schemas.microsoft.com/office/drawing/2014/main" id="{39B76A4D-0A8C-7342-9EDA-85851FADE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8" r="-1" b="11437"/>
          <a:stretch/>
        </p:blipFill>
        <p:spPr>
          <a:xfrm>
            <a:off x="6307308" y="450000"/>
            <a:ext cx="5441280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71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0CC80-6082-584F-9C97-E87E45D1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 da Rede, segundo Paula </a:t>
            </a:r>
            <a:r>
              <a:rPr lang="pt-BR" dirty="0" err="1"/>
              <a:t>Forgioni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A525BB-3E05-4B4F-BAB5-6DC97CABA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Conjunto de vários contratos bilaterais</a:t>
            </a:r>
          </a:p>
          <a:p>
            <a:r>
              <a:rPr lang="pt-BR" dirty="0"/>
              <a:t>Intensa colaboração entre as partes, para que se obtenha eficiência econômica</a:t>
            </a:r>
          </a:p>
          <a:p>
            <a:r>
              <a:rPr lang="pt-BR" dirty="0"/>
              <a:t>Interdependência econômica</a:t>
            </a:r>
          </a:p>
          <a:p>
            <a:r>
              <a:rPr lang="pt-BR" dirty="0"/>
              <a:t>Autonomia  jurídicas dos integrantes.</a:t>
            </a:r>
          </a:p>
        </p:txBody>
      </p:sp>
    </p:spTree>
    <p:extLst>
      <p:ext uri="{BB962C8B-B14F-4D97-AF65-F5344CB8AC3E}">
        <p14:creationId xmlns:p14="http://schemas.microsoft.com/office/powerpoint/2010/main" val="2526995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C2F39-0B7A-0948-BE83-9B8E546C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Espécies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0EF9EC-040E-9948-98C7-9D64F0BD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Redes Hierárquicas (com líderes) ou Paritárias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Redes verticais ou horizontais</a:t>
            </a:r>
          </a:p>
          <a:p>
            <a:endParaRPr lang="pt-BR" dirty="0"/>
          </a:p>
          <a:p>
            <a:pPr marL="1944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6213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969D1-5692-B94D-A606-759F2EF9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Dificuldades da construção de um conceito jurídico de rede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F6D0D1-BC9D-8B43-9D0A-AB61E6319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Não é contrato entre os participantes</a:t>
            </a:r>
          </a:p>
          <a:p>
            <a:endParaRPr lang="pt-BR" dirty="0"/>
          </a:p>
          <a:p>
            <a:r>
              <a:rPr lang="pt-BR" dirty="0"/>
              <a:t>Não é sociedade. Há um interesse da rede?</a:t>
            </a:r>
          </a:p>
          <a:p>
            <a:endParaRPr lang="pt-BR" dirty="0"/>
          </a:p>
          <a:p>
            <a:r>
              <a:rPr lang="pt-BR" dirty="0"/>
              <a:t>Qual a relação jurídica entre os integrantes da rede, sem vínculo contratual direto entre si?</a:t>
            </a:r>
          </a:p>
          <a:p>
            <a:endParaRPr lang="pt-BR" dirty="0"/>
          </a:p>
          <a:p>
            <a:r>
              <a:rPr lang="pt-BR" dirty="0"/>
              <a:t>No antitruste, tratada por seu impacto concorrencial</a:t>
            </a:r>
          </a:p>
          <a:p>
            <a:endParaRPr lang="pt-BR" dirty="0"/>
          </a:p>
          <a:p>
            <a:r>
              <a:rPr lang="pt-BR" dirty="0" err="1"/>
              <a:t>Buxbaum</a:t>
            </a:r>
            <a:r>
              <a:rPr lang="pt-BR" dirty="0"/>
              <a:t>: Rede não é conceito jurídico. </a:t>
            </a:r>
          </a:p>
        </p:txBody>
      </p:sp>
    </p:spTree>
    <p:extLst>
      <p:ext uri="{BB962C8B-B14F-4D97-AF65-F5344CB8AC3E}">
        <p14:creationId xmlns:p14="http://schemas.microsoft.com/office/powerpoint/2010/main" val="393488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43A9E1-2722-9845-BCC2-5923E45C8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40CEE8-9953-0B46-9F0E-0CCE9AB3E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Pode o líder discriminar entre os integrantes da rede, favorecendo alguns?</a:t>
            </a:r>
          </a:p>
          <a:p>
            <a:endParaRPr lang="pt-BR" dirty="0"/>
          </a:p>
          <a:p>
            <a:pPr marL="1944" indent="0">
              <a:buNone/>
            </a:pPr>
            <a:endParaRPr lang="pt-BR" dirty="0"/>
          </a:p>
          <a:p>
            <a:r>
              <a:rPr lang="pt-BR" dirty="0"/>
              <a:t>Como combater o </a:t>
            </a:r>
            <a:r>
              <a:rPr lang="pt-BR" dirty="0" err="1"/>
              <a:t>caronista</a:t>
            </a:r>
            <a:r>
              <a:rPr lang="pt-BR" dirty="0"/>
              <a:t> (</a:t>
            </a:r>
            <a:r>
              <a:rPr lang="pt-BR" dirty="0" err="1"/>
              <a:t>free-rider</a:t>
            </a:r>
            <a:r>
              <a:rPr lang="pt-BR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4096458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71FD6-801C-9714-527C-923BFE59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Algumas teorias civilistas que vão além do princípio da relatividade das convenções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3E3672-EDD4-B3B6-1064-09604DE2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/>
              <a:t>Responsabilidade aquiliana pela violação de situação jurídica entre terceiros</a:t>
            </a:r>
          </a:p>
          <a:p>
            <a:pPr>
              <a:buFont typeface="Wingdings" pitchFamily="2" charset="2"/>
              <a:buChar char="v"/>
            </a:pPr>
            <a:endParaRPr lang="pt-BR" dirty="0"/>
          </a:p>
          <a:p>
            <a:pPr>
              <a:buFont typeface="Wingdings" pitchFamily="2" charset="2"/>
              <a:buChar char="v"/>
            </a:pPr>
            <a:endParaRPr lang="pt-BR" dirty="0"/>
          </a:p>
          <a:p>
            <a:pPr>
              <a:buFont typeface="Wingdings" pitchFamily="2" charset="2"/>
              <a:buChar char="v"/>
            </a:pPr>
            <a:r>
              <a:rPr lang="pt-BR" dirty="0"/>
              <a:t>Estipulação </a:t>
            </a:r>
            <a:r>
              <a:rPr lang="pt-BR"/>
              <a:t>em favor de terceiro.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297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983E5D-55CC-A74C-BF61-D9379811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Jurisprudência usa conceito de redes no direito do consumidor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8DA48D-122B-5F48-AB19-EF34BC79A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Direito de usar plano UNIMED em outra região (TJMG)</a:t>
            </a:r>
          </a:p>
        </p:txBody>
      </p:sp>
    </p:spTree>
    <p:extLst>
      <p:ext uri="{BB962C8B-B14F-4D97-AF65-F5344CB8AC3E}">
        <p14:creationId xmlns:p14="http://schemas.microsoft.com/office/powerpoint/2010/main" val="1764388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05152-F60E-9144-ABF3-A05CF4C3D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Contratos Coligados. Um exemplo da Professora Paula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7B7DDA-481B-214B-841E-79AB76D3A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Empresa Estrangeira A detém patente de medicamento. Empresa brasileira  </a:t>
            </a:r>
            <a:r>
              <a:rPr lang="pt-BR" dirty="0" err="1"/>
              <a:t>B</a:t>
            </a:r>
            <a:r>
              <a:rPr lang="pt-BR" dirty="0"/>
              <a:t> é a fabricante</a:t>
            </a:r>
          </a:p>
          <a:p>
            <a:r>
              <a:rPr lang="pt-BR" dirty="0"/>
              <a:t>Constituem SPE para fabricar o remédio patenteado no Brasil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dirty="0"/>
              <a:t>Contrato Social da SPE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dirty="0"/>
              <a:t>Acordo de acionistas entre A e </a:t>
            </a:r>
            <a:r>
              <a:rPr lang="pt-BR" dirty="0" err="1"/>
              <a:t>B</a:t>
            </a:r>
            <a:endParaRPr lang="pt-BR" dirty="0"/>
          </a:p>
          <a:p>
            <a:pPr>
              <a:buFont typeface="Courier New" panose="02070309020205020404" pitchFamily="49" charset="0"/>
              <a:buChar char="o"/>
            </a:pPr>
            <a:r>
              <a:rPr lang="pt-BR" dirty="0"/>
              <a:t>Licenciamento da Patente de A para a SPE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dirty="0"/>
              <a:t>Contrato de locação da empresa </a:t>
            </a:r>
            <a:r>
              <a:rPr lang="pt-BR" dirty="0" err="1"/>
              <a:t>B</a:t>
            </a:r>
            <a:r>
              <a:rPr lang="pt-BR" dirty="0"/>
              <a:t> para a SPE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dirty="0"/>
              <a:t>Contrato de fornecimento ou distribuição da SPE para a empresa B.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dirty="0"/>
              <a:t>Mútuo de A para a SPE</a:t>
            </a:r>
          </a:p>
        </p:txBody>
      </p:sp>
    </p:spTree>
    <p:extLst>
      <p:ext uri="{BB962C8B-B14F-4D97-AF65-F5344CB8AC3E}">
        <p14:creationId xmlns:p14="http://schemas.microsoft.com/office/powerpoint/2010/main" val="6355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D4A3E-C16A-B446-997D-3D690A78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Contratos Coligados (contrapõem-se aos contratos independentes)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5E6C3D-E3D7-C04D-8EAE-B93228AC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Contratos existem autonomamente, mas estão estreitamente relacionados:  têm uma nexo funcional e de  interdependência</a:t>
            </a:r>
          </a:p>
          <a:p>
            <a:r>
              <a:rPr lang="pt-BR" dirty="0" err="1"/>
              <a:t>Coligaçao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lege: fiança e contrato principal, sublocação e locação</a:t>
            </a:r>
          </a:p>
          <a:p>
            <a:r>
              <a:rPr lang="pt-BR" dirty="0"/>
              <a:t>Coligação natural: </a:t>
            </a:r>
            <a:r>
              <a:rPr lang="pt-BR" dirty="0" err="1"/>
              <a:t>subempreitada</a:t>
            </a:r>
            <a:r>
              <a:rPr lang="pt-BR" dirty="0"/>
              <a:t> e empreitada.</a:t>
            </a:r>
          </a:p>
          <a:p>
            <a:r>
              <a:rPr lang="pt-BR" dirty="0"/>
              <a:t>Coligação voluntária expressa decorrente de cláusulas, ou pode ser implícita, decorrente das circunstância. Exemplos: contrato-quadro e contratos de aplicação (como fornecimento e as consequentes vendas).</a:t>
            </a:r>
          </a:p>
          <a:p>
            <a:r>
              <a:rPr lang="pt-BR" dirty="0"/>
              <a:t>Diferença entre  contratos coligados (pluralidade contratual, por  vezes com partes diversas) vs. Unidade contratual dos Contratos complexos (pluralidade de prestações) e mistos (combina elementos de tipos distintos)</a:t>
            </a:r>
          </a:p>
          <a:p>
            <a:endParaRPr lang="pt-BR" dirty="0"/>
          </a:p>
          <a:p>
            <a:pPr marL="1944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6104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2ED9E-EB55-914F-B79E-A6D50518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Importância jurídica dos contratos coligados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B344E7-59EA-EE4E-B430-94AE5BED0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Interpretação</a:t>
            </a:r>
          </a:p>
          <a:p>
            <a:r>
              <a:rPr lang="pt-BR" dirty="0"/>
              <a:t>Possibilidade de derrogação do regime jurídico típico, se houver coligação</a:t>
            </a:r>
          </a:p>
          <a:p>
            <a:r>
              <a:rPr lang="pt-BR" dirty="0"/>
              <a:t>Admissibilidade do inadimplemento cruzado, mesmo sem cláusula expressa (inclusive, no caso de inadimplemento de terceiros, desde que haja comunhão de interesses), para invocar </a:t>
            </a:r>
            <a:r>
              <a:rPr lang="pt-BR" dirty="0" err="1"/>
              <a:t>exceptio</a:t>
            </a:r>
            <a:r>
              <a:rPr lang="pt-BR" dirty="0"/>
              <a:t> non </a:t>
            </a:r>
            <a:r>
              <a:rPr lang="pt-BR" dirty="0" err="1"/>
              <a:t>adimplenti</a:t>
            </a:r>
            <a:r>
              <a:rPr lang="pt-BR" dirty="0"/>
              <a:t> </a:t>
            </a:r>
            <a:r>
              <a:rPr lang="pt-BR" dirty="0" err="1"/>
              <a:t>contractus</a:t>
            </a:r>
            <a:r>
              <a:rPr lang="pt-BR" dirty="0"/>
              <a:t>. Mas defende-se que não deva haver cumula das multas (só se cobra a do contrato inadimplido).</a:t>
            </a:r>
          </a:p>
        </p:txBody>
      </p:sp>
    </p:spTree>
    <p:extLst>
      <p:ext uri="{BB962C8B-B14F-4D97-AF65-F5344CB8AC3E}">
        <p14:creationId xmlns:p14="http://schemas.microsoft.com/office/powerpoint/2010/main" val="3078898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6C43541-2260-450F-94FF-322B705D7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4599C8-8F8B-E14C-1072-24F93407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0532" cy="986400"/>
          </a:xfrm>
        </p:spPr>
        <p:txBody>
          <a:bodyPr anchor="b">
            <a:normAutofit/>
          </a:bodyPr>
          <a:lstStyle/>
          <a:p>
            <a:r>
              <a:rPr lang="pt-BR" sz="3500" dirty="0"/>
              <a:t>A regra para as relações de consumo ( não se aplica às relações empresariais)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Carro cinza parado&#10;&#10;Descrição gerada automaticamente com confiança média">
            <a:extLst>
              <a:ext uri="{FF2B5EF4-FFF2-40B4-BE49-F238E27FC236}">
                <a16:creationId xmlns:a16="http://schemas.microsoft.com/office/drawing/2014/main" id="{FDFAC15B-72F4-7924-BB2A-D9BD84CC7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2" r="5280" b="2"/>
          <a:stretch/>
        </p:blipFill>
        <p:spPr>
          <a:xfrm>
            <a:off x="449999" y="2059200"/>
            <a:ext cx="5430101" cy="38916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5DB01D-14CE-E72F-2D78-124B3D2A1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900" y="1944000"/>
            <a:ext cx="5434900" cy="4006800"/>
          </a:xfrm>
        </p:spPr>
        <p:txBody>
          <a:bodyPr>
            <a:normAutofit/>
          </a:bodyPr>
          <a:lstStyle/>
          <a:p>
            <a:pPr marL="1944" indent="0">
              <a:lnSpc>
                <a:spcPct val="110000"/>
              </a:lnSpc>
              <a:buNone/>
            </a:pPr>
            <a:endParaRPr lang="pt-BR" sz="1000" dirty="0"/>
          </a:p>
          <a:p>
            <a:pPr marL="1944" indent="0">
              <a:lnSpc>
                <a:spcPct val="110000"/>
              </a:lnSpc>
              <a:buNone/>
            </a:pPr>
            <a:r>
              <a:rPr lang="pt-BR" sz="1000" dirty="0"/>
              <a:t>Invalidade de um contrato implica a dos coligados? A situação do financiamento de veículos</a:t>
            </a:r>
          </a:p>
          <a:p>
            <a:pPr marL="1944" indent="0">
              <a:lnSpc>
                <a:spcPct val="110000"/>
              </a:lnSpc>
              <a:buNone/>
            </a:pPr>
            <a:endParaRPr lang="pt-BR" sz="1000" dirty="0"/>
          </a:p>
          <a:p>
            <a:pPr marL="1944" indent="0">
              <a:lnSpc>
                <a:spcPct val="110000"/>
              </a:lnSpc>
              <a:buNone/>
            </a:pPr>
            <a:r>
              <a:rPr lang="en-US" sz="1000" b="0" i="0" dirty="0">
                <a:effectLst/>
                <a:latin typeface="Arial" panose="020B0604020202020204" pitchFamily="34" charset="0"/>
              </a:rPr>
              <a:t>Art. 54-F. São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conexos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coligados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ou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interdependentes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, entre outros, 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contrato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principal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fornecimento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produto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ou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serviço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contratos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acessórios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crédito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que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lhe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garantam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financiamento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quando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fornecedor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crédito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:       </a:t>
            </a:r>
          </a:p>
          <a:p>
            <a:pPr marL="1944" indent="0">
              <a:lnSpc>
                <a:spcPct val="110000"/>
              </a:lnSpc>
              <a:buNone/>
            </a:pPr>
            <a:r>
              <a:rPr lang="en-US" sz="1000" b="0" i="0" dirty="0">
                <a:effectLst/>
                <a:latin typeface="Arial" panose="020B0604020202020204" pitchFamily="34" charset="0"/>
              </a:rPr>
              <a:t>I -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recorrer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aos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serviços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fornecedor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produto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ou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serviço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para a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preparação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ou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a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conclusão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contrato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crédito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;       </a:t>
            </a:r>
            <a:endParaRPr lang="en-US" sz="1000" b="0" i="0" dirty="0">
              <a:effectLst/>
              <a:latin typeface="Times"/>
            </a:endParaRPr>
          </a:p>
          <a:p>
            <a:pPr marL="1944" indent="0">
              <a:lnSpc>
                <a:spcPct val="110000"/>
              </a:lnSpc>
              <a:buNone/>
            </a:pPr>
            <a:r>
              <a:rPr lang="en-US" sz="1000" b="0" i="0" dirty="0">
                <a:effectLst/>
                <a:latin typeface="Arial" panose="020B0604020202020204" pitchFamily="34" charset="0"/>
              </a:rPr>
              <a:t>II -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oferecer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crédito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no local da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atividade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empresarial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fornecedor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produto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ou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serviço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financiado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ou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onde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contrato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principal for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celebrado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.     </a:t>
            </a:r>
            <a:endParaRPr lang="en-US" sz="1000" b="0" i="0" dirty="0">
              <a:effectLst/>
              <a:latin typeface="Times"/>
            </a:endParaRPr>
          </a:p>
          <a:p>
            <a:pPr marL="1944" indent="0">
              <a:lnSpc>
                <a:spcPct val="110000"/>
              </a:lnSpc>
              <a:buNone/>
            </a:pPr>
            <a:r>
              <a:rPr lang="en-US" sz="1000" b="0" i="0" dirty="0">
                <a:effectLst/>
                <a:latin typeface="Arial" panose="020B0604020202020204" pitchFamily="34" charset="0"/>
              </a:rPr>
              <a:t>§ 1º 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exercício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direito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arrependimento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nas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hipóteses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previstas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neste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Código, no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contrato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principal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ou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no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contrato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crédito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implica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a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resolução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pleno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direito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contrato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que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lhe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seja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conexo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.    </a:t>
            </a:r>
            <a:endParaRPr lang="en-US" sz="1000" b="0" i="0" dirty="0">
              <a:effectLst/>
              <a:latin typeface="Times"/>
            </a:endParaRPr>
          </a:p>
          <a:p>
            <a:pPr marL="1944" indent="0">
              <a:lnSpc>
                <a:spcPct val="110000"/>
              </a:lnSpc>
              <a:buNone/>
            </a:pPr>
            <a:r>
              <a:rPr lang="en-US" sz="1000" b="0" i="0" dirty="0">
                <a:effectLst/>
                <a:latin typeface="Arial" panose="020B0604020202020204" pitchFamily="34" charset="0"/>
              </a:rPr>
              <a:t>§ 2º Nos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casos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dos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incisos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I e II do caput 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deste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artigo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, se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houver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inexecução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qualquer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das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obrigações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deveres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fornecedor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produto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ou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serviço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, 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consumidor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poderá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requerer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a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rescisão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contrato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não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cumprido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contra 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fornecedor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do 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crédito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.       </a:t>
            </a:r>
            <a:endParaRPr lang="en-US" sz="1000" b="0" i="0" dirty="0">
              <a:effectLst/>
              <a:latin typeface="Times"/>
            </a:endParaRPr>
          </a:p>
          <a:p>
            <a:pPr>
              <a:lnSpc>
                <a:spcPct val="110000"/>
              </a:lnSpc>
            </a:pPr>
            <a:endParaRPr lang="pt-BR" sz="1000" dirty="0"/>
          </a:p>
          <a:p>
            <a:pPr>
              <a:lnSpc>
                <a:spcPct val="110000"/>
              </a:lnSpc>
            </a:pP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41825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B9DAD31-99D7-FB4C-A7AD-77DD0AB9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55200"/>
            <a:ext cx="5432045" cy="1969200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4500"/>
              <a:t>A insuficiência da declaração negocial e a reflexão de Ian MacNeil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5432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0F6C6FD8-CA50-AD46-850B-16EE9843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3160"/>
          <a:stretch/>
        </p:blipFill>
        <p:spPr>
          <a:xfrm>
            <a:off x="6311900" y="10"/>
            <a:ext cx="5880100" cy="685799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7F2ECD4-F12F-3843-B096-8FE5C940B24F}"/>
              </a:ext>
            </a:extLst>
          </p:cNvPr>
          <p:cNvSpPr txBox="1"/>
          <p:nvPr/>
        </p:nvSpPr>
        <p:spPr>
          <a:xfrm>
            <a:off x="734518" y="4077325"/>
            <a:ext cx="4942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 importância </a:t>
            </a:r>
            <a:r>
              <a:rPr lang="pt-BR" dirty="0" err="1"/>
              <a:t>tambem</a:t>
            </a:r>
            <a:r>
              <a:rPr lang="pt-BR" dirty="0"/>
              <a:t> dos estudos</a:t>
            </a:r>
          </a:p>
          <a:p>
            <a:r>
              <a:rPr lang="pt-BR" dirty="0"/>
              <a:t>de  Stewart Macaulay sobre as práticas contratuais</a:t>
            </a:r>
          </a:p>
          <a:p>
            <a:r>
              <a:rPr lang="pt-BR" dirty="0"/>
              <a:t>Não formalizadas </a:t>
            </a:r>
          </a:p>
        </p:txBody>
      </p:sp>
    </p:spTree>
    <p:extLst>
      <p:ext uri="{BB962C8B-B14F-4D97-AF65-F5344CB8AC3E}">
        <p14:creationId xmlns:p14="http://schemas.microsoft.com/office/powerpoint/2010/main" val="3162436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C045C-31E2-2F47-AEF2-DB74E4DD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Responsabilidade solidária por contrato coligado (no direito do consumidor)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6F286F-D69E-9A48-9EB1-979FB6897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¨o agravado busca em sua ação obter o cancelamento do gravame que alega ter sido incluído de forma fraudulenta sobre seu veículo e a reparação por dano moral que lhe possa ser eventualmente devida, sendo plenamente pertinente ao polo passivo dessa ação que lá conste tanto a instituição financeira que liberou o financiamento e incluiu o gravame sobre o veículo do agravado quanto a vendedora do veículo, beneficiada pelo crédito liberado em razão do financiamento que teve como objeto, supostamente, o mesmo veículo adquirido pelo autor agravado. Por tudo isso, de rigor o acolhimento do pedido, no sentido de permitir a inclusão de </a:t>
            </a:r>
            <a:r>
              <a:rPr lang="pt-BR" dirty="0" err="1"/>
              <a:t>Klasse</a:t>
            </a:r>
            <a:r>
              <a:rPr lang="pt-BR" dirty="0"/>
              <a:t> Motors Veículos Ltda. ME no polo passivo da ação, ante sua solidariedade junto à agravante, por terem celebrado contratos coligados¨ (TJSP, 13  Vara Direito Privado,  Agravo de Instrumento nº 2134031-88.2021.8.26.0000, j. 28 de agosto de 2021)</a:t>
            </a:r>
          </a:p>
        </p:txBody>
      </p:sp>
    </p:spTree>
    <p:extLst>
      <p:ext uri="{BB962C8B-B14F-4D97-AF65-F5344CB8AC3E}">
        <p14:creationId xmlns:p14="http://schemas.microsoft.com/office/powerpoint/2010/main" val="3309562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A00039-2E8E-334E-B7A2-16502689F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Contratos coligados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7916E1-3F7E-054F-9732-2F3DC4CCF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COMPRA E VENDA DE VEÍCULO Ação de rescisão contratual c/c devolução de quantia paga e indenização Interligação entre os contratos de aquisição do veículo e o de financiamento Legitimidade de parte do banco, prevista na Lei nº 8.078/90 </a:t>
            </a:r>
            <a:r>
              <a:rPr lang="pt-BR" b="1" dirty="0"/>
              <a:t>Vício de fabricação que surgiu enquanto o veículo ainda estava na garantia e que não foi resolvido pela concessionária Prova da ausência de vício que caberia aos réus, que, no entanto, optaram pelo julgamento antecipado da lide </a:t>
            </a:r>
            <a:r>
              <a:rPr lang="pt-BR" dirty="0"/>
              <a:t>Pedidos da fabricante, no apelo, referentes à restituição das despesas com financiamento e da incidência de correção monetária sobre esses valores Ré que não foi condenada a tanto, mas apenas à indenização por danos morais Falta de interesse recursal, nesses pontos Quitação de eventuais débitos incidentes sobre o veículo que fica sob a responsabilidade da autora enquanto o bem estiver em suas mãos Entrega à ré dos documentos necessários para providenciar a baixa do gravame Sentença complementada, nesses dois aspectos Danos morais devidos Indenização fixada que atende aos critérios da razoabilidade e proporcionalidade (TJSP, 32 </a:t>
            </a:r>
            <a:r>
              <a:rPr lang="pt-BR" dirty="0" err="1"/>
              <a:t>Camara</a:t>
            </a:r>
            <a:r>
              <a:rPr lang="pt-BR" dirty="0"/>
              <a:t> de Direito de Privado, 26 de agosto de 2021).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525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192E4E9A-E992-419C-B03A-5686FEC1D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80AC1D-2EA9-6243-AF6C-7E6E7323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0532" cy="986400"/>
          </a:xfrm>
        </p:spPr>
        <p:txBody>
          <a:bodyPr anchor="b">
            <a:normAutofit fontScale="90000"/>
          </a:bodyPr>
          <a:lstStyle/>
          <a:p>
            <a:r>
              <a:rPr lang="pt-BR" sz="3500" i="0" dirty="0"/>
              <a:t>Teoria relacional: primazia da práxis contratual (como num casamento...)</a:t>
            </a:r>
            <a:br>
              <a:rPr lang="pt-BR" sz="3500" i="0" dirty="0"/>
            </a:br>
            <a:endParaRPr lang="pt-BR" sz="3500" i="0" dirty="0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6B5F859A-8AD1-764D-ABB9-AD741212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58" r="1" b="21565"/>
          <a:stretch/>
        </p:blipFill>
        <p:spPr>
          <a:xfrm>
            <a:off x="449999" y="2059199"/>
            <a:ext cx="7608151" cy="4014743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8F790C-25F8-BE4F-95BC-85FAF7E0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588" y="1944000"/>
            <a:ext cx="3490212" cy="4006800"/>
          </a:xfrm>
        </p:spPr>
        <p:txBody>
          <a:bodyPr>
            <a:normAutofit/>
          </a:bodyPr>
          <a:lstStyle/>
          <a:p>
            <a:pPr marL="1944" indent="0">
              <a:buNone/>
            </a:pPr>
            <a:endParaRPr lang="pt-BR" dirty="0"/>
          </a:p>
          <a:p>
            <a:pPr marL="1944" indent="0" algn="just">
              <a:buNone/>
            </a:pPr>
            <a:r>
              <a:rPr lang="pt-BR" dirty="0"/>
              <a:t>O instrumento é apenas o ponta pé inicial do jogo.</a:t>
            </a:r>
          </a:p>
          <a:p>
            <a:pPr marL="1944" indent="0" algn="just">
              <a:buNone/>
            </a:pPr>
            <a:r>
              <a:rPr lang="pt-BR" dirty="0"/>
              <a:t>Ao longo da vida contratual, criam-se obrigações, concretizam-se outras, estabilizam-se procedimentos. </a:t>
            </a:r>
          </a:p>
        </p:txBody>
      </p:sp>
    </p:spTree>
    <p:extLst>
      <p:ext uri="{BB962C8B-B14F-4D97-AF65-F5344CB8AC3E}">
        <p14:creationId xmlns:p14="http://schemas.microsoft.com/office/powerpoint/2010/main" val="423346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079800-56F8-4FBC-9EC3-9B7FCA7BA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99B397-6C6F-954E-8888-EAEF2915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7380000" cy="860400"/>
          </a:xfrm>
        </p:spPr>
        <p:txBody>
          <a:bodyPr anchor="b">
            <a:normAutofit/>
          </a:bodyPr>
          <a:lstStyle/>
          <a:p>
            <a:r>
              <a:rPr lang="pt-BR" sz="2000" i="0" dirty="0"/>
              <a:t>Isso torna muito mais difícil a solução dos litígios contratuais.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73836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6734B8-3058-B040-AAE4-F67852715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7380000" cy="4006800"/>
          </a:xfrm>
        </p:spPr>
        <p:txBody>
          <a:bodyPr>
            <a:normAutofit/>
          </a:bodyPr>
          <a:lstStyle/>
          <a:p>
            <a:pPr marL="1944" indent="0">
              <a:buNone/>
            </a:pPr>
            <a:endParaRPr lang="pt-BR" sz="2400" dirty="0"/>
          </a:p>
          <a:p>
            <a:pPr marL="1944" indent="0">
              <a:buNone/>
            </a:pPr>
            <a:endParaRPr lang="pt-BR" sz="2400" dirty="0"/>
          </a:p>
          <a:p>
            <a:pPr marL="1944" indent="0">
              <a:buNone/>
            </a:pPr>
            <a:r>
              <a:rPr lang="pt-BR" sz="2400" dirty="0">
                <a:solidFill>
                  <a:schemeClr val="tx1">
                    <a:alpha val="55000"/>
                  </a:schemeClr>
                </a:solidFill>
              </a:rPr>
              <a:t>O julgador ou o árbitro não se limitam a ver a fotografia, mas devem assistir todo o filme</a:t>
            </a:r>
            <a:endParaRPr lang="pt-BR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4" name="Imagem 3" descr="Foto editada de grupo de pessoas posando para foto&#10;&#10;Descrição gerada automaticamente">
            <a:extLst>
              <a:ext uri="{FF2B5EF4-FFF2-40B4-BE49-F238E27FC236}">
                <a16:creationId xmlns:a16="http://schemas.microsoft.com/office/drawing/2014/main" id="{4E461F82-3814-EB4D-96FE-794CD459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5" r="4459" b="-3"/>
          <a:stretch/>
        </p:blipFill>
        <p:spPr>
          <a:xfrm>
            <a:off x="8256588" y="450000"/>
            <a:ext cx="3485412" cy="2664000"/>
          </a:xfrm>
          <a:custGeom>
            <a:avLst/>
            <a:gdLst/>
            <a:ahLst/>
            <a:cxnLst/>
            <a:rect l="l" t="t" r="r" b="b"/>
            <a:pathLst>
              <a:path w="3485412" h="2664000">
                <a:moveTo>
                  <a:pt x="0" y="0"/>
                </a:moveTo>
                <a:lnTo>
                  <a:pt x="3485412" y="0"/>
                </a:lnTo>
                <a:lnTo>
                  <a:pt x="3485412" y="2664000"/>
                </a:lnTo>
                <a:lnTo>
                  <a:pt x="0" y="2664000"/>
                </a:lnTo>
                <a:close/>
              </a:path>
            </a:pathLst>
          </a:custGeom>
        </p:spPr>
      </p:pic>
      <p:pic>
        <p:nvPicPr>
          <p:cNvPr id="5" name="Imagem 4" descr="Foto preta e branca de homens posando para foto&#10;&#10;Descrição gerada automaticamente">
            <a:extLst>
              <a:ext uri="{FF2B5EF4-FFF2-40B4-BE49-F238E27FC236}">
                <a16:creationId xmlns:a16="http://schemas.microsoft.com/office/drawing/2014/main" id="{DBB143AD-3EA1-8E4F-9CE4-3874F66C2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7" r="10720" b="-3"/>
          <a:stretch/>
        </p:blipFill>
        <p:spPr>
          <a:xfrm>
            <a:off x="8256588" y="3294000"/>
            <a:ext cx="3485412" cy="2664000"/>
          </a:xfrm>
          <a:custGeom>
            <a:avLst/>
            <a:gdLst/>
            <a:ahLst/>
            <a:cxnLst/>
            <a:rect l="l" t="t" r="r" b="b"/>
            <a:pathLst>
              <a:path w="3485412" h="2664000">
                <a:moveTo>
                  <a:pt x="0" y="0"/>
                </a:moveTo>
                <a:lnTo>
                  <a:pt x="3485412" y="0"/>
                </a:lnTo>
                <a:lnTo>
                  <a:pt x="3485412" y="2664000"/>
                </a:lnTo>
                <a:lnTo>
                  <a:pt x="0" y="2664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342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2E4E9A-E992-419C-B03A-5686FEC1D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EBA02E-9A7D-CF46-AF52-BD52CE62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0532" cy="986400"/>
          </a:xfrm>
        </p:spPr>
        <p:txBody>
          <a:bodyPr anchor="b">
            <a:noAutofit/>
          </a:bodyPr>
          <a:lstStyle/>
          <a:p>
            <a:pPr marL="1944" indent="0">
              <a:lnSpc>
                <a:spcPct val="110000"/>
              </a:lnSpc>
            </a:pPr>
            <a:r>
              <a:rPr lang="pt-BR" dirty="0"/>
              <a:t>A práxis contratual confere direitos à parte?   Pode ser invocada contra a letra do instrumento?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Caminhão de terra com árvores ao fundo&#10;&#10;Descrição gerada automaticamente com confiança baixa">
            <a:extLst>
              <a:ext uri="{FF2B5EF4-FFF2-40B4-BE49-F238E27FC236}">
                <a16:creationId xmlns:a16="http://schemas.microsoft.com/office/drawing/2014/main" id="{DD5D91CF-CD2E-134E-A655-977D1565E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1" r="-2" b="15870"/>
          <a:stretch/>
        </p:blipFill>
        <p:spPr>
          <a:xfrm>
            <a:off x="449999" y="2059200"/>
            <a:ext cx="7374789" cy="38916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FC048D-F98E-4145-8601-C40C7CA6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588" y="1944000"/>
            <a:ext cx="3490212" cy="4006800"/>
          </a:xfrm>
        </p:spPr>
        <p:txBody>
          <a:bodyPr>
            <a:normAutofit/>
          </a:bodyPr>
          <a:lstStyle/>
          <a:p>
            <a:pPr marL="1944" indent="0">
              <a:lnSpc>
                <a:spcPct val="110000"/>
              </a:lnSpc>
              <a:buNone/>
            </a:pPr>
            <a:endParaRPr lang="pt-BR" sz="1700" dirty="0"/>
          </a:p>
          <a:p>
            <a:pPr marL="1944" indent="0" algn="just">
              <a:lnSpc>
                <a:spcPct val="110000"/>
              </a:lnSpc>
              <a:buNone/>
            </a:pPr>
            <a:r>
              <a:rPr lang="pt-BR" sz="1900" dirty="0"/>
              <a:t>Exemplo concreto: Contrato diz que partes avençarão prazo para pagamento, e, não havendo consenso, o prazo será de 10 dias. Por anos, praxe foi concessão de 60 dias de prazo para o pagamento. Aí passou a ser 10 dias, causando inadimplemento.</a:t>
            </a:r>
          </a:p>
          <a:p>
            <a:pPr marL="1944" indent="0">
              <a:lnSpc>
                <a:spcPct val="110000"/>
              </a:lnSpc>
              <a:buNone/>
            </a:pPr>
            <a:endParaRPr lang="pt-BR" sz="1700" dirty="0"/>
          </a:p>
          <a:p>
            <a:pPr marL="1944" indent="0">
              <a:lnSpc>
                <a:spcPct val="110000"/>
              </a:lnSpc>
              <a:buNone/>
            </a:pP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50824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E9F6-E915-6042-B5BA-D6ED87B4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práxis contratual confere direitos à parte?   Pode ser invocada contra a letra do instrumento?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AAF0CD-2202-F34F-A093-9CF6499A0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72" y="1735200"/>
            <a:ext cx="11301984" cy="4059958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tx1">
                    <a:alpha val="55000"/>
                  </a:schemeClr>
                </a:solidFill>
              </a:rPr>
              <a:t>Contrato com prazo de vigência de um ano prevê renovação automática, se não for denunciado até 30 dias ante de seu termo.</a:t>
            </a:r>
          </a:p>
          <a:p>
            <a:r>
              <a:rPr lang="pt-BR" dirty="0">
                <a:solidFill>
                  <a:schemeClr val="tx1">
                    <a:alpha val="55000"/>
                  </a:schemeClr>
                </a:solidFill>
              </a:rPr>
              <a:t>Houve renovação automática durante 40 anos.</a:t>
            </a:r>
          </a:p>
          <a:p>
            <a:r>
              <a:rPr lang="pt-BR" dirty="0">
                <a:solidFill>
                  <a:schemeClr val="tx1">
                    <a:alpha val="55000"/>
                  </a:schemeClr>
                </a:solidFill>
              </a:rPr>
              <a:t>Uma das partes pode recusar a renovação 30 dias antes do final de determinado período anual? Ou o contrato, pela sua práxis, deve ser reputado como por prazo indeterminado, e reger-se pela regra do parágrafo  único, do artigo 473 CC:</a:t>
            </a:r>
          </a:p>
          <a:p>
            <a:pPr marL="1944" indent="0">
              <a:buNone/>
            </a:pPr>
            <a:r>
              <a:rPr lang="pt-BR" i="1" dirty="0">
                <a:solidFill>
                  <a:schemeClr val="tx1">
                    <a:alpha val="55000"/>
                  </a:schemeClr>
                </a:solidFill>
              </a:rPr>
              <a:t> Se, porém, dada a natureza do contrato, uma das partes houver feito investimentos consideráveis para a sua execução, a denúncia unilateral só produzirá efeito depois de transcorrido prazo compatível com a natureza e o vulto dos investimentos.</a:t>
            </a:r>
          </a:p>
          <a:p>
            <a:pPr marL="1944" indent="0">
              <a:buNone/>
            </a:pP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B362A-F5CE-144F-8AA9-11E5C944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Foco na cooperação e na solidariedade contratual.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F4B83D-D4F1-094A-ADF2-D189300D0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72" y="1735200"/>
            <a:ext cx="11301984" cy="4734000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Relações humanas se baseiam na reciprocidade. Exemplo de </a:t>
            </a:r>
            <a:r>
              <a:rPr lang="pt-BR" dirty="0" err="1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MacNeil</a:t>
            </a:r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sobre mendigo que retribuiu caridade</a:t>
            </a:r>
          </a:p>
          <a:p>
            <a:r>
              <a:rPr lang="pt-BR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¨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áreas sexy do contrato são a solidariedade contratual e o poder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MACNEIL, Ian. New Social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Contract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pág. 85.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Devemos começar pelo começo. No começo havia a sociedade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pt-BR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(...)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Contract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totally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isolated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utility-maximising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contract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</a:t>
            </a:r>
            <a:r>
              <a:rPr lang="pt-B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dirty="0">
              <a:solidFill>
                <a:schemeClr val="tx1">
                  <a:alpha val="5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fato óbvio mas olvidado é que a interação contratual não ocorre no vácuo, mas no seio da sociedade: “ </a:t>
            </a:r>
            <a:r>
              <a:rPr lang="pt-BR" i="1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contrato entre indivíduos totalmente isolado, e que só pensem na maximização de suas utilidades, não é contrato, mas guerra¨ (</a:t>
            </a:r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Ian </a:t>
            </a:r>
            <a:r>
              <a:rPr lang="pt-BR" dirty="0" err="1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MacNeil</a:t>
            </a:r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i="1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contrato é apenas uma onda no grande mar dos costumes</a:t>
            </a:r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(.Harold </a:t>
            </a:r>
            <a:r>
              <a:rPr lang="pt-BR" dirty="0" err="1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Havighurst</a:t>
            </a:r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i="1" baseline="30000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1944" indent="0">
              <a:buNone/>
            </a:pPr>
            <a:endParaRPr lang="pt-BR" dirty="0">
              <a:solidFill>
                <a:schemeClr val="tx1">
                  <a:alpha val="5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i="1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contrato não deve ser considerado como um avião kamikaze em que as partes se comprometem a uma mútua destruição</a:t>
            </a:r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(juiz </a:t>
            </a:r>
            <a:r>
              <a:rPr lang="pt-BR" dirty="0" err="1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Musmanno</a:t>
            </a:r>
            <a:r>
              <a:rPr lang="pt-BR" dirty="0">
                <a:solidFill>
                  <a:schemeClr val="tx1">
                    <a:alpha val="5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944" indent="0">
              <a:buNone/>
            </a:pPr>
            <a:endParaRPr lang="pt-BR" dirty="0">
              <a:solidFill>
                <a:schemeClr val="tx1">
                  <a:alpha val="55000"/>
                </a:schemeClr>
              </a:solidFill>
            </a:endParaRPr>
          </a:p>
          <a:p>
            <a:endParaRPr lang="pt-BR" dirty="0">
              <a:solidFill>
                <a:schemeClr val="tx1">
                  <a:alpha val="5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954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B362A-F5CE-144F-8AA9-11E5C944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Foco na cooperação e na solidariedade contratual.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F4B83D-D4F1-094A-ADF2-D189300D0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944" indent="0">
              <a:buNone/>
            </a:pPr>
            <a:r>
              <a:rPr lang="pt-BR" dirty="0"/>
              <a:t>Foco na cooperação é que distingue conceito de contrato relacional da ideia de contratos incompletos. Escolha de Chicago enxerga das lacunas contratuais apenas como uma questão de custos de transação, a ser solucionada pela aplicação de regras legais subsidiárias (default </a:t>
            </a:r>
            <a:r>
              <a:rPr lang="pt-BR" dirty="0" err="1"/>
              <a:t>rules</a:t>
            </a:r>
            <a:r>
              <a:rPr lang="pt-BR" dirty="0"/>
              <a:t>), e principio geral da liberdade.</a:t>
            </a:r>
          </a:p>
          <a:p>
            <a:pPr marL="1944" indent="0">
              <a:buNone/>
            </a:pPr>
            <a:r>
              <a:rPr lang="pt-BR" dirty="0" err="1"/>
              <a:t>MacNeil</a:t>
            </a:r>
            <a:r>
              <a:rPr lang="pt-BR" dirty="0"/>
              <a:t> critica a teoria do ¨inadimplemento eficiente do contrato¨ no que diz respeito aos contratos relacionais, dada a importância e o valor da cooperação, bem como pela </a:t>
            </a:r>
            <a:r>
              <a:rPr lang="pt-BR" dirty="0" err="1"/>
              <a:t>imprevibilidade</a:t>
            </a:r>
            <a:r>
              <a:rPr lang="pt-BR" dirty="0"/>
              <a:t> dos efeitos do inadimplemento</a:t>
            </a:r>
          </a:p>
          <a:p>
            <a:endParaRPr lang="pt-BR" dirty="0"/>
          </a:p>
          <a:p>
            <a:pPr marL="1944" indent="0">
              <a:buNone/>
            </a:pPr>
            <a:r>
              <a:rPr lang="pt-BR" dirty="0"/>
              <a:t>EXEMPLOS CONCRETOS DE COOPERAÇÃO: CONTRATOS DE ALIANÇA, E DISPUTE BOARDS EM CONTRATOS DE INFRAESTRUTURA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7420336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3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210A94-7002-4037-AFD3-91EFD2585E48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bba5f7d-3b76-4a58-9735-74f0064eafba"/>
    <ds:schemaRef ds:uri="4c414ac8-549e-4ca5-81e3-16b3f3eb5c2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DD6FE1-3538-4B72-B40D-D45008F2E2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8DDE5B-68D9-441D-B78F-D74F36F982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2379</Words>
  <Application>Microsoft Macintosh PowerPoint</Application>
  <PresentationFormat>Widescreen</PresentationFormat>
  <Paragraphs>185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0" baseType="lpstr">
      <vt:lpstr>Arial</vt:lpstr>
      <vt:lpstr>Bell MT</vt:lpstr>
      <vt:lpstr>Calibri</vt:lpstr>
      <vt:lpstr>Calibri Light</vt:lpstr>
      <vt:lpstr>Courier New</vt:lpstr>
      <vt:lpstr>Times</vt:lpstr>
      <vt:lpstr>Times New Roman</vt:lpstr>
      <vt:lpstr>Wingdings</vt:lpstr>
      <vt:lpstr>ThinLineVTI</vt:lpstr>
      <vt:lpstr>Contratos Relacionais. Redes Contratuais. Contratos Coligados </vt:lpstr>
      <vt:lpstr>Visão civilista: primazia da declaração negocial na formação dos contratos</vt:lpstr>
      <vt:lpstr>A insuficiência da declaração negocial e a reflexão de Ian MacNeil</vt:lpstr>
      <vt:lpstr>Teoria relacional: primazia da práxis contratual (como num casamento...) </vt:lpstr>
      <vt:lpstr>Isso torna muito mais difícil a solução dos litígios contratuais. </vt:lpstr>
      <vt:lpstr>A práxis contratual confere direitos à parte?   Pode ser invocada contra a letra do instrumento?</vt:lpstr>
      <vt:lpstr>A práxis contratual confere direitos à parte?   Pode ser invocada contra a letra do instrumento?</vt:lpstr>
      <vt:lpstr>Foco na cooperação e na solidariedade contratual. </vt:lpstr>
      <vt:lpstr>Foco na cooperação e na solidariedade contratual. </vt:lpstr>
      <vt:lpstr>Distinção feita por Ian MacNeil entre Contratos Descontínuos ou Spot e Contratos Relacionais</vt:lpstr>
      <vt:lpstr>Capítulos do textbook de Macneil e Gudel, “Contracts: Exchange Transactions and Relations. Cases and Materials”: </vt:lpstr>
      <vt:lpstr>Simbiose e dependência reciproca</vt:lpstr>
      <vt:lpstr>Jurisprudência do STJ </vt:lpstr>
      <vt:lpstr>Críticas à Teoria Relacional</vt:lpstr>
      <vt:lpstr>Os contratos híbridos. Williamson levando adiante Coase e MacNeil</vt:lpstr>
      <vt:lpstr>RONALD COASE</vt:lpstr>
      <vt:lpstr>Willliamson</vt:lpstr>
      <vt:lpstr>Contratos Híbridos</vt:lpstr>
      <vt:lpstr>REDES CONTRATUAIS</vt:lpstr>
      <vt:lpstr>Características da Rede, segundo Paula Forgioni</vt:lpstr>
      <vt:lpstr>Espécies</vt:lpstr>
      <vt:lpstr>Dificuldades da construção de um conceito jurídico de rede</vt:lpstr>
      <vt:lpstr>Problemas</vt:lpstr>
      <vt:lpstr>Algumas teorias civilistas que vão além do princípio da relatividade das convenções</vt:lpstr>
      <vt:lpstr>Jurisprudência usa conceito de redes no direito do consumidor</vt:lpstr>
      <vt:lpstr>Contratos Coligados. Um exemplo da Professora Paula</vt:lpstr>
      <vt:lpstr>Contratos Coligados (contrapõem-se aos contratos independentes)</vt:lpstr>
      <vt:lpstr>Importância jurídica dos contratos coligados</vt:lpstr>
      <vt:lpstr>A regra para as relações de consumo ( não se aplica às relações empresariais)</vt:lpstr>
      <vt:lpstr>Responsabilidade solidária por contrato coligado (no direito do consumidor)</vt:lpstr>
      <vt:lpstr>Contratos coligados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Formação dos Contratos. Contratos Relacionais. Redes Contratuais. Contratos Coligados </dc:title>
  <dc:creator>Ruy Pereira Camilo Junior</dc:creator>
  <cp:lastModifiedBy>Ruy Camilo</cp:lastModifiedBy>
  <cp:revision>3</cp:revision>
  <dcterms:created xsi:type="dcterms:W3CDTF">2021-08-31T02:10:57Z</dcterms:created>
  <dcterms:modified xsi:type="dcterms:W3CDTF">2023-08-29T04:44:51Z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0x0101009E5DFEBCE2E50B4B8EF365B1600A6302</vt:lpwstr>
  </property>
</Properties>
</file>