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82B4A-B50C-43A1-A2A5-68D2343A564D}" type="datetimeFigureOut">
              <a:rPr lang="pt-BR" smtClean="0"/>
              <a:pPr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4F338-6178-4658-8D78-E63DB017A9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571503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O Futuro do Estado 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01122" cy="4857784"/>
          </a:xfrm>
        </p:spPr>
        <p:txBody>
          <a:bodyPr>
            <a:normAutofit/>
          </a:bodyPr>
          <a:lstStyle/>
          <a:p>
            <a:r>
              <a:rPr lang="pt-B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Questões norteadoras </a:t>
            </a:r>
          </a:p>
          <a:p>
            <a:endParaRPr lang="pt-BR" sz="2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B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Intervencionismo Estatal X Liberalismo de Estado;</a:t>
            </a:r>
          </a:p>
          <a:p>
            <a:pPr marL="457200" indent="-457200" algn="just">
              <a:buAutoNum type="arabicParenR"/>
            </a:pP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Há ainda a dicotomia Capitalismo X Socialismo? </a:t>
            </a:r>
          </a:p>
          <a:p>
            <a:pPr marL="457200" indent="-457200" algn="just">
              <a:buAutoNum type="arabicParenR"/>
            </a:pP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Estado e a promoção dos Direitos Humanos: universalismo X relativismo</a:t>
            </a:r>
          </a:p>
          <a:p>
            <a:pPr marL="457200" indent="-457200" algn="just">
              <a:buAutoNum type="arabicParenR"/>
            </a:pP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Globalização: Estado Regional X Supranacional </a:t>
            </a:r>
          </a:p>
          <a:p>
            <a:pPr marL="457200" indent="-457200" algn="just">
              <a:buAutoNum type="arabicParenR"/>
            </a:pP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Qualidade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 democracia </a:t>
            </a:r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571503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O Futuro do Estado 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01122" cy="4857784"/>
          </a:xfrm>
        </p:spPr>
        <p:txBody>
          <a:bodyPr>
            <a:normAutofit/>
          </a:bodyPr>
          <a:lstStyle/>
          <a:p>
            <a:pPr algn="just"/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pt-BR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Futuramente, é possível que os nativos desses países se tornem mais fortes, ou os da Europa mais fracos, e os habitantes de todas as diversas regiões do mundo possam chegar àquela igualdade de coragem e força que, inspirando temor mútuo, constitui o único fator capaz de intimidar a injustiça das nações independentes e transformá-las em certa espécie de respeito pelos direitos recíprocos</a:t>
            </a: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(Adam Smith. </a:t>
            </a:r>
            <a:r>
              <a:rPr lang="pt-BR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riqueza das nações. </a:t>
            </a: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São Paulo: Abril Cultural, 1984)</a:t>
            </a:r>
            <a:r>
              <a:rPr lang="pt-BR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571503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O Futuro do Estado 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01122" cy="5072098"/>
          </a:xfrm>
        </p:spPr>
        <p:txBody>
          <a:bodyPr>
            <a:normAutofit lnSpcReduction="10000"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Intervencionismo Estatal X Liberalismo de Estado</a:t>
            </a:r>
          </a:p>
          <a:p>
            <a:endParaRPr lang="pt-B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que é o liberalismo de Estado no mundo contemporâneo?</a:t>
            </a:r>
          </a:p>
          <a:p>
            <a:pPr marL="457200" indent="-457200"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Regras de mercado regulando as relações econômicas</a:t>
            </a:r>
          </a:p>
          <a:p>
            <a:pPr marL="457200" indent="-457200"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Desoneração do Estado na prestação de serviços: Privatização / Concessão / Permissão / Terceirização </a:t>
            </a:r>
          </a:p>
          <a:p>
            <a:pPr marL="457200" indent="-457200"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Equilíbrio das contas públicas e relativização dos gastos públicos </a:t>
            </a:r>
          </a:p>
          <a:p>
            <a:pPr marL="457200" indent="-457200"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Controle dos gastos sociais </a:t>
            </a:r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 startAt="2"/>
            </a:pP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que é o intervencionismo Estatal no mundo contemporâneo?</a:t>
            </a:r>
          </a:p>
          <a:p>
            <a:pPr marL="457200" indent="-457200"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Prestação direta dos serviços públicos </a:t>
            </a:r>
          </a:p>
          <a:p>
            <a:pPr marL="457200" indent="-457200"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fomento estatal ao desenvolvimento nacional </a:t>
            </a:r>
          </a:p>
          <a:p>
            <a:pPr marL="457200" indent="-457200"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Priorização dos Direitos Sociais </a:t>
            </a:r>
          </a:p>
          <a:p>
            <a:pPr marL="457200" indent="-457200"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Estatização </a:t>
            </a:r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428627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O Futuro do Estado 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501122" cy="5786478"/>
          </a:xfrm>
        </p:spPr>
        <p:txBody>
          <a:bodyPr>
            <a:normAutofit fontScale="77500" lnSpcReduction="20000"/>
          </a:bodyPr>
          <a:lstStyle/>
          <a:p>
            <a:pPr marL="457200" indent="-457200"/>
            <a:r>
              <a:rPr lang="pt-BR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Há ainda a dicotomia Capitalismo X Socialismo?</a:t>
            </a:r>
          </a:p>
          <a:p>
            <a:pPr marL="457200" indent="-457200"/>
            <a:endParaRPr lang="pt-B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vou propor que se chame liberal aquele que tende a colocar em evidência não aquilo que os homens tem em comum enquanto homens, mas aquilo que tem de diferentes enquanto indivíduos. Daqui nasce a freqüente redução do liberalismo ao individualismo. Proponho também que se chame socialista aquele que tende a evidenciar não o que distingue os homens enquanto indivíduos, mas aquilo que tem em comum enquanto homens. Daqui nasce o casamento do socialismo, em suas diferentes formas de igualitarismo, com o </a:t>
            </a:r>
            <a:r>
              <a:rPr lang="pt-BR" sz="23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solidarismo</a:t>
            </a:r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com o </a:t>
            </a:r>
            <a:r>
              <a:rPr lang="pt-BR" sz="23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comunitarismo</a:t>
            </a:r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o coletivismo </a:t>
            </a:r>
            <a:r>
              <a:rPr lang="pt-BR" sz="23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endParaRPr lang="pt-B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(...)</a:t>
            </a:r>
            <a:endParaRPr lang="pt-B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Ao dizer </a:t>
            </a:r>
            <a:r>
              <a:rPr lang="pt-BR" sz="23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´mais</a:t>
            </a:r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igualdade’, quero </a:t>
            </a:r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dizer também mais liberdade. E é por isso que, pessoalmente, acredito ser o ideal socialista superior ao ideal liberal. O primeiro engloba o segundo, mas não vice-versa.</a:t>
            </a:r>
            <a:endParaRPr lang="pt-B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(...)</a:t>
            </a:r>
            <a:endParaRPr lang="pt-B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doutrina liberal clássica sempre defendeu que a função do Estado é garantir a cada indivíduo nãos apenas a liberdade, mas a liberdade igualitária. Com isso, deu a entender que um sistema não pode considerar-se justo onde os indivíduos são livres, mas não igualitariamente livres, mesmo quando se entende por igualdade a igualdade formal, ou nas formas mais avançadas, a igualdade de oportunidades. </a:t>
            </a:r>
            <a:r>
              <a:rPr lang="pt-BR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(...) </a:t>
            </a:r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maior causa de falta de liberdade depende da desigualdade de poder, isto é, dependo do fato de haver alguns que tem mais poder econômico, político e social do que outros. Portanto, a igualdade de poder é uma das maiores condições para o crescimento da liberdade”</a:t>
            </a:r>
            <a:r>
              <a:rPr lang="pt-BR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BOBBIO, Norberto. </a:t>
            </a:r>
            <a:r>
              <a:rPr lang="pt-BR" sz="23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ideologias e o poder em crise. </a:t>
            </a:r>
            <a:r>
              <a:rPr lang="pt-BR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ed. </a:t>
            </a:r>
            <a:r>
              <a:rPr lang="pt-BR" sz="2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Brasilia</a:t>
            </a:r>
            <a:r>
              <a:rPr lang="pt-BR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UNB, 1999, p. 41</a:t>
            </a:r>
          </a:p>
          <a:p>
            <a:pPr marL="457200" indent="-457200"/>
            <a:r>
              <a:rPr lang="pt-B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428627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O Futuro do Estado 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501122" cy="5857916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Estado e a promoção dos Direitos Humanos: universalismo X relativismo</a:t>
            </a:r>
          </a:p>
          <a:p>
            <a:pPr algn="just"/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movimento capitalista </a:t>
            </a:r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 vai determinando mudanças no direito, na forma, nos direitos humanos. A materialidade, portanto, vai moldando novas formas; há dinâmica na matéria e ela vai se desenvolvendo até certo limite, dentro de uma certa forma, mas chega um momento em que a forma não dá mais conta do tamanho da matéria.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(...) </a:t>
            </a:r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 exemplo mais significativo do ponto de vista da superestrutura jurídica são os direitos humanos. Eles estão profundamente enraizados no processo da história e fazem parte da dimensão específica de um sistema histórico próprio, que é o sistema capitalista. Existiam direitos humanos na época medieval, mas o conceito de humano encontrava-se em outro nível de categoria, ligado à sociedade tradicional, agrária e feudal. Ora, quando acontece o desenvolvimento econômico manufatureiro, com o aparecimento dos grandes mercados e com o individualismo das relações contratuais, os homens não podem mais atender às exigências da produção burguesa, a partir de uma vinculação direta do trabalhador com o proprietário, ou seja, entre o produtor direto e aquele que é dono da produção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ALVES, </a:t>
            </a:r>
            <a:r>
              <a:rPr lang="pt-BR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Alaor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Caffé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Filosofia, sociedade e Direitos Humanos: Ciclo de palestras em homenagem ao Prof. </a:t>
            </a:r>
            <a:r>
              <a:rPr lang="pt-BR" sz="1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Goffredo</a:t>
            </a:r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Telles Jr. 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São Paulo: </a:t>
            </a:r>
            <a:r>
              <a:rPr lang="pt-BR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Manole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2012, p. 46. </a:t>
            </a:r>
            <a:endParaRPr lang="pt-B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Portanto, o contrato implica que todos sejam proprietários, cada um entrando com o bem que possui e domina, participando de um mercado em que a troca é fundamental. Sem propriedade recíproca não há troca, não há contrato, não há mercado. Logo, a propriedade passa a ser um bem jurídico fundamental para que o processo produtivo ocorra na sociedade </a:t>
            </a:r>
            <a:r>
              <a:rPr lang="pt-B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burguesa.</a:t>
            </a:r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Idem, p. 51. </a:t>
            </a:r>
            <a:endParaRPr lang="pt-B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428627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O Futuro do Estado 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501122" cy="5857916"/>
          </a:xfrm>
        </p:spPr>
        <p:txBody>
          <a:bodyPr>
            <a:normAutofit/>
          </a:bodyPr>
          <a:lstStyle/>
          <a:p>
            <a:pPr algn="just"/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Globalização: Estado Regional X Supranacional </a:t>
            </a:r>
          </a:p>
          <a:p>
            <a:endParaRPr lang="pt-BR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“Os </a:t>
            </a:r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conflitos entre capital e trabalho tem aumentado em todo o mundo. Em Breton Woods aceitou-se que os governos usassem políticas monetárias como instrumento de redução de desemprego. </a:t>
            </a:r>
            <a:r>
              <a:rPr lang="pt-BR" sz="1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Truman</a:t>
            </a:r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acreditava que o conflito capital – trabalho poderia ser domesticado pela aplicação vigorosa dos novos conhecimentos científicos e tecnológicos” 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DUPAS, Gilberto. Fundamentos, contradições e conseqüências hegemônicas.  </a:t>
            </a:r>
            <a:endParaRPr lang="pt-B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(...)</a:t>
            </a:r>
          </a:p>
          <a:p>
            <a:pPr algn="just"/>
            <a:endParaRPr lang="pt-B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maior qualidade hegemônica é favorecer a governabilidade do sistema mundial, reconhecendo diferenças, mediando crises e confrontos e possibilitando gestos simbólicos em direção às nações e povos atingidos por excessiva exclusão e precariedade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DUPAS, Gilberto; LAFER, Celso, SILVA, Carlos Eduardo Lins </a:t>
            </a:r>
            <a:r>
              <a:rPr lang="pt-BR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da.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nova configuração mundial do poder. </a:t>
            </a:r>
            <a:r>
              <a:rPr lang="pt-B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São Paulo: Paz e terra, 2008, p. 227. </a:t>
            </a:r>
          </a:p>
          <a:p>
            <a:endParaRPr lang="pt-B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428627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O Futuro do Estado 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501122" cy="5857916"/>
          </a:xfrm>
        </p:spPr>
        <p:txBody>
          <a:bodyPr>
            <a:normAutofit lnSpcReduction="10000"/>
          </a:bodyPr>
          <a:lstStyle/>
          <a:p>
            <a:r>
              <a:rPr lang="pt-B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Qualidade da Democracia </a:t>
            </a:r>
          </a:p>
          <a:p>
            <a:endParaRPr lang="pt-B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Os processos de redemocratização das décadas de 70/80 lutaram pela implementação da democracia </a:t>
            </a: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Atualmente, a discussão que se coloca diz respeito à QUALIDADE da democracia que os Estados podem oferecer. </a:t>
            </a: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a) democracia representativa X Participativa </a:t>
            </a: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b) democracia política e democracia social </a:t>
            </a: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c) qualidade da oposição </a:t>
            </a: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d) o papel da mídia como órgão de controle </a:t>
            </a:r>
          </a:p>
          <a:p>
            <a:pPr algn="just"/>
            <a:endParaRPr lang="pt-B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“Como observaram Robert </a:t>
            </a:r>
            <a:r>
              <a:rPr lang="pt-BR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Dahl</a:t>
            </a:r>
            <a:r>
              <a:rPr lang="pt-B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Giovanni </a:t>
            </a:r>
            <a:r>
              <a:rPr lang="pt-BR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Sartori</a:t>
            </a:r>
            <a:r>
              <a:rPr lang="pt-B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entre outros, a democracia é o regime da participação popular e da contestação política, mas além de supor eleições livres e competitivas, ela depende também da existência de uma oposição suficientemente autônoma e forte para ser capaz de limitar o poder e controlar o desempenho da maioria. A oposição não pode impedir a maioria de existir e agir, mas ela tem de ter acesso a meios institucionais adequados para avaliar a legitimidade da atuação do governo e ser capaz de defender os direitos das minorias</a:t>
            </a:r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MOYSÉS, José Álvaro. </a:t>
            </a:r>
            <a:r>
              <a:rPr lang="pt-B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 oposição? </a:t>
            </a:r>
            <a:r>
              <a:rPr lang="pt-B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Artigo publicado no site “Qualidade da Democracia”. Publicado em 22/10/12. </a:t>
            </a:r>
            <a:endParaRPr lang="pt-BR" sz="1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BR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B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963</Words>
  <Application>Microsoft Office PowerPoint</Application>
  <PresentationFormat>Apresentação na tela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O Futuro do Estado </vt:lpstr>
      <vt:lpstr>O Futuro do Estado </vt:lpstr>
      <vt:lpstr>O Futuro do Estado </vt:lpstr>
      <vt:lpstr>O Futuro do Estado </vt:lpstr>
      <vt:lpstr>O Futuro do Estado </vt:lpstr>
      <vt:lpstr>O Futuro do Estado </vt:lpstr>
      <vt:lpstr>O Futuro do Estado </vt:lpstr>
    </vt:vector>
  </TitlesOfParts>
  <Company>MRS LOGISTICA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Futuro do Estado </dc:title>
  <dc:creator>CT002706</dc:creator>
  <cp:lastModifiedBy>CT002706</cp:lastModifiedBy>
  <cp:revision>9</cp:revision>
  <dcterms:created xsi:type="dcterms:W3CDTF">2012-11-05T16:12:54Z</dcterms:created>
  <dcterms:modified xsi:type="dcterms:W3CDTF">2012-11-08T19:36:15Z</dcterms:modified>
</cp:coreProperties>
</file>