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7" r:id="rId2"/>
    <p:sldId id="259" r:id="rId3"/>
    <p:sldId id="261" r:id="rId4"/>
    <p:sldId id="263" r:id="rId5"/>
    <p:sldId id="264" r:id="rId6"/>
    <p:sldId id="265" r:id="rId7"/>
    <p:sldId id="262" r:id="rId8"/>
    <p:sldId id="268" r:id="rId9"/>
    <p:sldId id="272" r:id="rId10"/>
    <p:sldId id="273" r:id="rId11"/>
    <p:sldId id="276" r:id="rId12"/>
    <p:sldId id="279" r:id="rId13"/>
    <p:sldId id="315" r:id="rId14"/>
    <p:sldId id="266" r:id="rId15"/>
    <p:sldId id="267" r:id="rId16"/>
    <p:sldId id="316" r:id="rId17"/>
    <p:sldId id="271" r:id="rId18"/>
    <p:sldId id="419" r:id="rId19"/>
    <p:sldId id="270" r:id="rId20"/>
    <p:sldId id="421" r:id="rId21"/>
    <p:sldId id="274" r:id="rId22"/>
    <p:sldId id="420" r:id="rId23"/>
    <p:sldId id="318" r:id="rId24"/>
    <p:sldId id="290" r:id="rId25"/>
    <p:sldId id="289" r:id="rId26"/>
    <p:sldId id="293" r:id="rId27"/>
    <p:sldId id="354" r:id="rId28"/>
    <p:sldId id="418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7D9"/>
    <a:srgbClr val="6C6CEB"/>
    <a:srgbClr val="71378C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591"/>
  </p:normalViewPr>
  <p:slideViewPr>
    <p:cSldViewPr snapToGrid="0" snapToObjects="1">
      <p:cViewPr varScale="1">
        <p:scale>
          <a:sx n="113" d="100"/>
          <a:sy n="113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903A98-9D7B-2348-8D76-28EF552BC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2654D73-8178-4249-B29C-37C90C39C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1E923FE-5911-D344-8DD4-241849E0B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A618A21-FFDC-2840-A439-06557E7F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6985FA0-274F-A442-920B-234621EC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2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FBCCAF-00BA-3F48-A1F6-54CF255F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554F80DD-5C13-1E4B-A00E-2F8D63D7A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14DE231-3D19-694C-8242-C83E90C1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5C735BD-7203-AC42-9DDE-3AB47DF1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1320939-690A-7144-8193-86C4B69B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23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75C6FBF-E36C-E84D-958E-41ABB93349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362B9EB-D39F-F749-83BB-CF30BC35D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E2F1FE2-AD2E-3946-8FAF-C61005FD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0AE55B9-CF49-1C4F-9E82-AF65DF6A6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A844100-739E-A24A-8B45-BF8F9B3F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85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6170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387DFD-9265-C54C-AAE7-DF0E99525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DC47F2C-8D63-6842-A891-E7A780DCC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59D2EE5-906B-7747-B1F2-D2A0C056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984D9E5-D4E8-5E47-BE35-9709A17C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5308D9D-A81F-1C44-8DDC-D2E7064D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88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9B45E8-29BB-1649-8576-F965593B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04BCBE5-9CA2-634A-AEC2-17704FE8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C161551-0779-D248-A5E5-8C497EBC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BF25CD2-2F2B-6B42-85DF-0DE13C10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D0F737E-DF92-E041-B434-7F29E41A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03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476632-85FA-7142-B4D9-0C229FAC9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E69C55B-5518-8A4B-A141-18DE3649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A5A0DC72-464F-F241-87F7-68D44F0C2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65842B3-A3A2-8A49-B15F-896FB678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BB46B5A-C988-F543-B70A-148B22E9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57693A4-E9A7-FB40-9481-08E04CD4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9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552F19-7C21-0245-A282-6FB9691C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7A16FD7-F461-8B4F-AAC9-4946E0F04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049565F-4CB7-8E4E-9542-41E43CA41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CEE27F71-3D4E-AF42-8A56-0BB9C93EC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56C85C20-B4EB-524D-958C-351FBD1DA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3227137E-C621-6B4B-9FD9-6E9F897B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1E3CB505-CCAE-D046-BC62-E9529143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56AB4945-F0F7-684A-A5E4-EE5936F4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47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078627-E9A8-2043-AD60-293FEB65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30DD0745-009D-5741-8762-8EC247D5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B1E10B13-7CB5-5448-9ED9-6D46EBF5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35EA41CF-2DE3-E346-AB96-C50B2325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94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4BAF7980-349D-FA4A-BC21-E5853B7F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4FA9B574-45FC-BF4D-BB42-E106EEF8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54A5718-A652-C44C-A77E-74B94E3F2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03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236C2D-8E4B-924A-8B37-1D5C0752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84490F8-CD8A-3E4E-971A-DFC2191FD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88445CA-43A2-BA4B-9808-670E67CC0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DC5DD68-0752-5C44-9242-9B80ABF7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A83739F-06E0-3B4E-8B0C-5B320232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6DA0949-8F2C-2E40-9336-A7E272E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95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B3667F-5FF2-A744-AF1E-ED10BCD1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BD28BB72-437D-4046-99A4-85DD42A4A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CCDE6C5-752B-1740-BB15-942A87F57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4C6E5C0-5179-7946-B59E-F01098AF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23FAB6D-D9AD-2544-B9CC-49711AE1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D029915-BEE8-744F-A632-6CA7659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66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5EB3962F-F2C2-8C4C-B5ED-0B8FBBE0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92123FE-14DC-7A4A-A229-7000DF21C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070CCA0-8191-DD4C-BC99-3D9E376C1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8C32D-FCC2-7942-AB4F-AD32D98EFE0C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2F1A4E4-495E-5943-8C0D-BCE365BB3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093DE79-E21E-0646-8B95-B99D9C2AE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90CF-70E8-3645-860E-C49CB6DDE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99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Kl2LQUuD5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F7859-57E2-7549-98F1-EC9B6FF6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393" y="284389"/>
            <a:ext cx="9013371" cy="127861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C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Gênero: uma breve introdução ao conceito</a:t>
            </a:r>
            <a:br>
              <a:rPr lang="pt-BR" dirty="0">
                <a:solidFill>
                  <a:srgbClr val="C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pt-BR" dirty="0">
                <a:solidFill>
                  <a:srgbClr val="C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 a seus usos no campo da saúde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90521DC0-49B8-1646-9D83-1EAC82C51BDB}"/>
              </a:ext>
            </a:extLst>
          </p:cNvPr>
          <p:cNvSpPr/>
          <p:nvPr/>
        </p:nvSpPr>
        <p:spPr>
          <a:xfrm>
            <a:off x="707571" y="6077635"/>
            <a:ext cx="11320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HCV0113 - Gênero, Sexualidade, Raça/Etnia e Saúde Pública (2021) – profa. Simone </a:t>
            </a:r>
            <a:r>
              <a:rPr lang="pt-BR" dirty="0" err="1"/>
              <a:t>G</a:t>
            </a:r>
            <a:r>
              <a:rPr lang="pt-BR" dirty="0"/>
              <a:t> Diniz 13-05-21</a:t>
            </a:r>
          </a:p>
        </p:txBody>
      </p:sp>
      <p:pic>
        <p:nvPicPr>
          <p:cNvPr id="1026" name="Picture 2" descr="Brasileiras andam insatisfeitas com a própria vagina. Mas por quê? | Veja  Saúde">
            <a:extLst>
              <a:ext uri="{FF2B5EF4-FFF2-40B4-BE49-F238E27FC236}">
                <a16:creationId xmlns:a16="http://schemas.microsoft.com/office/drawing/2014/main" xmlns="" id="{81C60400-FC46-E644-8231-5EA88EF5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5" y="1763490"/>
            <a:ext cx="10759049" cy="43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culdade de Saúde Pública - Posts | Facebook">
            <a:extLst>
              <a:ext uri="{FF2B5EF4-FFF2-40B4-BE49-F238E27FC236}">
                <a16:creationId xmlns:a16="http://schemas.microsoft.com/office/drawing/2014/main" xmlns="" id="{C6863F50-785B-FB4B-ABF7-4292294B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5" y="2646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04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6D30048-FED4-224C-80A0-903ADB1A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6B107A2-3260-AF40-A7CF-BB2C9C24C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9085B79-708C-5B41-AD1D-B1FF8F5B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46050"/>
            <a:ext cx="11836400" cy="6565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48ACFFF-CC7A-EE40-9BF1-838152D4A9E1}"/>
              </a:ext>
            </a:extLst>
          </p:cNvPr>
          <p:cNvSpPr txBox="1"/>
          <p:nvPr/>
        </p:nvSpPr>
        <p:spPr>
          <a:xfrm>
            <a:off x="457200" y="146050"/>
            <a:ext cx="892629" cy="5506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657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2" y="662961"/>
            <a:ext cx="2225786" cy="307651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868" y="777270"/>
            <a:ext cx="3723763" cy="548361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1" y="3764692"/>
            <a:ext cx="2194069" cy="29737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063" y="777270"/>
            <a:ext cx="4170025" cy="531944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302910" y="176081"/>
            <a:ext cx="2989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Apropriar-se do corpo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62116" y="176081"/>
            <a:ext cx="368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Questionar o poder médico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0066" y="176081"/>
            <a:ext cx="302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Gráfico, “sex-positive”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060771" y="6205979"/>
            <a:ext cx="751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Cartilhas da Fund. Carlos Chagas da Série “Este Sexo que é Nosso” 1984-1985</a:t>
            </a: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usadas pelo PAISM (edição da PMSP em 1989)</a:t>
            </a:r>
          </a:p>
        </p:txBody>
      </p:sp>
    </p:spTree>
    <p:extLst>
      <p:ext uri="{BB962C8B-B14F-4D97-AF65-F5344CB8AC3E}">
        <p14:creationId xmlns:p14="http://schemas.microsoft.com/office/powerpoint/2010/main" val="121216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575050" y="476250"/>
            <a:ext cx="709295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2600" b="1" dirty="0">
                <a:solidFill>
                  <a:prstClr val="black"/>
                </a:solidFill>
              </a:rPr>
              <a:t>Os conceitos e as conferências da ONU</a:t>
            </a:r>
          </a:p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2600" b="1" dirty="0">
                <a:solidFill>
                  <a:prstClr val="black"/>
                </a:solidFill>
              </a:rPr>
              <a:t>década  de 90 (Rio, Viena, Cairo e Pequim)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025279" y="1451295"/>
            <a:ext cx="8861921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deslocamento da questão do </a:t>
            </a:r>
            <a:r>
              <a:rPr lang="pt-BR" altLang="pt-BR" sz="2200" b="1" dirty="0">
                <a:solidFill>
                  <a:srgbClr val="993300"/>
                </a:solidFill>
              </a:rPr>
              <a:t>planejamento familiar</a:t>
            </a:r>
            <a:r>
              <a:rPr lang="pt-BR" altLang="pt-BR" sz="2200" dirty="0">
                <a:solidFill>
                  <a:prstClr val="black"/>
                </a:solidFill>
              </a:rPr>
              <a:t> para além do problema da suposta explosão demográfica (Rio, 1992)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marco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Humanos das Mulheres</a:t>
            </a:r>
            <a:r>
              <a:rPr lang="pt-BR" altLang="pt-BR" sz="2200" dirty="0">
                <a:solidFill>
                  <a:prstClr val="black"/>
                </a:solidFill>
              </a:rPr>
              <a:t>: direitos reprodutivos e direitos sexuais. </a:t>
            </a:r>
            <a:r>
              <a:rPr lang="pt-BR" altLang="pt-BR" sz="2200" b="1" dirty="0">
                <a:solidFill>
                  <a:srgbClr val="993300"/>
                </a:solidFill>
              </a:rPr>
              <a:t>Violência de gênero</a:t>
            </a:r>
            <a:r>
              <a:rPr lang="pt-BR" altLang="pt-BR" sz="2200" dirty="0">
                <a:solidFill>
                  <a:prstClr val="black"/>
                </a:solidFill>
              </a:rPr>
              <a:t> e direitos humanos e questão de saúde (Viena, 1993)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Institucionalização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reprodutivos</a:t>
            </a:r>
            <a:r>
              <a:rPr lang="pt-BR" altLang="pt-BR" sz="2200" dirty="0">
                <a:solidFill>
                  <a:prstClr val="black"/>
                </a:solidFill>
              </a:rPr>
              <a:t>: </a:t>
            </a:r>
            <a:r>
              <a:rPr lang="pt-BR" altLang="pt-BR" sz="2200" b="1" dirty="0">
                <a:solidFill>
                  <a:srgbClr val="AA2F0E"/>
                </a:solidFill>
              </a:rPr>
              <a:t>saúde reprodutiva no marcos desses direitos</a:t>
            </a:r>
            <a:r>
              <a:rPr lang="pt-BR" altLang="pt-BR" sz="2200" dirty="0">
                <a:solidFill>
                  <a:prstClr val="black"/>
                </a:solidFill>
              </a:rPr>
              <a:t> (Cairo, 1994)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Os </a:t>
            </a:r>
            <a:r>
              <a:rPr lang="pt-BR" altLang="pt-BR" sz="2200" b="1" dirty="0">
                <a:solidFill>
                  <a:srgbClr val="AA2F0E"/>
                </a:solidFill>
              </a:rPr>
              <a:t>direitos reprodutivos foram pensados como direitos sexuais</a:t>
            </a:r>
            <a:r>
              <a:rPr lang="pt-BR" altLang="pt-BR" sz="2200" dirty="0">
                <a:solidFill>
                  <a:prstClr val="black"/>
                </a:solidFill>
              </a:rPr>
              <a:t>: poder usufruir do sexo sem riscos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advento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sexuais</a:t>
            </a:r>
            <a:r>
              <a:rPr lang="pt-BR" altLang="pt-BR" sz="2200" dirty="0">
                <a:solidFill>
                  <a:prstClr val="black"/>
                </a:solidFill>
              </a:rPr>
              <a:t>, legitimados na Conferência de Pequim. Saúde, gênero e sexualidade (Beijing, 1995)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70" y="403610"/>
            <a:ext cx="1950048" cy="60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838201" y="1451429"/>
            <a:ext cx="4430485" cy="3741356"/>
          </a:xfrm>
        </p:spPr>
        <p:txBody>
          <a:bodyPr>
            <a:normAutofit fontScale="85000" lnSpcReduction="10000"/>
          </a:bodyPr>
          <a:lstStyle/>
          <a:p>
            <a:r>
              <a:rPr lang="pt-BR" sz="3300" i="1" dirty="0">
                <a:solidFill>
                  <a:prstClr val="black"/>
                </a:solidFill>
              </a:rPr>
              <a:t>Os "</a:t>
            </a:r>
            <a:r>
              <a:rPr lang="pt-BR" sz="3300" b="1" i="1" dirty="0">
                <a:solidFill>
                  <a:prstClr val="black"/>
                </a:solidFill>
              </a:rPr>
              <a:t>direitos reprodutivos</a:t>
            </a:r>
            <a:r>
              <a:rPr lang="pt-BR" sz="3300" i="1" dirty="0">
                <a:solidFill>
                  <a:prstClr val="black"/>
                </a:solidFill>
              </a:rPr>
              <a:t>“ definidos </a:t>
            </a:r>
            <a:r>
              <a:rPr lang="pt-BR" sz="3300" i="1" dirty="0" err="1">
                <a:solidFill>
                  <a:prstClr val="black"/>
                </a:solidFill>
              </a:rPr>
              <a:t>hetero</a:t>
            </a:r>
            <a:r>
              <a:rPr lang="pt-BR" sz="3300" i="1" dirty="0">
                <a:solidFill>
                  <a:prstClr val="black"/>
                </a:solidFill>
              </a:rPr>
              <a:t>- normativamente, cuja preocupação maior é o controle pelas "mulheres" sobre sua saúde  e fecundidade, em relação aos "homens", </a:t>
            </a:r>
            <a:r>
              <a:rPr lang="pt-BR" sz="1900" i="1" dirty="0">
                <a:solidFill>
                  <a:prstClr val="black"/>
                </a:solidFill>
              </a:rPr>
              <a:t>geralmente percebida como obstáculos a esse controle (seja como maridos, parceiros, profissionais de saúde, autoridades religiosas ou legisladores);</a:t>
            </a:r>
            <a:endParaRPr lang="pt-BR" sz="1900" i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6371771" y="1451429"/>
            <a:ext cx="4961756" cy="3498076"/>
          </a:xfrm>
        </p:spPr>
        <p:txBody>
          <a:bodyPr>
            <a:noAutofit/>
          </a:bodyPr>
          <a:lstStyle/>
          <a:p>
            <a:r>
              <a:rPr lang="pt-BR" i="1" dirty="0"/>
              <a:t>“</a:t>
            </a:r>
            <a:r>
              <a:rPr lang="pt-BR" b="1" i="1" dirty="0"/>
              <a:t>Direitos sexuais</a:t>
            </a:r>
            <a:r>
              <a:rPr lang="pt-BR" i="1" dirty="0"/>
              <a:t>" que surgiu simultaneamente dos movimentos de direitos gays e lésbicos e da epidemia de HIV / AIDS, mas ainda muito enquadrada nos binários "gays" e "lésbicas</a:t>
            </a:r>
            <a:r>
              <a:rPr lang="pt-BR" sz="1600" i="1" dirty="0"/>
              <a:t>" e no artefato biomédico e achatado de "homens que fazem sexo com homens "(MSM).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5809" y="4949505"/>
            <a:ext cx="113904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Problemas de apenas juntar esses dois clusters, acrescentando um "B", "T" e, em seguida, um "Q" para o anteriormente existente "L" e "G", um casamento arranjado entre dois clãs muito diferentes.</a:t>
            </a:r>
          </a:p>
          <a:p>
            <a:pPr algn="ctr"/>
            <a:endParaRPr lang="en-US" sz="1100" dirty="0"/>
          </a:p>
          <a:p>
            <a:pPr algn="r"/>
            <a:r>
              <a:rPr lang="en-US" sz="1500" dirty="0" err="1"/>
              <a:t>Petchesky</a:t>
            </a:r>
            <a:r>
              <a:rPr lang="en-US" sz="1500" dirty="0"/>
              <a:t>, Rosalind P. (22 March 2006). "On the unstable marriage of reproductive and sexual rights: the case for a trial separation". Conscience.</a:t>
            </a:r>
            <a:endParaRPr lang="pt-BR" sz="15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838201" y="419449"/>
            <a:ext cx="1020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“</a:t>
            </a:r>
            <a:r>
              <a:rPr lang="pt-BR" sz="3600" dirty="0">
                <a:solidFill>
                  <a:srgbClr val="7030A0"/>
                </a:solidFill>
              </a:rPr>
              <a:t>Saúde e direitos reprodutivos e sexuais</a:t>
            </a:r>
            <a:r>
              <a:rPr lang="pt-BR" sz="3600" dirty="0"/>
              <a:t>” (tudo junto)</a:t>
            </a:r>
          </a:p>
        </p:txBody>
      </p:sp>
    </p:spTree>
    <p:extLst>
      <p:ext uri="{BB962C8B-B14F-4D97-AF65-F5344CB8AC3E}">
        <p14:creationId xmlns:p14="http://schemas.microsoft.com/office/powerpoint/2010/main" val="364302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C9987D-424C-C749-BF5E-7897D447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7030A0"/>
                </a:solidFill>
              </a:rPr>
              <a:t>Sexualidade binária e diversidade sexual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A30C806-5F6F-A84A-BD89-97E62A703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4"/>
            <a:ext cx="5075714" cy="4873688"/>
          </a:xfrm>
        </p:spPr>
        <p:txBody>
          <a:bodyPr>
            <a:noAutofit/>
          </a:bodyPr>
          <a:lstStyle/>
          <a:p>
            <a:r>
              <a:rPr lang="pt-BR" sz="2300" dirty="0"/>
              <a:t>Distinguimos o </a:t>
            </a:r>
            <a:r>
              <a:rPr lang="pt-BR" sz="2300" b="1" dirty="0"/>
              <a:t>sexo</a:t>
            </a:r>
            <a:r>
              <a:rPr lang="pt-BR" sz="2300" dirty="0"/>
              <a:t> do </a:t>
            </a:r>
            <a:r>
              <a:rPr lang="pt-BR" sz="2300" b="1" dirty="0"/>
              <a:t>gênero</a:t>
            </a:r>
            <a:r>
              <a:rPr lang="pt-BR" sz="2300" dirty="0"/>
              <a:t>, e da </a:t>
            </a:r>
            <a:r>
              <a:rPr lang="pt-BR" sz="2300" b="1" dirty="0"/>
              <a:t>sexualidade</a:t>
            </a:r>
            <a:r>
              <a:rPr lang="pt-BR" sz="2300" dirty="0"/>
              <a:t>, dimensões distintas ainda intimamente relacionadas. </a:t>
            </a:r>
          </a:p>
          <a:p>
            <a:r>
              <a:rPr lang="pt-PT" sz="2300" dirty="0"/>
              <a:t>Entendemos que gênero é </a:t>
            </a:r>
            <a:r>
              <a:rPr lang="pt-PT" sz="2300" b="1" dirty="0"/>
              <a:t>performativo (</a:t>
            </a:r>
            <a:r>
              <a:rPr lang="pt-PT" sz="2300" b="1" dirty="0" err="1"/>
              <a:t>Butler</a:t>
            </a:r>
            <a:r>
              <a:rPr lang="pt-PT" sz="2300" b="1" dirty="0"/>
              <a:t>)</a:t>
            </a:r>
            <a:r>
              <a:rPr lang="pt-PT" sz="2300" dirty="0"/>
              <a:t>, ou seja, é o resultado do que </a:t>
            </a:r>
            <a:r>
              <a:rPr lang="pt-PT" sz="2300" b="1" dirty="0"/>
              <a:t>fazemos cotidianamente</a:t>
            </a:r>
            <a:r>
              <a:rPr lang="pt-PT" sz="2300" dirty="0"/>
              <a:t>, como nos vestimos, falamos, desejamos, nos relacionamos, de forma “feminina” “masculina”. </a:t>
            </a:r>
          </a:p>
          <a:p>
            <a:r>
              <a:rPr lang="pt-PT" sz="2300" dirty="0"/>
              <a:t>Assim, o </a:t>
            </a:r>
            <a:r>
              <a:rPr lang="pt-PT" sz="2300" b="1" dirty="0"/>
              <a:t>binário feminino-masculino </a:t>
            </a:r>
            <a:r>
              <a:rPr lang="pt-PT" sz="2300" dirty="0"/>
              <a:t>é uma moldura inadequada para entender a realidade, e esta compreensão traz vastas consequências políticas.</a:t>
            </a:r>
            <a:r>
              <a:rPr lang="pt-BR" sz="2300" dirty="0">
                <a:effectLst/>
              </a:rPr>
              <a:t> </a:t>
            </a:r>
            <a:endParaRPr lang="pt-BR" sz="23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D746A9A-7511-954A-96FF-915568C9E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064" y="1925515"/>
            <a:ext cx="5183735" cy="378069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AB6E7E7-89AF-D846-93E9-248A28BE509E}"/>
              </a:ext>
            </a:extLst>
          </p:cNvPr>
          <p:cNvSpPr txBox="1"/>
          <p:nvPr/>
        </p:nvSpPr>
        <p:spPr>
          <a:xfrm>
            <a:off x="6339857" y="5706208"/>
            <a:ext cx="4844147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500" dirty="0">
                <a:hlinkClick r:id="rId3"/>
              </a:rPr>
              <a:t>https://www.youtube.com/watch?v=bKl2LQUuD5s</a:t>
            </a:r>
            <a:endParaRPr lang="pt-BR" sz="1500" dirty="0"/>
          </a:p>
          <a:p>
            <a:pPr algn="ctr"/>
            <a:r>
              <a:rPr lang="pt-BR" sz="1200" dirty="0"/>
              <a:t>A sigla está cada vez maior e mais INCLUSIVA, hoje colocamos em pauta </a:t>
            </a:r>
          </a:p>
          <a:p>
            <a:pPr algn="ctr"/>
            <a:r>
              <a:rPr lang="pt-BR" sz="1200" dirty="0"/>
              <a:t>LESBICAS, GAYS, BISSEXUAL, TRANSEXUAIS, TRANSGÊNEROS, QUEER,</a:t>
            </a:r>
          </a:p>
          <a:p>
            <a:pPr algn="ctr"/>
            <a:r>
              <a:rPr lang="pt-BR" sz="1200" dirty="0"/>
              <a:t> INTERSEXUAL, ASSEXUAIS, PANSEXUAIS</a:t>
            </a:r>
          </a:p>
        </p:txBody>
      </p:sp>
    </p:spTree>
    <p:extLst>
      <p:ext uri="{BB962C8B-B14F-4D97-AF65-F5344CB8AC3E}">
        <p14:creationId xmlns:p14="http://schemas.microsoft.com/office/powerpoint/2010/main" val="3698622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02361C58-4993-F44F-A31F-E786D477A30E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423746" y="351247"/>
            <a:ext cx="4192859" cy="615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-9522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 das reflexões de Judith </a:t>
            </a:r>
            <a:r>
              <a:rPr kumimoji="0" lang="pt-PT" altLang="pt-BR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Butler</a:t>
            </a:r>
            <a:r>
              <a:rPr kumimoji="0" lang="pt-PT" altLang="pt-B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quero trazer aqui duas questões: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PT" altLang="pt-B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ideia de que algumas pessoas e corpos são merecedores de luto e lamento 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pt-PT" altLang="pt-B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outras não são, e que há uma diferença na “apreensão” da experiência e seu “reconhecimento”</a:t>
            </a: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pt-PT" altLang="pt-BR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BR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Exemplo: a vagina-escola</a:t>
            </a:r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38B9347-1345-C149-801D-9D5D2AD8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882" y="536668"/>
            <a:ext cx="6401895" cy="54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5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217233-7F05-4C4E-94CE-46BD3660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uso dos conceitos</a:t>
            </a:r>
          </a:p>
        </p:txBody>
      </p:sp>
      <p:pic>
        <p:nvPicPr>
          <p:cNvPr id="1026" name="Picture 2" descr="Adrienne Rich – Wikipédia, a enciclopédia livre">
            <a:extLst>
              <a:ext uri="{FF2B5EF4-FFF2-40B4-BE49-F238E27FC236}">
                <a16:creationId xmlns:a16="http://schemas.microsoft.com/office/drawing/2014/main" xmlns="" id="{A96482EA-07BE-A54B-B07A-E753A480D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4474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7155BDF-A067-7B4B-976E-AB3DDA611E56}"/>
              </a:ext>
            </a:extLst>
          </p:cNvPr>
          <p:cNvSpPr txBox="1"/>
          <p:nvPr/>
        </p:nvSpPr>
        <p:spPr>
          <a:xfrm>
            <a:off x="7081025" y="1951672"/>
            <a:ext cx="447686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Gênero como uma lente </a:t>
            </a:r>
            <a:r>
              <a:rPr lang="pt-BR" dirty="0" err="1"/>
              <a:t>des-patriarcalizadora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3600" dirty="0"/>
              <a:t>Novos olhos </a:t>
            </a:r>
          </a:p>
          <a:p>
            <a:r>
              <a:rPr lang="pt-BR" sz="3600" dirty="0"/>
              <a:t>se abrindo </a:t>
            </a:r>
          </a:p>
          <a:p>
            <a:r>
              <a:rPr lang="pt-BR" sz="3600" dirty="0"/>
              <a:t>sob nossas </a:t>
            </a:r>
          </a:p>
          <a:p>
            <a:r>
              <a:rPr lang="pt-BR" sz="3600" dirty="0"/>
              <a:t>velhas pálpebras</a:t>
            </a:r>
          </a:p>
          <a:p>
            <a:pPr marL="342900" indent="-342900">
              <a:buAutoNum type="alphaUcPeriod"/>
            </a:pPr>
            <a:r>
              <a:rPr lang="pt-BR" sz="1600" dirty="0" err="1"/>
              <a:t>Rich</a:t>
            </a:r>
            <a:endParaRPr lang="pt-BR" sz="1600" dirty="0"/>
          </a:p>
          <a:p>
            <a:pPr marL="342900" indent="-342900">
              <a:buAutoNum type="alphaUcPeriod"/>
            </a:pPr>
            <a:endParaRPr lang="pt-BR" sz="1600" dirty="0"/>
          </a:p>
          <a:p>
            <a:r>
              <a:rPr lang="pt-BR" sz="1600" dirty="0"/>
              <a:t>Ela usava o conceito de gênero? </a:t>
            </a:r>
          </a:p>
          <a:p>
            <a:r>
              <a:rPr lang="pt-BR" dirty="0" err="1"/>
              <a:t>When</a:t>
            </a:r>
            <a:r>
              <a:rPr lang="pt-BR" dirty="0"/>
              <a:t>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Dead</a:t>
            </a:r>
            <a:r>
              <a:rPr lang="pt-BR" dirty="0"/>
              <a:t> </a:t>
            </a:r>
            <a:r>
              <a:rPr lang="pt-BR" dirty="0" err="1"/>
              <a:t>Awaken</a:t>
            </a:r>
            <a:r>
              <a:rPr lang="pt-BR" dirty="0"/>
              <a:t>: </a:t>
            </a:r>
            <a:r>
              <a:rPr lang="pt-BR" dirty="0" err="1"/>
              <a:t>Writing</a:t>
            </a:r>
            <a:r>
              <a:rPr lang="pt-BR" dirty="0"/>
              <a:t> as </a:t>
            </a:r>
            <a:r>
              <a:rPr lang="pt-BR" dirty="0" err="1"/>
              <a:t>Re-Vision</a:t>
            </a:r>
            <a:endParaRPr lang="pt-BR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2D8A759-66AA-0249-B927-7B1107EA1793}"/>
              </a:ext>
            </a:extLst>
          </p:cNvPr>
          <p:cNvSpPr txBox="1"/>
          <p:nvPr/>
        </p:nvSpPr>
        <p:spPr>
          <a:xfrm>
            <a:off x="1505415" y="6333893"/>
            <a:ext cx="343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Audre</a:t>
            </a:r>
            <a:r>
              <a:rPr lang="pt-BR" dirty="0"/>
              <a:t> </a:t>
            </a:r>
            <a:r>
              <a:rPr lang="pt-BR" dirty="0" err="1"/>
              <a:t>Lord</a:t>
            </a:r>
            <a:r>
              <a:rPr lang="pt-BR" dirty="0"/>
              <a:t>, amiga e </a:t>
            </a:r>
            <a:r>
              <a:rPr lang="pt-BR" dirty="0" err="1"/>
              <a:t>Adrienne</a:t>
            </a:r>
            <a:r>
              <a:rPr lang="pt-BR" dirty="0"/>
              <a:t> </a:t>
            </a:r>
            <a:r>
              <a:rPr lang="pt-BR" dirty="0" err="1"/>
              <a:t>Rich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9600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1B26D0-E184-5142-BFA8-F8D77206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444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Feminismo, gênero e justiça epistêmica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20D3404-672E-9648-AECD-FD2A51310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34D1616-D41C-8043-A946-21653F11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69572"/>
            <a:ext cx="11811000" cy="51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1"/>
          <p:cNvSpPr>
            <a:spLocks noGrp="1"/>
          </p:cNvSpPr>
          <p:nvPr>
            <p:ph type="title" idx="4294967295"/>
          </p:nvPr>
        </p:nvSpPr>
        <p:spPr>
          <a:xfrm>
            <a:off x="-16934" y="1"/>
            <a:ext cx="12048067" cy="633413"/>
          </a:xfrm>
        </p:spPr>
        <p:txBody>
          <a:bodyPr/>
          <a:lstStyle/>
          <a:p>
            <a:pPr eaLnBrk="1" hangingPunct="1"/>
            <a:r>
              <a:rPr lang="pt-BR" sz="3600" b="1" dirty="0">
                <a:latin typeface="Calibri" charset="0"/>
                <a:ea typeface="MS PGothic" charset="0"/>
              </a:rPr>
              <a:t>Gênero e seus sentidos no parto: violência</a:t>
            </a:r>
          </a:p>
        </p:txBody>
      </p:sp>
      <p:sp>
        <p:nvSpPr>
          <p:cNvPr id="24578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431801" y="620714"/>
            <a:ext cx="11425767" cy="2879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600">
                <a:solidFill>
                  <a:srgbClr val="953735"/>
                </a:solidFill>
                <a:latin typeface="Calibri" charset="0"/>
                <a:ea typeface="MS PGothic" charset="0"/>
              </a:rPr>
              <a:t>Corpo feminino como necessitado de correção, disciplina, tutela, controle (abordagem correcional)</a:t>
            </a:r>
          </a:p>
          <a:p>
            <a:pPr eaLnBrk="1" hangingPunct="1">
              <a:lnSpc>
                <a:spcPct val="80000"/>
              </a:lnSpc>
            </a:pPr>
            <a:r>
              <a:rPr lang="pt-BR" sz="2600">
                <a:solidFill>
                  <a:srgbClr val="953735"/>
                </a:solidFill>
                <a:latin typeface="Calibri" charset="0"/>
                <a:ea typeface="MS PGothic" charset="0"/>
              </a:rPr>
              <a:t>Sexo como sujo, necessitado de punição (tutela religiosa das práticas e políticas públicas)</a:t>
            </a:r>
          </a:p>
          <a:p>
            <a:pPr eaLnBrk="1" hangingPunct="1">
              <a:lnSpc>
                <a:spcPct val="80000"/>
              </a:lnSpc>
            </a:pPr>
            <a:r>
              <a:rPr lang="pt-BR" sz="2600">
                <a:solidFill>
                  <a:srgbClr val="953735"/>
                </a:solidFill>
                <a:latin typeface="Calibri" charset="0"/>
                <a:ea typeface="MS PGothic" charset="0"/>
              </a:rPr>
              <a:t>Limpo x sujo, superior x inferior, primitivo x civilizado, decente x indecente, seguro x inseguro</a:t>
            </a:r>
          </a:p>
          <a:p>
            <a:pPr eaLnBrk="1" hangingPunct="1">
              <a:lnSpc>
                <a:spcPct val="80000"/>
              </a:lnSpc>
            </a:pPr>
            <a:r>
              <a:rPr lang="pt-BR" sz="2600">
                <a:solidFill>
                  <a:srgbClr val="953735"/>
                </a:solidFill>
                <a:latin typeface="Calibri" charset="0"/>
                <a:ea typeface="MS PGothic" charset="0"/>
              </a:rPr>
              <a:t>Solidariedade x Cumplicidade institucional – profissionais e gestores</a:t>
            </a:r>
          </a:p>
          <a:p>
            <a:pPr eaLnBrk="1" hangingPunct="1">
              <a:lnSpc>
                <a:spcPct val="80000"/>
              </a:lnSpc>
            </a:pPr>
            <a:endParaRPr lang="pt-BR" sz="2600">
              <a:solidFill>
                <a:srgbClr val="953735"/>
              </a:solidFill>
              <a:latin typeface="Calibri" charset="0"/>
              <a:ea typeface="MS PGothic" charset="0"/>
            </a:endParaRPr>
          </a:p>
          <a:p>
            <a:pPr eaLnBrk="1" hangingPunct="1">
              <a:lnSpc>
                <a:spcPct val="80000"/>
              </a:lnSpc>
            </a:pPr>
            <a:endParaRPr lang="pt-BR" sz="2600">
              <a:latin typeface="Calibri" charset="0"/>
              <a:ea typeface="MS PGothic" charset="0"/>
            </a:endParaRP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3644901"/>
            <a:ext cx="5590116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485" y="3667125"/>
            <a:ext cx="49911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8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C95566-F5C6-CF4C-8EF4-706809EF0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8A280FB-0734-6B40-B9A7-9DA511DF0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44E2E80-5745-1242-8A9E-9CCE92DA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9850"/>
            <a:ext cx="11684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0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1F9D36-34FF-EB44-A215-BF0E343E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581"/>
          </a:xfrm>
        </p:spPr>
        <p:txBody>
          <a:bodyPr/>
          <a:lstStyle/>
          <a:p>
            <a:pPr algn="ctr"/>
            <a:r>
              <a:rPr lang="pt-BR" dirty="0"/>
              <a:t>Gênero, uma breve 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31F4365-49C3-9D4C-A81D-48D82F2F7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38" y="1469053"/>
            <a:ext cx="5046233" cy="502382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 emergência do conceito de gênero,</a:t>
            </a:r>
          </a:p>
          <a:p>
            <a:r>
              <a:rPr lang="pt-BR" dirty="0"/>
              <a:t>distinguindo gênero, sexo e sexualidade </a:t>
            </a:r>
          </a:p>
          <a:p>
            <a:r>
              <a:rPr lang="pt-BR" dirty="0"/>
              <a:t>algumas das vertentes teóricas, narrativas</a:t>
            </a:r>
          </a:p>
          <a:p>
            <a:r>
              <a:rPr lang="pt-BR" dirty="0" err="1"/>
              <a:t>essencialismos</a:t>
            </a:r>
            <a:r>
              <a:rPr lang="pt-BR" dirty="0"/>
              <a:t>, em saúde</a:t>
            </a:r>
          </a:p>
          <a:p>
            <a:r>
              <a:rPr lang="pt-BR" dirty="0"/>
              <a:t>valor da pluralidade e diversidade</a:t>
            </a:r>
          </a:p>
          <a:p>
            <a:r>
              <a:rPr lang="pt-BR" dirty="0"/>
              <a:t>exemplos de uso dos conceitos</a:t>
            </a:r>
          </a:p>
          <a:p>
            <a:r>
              <a:rPr lang="pt-BR" dirty="0"/>
              <a:t>aplicações na luta política e na construção do conhecimento.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0C28D68-2F9F-A94F-B75C-CBF985F1A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38386"/>
            <a:ext cx="5601629" cy="48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56AC49C-BA22-D944-A5CF-575BD2CD9CF8}"/>
              </a:ext>
            </a:extLst>
          </p:cNvPr>
          <p:cNvSpPr txBox="1"/>
          <p:nvPr/>
        </p:nvSpPr>
        <p:spPr>
          <a:xfrm>
            <a:off x="7204939" y="1469053"/>
            <a:ext cx="338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Sugestão: </a:t>
            </a:r>
            <a:r>
              <a:rPr lang="pt-BR" dirty="0" err="1"/>
              <a:t>podcast</a:t>
            </a:r>
            <a:r>
              <a:rPr lang="pt-BR" dirty="0"/>
              <a:t> Praia dos Ossos</a:t>
            </a:r>
          </a:p>
        </p:txBody>
      </p:sp>
    </p:spTree>
    <p:extLst>
      <p:ext uri="{BB962C8B-B14F-4D97-AF65-F5344CB8AC3E}">
        <p14:creationId xmlns:p14="http://schemas.microsoft.com/office/powerpoint/2010/main" val="4037212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977EC8-C8CE-4954-AE77-1080F5F5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806" y="624110"/>
            <a:ext cx="9848806" cy="1015220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Da assistência universal á qualidade da experiência</a:t>
            </a:r>
            <a:br>
              <a:rPr lang="pt-BR" sz="2800" b="1" dirty="0" smtClean="0"/>
            </a:br>
            <a:r>
              <a:rPr lang="pt-BR" sz="2800" b="1" dirty="0" smtClean="0"/>
              <a:t>É </a:t>
            </a:r>
            <a:r>
              <a:rPr lang="pt-BR" sz="2800" b="1" dirty="0"/>
              <a:t>uma </a:t>
            </a:r>
            <a:r>
              <a:rPr lang="pt-BR" sz="2800" b="1" dirty="0" err="1"/>
              <a:t>re-descrição</a:t>
            </a:r>
            <a:r>
              <a:rPr lang="pt-BR" sz="2800" b="1" dirty="0"/>
              <a:t>: de “ajuda” a “abuso”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xmlns="" id="{57AEC12F-6487-487D-AF18-6A62B65437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5427" y="1841307"/>
            <a:ext cx="4972465" cy="4236928"/>
          </a:xfrm>
          <a:prstGeom prst="rect">
            <a:avLst/>
          </a:prstGeo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xmlns="" id="{5ABC2D91-F3C2-45F0-A349-A7CE0C457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3543" y="1809962"/>
            <a:ext cx="4449452" cy="42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47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isósceles 1"/>
          <p:cNvSpPr/>
          <p:nvPr/>
        </p:nvSpPr>
        <p:spPr>
          <a:xfrm>
            <a:off x="2351088" y="908051"/>
            <a:ext cx="7848600" cy="5400675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251" name="CaixaDeTexto 2"/>
          <p:cNvSpPr txBox="1">
            <a:spLocks noChangeArrowheads="1"/>
          </p:cNvSpPr>
          <p:nvPr/>
        </p:nvSpPr>
        <p:spPr bwMode="auto">
          <a:xfrm>
            <a:off x="4367214" y="1125538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3432176" y="981075"/>
            <a:ext cx="5256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VISÍVEIS</a:t>
            </a:r>
            <a:r>
              <a:rPr lang="pt-BR" altLang="pt-BR" dirty="0">
                <a:latin typeface="Calibri" pitchFamily="34" charset="0"/>
              </a:rPr>
              <a:t>: (apesar de problemas de </a:t>
            </a:r>
            <a:r>
              <a:rPr lang="pt-BR" altLang="pt-BR" dirty="0" err="1">
                <a:latin typeface="Calibri" pitchFamily="34" charset="0"/>
              </a:rPr>
              <a:t>sub-registro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Mortalidade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Morbidade grave </a:t>
            </a:r>
            <a:r>
              <a:rPr lang="pt-BR" altLang="pt-BR" dirty="0">
                <a:latin typeface="Calibri" pitchFamily="34" charset="0"/>
              </a:rPr>
              <a:t>(</a:t>
            </a:r>
            <a:r>
              <a:rPr lang="pt-BR" altLang="pt-BR" dirty="0" err="1">
                <a:latin typeface="Calibri" pitchFamily="34" charset="0"/>
              </a:rPr>
              <a:t>near</a:t>
            </a:r>
            <a:r>
              <a:rPr lang="pt-BR" altLang="pt-BR" dirty="0">
                <a:latin typeface="Calibri" pitchFamily="34" charset="0"/>
              </a:rPr>
              <a:t>-miss, mais recente)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Via de parto </a:t>
            </a:r>
            <a:r>
              <a:rPr lang="pt-BR" altLang="pt-BR" dirty="0">
                <a:latin typeface="Calibri" pitchFamily="34" charset="0"/>
              </a:rPr>
              <a:t>- parto normal ou cesárea 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847851" y="2349501"/>
            <a:ext cx="91902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MENOS VISÍVEIS </a:t>
            </a:r>
            <a:r>
              <a:rPr lang="pt-BR" altLang="pt-BR" dirty="0">
                <a:latin typeface="Calibri" pitchFamily="34" charset="0"/>
              </a:rPr>
              <a:t>em si e na associação com desfechos (-): registro irregular ou ausente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Integridade corporal </a:t>
            </a:r>
            <a:r>
              <a:rPr lang="pt-BR" altLang="pt-BR" dirty="0">
                <a:latin typeface="Calibri" pitchFamily="34" charset="0"/>
              </a:rPr>
              <a:t>e lesões iatrogênicas (cesárea, </a:t>
            </a:r>
            <a:r>
              <a:rPr lang="pt-BR" altLang="pt-BR" dirty="0" err="1">
                <a:latin typeface="Calibri" pitchFamily="34" charset="0"/>
              </a:rPr>
              <a:t>episiotomia</a:t>
            </a:r>
            <a:r>
              <a:rPr lang="pt-BR" altLang="pt-BR" dirty="0">
                <a:latin typeface="Calibri" pitchFamily="34" charset="0"/>
              </a:rPr>
              <a:t>, fórceps etc.)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Efeitos adversos do uso de medicamentos, </a:t>
            </a:r>
            <a:r>
              <a:rPr lang="pt-BR" altLang="pt-BR" dirty="0">
                <a:latin typeface="Calibri" pitchFamily="34" charset="0"/>
              </a:rPr>
              <a:t>(ocitocina, anestesia, </a:t>
            </a:r>
            <a:r>
              <a:rPr lang="pt-BR" altLang="pt-BR" sz="2800" dirty="0">
                <a:solidFill>
                  <a:srgbClr val="C00000"/>
                </a:solidFill>
                <a:latin typeface="Calibri" pitchFamily="34" charset="0"/>
              </a:rPr>
              <a:t>redução da IG</a:t>
            </a:r>
            <a:r>
              <a:rPr lang="pt-BR" altLang="pt-BR" dirty="0">
                <a:latin typeface="Calibri" pitchFamily="34" charset="0"/>
              </a:rPr>
              <a:t>, etc.)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Acompanhantes </a:t>
            </a:r>
            <a:r>
              <a:rPr lang="pt-BR" altLang="pt-BR" dirty="0">
                <a:latin typeface="Calibri" pitchFamily="34" charset="0"/>
              </a:rPr>
              <a:t>(presença ou proibição)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Promoção do bem-estar materno (“dimensões cosméticas”)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186543" y="4037013"/>
            <a:ext cx="10276113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MENOS VISÍVEIS AINDA, OU INVISÍVEIS </a:t>
            </a:r>
            <a:r>
              <a:rPr lang="pt-BR" altLang="pt-BR" dirty="0">
                <a:latin typeface="Calibri" pitchFamily="34" charset="0"/>
              </a:rPr>
              <a:t>(sem registro)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</a:t>
            </a:r>
            <a:r>
              <a:rPr lang="pt-BR" altLang="pt-BR" dirty="0" err="1">
                <a:latin typeface="Calibri" pitchFamily="34" charset="0"/>
              </a:rPr>
              <a:t>K</a:t>
            </a:r>
            <a:r>
              <a:rPr lang="pt-BR" altLang="pt-BR" b="1" dirty="0" err="1">
                <a:latin typeface="Calibri" pitchFamily="34" charset="0"/>
              </a:rPr>
              <a:t>risteller</a:t>
            </a:r>
            <a:r>
              <a:rPr lang="pt-BR" altLang="pt-BR" b="1" dirty="0">
                <a:latin typeface="Calibri" pitchFamily="34" charset="0"/>
              </a:rPr>
              <a:t> (</a:t>
            </a:r>
            <a:r>
              <a:rPr lang="pt-BR" altLang="pt-BR" dirty="0">
                <a:latin typeface="Calibri" pitchFamily="34" charset="0"/>
              </a:rPr>
              <a:t>pressão </a:t>
            </a:r>
            <a:r>
              <a:rPr lang="pt-BR" altLang="pt-BR" dirty="0" err="1">
                <a:latin typeface="Calibri" pitchFamily="34" charset="0"/>
              </a:rPr>
              <a:t>fúndica</a:t>
            </a:r>
            <a:r>
              <a:rPr lang="pt-BR" altLang="pt-BR" dirty="0">
                <a:latin typeface="Calibri" pitchFamily="34" charset="0"/>
              </a:rPr>
              <a:t>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    Experiências traumáticas</a:t>
            </a:r>
            <a:r>
              <a:rPr lang="pt-BR" altLang="pt-BR" dirty="0">
                <a:latin typeface="Calibri" pitchFamily="34" charset="0"/>
              </a:rPr>
              <a:t> (</a:t>
            </a:r>
            <a:r>
              <a:rPr lang="pt-BR" altLang="pt-BR" sz="2800" dirty="0">
                <a:solidFill>
                  <a:srgbClr val="C00000"/>
                </a:solidFill>
                <a:latin typeface="Calibri" pitchFamily="34" charset="0"/>
              </a:rPr>
              <a:t>violência,</a:t>
            </a:r>
            <a:r>
              <a:rPr lang="pt-BR" altLang="pt-BR" dirty="0">
                <a:latin typeface="Calibri" pitchFamily="34" charset="0"/>
              </a:rPr>
              <a:t> TEPT)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           Efeitos dos procedimentos</a:t>
            </a:r>
            <a:r>
              <a:rPr lang="pt-BR" altLang="pt-BR" dirty="0">
                <a:latin typeface="Calibri" pitchFamily="34" charset="0"/>
              </a:rPr>
              <a:t> (médio prazo) sobre a relação mãe-bebê amamentação, sexualidade etc. Estudos longitudinais / coortes, </a:t>
            </a:r>
            <a:r>
              <a:rPr lang="pt-BR" altLang="pt-BR" sz="2800" dirty="0">
                <a:solidFill>
                  <a:srgbClr val="C00000"/>
                </a:solidFill>
                <a:latin typeface="Calibri" pitchFamily="34" charset="0"/>
              </a:rPr>
              <a:t>mortalidade</a:t>
            </a:r>
          </a:p>
          <a:p>
            <a:pPr algn="ctr" eaLnBrk="1" hangingPunct="1"/>
            <a:r>
              <a:rPr lang="pt-BR" altLang="pt-BR" dirty="0">
                <a:latin typeface="Calibri" pitchFamily="34" charset="0"/>
              </a:rPr>
              <a:t>                   </a:t>
            </a:r>
            <a:r>
              <a:rPr lang="pt-BR" altLang="pt-BR" b="1" dirty="0">
                <a:latin typeface="Calibri" pitchFamily="34" charset="0"/>
              </a:rPr>
              <a:t>Sofrimento /</a:t>
            </a:r>
            <a:r>
              <a:rPr lang="pt-BR" altLang="pt-BR" dirty="0">
                <a:latin typeface="Calibri" pitchFamily="34" charset="0"/>
              </a:rPr>
              <a:t>, depressão, saúde mental, conforto materno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Promoção do bem-estar materno (“dimensões relacionais”)</a:t>
            </a:r>
          </a:p>
          <a:p>
            <a:pPr algn="ctr" eaLnBrk="1" hangingPunct="1"/>
            <a:r>
              <a:rPr lang="pt-BR" altLang="pt-BR" b="1" dirty="0">
                <a:latin typeface="Calibri" pitchFamily="34" charset="0"/>
              </a:rPr>
              <a:t>Prevenção do efeito </a:t>
            </a:r>
            <a:r>
              <a:rPr lang="pt-BR" altLang="pt-BR" b="1" dirty="0" err="1">
                <a:latin typeface="Calibri" pitchFamily="34" charset="0"/>
              </a:rPr>
              <a:t>nocebo</a:t>
            </a:r>
            <a:r>
              <a:rPr lang="pt-BR" altLang="pt-BR" b="1" dirty="0">
                <a:latin typeface="Calibri" pitchFamily="34" charset="0"/>
              </a:rPr>
              <a:t> na saúde materno-infantil (</a:t>
            </a:r>
            <a:r>
              <a:rPr lang="pt-BR" altLang="pt-BR" b="1" dirty="0" err="1">
                <a:latin typeface="Calibri" pitchFamily="34" charset="0"/>
              </a:rPr>
              <a:t>cmunicação</a:t>
            </a:r>
            <a:r>
              <a:rPr lang="pt-BR" altLang="pt-BR" b="1" dirty="0">
                <a:latin typeface="Calibri" pitchFamily="34" charset="0"/>
              </a:rPr>
              <a:t> etc.) </a:t>
            </a:r>
          </a:p>
        </p:txBody>
      </p:sp>
      <p:sp>
        <p:nvSpPr>
          <p:cNvPr id="4103" name="CaixaDeTexto 8"/>
          <p:cNvSpPr txBox="1">
            <a:spLocks noChangeArrowheads="1"/>
          </p:cNvSpPr>
          <p:nvPr/>
        </p:nvSpPr>
        <p:spPr bwMode="auto">
          <a:xfrm>
            <a:off x="1847851" y="123101"/>
            <a:ext cx="871360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C00000"/>
                </a:solidFill>
              </a:rPr>
              <a:t>Cegueira de </a:t>
            </a:r>
            <a:r>
              <a:rPr lang="pt-BR" sz="2400" b="1" dirty="0" smtClean="0">
                <a:solidFill>
                  <a:srgbClr val="C00000"/>
                </a:solidFill>
              </a:rPr>
              <a:t>gênero – avanços desde 2012</a:t>
            </a:r>
            <a:endParaRPr lang="pt-BR" sz="24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Iceberg: Visibilidade e </a:t>
            </a:r>
            <a:r>
              <a:rPr lang="pt-BR" sz="2000" b="1" dirty="0">
                <a:solidFill>
                  <a:srgbClr val="7030A0"/>
                </a:solidFill>
              </a:rPr>
              <a:t>invisibilidade de gênero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dos desfechos em saúde materna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1992314" y="2205039"/>
            <a:ext cx="8135937" cy="714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97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2B373D9-7FFF-43FA-8AE9-E9C3C4AB9BB4}"/>
              </a:ext>
            </a:extLst>
          </p:cNvPr>
          <p:cNvSpPr txBox="1"/>
          <p:nvPr/>
        </p:nvSpPr>
        <p:spPr>
          <a:xfrm>
            <a:off x="674548" y="461318"/>
            <a:ext cx="1038533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latin typeface="Fira Sans"/>
              </a:rPr>
              <a:t>Avanços para tornar visíveis as intervenções no parto</a:t>
            </a:r>
            <a:endParaRPr lang="pt-BR" sz="3200" b="1" dirty="0">
              <a:latin typeface="Fira Sans"/>
              <a:ea typeface="Roboto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948ACD77-2256-493E-8053-2B0B981577BF}"/>
              </a:ext>
            </a:extLst>
          </p:cNvPr>
          <p:cNvSpPr/>
          <p:nvPr/>
        </p:nvSpPr>
        <p:spPr>
          <a:xfrm flipH="1">
            <a:off x="9149552" y="6553308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58BCAD48-145B-4325-BD12-29682A2DDEFB}"/>
              </a:ext>
            </a:extLst>
          </p:cNvPr>
          <p:cNvSpPr txBox="1"/>
          <p:nvPr/>
        </p:nvSpPr>
        <p:spPr>
          <a:xfrm>
            <a:off x="9448801" y="643342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Nova variável</a:t>
            </a:r>
            <a:endParaRPr lang="pt-BR" dirty="0">
              <a:ea typeface="Roboto"/>
            </a:endParaRPr>
          </a:p>
        </p:txBody>
      </p:sp>
      <p:pic>
        <p:nvPicPr>
          <p:cNvPr id="4" name="Imagem 4" descr="Tabela&#10;&#10;Descrição gerada automaticamente">
            <a:extLst>
              <a:ext uri="{FF2B5EF4-FFF2-40B4-BE49-F238E27FC236}">
                <a16:creationId xmlns:a16="http://schemas.microsoft.com/office/drawing/2014/main" xmlns="" id="{FA642B41-FF35-47D3-9F2E-52BBA435F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7" y="1806350"/>
            <a:ext cx="10510404" cy="347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9818950" y="1861791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3848507" y="2558848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5948336" y="2684404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9563507" y="2749348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2822404" y="4831859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4073643" y="4775575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6649722" y="4771245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8481120" y="4775575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10260564" y="4771245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10264893" y="4325302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6095541" y="4312314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3666666" y="3823075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8866450" y="3299200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6411598" y="3182302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731C6DBB-29D5-4934-B267-47BDF8C6AF0B}"/>
              </a:ext>
            </a:extLst>
          </p:cNvPr>
          <p:cNvSpPr/>
          <p:nvPr/>
        </p:nvSpPr>
        <p:spPr>
          <a:xfrm flipH="1">
            <a:off x="3385245" y="3169313"/>
            <a:ext cx="147862" cy="129560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037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1F65C8B-34E7-904E-9772-98B1DABD0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1" y="1338944"/>
            <a:ext cx="10726145" cy="518800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6131032-9526-2D4D-92E1-991878A55587}"/>
              </a:ext>
            </a:extLst>
          </p:cNvPr>
          <p:cNvSpPr txBox="1"/>
          <p:nvPr/>
        </p:nvSpPr>
        <p:spPr>
          <a:xfrm>
            <a:off x="859971" y="533400"/>
            <a:ext cx="1080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Papel das intervenção na idade gestacional com maior granularidade: risco de mortalidade neonatal</a:t>
            </a:r>
          </a:p>
        </p:txBody>
      </p:sp>
    </p:spTree>
    <p:extLst>
      <p:ext uri="{BB962C8B-B14F-4D97-AF65-F5344CB8AC3E}">
        <p14:creationId xmlns:p14="http://schemas.microsoft.com/office/powerpoint/2010/main" val="1884288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E9BAD9-DBF1-F243-8F6B-02220B68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8" y="131762"/>
            <a:ext cx="9575800" cy="1325563"/>
          </a:xfrm>
        </p:spPr>
        <p:txBody>
          <a:bodyPr/>
          <a:lstStyle/>
          <a:p>
            <a:r>
              <a:rPr lang="pt-BR" b="1" dirty="0"/>
              <a:t>Diferenças na IG em dias e semanas:</a:t>
            </a:r>
            <a:br>
              <a:rPr lang="pt-BR" b="1" dirty="0"/>
            </a:br>
            <a:r>
              <a:rPr lang="pt-BR" b="1" dirty="0"/>
              <a:t>Escolaridade da mãe e tipo de parto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9634E3A-52B0-654F-9612-DE53EF3B1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2EBDF3F-7AEE-4946-867C-9C5DCF981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1" y="2193925"/>
            <a:ext cx="10846419" cy="42989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01406D6-0DBD-5C46-BF1B-0216079F6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0" y="1475136"/>
            <a:ext cx="10846419" cy="7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7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6E1BCA-8538-0D47-9C9F-9D2CCF61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152" y="208387"/>
            <a:ext cx="9995837" cy="116259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Diferenças na IG em dias e semanas:</a:t>
            </a:r>
            <a:br>
              <a:rPr lang="pt-BR" b="1" dirty="0"/>
            </a:br>
            <a:r>
              <a:rPr lang="pt-BR" b="1" dirty="0"/>
              <a:t>Raça/cor e fonte de financiamento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A00A4E1-CF76-C149-B0EB-516F388B5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240A16D-F13C-BE4C-81CC-39345297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1690688"/>
            <a:ext cx="10853053" cy="48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96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669" y="180629"/>
            <a:ext cx="5476131" cy="3025833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2246" y="180629"/>
            <a:ext cx="4340782" cy="28269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8" y="3107574"/>
            <a:ext cx="3426229" cy="342622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840" y="2360815"/>
            <a:ext cx="4652159" cy="307721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514" y="4362659"/>
            <a:ext cx="2463902" cy="246390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6324" y="4362659"/>
            <a:ext cx="3633701" cy="247818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929" y="1997763"/>
            <a:ext cx="4163637" cy="26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22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8667BC8-3CEE-2542-AEB0-1977DBC14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29" y="122663"/>
            <a:ext cx="7256227" cy="60328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678DBFD-2D32-3C4F-8BF3-09C547242A62}"/>
              </a:ext>
            </a:extLst>
          </p:cNvPr>
          <p:cNvSpPr txBox="1"/>
          <p:nvPr/>
        </p:nvSpPr>
        <p:spPr>
          <a:xfrm>
            <a:off x="8118087" y="1061576"/>
            <a:ext cx="39140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Formas de violência no parto e no aborto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Violência física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Violência verbal/emocional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Violência institucional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Violência sexual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5686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ABFE12-95BB-2344-88C6-F057D72F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26" y="142786"/>
            <a:ext cx="4516916" cy="1404648"/>
          </a:xfrm>
        </p:spPr>
        <p:txBody>
          <a:bodyPr/>
          <a:lstStyle/>
          <a:p>
            <a:pPr algn="ctr"/>
            <a:r>
              <a:rPr lang="pt-BR" dirty="0"/>
              <a:t>O contexto político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235D3B8-00C4-7345-A7B9-77652E73E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8" y="1369762"/>
            <a:ext cx="4844042" cy="48771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86ECA1D-58C0-1546-88C8-2A37C6971974}"/>
              </a:ext>
            </a:extLst>
          </p:cNvPr>
          <p:cNvSpPr txBox="1"/>
          <p:nvPr/>
        </p:nvSpPr>
        <p:spPr>
          <a:xfrm>
            <a:off x="5683140" y="565378"/>
            <a:ext cx="6055110" cy="536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Censura</a:t>
            </a:r>
            <a:r>
              <a:rPr lang="en-US" sz="2800" dirty="0"/>
              <a:t> 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termo</a:t>
            </a:r>
            <a:r>
              <a:rPr lang="en-US" sz="2800" dirty="0"/>
              <a:t> </a:t>
            </a:r>
            <a:r>
              <a:rPr lang="en-US" sz="2800" dirty="0" err="1"/>
              <a:t>violência</a:t>
            </a:r>
            <a:r>
              <a:rPr lang="en-US" sz="2800" dirty="0"/>
              <a:t> </a:t>
            </a:r>
            <a:r>
              <a:rPr lang="en-US" sz="2800" dirty="0" err="1"/>
              <a:t>obstétrica</a:t>
            </a:r>
            <a:r>
              <a:rPr lang="en-US" sz="2800" dirty="0"/>
              <a:t> (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vão</a:t>
            </a:r>
            <a:r>
              <a:rPr lang="en-US" sz="28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b="1" dirty="0">
                <a:solidFill>
                  <a:srgbClr val="7030A0"/>
                </a:solidFill>
              </a:rPr>
              <a:t>Gênero e justiça epistêmica: se nós não fizermos, quem fará?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b="1" dirty="0">
                <a:solidFill>
                  <a:srgbClr val="7030A0"/>
                </a:solidFill>
              </a:rPr>
              <a:t>Liberdade epistêmica: a necessidade de subverter o conhecimento misógino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500" b="1" dirty="0">
                <a:solidFill>
                  <a:srgbClr val="7030A0"/>
                </a:solidFill>
              </a:rPr>
              <a:t>O poder de palavras e narrativas e transformar a experiência percebida em experiência reconhecida: muito mudou!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A16BFCF-6D15-2D49-87D0-6350C6A44384}"/>
              </a:ext>
            </a:extLst>
          </p:cNvPr>
          <p:cNvSpPr txBox="1"/>
          <p:nvPr/>
        </p:nvSpPr>
        <p:spPr>
          <a:xfrm>
            <a:off x="787970" y="6345882"/>
            <a:ext cx="398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Mulher punida por responder ao marido</a:t>
            </a:r>
          </a:p>
        </p:txBody>
      </p:sp>
    </p:spTree>
    <p:extLst>
      <p:ext uri="{BB962C8B-B14F-4D97-AF65-F5344CB8AC3E}">
        <p14:creationId xmlns:p14="http://schemas.microsoft.com/office/powerpoint/2010/main" val="164609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E32D6995-7831-9C40-ABD4-B1CD33222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593" y="3015849"/>
            <a:ext cx="4648200" cy="349971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Gosto das várias ondas do feminismo, entendendo que são construções das mulheres daqueles contextos. </a:t>
            </a:r>
          </a:p>
          <a:p>
            <a:r>
              <a:rPr lang="pt-BR" dirty="0"/>
              <a:t>Referência aos filmes Sufragistas, Histeria, </a:t>
            </a:r>
            <a:r>
              <a:rPr lang="pt-BR" dirty="0" err="1"/>
              <a:t>Enola</a:t>
            </a:r>
            <a:r>
              <a:rPr lang="pt-BR" dirty="0"/>
              <a:t> e </a:t>
            </a:r>
            <a:r>
              <a:rPr lang="pt-BR" dirty="0" err="1"/>
              <a:t>She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beautiful</a:t>
            </a:r>
            <a:r>
              <a:rPr lang="pt-BR" dirty="0"/>
              <a:t> </a:t>
            </a:r>
            <a:r>
              <a:rPr lang="pt-BR" dirty="0" err="1"/>
              <a:t>when</a:t>
            </a:r>
            <a:r>
              <a:rPr lang="pt-BR" dirty="0"/>
              <a:t> </a:t>
            </a:r>
            <a:r>
              <a:rPr lang="pt-BR" dirty="0" err="1"/>
              <a:t>she’s</a:t>
            </a:r>
            <a:r>
              <a:rPr lang="pt-BR" dirty="0"/>
              <a:t> </a:t>
            </a:r>
            <a:r>
              <a:rPr lang="pt-BR" dirty="0" err="1"/>
              <a:t>angry</a:t>
            </a:r>
            <a:r>
              <a:rPr lang="pt-BR" dirty="0"/>
              <a:t>)</a:t>
            </a:r>
          </a:p>
        </p:txBody>
      </p:sp>
      <p:pic>
        <p:nvPicPr>
          <p:cNvPr id="4100" name="Picture 4" descr="The waves of feminism, and why people keep fighting over them, explained -  Vox">
            <a:extLst>
              <a:ext uri="{FF2B5EF4-FFF2-40B4-BE49-F238E27FC236}">
                <a16:creationId xmlns:a16="http://schemas.microsoft.com/office/drawing/2014/main" xmlns="" id="{9815D20A-8690-9647-9E87-150EFE64C5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5849"/>
            <a:ext cx="5619758" cy="31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omen's Suffrage - Britannica Presents 100 Women Trailblazers">
            <a:extLst>
              <a:ext uri="{FF2B5EF4-FFF2-40B4-BE49-F238E27FC236}">
                <a16:creationId xmlns:a16="http://schemas.microsoft.com/office/drawing/2014/main" xmlns="" id="{0E891EE0-60FF-8042-8819-661EA94D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2" y="276375"/>
            <a:ext cx="11092031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92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93FD6BC-A280-8641-B8E0-7681ED7BF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638" y="364266"/>
            <a:ext cx="7057016" cy="2602641"/>
          </a:xfrm>
        </p:spPr>
        <p:txBody>
          <a:bodyPr>
            <a:normAutofit/>
          </a:bodyPr>
          <a:lstStyle/>
          <a:p>
            <a:r>
              <a:rPr lang="pt-PT" sz="2500" dirty="0"/>
              <a:t>Gênero como o </a:t>
            </a:r>
            <a:r>
              <a:rPr lang="pt-PT" sz="2500" b="1" dirty="0"/>
              <a:t>sexo socialmente construído</a:t>
            </a:r>
            <a:r>
              <a:rPr lang="pt-PT" sz="2500" dirty="0"/>
              <a:t>, ou nas palavras de Rubin, </a:t>
            </a:r>
            <a:r>
              <a:rPr lang="pt-PT" sz="2500" b="1" dirty="0"/>
              <a:t>o conjunto de disposições pelas quais uma sociedade transforma a sexualidade biológica </a:t>
            </a:r>
            <a:r>
              <a:rPr lang="pt-PT" sz="2500" dirty="0"/>
              <a:t>(e reprodução, acrescentamos) </a:t>
            </a:r>
            <a:r>
              <a:rPr lang="pt-PT" sz="2500" b="1" dirty="0"/>
              <a:t>em produtos da atividade humanidade, e na qual essas necessidades humanas transformadas são satisfeitas </a:t>
            </a:r>
            <a:endParaRPr lang="pt-BR" sz="2500" b="1" dirty="0"/>
          </a:p>
        </p:txBody>
      </p:sp>
      <p:pic>
        <p:nvPicPr>
          <p:cNvPr id="6146" name="Picture 2" descr="Thinking Sex: Notes for a Radical Theory of the Politics of Sexuality">
            <a:extLst>
              <a:ext uri="{FF2B5EF4-FFF2-40B4-BE49-F238E27FC236}">
                <a16:creationId xmlns:a16="http://schemas.microsoft.com/office/drawing/2014/main" xmlns="" id="{6039AC83-BF15-5F40-A11B-C3DBEB77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49" y="3337829"/>
            <a:ext cx="6250193" cy="26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Quatro Cinco Um: a revista dos livros - Gênero: teoria e prática">
            <a:extLst>
              <a:ext uri="{FF2B5EF4-FFF2-40B4-BE49-F238E27FC236}">
                <a16:creationId xmlns:a16="http://schemas.microsoft.com/office/drawing/2014/main" xmlns="" id="{2E6571D7-4DB7-D445-8965-9A2204EA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0" y="519803"/>
            <a:ext cx="3856033" cy="58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EC5F9B9-3631-A34C-B480-58C288347C5C}"/>
              </a:ext>
            </a:extLst>
          </p:cNvPr>
          <p:cNvSpPr txBox="1"/>
          <p:nvPr/>
        </p:nvSpPr>
        <p:spPr>
          <a:xfrm>
            <a:off x="5152913" y="2861534"/>
            <a:ext cx="5521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Rubin, </a:t>
            </a:r>
            <a:r>
              <a:rPr lang="pt-BR" sz="1200" dirty="0" err="1"/>
              <a:t>Gayle</a:t>
            </a:r>
            <a:r>
              <a:rPr lang="pt-BR" sz="1200" dirty="0"/>
              <a:t>. "The </a:t>
            </a:r>
            <a:r>
              <a:rPr lang="pt-BR" sz="1200" dirty="0" err="1"/>
              <a:t>traffic</a:t>
            </a:r>
            <a:r>
              <a:rPr lang="pt-BR" sz="1200" dirty="0"/>
              <a:t> in </a:t>
            </a:r>
            <a:r>
              <a:rPr lang="pt-BR" sz="1200" dirty="0" err="1"/>
              <a:t>women</a:t>
            </a:r>
            <a:r>
              <a:rPr lang="pt-BR" sz="1200" dirty="0"/>
              <a:t>: Notes </a:t>
            </a:r>
            <a:r>
              <a:rPr lang="pt-BR" sz="1200" dirty="0" err="1"/>
              <a:t>on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" </a:t>
            </a:r>
            <a:r>
              <a:rPr lang="pt-BR" sz="1200" dirty="0" err="1"/>
              <a:t>political</a:t>
            </a:r>
            <a:r>
              <a:rPr lang="pt-BR" sz="1200" dirty="0"/>
              <a:t> </a:t>
            </a:r>
            <a:r>
              <a:rPr lang="pt-BR" sz="1200" dirty="0" err="1"/>
              <a:t>economy</a:t>
            </a:r>
            <a:r>
              <a:rPr lang="pt-BR" sz="1200" dirty="0"/>
              <a:t>" </a:t>
            </a:r>
            <a:r>
              <a:rPr lang="pt-BR" sz="1200" dirty="0" err="1"/>
              <a:t>of</a:t>
            </a:r>
            <a:r>
              <a:rPr lang="pt-BR" sz="1200" dirty="0"/>
              <a:t> sex." (1975).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6048F0E-FCFA-0C48-80F9-B41F7D1E2175}"/>
              </a:ext>
            </a:extLst>
          </p:cNvPr>
          <p:cNvSpPr txBox="1"/>
          <p:nvPr/>
        </p:nvSpPr>
        <p:spPr>
          <a:xfrm>
            <a:off x="1861072" y="6352826"/>
            <a:ext cx="905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Rubin, </a:t>
            </a:r>
            <a:r>
              <a:rPr lang="pt-BR" sz="1100" dirty="0" err="1"/>
              <a:t>Gayle</a:t>
            </a:r>
            <a:r>
              <a:rPr lang="pt-BR" sz="1100" dirty="0"/>
              <a:t>. "</a:t>
            </a:r>
            <a:r>
              <a:rPr lang="pt-BR" sz="1100" dirty="0" err="1"/>
              <a:t>Thinking</a:t>
            </a:r>
            <a:r>
              <a:rPr lang="pt-BR" sz="1100" dirty="0"/>
              <a:t> sex: Notes for a radical </a:t>
            </a:r>
            <a:r>
              <a:rPr lang="pt-BR" sz="1100" dirty="0" err="1"/>
              <a:t>theory</a:t>
            </a:r>
            <a:r>
              <a:rPr lang="pt-BR" sz="1100" dirty="0"/>
              <a:t> </a:t>
            </a:r>
            <a:r>
              <a:rPr lang="pt-BR" sz="1100" dirty="0" err="1"/>
              <a:t>of</a:t>
            </a:r>
            <a:r>
              <a:rPr lang="pt-BR" sz="1100" dirty="0"/>
              <a:t> </a:t>
            </a:r>
            <a:r>
              <a:rPr lang="pt-BR" sz="1100" dirty="0" err="1"/>
              <a:t>the</a:t>
            </a:r>
            <a:r>
              <a:rPr lang="pt-BR" sz="1100" dirty="0"/>
              <a:t> </a:t>
            </a:r>
            <a:r>
              <a:rPr lang="pt-BR" sz="1100" dirty="0" err="1"/>
              <a:t>politics</a:t>
            </a:r>
            <a:r>
              <a:rPr lang="pt-BR" sz="1100" dirty="0"/>
              <a:t> </a:t>
            </a:r>
            <a:r>
              <a:rPr lang="pt-BR" sz="1100" dirty="0" err="1"/>
              <a:t>of</a:t>
            </a:r>
            <a:r>
              <a:rPr lang="pt-BR" sz="1100" dirty="0"/>
              <a:t> </a:t>
            </a:r>
            <a:r>
              <a:rPr lang="pt-BR" sz="1100" dirty="0" err="1"/>
              <a:t>sexuality</a:t>
            </a:r>
            <a:r>
              <a:rPr lang="pt-BR" sz="1100" dirty="0"/>
              <a:t>." </a:t>
            </a:r>
            <a:r>
              <a:rPr lang="pt-BR" sz="1100" i="1" dirty="0"/>
              <a:t>Social perspectives in </a:t>
            </a:r>
            <a:r>
              <a:rPr lang="pt-BR" sz="1100" i="1" dirty="0" err="1"/>
              <a:t>Lesbian</a:t>
            </a:r>
            <a:r>
              <a:rPr lang="pt-BR" sz="1100" i="1" dirty="0"/>
              <a:t> </a:t>
            </a:r>
            <a:r>
              <a:rPr lang="pt-BR" sz="1100" i="1" dirty="0" err="1"/>
              <a:t>and</a:t>
            </a:r>
            <a:r>
              <a:rPr lang="pt-BR" sz="1100" i="1" dirty="0"/>
              <a:t> Gay </a:t>
            </a:r>
            <a:r>
              <a:rPr lang="pt-BR" sz="1100" i="1" dirty="0" err="1"/>
              <a:t>Studies</a:t>
            </a:r>
            <a:r>
              <a:rPr lang="pt-BR" sz="1100" i="1" dirty="0"/>
              <a:t>; A </a:t>
            </a:r>
            <a:r>
              <a:rPr lang="pt-BR" sz="1100" i="1" dirty="0" err="1"/>
              <a:t>reader</a:t>
            </a:r>
            <a:r>
              <a:rPr lang="pt-BR" sz="1100" dirty="0"/>
              <a:t> (1984): 100-133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507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219FA8D1-AF98-5F43-9C99-CE50CD7F0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68" y="165814"/>
            <a:ext cx="5120640" cy="640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-9522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Joan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 Scott: desconstruir </a:t>
            </a:r>
            <a:r>
              <a:rPr kumimoji="0" lang="pt-PT" altLang="pt-B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os vícios do pensamento ocidental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, como a oposição tida como universal e atemporal entre homem e mulher.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pt-BR" sz="2400" dirty="0">
              <a:solidFill>
                <a:srgbClr val="000000"/>
              </a:solidFill>
              <a:ea typeface="Times New Roman" panose="02020603050405020304" pitchFamily="18" charset="0"/>
              <a:cs typeface="Al Bayan Plain" pitchFamily="2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BR" sz="2400" dirty="0">
                <a:solidFill>
                  <a:srgbClr val="000000"/>
                </a:solidFill>
                <a:ea typeface="Times New Roman" panose="02020603050405020304" pitchFamily="18" charset="0"/>
                <a:cs typeface="Al Bayan Plain" pitchFamily="2" charset="-78"/>
              </a:rPr>
              <a:t>G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ênero como um </a:t>
            </a:r>
            <a:r>
              <a:rPr kumimoji="0" lang="pt-PT" altLang="pt-B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saber sobre as diferenças sexuais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: as </a:t>
            </a:r>
            <a:r>
              <a:rPr kumimoji="0" lang="pt-PT" altLang="pt-B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relações gênero seriam relações de poder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, sendo uma primeira forma de dar sentido a estas relações.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pt-BR" sz="2400" dirty="0">
              <a:solidFill>
                <a:srgbClr val="000000"/>
              </a:solidFill>
              <a:ea typeface="Times New Roman" panose="02020603050405020304" pitchFamily="18" charset="0"/>
              <a:cs typeface="Al Bayan Plain" pitchFamily="2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BR" sz="2400" dirty="0">
                <a:solidFill>
                  <a:srgbClr val="000000"/>
                </a:solidFill>
                <a:ea typeface="Times New Roman" panose="02020603050405020304" pitchFamily="18" charset="0"/>
                <a:cs typeface="Al Bayan Plain" pitchFamily="2" charset="-78"/>
              </a:rPr>
              <a:t>G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ênero como a </a:t>
            </a:r>
            <a:r>
              <a:rPr kumimoji="0" lang="pt-PT" altLang="pt-BR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percepção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 sobre as </a:t>
            </a:r>
            <a:r>
              <a:rPr kumimoji="0" lang="pt-PT" altLang="pt-B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diferenças sexuais, hierarquizadas 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l Bayan Plain" pitchFamily="2" charset="-78"/>
              </a:rPr>
              <a:t>dentro de uma maneira de pensar engessada e dual</a:t>
            </a:r>
            <a:endParaRPr lang="pt-PT" altLang="pt-BR" sz="2400" b="1" dirty="0">
              <a:solidFill>
                <a:srgbClr val="000000"/>
              </a:solidFill>
              <a:ea typeface="Times New Roman" panose="02020603050405020304" pitchFamily="18" charset="0"/>
              <a:cs typeface="Al Bayan Plain" pitchFamily="2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l Bayan Plain" pitchFamily="2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BR" sz="2400" b="1" dirty="0">
                <a:solidFill>
                  <a:srgbClr val="000000"/>
                </a:solidFill>
                <a:cs typeface="Al Bayan Plain" pitchFamily="2" charset="-78"/>
              </a:rPr>
              <a:t>Gênero e análise história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l Bayan Plain" pitchFamily="2" charset="-78"/>
              </a:rPr>
              <a:t> </a:t>
            </a:r>
          </a:p>
        </p:txBody>
      </p:sp>
      <p:pic>
        <p:nvPicPr>
          <p:cNvPr id="7174" name="Picture 6" descr="Sutiãs nunca foram queimados: a verdade sobre 6 episódios do feminismo -  16/01/2019 - UOL Universa">
            <a:extLst>
              <a:ext uri="{FF2B5EF4-FFF2-40B4-BE49-F238E27FC236}">
                <a16:creationId xmlns:a16="http://schemas.microsoft.com/office/drawing/2014/main" xmlns="" id="{98ED377D-A8D2-9845-8EFE-F35CE4EB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011217"/>
            <a:ext cx="5285591" cy="55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 GÊNERO: UMA CATEGORIA ÚTIL PARA ANÁLISE HISTÓRICA JOAN SCOTT TRADUÇÃO:  Christine Rufino Dabat Maria Betânia Ávila Text">
            <a:extLst>
              <a:ext uri="{FF2B5EF4-FFF2-40B4-BE49-F238E27FC236}">
                <a16:creationId xmlns:a16="http://schemas.microsoft.com/office/drawing/2014/main" xmlns="" id="{21E0C263-FD16-9943-B5DD-A68DD958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75" y="193364"/>
            <a:ext cx="1635162" cy="168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45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4167EE-5B0F-B64D-9545-CBF697DC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Essencialismos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03CFF53-58C5-DE4A-BF2C-F16CCA1F3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89" y="1830164"/>
            <a:ext cx="4593514" cy="4564417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rgbClr val="7030A0"/>
                </a:solidFill>
              </a:rPr>
              <a:t>O </a:t>
            </a:r>
            <a:r>
              <a:rPr lang="pt-BR" b="1" dirty="0" err="1">
                <a:solidFill>
                  <a:srgbClr val="7030A0"/>
                </a:solidFill>
              </a:rPr>
              <a:t>essencialismo</a:t>
            </a:r>
            <a:r>
              <a:rPr lang="pt-BR" b="1" dirty="0">
                <a:solidFill>
                  <a:srgbClr val="7030A0"/>
                </a:solidFill>
              </a:rPr>
              <a:t> de gênero</a:t>
            </a:r>
            <a:r>
              <a:rPr lang="pt-BR" dirty="0">
                <a:solidFill>
                  <a:srgbClr val="7030A0"/>
                </a:solidFill>
              </a:rPr>
              <a:t> é um conceito usado para examinar a atribuição de qualidades fixas, intrínsecas e inatas a mulheres e homens, de </a:t>
            </a:r>
            <a:r>
              <a:rPr lang="pt-BR" b="1" dirty="0">
                <a:solidFill>
                  <a:srgbClr val="7030A0"/>
                </a:solidFill>
              </a:rPr>
              <a:t>base biológica</a:t>
            </a:r>
            <a:endParaRPr lang="pt-BR" dirty="0">
              <a:solidFill>
                <a:srgbClr val="7030A0"/>
              </a:solidFill>
            </a:endParaRPr>
          </a:p>
          <a:p>
            <a:r>
              <a:rPr lang="pt-BR" dirty="0"/>
              <a:t>Durante o feminismo da segunda onda, Simone de Beauvoir e outras feministas nas décadas de 1960 e 1970 teorizavam que </a:t>
            </a:r>
            <a:r>
              <a:rPr lang="pt-BR" b="1" dirty="0"/>
              <a:t>as diferenças de gênero </a:t>
            </a:r>
            <a:r>
              <a:rPr lang="pt-BR" dirty="0"/>
              <a:t>eram socialmente construída</a:t>
            </a:r>
          </a:p>
          <a:p>
            <a:endParaRPr lang="pt-BR" dirty="0"/>
          </a:p>
        </p:txBody>
      </p:sp>
      <p:pic>
        <p:nvPicPr>
          <p:cNvPr id="8194" name="Picture 2" descr="Pin de Jordanny Bastos em Feminismo | Frases motivacionais, Direitos das  mulheres, Igualdade de gênero">
            <a:extLst>
              <a:ext uri="{FF2B5EF4-FFF2-40B4-BE49-F238E27FC236}">
                <a16:creationId xmlns:a16="http://schemas.microsoft.com/office/drawing/2014/main" xmlns="" id="{C1EABDC5-5E98-8B4A-A444-189ABC42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39" y="225649"/>
            <a:ext cx="3991349" cy="39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 Tragédia Biológica Da Mulher - A. W. Nemilow 1957 - R$ 18,59 em Mercado  Livre">
            <a:extLst>
              <a:ext uri="{FF2B5EF4-FFF2-40B4-BE49-F238E27FC236}">
                <a16:creationId xmlns:a16="http://schemas.microsoft.com/office/drawing/2014/main" xmlns="" id="{4019E2D9-4EFA-CD49-9046-4ED0FDED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37" y="3255280"/>
            <a:ext cx="3091442" cy="34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92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FEDBC8-BFAF-C449-B772-7363E05B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033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/>
              <a:t>História oficial do feminismo, do gênero e da sexualidade na chamada segunda onda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F356ED45-E308-CA4A-8C74-6E0F5E3F8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4405"/>
            <a:ext cx="5110779" cy="4552558"/>
          </a:xfrm>
        </p:spPr>
        <p:txBody>
          <a:bodyPr>
            <a:normAutofit fontScale="92500"/>
          </a:bodyPr>
          <a:lstStyle/>
          <a:p>
            <a:r>
              <a:rPr lang="pt-BR" b="1" dirty="0"/>
              <a:t>1970s: essencialistas e ingênuos</a:t>
            </a:r>
          </a:p>
          <a:p>
            <a:r>
              <a:rPr lang="pt-BR" b="1" dirty="0"/>
              <a:t>1980s: feminismo da diferença</a:t>
            </a:r>
          </a:p>
          <a:p>
            <a:r>
              <a:rPr lang="pt-BR" b="1" dirty="0"/>
              <a:t>1990s: pós-estruturalismo, enfim</a:t>
            </a:r>
          </a:p>
          <a:p>
            <a:pPr marL="0" indent="0">
              <a:buNone/>
            </a:pPr>
            <a:r>
              <a:rPr lang="pt-BR" dirty="0"/>
              <a:t>Simplificação da complexa história dos feminismos ocidentais, que repetida e erroneamente, posiciona feministas pós-estruturalistas como as ‘primeiras’ a desafiar a categoria “mulher” como sujeito e objeto do conhecimento feminista. 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4BC5BAB7-089B-3048-B64E-FA899197D9BD}"/>
              </a:ext>
            </a:extLst>
          </p:cNvPr>
          <p:cNvSpPr/>
          <p:nvPr/>
        </p:nvSpPr>
        <p:spPr>
          <a:xfrm>
            <a:off x="528021" y="6285641"/>
            <a:ext cx="1098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Hemmings</a:t>
            </a:r>
            <a:r>
              <a:rPr lang="pt-B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Clare</a:t>
            </a:r>
            <a:r>
              <a:rPr lang="pt-B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"Contando estórias feministas." </a:t>
            </a:r>
            <a:r>
              <a:rPr lang="pt-BR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Revista Estudos Feministas</a:t>
            </a:r>
            <a:r>
              <a:rPr lang="pt-BR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17.1 (2009): 215-241.</a:t>
            </a:r>
            <a:endParaRPr lang="pt-BR" dirty="0"/>
          </a:p>
        </p:txBody>
      </p:sp>
      <p:pic>
        <p:nvPicPr>
          <p:cNvPr id="5122" name="Picture 2" descr="The 1970 Women's March for Equality in NYC | Behind The Scenes">
            <a:extLst>
              <a:ext uri="{FF2B5EF4-FFF2-40B4-BE49-F238E27FC236}">
                <a16:creationId xmlns:a16="http://schemas.microsoft.com/office/drawing/2014/main" xmlns="" id="{D739F443-0EA6-E942-A1B9-4B387CE8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60" y="1464142"/>
            <a:ext cx="4729777" cy="46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41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A6A882-0F10-6C4D-A881-8CDD5C13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EAB3FFC-A5D0-324F-9779-765514BC9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26A59DA-3AD7-174E-90A9-A42FA839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39700"/>
            <a:ext cx="11950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1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6DA99B-E765-4D48-8718-9FEB05ED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575A975-B227-7B4D-A82A-6F028AF8F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73F99AA-ABDF-DA46-8AB7-DB4CE643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57150"/>
            <a:ext cx="119253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591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10496</TotalTime>
  <Words>1224</Words>
  <Application>Microsoft Office PowerPoint</Application>
  <PresentationFormat>Widescreen</PresentationFormat>
  <Paragraphs>126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9" baseType="lpstr">
      <vt:lpstr>MS PGothic</vt:lpstr>
      <vt:lpstr>Al Bayan Plain</vt:lpstr>
      <vt:lpstr>Arial</vt:lpstr>
      <vt:lpstr>Calibri</vt:lpstr>
      <vt:lpstr>Calibri Light</vt:lpstr>
      <vt:lpstr>Dubai</vt:lpstr>
      <vt:lpstr>Fira Sans</vt:lpstr>
      <vt:lpstr>Montserrat</vt:lpstr>
      <vt:lpstr>Roboto</vt:lpstr>
      <vt:lpstr>Times New Roman</vt:lpstr>
      <vt:lpstr>Tema do Office</vt:lpstr>
      <vt:lpstr>Gênero: uma breve introdução ao conceito e a seus usos no campo da saúde </vt:lpstr>
      <vt:lpstr>Gênero, uma breve introdução</vt:lpstr>
      <vt:lpstr>Apresentação do PowerPoint</vt:lpstr>
      <vt:lpstr>Apresentação do PowerPoint</vt:lpstr>
      <vt:lpstr>Apresentação do PowerPoint</vt:lpstr>
      <vt:lpstr>Essencialismos</vt:lpstr>
      <vt:lpstr>História oficial do feminismo, do gênero e da sexualidade na chamada segunda onda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Sexualidade binária e diversidade sexual</vt:lpstr>
      <vt:lpstr>Apresentação do PowerPoint</vt:lpstr>
      <vt:lpstr>Exemplos de uso dos conceitos</vt:lpstr>
      <vt:lpstr>Feminismo, gênero e justiça epistêmica</vt:lpstr>
      <vt:lpstr>Gênero e seus sentidos no parto: violência</vt:lpstr>
      <vt:lpstr>Apresentação do PowerPoint</vt:lpstr>
      <vt:lpstr>Da assistência universal á qualidade da experiência É uma re-descrição: de “ajuda” a “abuso”</vt:lpstr>
      <vt:lpstr>Apresentação do PowerPoint</vt:lpstr>
      <vt:lpstr>Apresentação do PowerPoint</vt:lpstr>
      <vt:lpstr>Apresentação do PowerPoint</vt:lpstr>
      <vt:lpstr>Diferenças na IG em dias e semanas: Escolaridade da mãe e tipo de parto</vt:lpstr>
      <vt:lpstr>Diferenças na IG em dias e semanas: Raça/cor e fonte de financiamento</vt:lpstr>
      <vt:lpstr>Apresentação do PowerPoint</vt:lpstr>
      <vt:lpstr>Apresentação do PowerPoint</vt:lpstr>
      <vt:lpstr>O contexto político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carmen simone grilo diniz</dc:creator>
  <cp:lastModifiedBy>Carmen Simone G. Diniz</cp:lastModifiedBy>
  <cp:revision>28</cp:revision>
  <dcterms:created xsi:type="dcterms:W3CDTF">2020-10-27T14:36:59Z</dcterms:created>
  <dcterms:modified xsi:type="dcterms:W3CDTF">2022-03-31T14:48:35Z</dcterms:modified>
</cp:coreProperties>
</file>