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5"/>
  </p:notesMasterIdLst>
  <p:sldIdLst>
    <p:sldId id="256" r:id="rId2"/>
    <p:sldId id="329" r:id="rId3"/>
    <p:sldId id="330" r:id="rId4"/>
    <p:sldId id="331" r:id="rId5"/>
    <p:sldId id="332" r:id="rId6"/>
    <p:sldId id="333" r:id="rId7"/>
    <p:sldId id="335" r:id="rId8"/>
    <p:sldId id="334" r:id="rId9"/>
    <p:sldId id="336" r:id="rId10"/>
    <p:sldId id="337" r:id="rId11"/>
    <p:sldId id="338" r:id="rId12"/>
    <p:sldId id="339" r:id="rId13"/>
    <p:sldId id="340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2D6DE83-06A9-4C64-94B2-7AD6BBDA76D9}" type="datetimeFigureOut">
              <a:rPr lang="pt-BR"/>
              <a:pPr>
                <a:defRPr/>
              </a:pPr>
              <a:t>15/09/2013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A54F5A8-FE71-4A57-B3AC-A2BC509A96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1650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2A141-E37F-4777-A6CD-0750BB743B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C54CC-34D4-4413-BAAA-0B40109EEF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F50E1-1C55-4767-80D1-B28B87DF90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A76B4-1C6F-4B3F-A463-9B638D167D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3A3FF-284C-4FB7-B043-3356ABA6A9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6133F-0DDF-43A9-A9A0-028E694780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D3C5F-EF25-4F73-B7B6-FDB34C62F3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CA806-97C5-49FD-A9CE-66EA13E791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AEAB0-FF1B-4707-9E7C-99096B043F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65AB8-FEFE-48BE-9AE9-085F011640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94598-6EC4-45E8-9D63-2E3B677722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AF7F177-760D-402F-A2D1-47BA6DF345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PT" sz="5400" dirty="0"/>
              <a:t>A</a:t>
            </a:r>
            <a:r>
              <a:rPr lang="pt-PT" sz="5400" dirty="0" smtClean="0"/>
              <a:t> </a:t>
            </a:r>
            <a:r>
              <a:rPr lang="pt-PT" sz="5400" dirty="0" smtClean="0"/>
              <a:t>economia açucareira e sua projeção a pecuária</a:t>
            </a:r>
            <a:endParaRPr lang="pt-BR" sz="5200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Amaury Gremaud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smtClean="0"/>
              <a:t>FESB </a:t>
            </a:r>
            <a:r>
              <a:rPr lang="pt-BR" dirty="0" smtClean="0"/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C108-CAAE-4ACA-A57E-5C63F1E6BFDD}" type="slidenum">
              <a:rPr lang="pt-BR" altLang="en-US"/>
              <a:pPr/>
              <a:t>10</a:t>
            </a:fld>
            <a:endParaRPr lang="pt-BR" alt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/>
              <a:t>Atividade criatória - Características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pt-BR" sz="2600" dirty="0"/>
              <a:t>a) Ocupação de terras: extensiva e itinerante</a:t>
            </a:r>
          </a:p>
          <a:p>
            <a:pPr marL="839788" lvl="1" indent="-495300">
              <a:lnSpc>
                <a:spcPct val="90000"/>
              </a:lnSpc>
              <a:buFont typeface="Wingdings" pitchFamily="2" charset="2"/>
              <a:buNone/>
            </a:pPr>
            <a:r>
              <a:rPr lang="pt-BR" sz="2200" dirty="0"/>
              <a:t>Nordeste e Sul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pt-BR" sz="2600" dirty="0"/>
              <a:t>b) </a:t>
            </a:r>
            <a:r>
              <a:rPr lang="pt-BR" sz="2600" dirty="0" smtClean="0"/>
              <a:t>Inversões (investimentos) mínimas</a:t>
            </a:r>
            <a:endParaRPr lang="pt-BR" sz="2600" dirty="0"/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pt-BR" sz="2600" dirty="0"/>
              <a:t>c) </a:t>
            </a:r>
            <a:r>
              <a:rPr lang="pt-BR" sz="2600" dirty="0" smtClean="0"/>
              <a:t>acumulação – crescimento natural (vegetativo) - induzia </a:t>
            </a:r>
            <a:r>
              <a:rPr lang="pt-BR" sz="2600" dirty="0"/>
              <a:t>à permanente expansão, independentemente da demanda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pt-BR" sz="2600" dirty="0"/>
              <a:t>d) Baixa rentabilidade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pt-BR" sz="2600" dirty="0"/>
              <a:t>	Renda </a:t>
            </a:r>
            <a:r>
              <a:rPr lang="pt-BR" sz="2600" dirty="0" smtClean="0"/>
              <a:t>total (monetizada): </a:t>
            </a:r>
            <a:r>
              <a:rPr lang="pt-BR" sz="2600" dirty="0"/>
              <a:t>máximo 5% das exportações de açúcar (£ 100.000</a:t>
            </a:r>
            <a:r>
              <a:rPr lang="pt-BR" sz="2600" dirty="0" smtClean="0"/>
              <a:t>)</a:t>
            </a:r>
          </a:p>
          <a:p>
            <a:pPr marL="1371600" lvl="2" indent="-571500">
              <a:lnSpc>
                <a:spcPct val="90000"/>
              </a:lnSpc>
            </a:pPr>
            <a:r>
              <a:rPr lang="pt-BR" sz="1800" dirty="0" smtClean="0"/>
              <a:t>depois alguma exportação</a:t>
            </a:r>
            <a:endParaRPr lang="pt-BR" sz="1800" dirty="0"/>
          </a:p>
          <a:p>
            <a:pPr marL="571500" indent="-571500">
              <a:lnSpc>
                <a:spcPct val="90000"/>
              </a:lnSpc>
            </a:pPr>
            <a:r>
              <a:rPr lang="pt-BR" sz="2600" dirty="0"/>
              <a:t>Começos século XVIII:</a:t>
            </a:r>
          </a:p>
          <a:p>
            <a:pPr marL="839788" lvl="1" indent="-495300">
              <a:lnSpc>
                <a:spcPct val="90000"/>
              </a:lnSpc>
            </a:pPr>
            <a:r>
              <a:rPr lang="pt-BR" sz="2200" dirty="0"/>
              <a:t>Antonil: BA e PE: 1.300.000 cabeças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BF18-B3EB-488D-B178-7E38ED4BAA8A}" type="slidenum">
              <a:rPr lang="pt-BR" altLang="en-US"/>
              <a:pPr/>
              <a:t>11</a:t>
            </a:fld>
            <a:endParaRPr lang="pt-BR" alt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/>
              <a:t>Possibilidades de crescimento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Condição fundamental: disponibilidade de terras</a:t>
            </a:r>
          </a:p>
          <a:p>
            <a:r>
              <a:rPr lang="pt-BR" dirty="0"/>
              <a:t>Capacidade empresarial</a:t>
            </a:r>
          </a:p>
          <a:p>
            <a:pPr lvl="1"/>
            <a:r>
              <a:rPr lang="pt-BR" dirty="0"/>
              <a:t>Ocupação acessível ao colono sem recursos</a:t>
            </a:r>
          </a:p>
          <a:p>
            <a:pPr lvl="2"/>
            <a:r>
              <a:rPr lang="pt-BR" dirty="0"/>
              <a:t>Trabalho nas fazendas de criação (4 a 5 anos)</a:t>
            </a:r>
          </a:p>
          <a:p>
            <a:pPr lvl="2"/>
            <a:r>
              <a:rPr lang="pt-BR" dirty="0"/>
              <a:t>Direito a uma cria em quatro </a:t>
            </a:r>
            <a:r>
              <a:rPr lang="pt-BR" dirty="0">
                <a:sym typeface="Wingdings" pitchFamily="2" charset="2"/>
              </a:rPr>
              <a:t> conta própria</a:t>
            </a:r>
            <a:endParaRPr lang="pt-BR" dirty="0"/>
          </a:p>
          <a:p>
            <a:pPr lvl="1"/>
            <a:r>
              <a:rPr lang="pt-BR" dirty="0"/>
              <a:t>Fácil adaptação dos indígenas</a:t>
            </a:r>
          </a:p>
          <a:p>
            <a:pPr>
              <a:buFont typeface="Wingdings" pitchFamily="2" charset="2"/>
              <a:buChar char="è"/>
            </a:pPr>
            <a:r>
              <a:rPr lang="pt-BR" dirty="0" smtClean="0">
                <a:sym typeface="Wingdings" pitchFamily="2" charset="2"/>
              </a:rPr>
              <a:t>Sem </a:t>
            </a:r>
            <a:r>
              <a:rPr lang="pt-BR" dirty="0">
                <a:sym typeface="Wingdings" pitchFamily="2" charset="2"/>
              </a:rPr>
              <a:t>problemas do lado da </a:t>
            </a:r>
            <a:r>
              <a:rPr lang="pt-BR" dirty="0" smtClean="0">
                <a:sym typeface="Wingdings" pitchFamily="2" charset="2"/>
              </a:rPr>
              <a:t>oferta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150F-5CFF-4D74-B206-69B826974D94}" type="slidenum">
              <a:rPr lang="pt-BR" altLang="en-US"/>
              <a:pPr/>
              <a:t>12</a:t>
            </a:fld>
            <a:endParaRPr lang="pt-BR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/>
              <a:t>Possibilidades de crescimento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Demanda</a:t>
            </a:r>
          </a:p>
          <a:p>
            <a:pPr lvl="1"/>
            <a:r>
              <a:rPr lang="pt-BR" dirty="0"/>
              <a:t>Grande dependência da atividade </a:t>
            </a:r>
            <a:r>
              <a:rPr lang="pt-BR" dirty="0" smtClean="0"/>
              <a:t>açucareira para expansão monetária da atividade</a:t>
            </a:r>
          </a:p>
          <a:p>
            <a:pPr lvl="2"/>
            <a:r>
              <a:rPr lang="pt-BR" dirty="0" smtClean="0"/>
              <a:t>Rápida expansão </a:t>
            </a:r>
            <a:r>
              <a:rPr lang="pt-BR" dirty="0" smtClean="0">
                <a:sym typeface="Wingdings" pitchFamily="2" charset="2"/>
              </a:rPr>
              <a:t>elevação da demanda e penetração da </a:t>
            </a:r>
            <a:r>
              <a:rPr lang="pt-BR" dirty="0" err="1" smtClean="0">
                <a:sym typeface="Wingdings" pitchFamily="2" charset="2"/>
              </a:rPr>
              <a:t>pecuaria</a:t>
            </a:r>
            <a:r>
              <a:rPr lang="pt-BR" dirty="0" smtClean="0">
                <a:sym typeface="Wingdings" pitchFamily="2" charset="2"/>
              </a:rPr>
              <a:t> no sertão</a:t>
            </a:r>
          </a:p>
          <a:p>
            <a:pPr lvl="1"/>
            <a:r>
              <a:rPr lang="pt-BR" dirty="0" smtClean="0"/>
              <a:t>Ciclo do açúcar se reflete parcialmente na pecuária </a:t>
            </a:r>
          </a:p>
          <a:p>
            <a:pPr lvl="2"/>
            <a:r>
              <a:rPr lang="pt-BR" dirty="0" smtClean="0"/>
              <a:t>Aceleração do ciclo – especialização da fazenda e expansão – pressão sobre pecuária</a:t>
            </a:r>
          </a:p>
          <a:p>
            <a:pPr lvl="2"/>
            <a:r>
              <a:rPr lang="pt-BR" dirty="0" smtClean="0"/>
              <a:t>Diminuição do ciclo - inverso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3E40-22A1-4431-9ECA-ECBD77410285}" type="slidenum">
              <a:rPr lang="pt-BR" altLang="en-US"/>
              <a:pPr/>
              <a:t>13</a:t>
            </a:fld>
            <a:endParaRPr lang="pt-BR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Economia criatória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Produtividade muito inferior à açucareira</a:t>
            </a:r>
          </a:p>
          <a:p>
            <a:r>
              <a:rPr lang="pt-BR" dirty="0"/>
              <a:t>Menor grau de especialização e </a:t>
            </a:r>
            <a:r>
              <a:rPr lang="pt-BR" dirty="0" smtClean="0"/>
              <a:t>comercialização</a:t>
            </a:r>
          </a:p>
          <a:p>
            <a:pPr lvl="1"/>
            <a:r>
              <a:rPr lang="pt-BR" dirty="0" smtClean="0"/>
              <a:t>Crescimento extensivo, sem ganhos de produtividade</a:t>
            </a:r>
          </a:p>
          <a:p>
            <a:pPr lvl="1"/>
            <a:r>
              <a:rPr lang="pt-BR" dirty="0" smtClean="0"/>
              <a:t>Aumento das distâncias</a:t>
            </a:r>
          </a:p>
          <a:p>
            <a:pPr lvl="2"/>
            <a:r>
              <a:rPr lang="pt-BR" dirty="0" smtClean="0"/>
              <a:t>Queda da produtividade</a:t>
            </a:r>
          </a:p>
          <a:p>
            <a:pPr lvl="2"/>
            <a:r>
              <a:rPr lang="pt-BR" dirty="0" smtClean="0"/>
              <a:t>Redução da renda média da população envolvida</a:t>
            </a:r>
          </a:p>
          <a:p>
            <a:r>
              <a:rPr lang="pt-BR" dirty="0" smtClean="0"/>
              <a:t>Principal </a:t>
            </a:r>
            <a:r>
              <a:rPr lang="pt-BR" dirty="0"/>
              <a:t>função: subsistência de sua </a:t>
            </a:r>
            <a:r>
              <a:rPr lang="pt-BR" dirty="0" smtClean="0"/>
              <a:t>população</a:t>
            </a:r>
          </a:p>
          <a:p>
            <a:pPr lvl="1"/>
            <a:r>
              <a:rPr lang="pt-BR" dirty="0" smtClean="0"/>
              <a:t>Ampliação de rendas monetárias dependendo do açúcar</a:t>
            </a:r>
          </a:p>
          <a:p>
            <a:pPr lvl="1"/>
            <a:r>
              <a:rPr lang="pt-BR" dirty="0" smtClean="0"/>
              <a:t>Reversão – subsistência</a:t>
            </a:r>
          </a:p>
          <a:p>
            <a:pPr lvl="2"/>
            <a:r>
              <a:rPr lang="pt-BR" dirty="0" smtClean="0"/>
              <a:t>Economia do couro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Economia açucareira grande crescimento no XVI</a:t>
            </a:r>
          </a:p>
          <a:p>
            <a:pPr lvl="1"/>
            <a:r>
              <a:rPr lang="pt-BR" dirty="0" smtClean="0"/>
              <a:t>Último quartel do século XVI: economia açucareira decuplica</a:t>
            </a:r>
          </a:p>
          <a:p>
            <a:r>
              <a:rPr lang="pt-BR" dirty="0" smtClean="0"/>
              <a:t>Montante de capitais investidos é considerável</a:t>
            </a:r>
          </a:p>
          <a:p>
            <a:pPr lvl="1"/>
            <a:r>
              <a:rPr lang="pt-BR" dirty="0" smtClean="0"/>
              <a:t>Capital físico importante, inclusive plantel de escravos (20% do capital físico)</a:t>
            </a:r>
          </a:p>
          <a:p>
            <a:pPr lvl="1"/>
            <a:r>
              <a:rPr lang="pt-BR" dirty="0" smtClean="0"/>
              <a:t>Parte importante dos investimentos são realizados por meio de importações (escravos, equipamentos)</a:t>
            </a:r>
          </a:p>
          <a:p>
            <a:r>
              <a:rPr lang="pt-BR" dirty="0" smtClean="0"/>
              <a:t>Renda gerada também é grande</a:t>
            </a:r>
          </a:p>
          <a:p>
            <a:pPr lvl="1"/>
            <a:r>
              <a:rPr lang="pt-BR" dirty="0" smtClean="0"/>
              <a:t>Colônia é rica, tem uma renda per capita alta, apesar de concentrada</a:t>
            </a:r>
          </a:p>
          <a:p>
            <a:pPr lvl="1"/>
            <a:r>
              <a:rPr lang="pt-BR" dirty="0" smtClean="0"/>
              <a:t>90% do valor exportado na mãos dos “fazendeiros”</a:t>
            </a:r>
          </a:p>
          <a:p>
            <a:r>
              <a:rPr lang="pt-BR" dirty="0" smtClean="0"/>
              <a:t>Vínculo entre economia açucareira e demais núcleos de povoamento do país é baixo</a:t>
            </a:r>
          </a:p>
          <a:p>
            <a:pPr lvl="1"/>
            <a:r>
              <a:rPr lang="pt-BR" dirty="0" smtClean="0"/>
              <a:t>Fluxos internos de renda 10%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Grande massa de recursos </a:t>
            </a:r>
          </a:p>
          <a:p>
            <a:pPr lvl="1"/>
            <a:r>
              <a:rPr lang="pt-BR" dirty="0" smtClean="0"/>
              <a:t>Altos gastos com importações de bens de consumo importados </a:t>
            </a:r>
          </a:p>
          <a:p>
            <a:pPr lvl="1"/>
            <a:r>
              <a:rPr lang="pt-BR" dirty="0" smtClean="0"/>
              <a:t>Grande margem para recapitalização existente na economia açucareira </a:t>
            </a:r>
          </a:p>
          <a:p>
            <a:pPr lvl="2"/>
            <a:r>
              <a:rPr lang="pt-BR" dirty="0" smtClean="0"/>
              <a:t>Explica </a:t>
            </a:r>
            <a:r>
              <a:rPr lang="pt-BR" dirty="0" err="1" smtClean="0"/>
              <a:t>decuplicação</a:t>
            </a:r>
            <a:r>
              <a:rPr lang="pt-BR" dirty="0" smtClean="0"/>
              <a:t> na ultimo quartel do século</a:t>
            </a:r>
          </a:p>
          <a:p>
            <a:pPr lvl="2"/>
            <a:r>
              <a:rPr lang="pt-BR" dirty="0" smtClean="0"/>
              <a:t>Possibilidade era de, dado a alta rentabilidade, duplicar capacidade produtiva em dois anos </a:t>
            </a:r>
          </a:p>
          <a:p>
            <a:pPr lvl="3"/>
            <a:r>
              <a:rPr lang="pt-BR" dirty="0" smtClean="0"/>
              <a:t>Este ritmo de crescimento só excepcionalmente utilizado, nas etapas mais favoráveis</a:t>
            </a:r>
          </a:p>
          <a:p>
            <a:r>
              <a:rPr lang="pt-BR" dirty="0" smtClean="0"/>
              <a:t>Esta renda não é dos fazendeiros</a:t>
            </a:r>
          </a:p>
          <a:p>
            <a:pPr lvl="1"/>
            <a:r>
              <a:rPr lang="pt-BR" dirty="0" smtClean="0"/>
              <a:t>É uma renda enviada ao exterior, decorrente de pagamento de juros relativos aos capitais aqui aplicados, em geral por comerciantes </a:t>
            </a:r>
          </a:p>
          <a:p>
            <a:r>
              <a:rPr lang="pt-BR" dirty="0" smtClean="0"/>
              <a:t>capitalização governada pela capacidade de absorção do aumento da produção pelo mercado</a:t>
            </a:r>
          </a:p>
          <a:p>
            <a:pPr lvl="2"/>
            <a:r>
              <a:rPr lang="pt-BR" dirty="0" smtClean="0"/>
              <a:t>Acerto do ritmo de ampliação da capacidade produtiva (raras as vezes que houve superprodução)indica o “controle” do setor produtivo pela comercialização</a:t>
            </a:r>
          </a:p>
          <a:p>
            <a:pPr lvl="2"/>
            <a:r>
              <a:rPr lang="pt-BR" dirty="0" smtClean="0"/>
              <a:t>Comerciantes definem o ritmo de crescimento da produção que se coadune com ampliação de demanda  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Recursos não reinvestidos no setor açucareiro </a:t>
            </a:r>
          </a:p>
          <a:p>
            <a:pPr lvl="1"/>
            <a:r>
              <a:rPr lang="pt-BR" dirty="0" smtClean="0"/>
              <a:t>Também não são investidos em outros setores ou regiões coloniais</a:t>
            </a:r>
          </a:p>
          <a:p>
            <a:pPr lvl="1"/>
            <a:r>
              <a:rPr lang="pt-BR" dirty="0" smtClean="0"/>
              <a:t>Renda que sobra na verdade é renda liquida enviada ao exterior para não residentes</a:t>
            </a:r>
          </a:p>
          <a:p>
            <a:pPr lvl="2"/>
            <a:r>
              <a:rPr lang="pt-BR" dirty="0" smtClean="0"/>
              <a:t>Renda dos investidores: juros recebido pelos comerciantes em decorrência dos investimentos por eles realizados </a:t>
            </a:r>
          </a:p>
          <a:p>
            <a:pPr lvl="3"/>
            <a:r>
              <a:rPr lang="pt-BR" dirty="0" smtClean="0"/>
              <a:t>Recursos para os investimentos foram importados</a:t>
            </a:r>
          </a:p>
          <a:p>
            <a:r>
              <a:rPr lang="pt-BR" dirty="0" smtClean="0"/>
              <a:t>Quando recursos reinvestidos </a:t>
            </a:r>
          </a:p>
          <a:p>
            <a:pPr lvl="1"/>
            <a:r>
              <a:rPr lang="pt-BR" dirty="0" smtClean="0"/>
              <a:t>Assume novamente a forma de importações </a:t>
            </a:r>
          </a:p>
          <a:p>
            <a:pPr lvl="2"/>
            <a:r>
              <a:rPr lang="pt-BR" dirty="0" smtClean="0"/>
              <a:t>Equipamentos e escravos </a:t>
            </a:r>
          </a:p>
          <a:p>
            <a:pPr lvl="3"/>
            <a:r>
              <a:rPr lang="pt-BR" dirty="0" smtClean="0"/>
              <a:t>Tendência a crescimento vegetativo negativo dos escravos  no Brasil (diferente dos EUA)</a:t>
            </a:r>
          </a:p>
          <a:p>
            <a:pPr lvl="2"/>
            <a:r>
              <a:rPr lang="pt-BR" dirty="0" smtClean="0"/>
              <a:t>Mesmo necessidade de contratação de profissionais (e pagamento de salários) deve diminuir (substituição por escravos) </a:t>
            </a:r>
          </a:p>
          <a:p>
            <a:pPr lvl="1"/>
            <a:r>
              <a:rPr lang="pt-BR" dirty="0" smtClean="0"/>
              <a:t>Depois de importados equipamentos são instalados com mão de obras escrava </a:t>
            </a:r>
          </a:p>
          <a:p>
            <a:pPr lvl="2"/>
            <a:r>
              <a:rPr lang="pt-BR" dirty="0" smtClean="0"/>
              <a:t>Sem fluxo monetário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506916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Investimentos em uma economia escravista diferente de uma economia não escravista</a:t>
            </a:r>
          </a:p>
          <a:p>
            <a:pPr lvl="1"/>
            <a:r>
              <a:rPr lang="pt-BR" dirty="0" smtClean="0"/>
              <a:t>Investimento – economia industrial sem escravos: </a:t>
            </a:r>
          </a:p>
          <a:p>
            <a:pPr lvl="2"/>
            <a:r>
              <a:rPr lang="pt-BR" dirty="0" smtClean="0"/>
              <a:t>Cresce renda da própria economia, faz parte da demanda agregada se não houver uma grande quantidade de bens importados </a:t>
            </a:r>
          </a:p>
          <a:p>
            <a:pPr lvl="1"/>
            <a:r>
              <a:rPr lang="pt-BR" dirty="0" smtClean="0"/>
              <a:t>Investimento – economia exportadora escravista</a:t>
            </a:r>
          </a:p>
          <a:p>
            <a:pPr lvl="2"/>
            <a:r>
              <a:rPr lang="pt-BR" dirty="0" smtClean="0"/>
              <a:t>Existe uma grande quantidade de bens importados, </a:t>
            </a:r>
          </a:p>
          <a:p>
            <a:pPr lvl="2"/>
            <a:r>
              <a:rPr lang="pt-BR" dirty="0" smtClean="0"/>
              <a:t>o que não é importado é renda gerada por escravos – lucro do empresário mas sem assumir a forma monetária </a:t>
            </a:r>
          </a:p>
          <a:p>
            <a:r>
              <a:rPr lang="pt-BR" dirty="0" smtClean="0"/>
              <a:t>Escravos – é capital fixo</a:t>
            </a:r>
          </a:p>
          <a:p>
            <a:pPr lvl="1"/>
            <a:r>
              <a:rPr lang="pt-BR" dirty="0" smtClean="0"/>
              <a:t>Quando não estão ocupados na produção de produto para exportação devem estar ocupados em outras tarefas</a:t>
            </a:r>
          </a:p>
          <a:p>
            <a:pPr lvl="2"/>
            <a:r>
              <a:rPr lang="pt-BR" dirty="0" smtClean="0"/>
              <a:t>Obras de construção, melhoramentos: são aumento dos ativos do empresário mas sem criar fluxo de renda </a:t>
            </a:r>
          </a:p>
          <a:p>
            <a:pPr lvl="2"/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Consumo tem situação semelhante</a:t>
            </a:r>
          </a:p>
          <a:p>
            <a:pPr lvl="1"/>
            <a:r>
              <a:rPr lang="pt-BR" dirty="0" smtClean="0"/>
              <a:t>Parte importante importados </a:t>
            </a:r>
          </a:p>
          <a:p>
            <a:pPr lvl="1"/>
            <a:r>
              <a:rPr lang="pt-BR" dirty="0" smtClean="0"/>
              <a:t>Outra parte gerado com mão de obra escrava</a:t>
            </a:r>
          </a:p>
          <a:p>
            <a:pPr lvl="2"/>
            <a:r>
              <a:rPr lang="pt-BR" dirty="0" smtClean="0"/>
              <a:t>presta serviços pessoais aos donos</a:t>
            </a:r>
          </a:p>
          <a:p>
            <a:pPr lvl="2"/>
            <a:r>
              <a:rPr lang="pt-BR" dirty="0" smtClean="0"/>
              <a:t>Presta serviços a si próprio</a:t>
            </a:r>
          </a:p>
          <a:p>
            <a:pPr lvl="2"/>
            <a:r>
              <a:rPr lang="pt-BR" dirty="0" smtClean="0"/>
              <a:t>Serviços não são monetizados </a:t>
            </a:r>
          </a:p>
          <a:p>
            <a:pPr lvl="3"/>
            <a:r>
              <a:rPr lang="pt-BR" dirty="0" smtClean="0"/>
              <a:t>Estão implícitos no custo de aquisição do escravo </a:t>
            </a:r>
          </a:p>
          <a:p>
            <a:pPr lvl="2"/>
            <a:r>
              <a:rPr lang="pt-BR" dirty="0" smtClean="0"/>
              <a:t>Escravo neste caso é uma espécie de bem durável de consumo </a:t>
            </a:r>
          </a:p>
          <a:p>
            <a:r>
              <a:rPr lang="pt-BR" dirty="0" smtClean="0"/>
              <a:t>Fazendas forte tendência a </a:t>
            </a:r>
            <a:r>
              <a:rPr lang="pt-BR" dirty="0" err="1" smtClean="0"/>
              <a:t>autosuficiencia</a:t>
            </a:r>
            <a:endParaRPr lang="pt-BR" dirty="0" smtClean="0"/>
          </a:p>
          <a:p>
            <a:pPr lvl="1"/>
            <a:r>
              <a:rPr lang="pt-BR" dirty="0" smtClean="0"/>
              <a:t>Não é feudalismo (economia natural)</a:t>
            </a:r>
          </a:p>
          <a:p>
            <a:pPr lvl="2"/>
            <a:r>
              <a:rPr lang="pt-BR" dirty="0" smtClean="0"/>
              <a:t>Há especialização econômica, economia voltada para o mercado externo e há dispêndio monetário quando da compra do escravo</a:t>
            </a:r>
          </a:p>
          <a:p>
            <a:pPr>
              <a:lnSpc>
                <a:spcPct val="90000"/>
              </a:lnSpc>
            </a:pPr>
            <a:r>
              <a:rPr lang="pt-BR" dirty="0" smtClean="0"/>
              <a:t>Diferente de uma economia assalariada</a:t>
            </a:r>
          </a:p>
          <a:p>
            <a:pPr lvl="1">
              <a:lnSpc>
                <a:spcPct val="90000"/>
              </a:lnSpc>
            </a:pPr>
            <a:r>
              <a:rPr lang="pt-BR" dirty="0" smtClean="0">
                <a:sym typeface="Wingdings" pitchFamily="2" charset="2"/>
              </a:rPr>
              <a:t>Impulso dinâmico do investimento e do consumo é transferido para o exterior </a:t>
            </a:r>
          </a:p>
          <a:p>
            <a:pPr lvl="1">
              <a:lnSpc>
                <a:spcPct val="90000"/>
              </a:lnSpc>
            </a:pPr>
            <a:r>
              <a:rPr lang="pt-BR" dirty="0" smtClean="0">
                <a:sym typeface="Wingdings" pitchFamily="2" charset="2"/>
              </a:rPr>
              <a:t>ou é uma renda não monetizada, que não </a:t>
            </a:r>
            <a:r>
              <a:rPr lang="pt-BR" dirty="0" err="1" smtClean="0">
                <a:sym typeface="Wingdings" pitchFamily="2" charset="2"/>
              </a:rPr>
              <a:t>não</a:t>
            </a:r>
            <a:r>
              <a:rPr lang="pt-BR" dirty="0" smtClean="0">
                <a:sym typeface="Wingdings" pitchFamily="2" charset="2"/>
              </a:rPr>
              <a:t> vai para mercado</a:t>
            </a:r>
            <a:endParaRPr lang="pt-B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6E8C-1937-45C7-A0AE-047B6A9AA3D0}" type="slidenum">
              <a:rPr lang="pt-BR" altLang="en-US"/>
              <a:pPr/>
              <a:t>7</a:t>
            </a:fld>
            <a:endParaRPr lang="pt-BR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/>
              <a:t>Tendência à estagnação estrutural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85313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Crescimento </a:t>
            </a:r>
            <a:r>
              <a:rPr lang="pt-BR" dirty="0"/>
              <a:t>do sistema apenas em </a:t>
            </a:r>
            <a:r>
              <a:rPr lang="pt-BR" dirty="0" smtClean="0"/>
              <a:t>extensão</a:t>
            </a:r>
          </a:p>
          <a:p>
            <a:pPr lvl="2"/>
            <a:r>
              <a:rPr lang="pt-BR" dirty="0" smtClean="0"/>
              <a:t>Depende de mercado, se absorver faz ampliação – cresce lucros e investimentos  </a:t>
            </a:r>
            <a:endParaRPr lang="pt-BR" dirty="0"/>
          </a:p>
          <a:p>
            <a:pPr lvl="1"/>
            <a:r>
              <a:rPr lang="pt-BR" dirty="0" smtClean="0"/>
              <a:t>Crescimento: Ocupação de novas terras e aumento das importações</a:t>
            </a:r>
          </a:p>
          <a:p>
            <a:pPr lvl="1"/>
            <a:r>
              <a:rPr lang="pt-BR" dirty="0" smtClean="0"/>
              <a:t>Possibilidades </a:t>
            </a:r>
            <a:r>
              <a:rPr lang="pt-BR" dirty="0"/>
              <a:t>ilimitadas, dada oferta de mão de </a:t>
            </a:r>
            <a:r>
              <a:rPr lang="pt-BR" dirty="0" smtClean="0"/>
              <a:t>obra e terra elástica</a:t>
            </a:r>
          </a:p>
          <a:p>
            <a:pPr lvl="2"/>
            <a:r>
              <a:rPr lang="pt-BR" dirty="0" smtClean="0"/>
              <a:t>não se geravam tensões capazes de modificar a estrutura produtiva do país</a:t>
            </a:r>
          </a:p>
          <a:p>
            <a:pPr lvl="1"/>
            <a:r>
              <a:rPr lang="pt-BR" dirty="0" smtClean="0"/>
              <a:t>Não propulsão sobre outras setores pois não gera mercado para outras atividades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>
                <a:sym typeface="Wingdings" pitchFamily="2" charset="2"/>
              </a:rPr>
              <a:t> </a:t>
            </a:r>
            <a:r>
              <a:rPr lang="pt-BR" dirty="0">
                <a:sym typeface="Wingdings" pitchFamily="2" charset="2"/>
              </a:rPr>
              <a:t>Tendência à </a:t>
            </a:r>
            <a:r>
              <a:rPr lang="pt-BR" dirty="0" smtClean="0">
                <a:sym typeface="Wingdings" pitchFamily="2" charset="2"/>
              </a:rPr>
              <a:t>estagnação estrutural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Estagnação estrutural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748464" cy="5184576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Decadência (queda das exportações): diminuição dos lucros do sistema</a:t>
            </a:r>
          </a:p>
          <a:p>
            <a:pPr lvl="1"/>
            <a:r>
              <a:rPr lang="pt-BR" dirty="0" smtClean="0"/>
              <a:t>Redução das importações</a:t>
            </a:r>
          </a:p>
          <a:p>
            <a:pPr lvl="2"/>
            <a:r>
              <a:rPr lang="pt-BR" dirty="0" smtClean="0"/>
              <a:t>Não existe desequilíbrio de Balanço de pagamentos nesta economia, ato de importar e tomado pelo mesmo que recebe impulso ou não das exportações</a:t>
            </a:r>
          </a:p>
          <a:p>
            <a:pPr lvl="1"/>
            <a:r>
              <a:rPr lang="pt-BR" dirty="0" smtClean="0"/>
              <a:t>Ajuste de produção (mesmo com parada total)</a:t>
            </a:r>
          </a:p>
          <a:p>
            <a:pPr lvl="2"/>
            <a:r>
              <a:rPr lang="pt-BR" dirty="0" smtClean="0"/>
              <a:t>Escravos outras atividades - manutenção do engenho</a:t>
            </a:r>
          </a:p>
          <a:p>
            <a:pPr lvl="3"/>
            <a:r>
              <a:rPr lang="pt-BR" dirty="0" smtClean="0"/>
              <a:t>Condições mínimas de abastecimento garantidas</a:t>
            </a:r>
          </a:p>
          <a:p>
            <a:pPr lvl="3"/>
            <a:r>
              <a:rPr lang="pt-BR" dirty="0" smtClean="0"/>
              <a:t>Não crise forte, desemprego e fechamento</a:t>
            </a:r>
          </a:p>
          <a:p>
            <a:pPr lvl="2"/>
            <a:r>
              <a:rPr lang="pt-BR" dirty="0" smtClean="0"/>
              <a:t>O que ocorre é atrofiamento do setor monetário</a:t>
            </a:r>
          </a:p>
          <a:p>
            <a:pPr lvl="1"/>
            <a:r>
              <a:rPr lang="pt-BR" dirty="0" smtClean="0"/>
              <a:t>Pode haver diminuição progressiva, mas lenta do ativo da empresa se crise for mais grave</a:t>
            </a:r>
          </a:p>
          <a:p>
            <a:pPr lvl="2"/>
            <a:r>
              <a:rPr lang="pt-BR" dirty="0" smtClean="0"/>
              <a:t>Não reposição da depreciação (apenas uma parte dos equipamentos </a:t>
            </a:r>
          </a:p>
          <a:p>
            <a:pPr lvl="3"/>
            <a:r>
              <a:rPr lang="pt-BR" dirty="0" smtClean="0"/>
              <a:t>Reposição da mão de obra</a:t>
            </a:r>
          </a:p>
          <a:p>
            <a:pPr lvl="2"/>
            <a:r>
              <a:rPr lang="pt-BR" dirty="0" smtClean="0"/>
              <a:t>Lenta agonia - Não provoca mudança estrutural</a:t>
            </a:r>
          </a:p>
          <a:p>
            <a:pPr lvl="3"/>
            <a:r>
              <a:rPr lang="pt-BR" dirty="0" smtClean="0"/>
              <a:t>Crise do açúcar – secular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F606-14EE-4612-A0C9-8D1A4AED540C}" type="slidenum">
              <a:rPr lang="pt-BR" altLang="en-US"/>
              <a:pPr/>
              <a:t>9</a:t>
            </a:fld>
            <a:endParaRPr lang="pt-BR" alt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Economia </a:t>
            </a:r>
            <a:r>
              <a:rPr lang="pt-BR" dirty="0" smtClean="0"/>
              <a:t>açucareira e Pecuária</a:t>
            </a:r>
            <a:endParaRPr lang="pt-BR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Economia Açucareira -Demandas</a:t>
            </a:r>
            <a:r>
              <a:rPr lang="pt-BR" dirty="0"/>
              <a:t>:</a:t>
            </a:r>
          </a:p>
          <a:p>
            <a:pPr lvl="1"/>
            <a:r>
              <a:rPr lang="pt-BR" dirty="0" smtClean="0"/>
              <a:t>Importações </a:t>
            </a:r>
          </a:p>
          <a:p>
            <a:pPr lvl="2"/>
            <a:r>
              <a:rPr lang="pt-BR" dirty="0" smtClean="0"/>
              <a:t>Bens </a:t>
            </a:r>
            <a:r>
              <a:rPr lang="pt-BR" dirty="0"/>
              <a:t>de consumo (luxo</a:t>
            </a:r>
            <a:r>
              <a:rPr lang="pt-BR" dirty="0" smtClean="0"/>
              <a:t>) e Escravos</a:t>
            </a:r>
          </a:p>
          <a:p>
            <a:pPr lvl="1"/>
            <a:r>
              <a:rPr lang="pt-BR" dirty="0" smtClean="0"/>
              <a:t>Internas – pouco </a:t>
            </a:r>
          </a:p>
          <a:p>
            <a:pPr lvl="3"/>
            <a:r>
              <a:rPr lang="pt-BR" dirty="0" smtClean="0"/>
              <a:t>parte da demanda atendida dentro da própria unidade produtiva sem monetização</a:t>
            </a:r>
          </a:p>
          <a:p>
            <a:pPr lvl="4"/>
            <a:r>
              <a:rPr lang="pt-BR" dirty="0" smtClean="0"/>
              <a:t>Diferente de outras produções onde ha limite na oferta de terras</a:t>
            </a:r>
            <a:endParaRPr lang="pt-BR" dirty="0"/>
          </a:p>
          <a:p>
            <a:pPr lvl="2"/>
            <a:r>
              <a:rPr lang="pt-BR" dirty="0"/>
              <a:t>Lenhas, </a:t>
            </a:r>
            <a:endParaRPr lang="pt-BR" dirty="0" smtClean="0"/>
          </a:p>
          <a:p>
            <a:pPr lvl="2"/>
            <a:r>
              <a:rPr lang="pt-BR" dirty="0" smtClean="0"/>
              <a:t>animais </a:t>
            </a:r>
            <a:r>
              <a:rPr lang="pt-BR" dirty="0"/>
              <a:t>de tiro</a:t>
            </a:r>
          </a:p>
          <a:p>
            <a:pPr lvl="2"/>
            <a:r>
              <a:rPr lang="pt-BR" dirty="0"/>
              <a:t>Carne: </a:t>
            </a:r>
            <a:endParaRPr lang="pt-BR" dirty="0" smtClean="0"/>
          </a:p>
          <a:p>
            <a:pPr lvl="3"/>
            <a:r>
              <a:rPr lang="pt-BR" dirty="0" smtClean="0"/>
              <a:t>parte de alimentação de patrões e escravos, nem sempre possível produção interna à unidade produtiva</a:t>
            </a:r>
          </a:p>
          <a:p>
            <a:r>
              <a:rPr lang="pt-BR" dirty="0" smtClean="0"/>
              <a:t>Atividade </a:t>
            </a:r>
            <a:r>
              <a:rPr lang="pt-BR" dirty="0"/>
              <a:t>criatória: separação </a:t>
            </a:r>
            <a:r>
              <a:rPr lang="pt-BR" dirty="0" smtClean="0"/>
              <a:t>espacial</a:t>
            </a:r>
          </a:p>
          <a:p>
            <a:pPr lvl="1"/>
            <a:r>
              <a:rPr lang="pt-BR" dirty="0" smtClean="0"/>
              <a:t>Cria atividade dependente – pecuária 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ível">
  <a:themeElements>
    <a:clrScheme name="Ní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Ní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í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Nível</Template>
  <TotalTime>2435</TotalTime>
  <Words>1042</Words>
  <Application>Microsoft Office PowerPoint</Application>
  <PresentationFormat>Apresentação na tela (4:3)</PresentationFormat>
  <Paragraphs>137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Nível</vt:lpstr>
      <vt:lpstr>A economia açucareira e sua projeção a pecuária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Tendência à estagnação estrutural</vt:lpstr>
      <vt:lpstr>Estagnação estrutural</vt:lpstr>
      <vt:lpstr>Economia açucareira e Pecuária</vt:lpstr>
      <vt:lpstr>Atividade criatória - Características</vt:lpstr>
      <vt:lpstr>Possibilidades de crescimento</vt:lpstr>
      <vt:lpstr>Possibilidades de crescimento</vt:lpstr>
      <vt:lpstr>Economia criatória</vt:lpstr>
    </vt:vector>
  </TitlesOfParts>
  <Company>FEA-RP/USP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Breve apresentação da historiografia sobre o período colonial</dc:title>
  <dc:creator>agremaud</dc:creator>
  <cp:lastModifiedBy>Matheus</cp:lastModifiedBy>
  <cp:revision>134</cp:revision>
  <dcterms:created xsi:type="dcterms:W3CDTF">2012-02-29T20:48:52Z</dcterms:created>
  <dcterms:modified xsi:type="dcterms:W3CDTF">2013-09-15T20:06:15Z</dcterms:modified>
</cp:coreProperties>
</file>