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257" r:id="rId2"/>
    <p:sldId id="292" r:id="rId3"/>
    <p:sldId id="293" r:id="rId4"/>
    <p:sldId id="294" r:id="rId5"/>
    <p:sldId id="259" r:id="rId6"/>
    <p:sldId id="260" r:id="rId7"/>
    <p:sldId id="261" r:id="rId8"/>
    <p:sldId id="262" r:id="rId9"/>
    <p:sldId id="263" r:id="rId10"/>
    <p:sldId id="270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5" r:id="rId30"/>
    <p:sldId id="296" r:id="rId31"/>
    <p:sldId id="297" r:id="rId32"/>
    <p:sldId id="298" r:id="rId33"/>
    <p:sldId id="299" r:id="rId34"/>
    <p:sldId id="300" r:id="rId35"/>
    <p:sldId id="301" r:id="rId36"/>
    <p:sldId id="302" r:id="rId37"/>
    <p:sldId id="303" r:id="rId38"/>
    <p:sldId id="304" r:id="rId39"/>
    <p:sldId id="305" r:id="rId40"/>
    <p:sldId id="306" r:id="rId41"/>
    <p:sldId id="307" r:id="rId42"/>
    <p:sldId id="308" r:id="rId43"/>
    <p:sldId id="309" r:id="rId44"/>
    <p:sldId id="310" r:id="rId45"/>
    <p:sldId id="311" r:id="rId46"/>
    <p:sldId id="312" r:id="rId47"/>
    <p:sldId id="313" r:id="rId48"/>
    <p:sldId id="264" r:id="rId49"/>
    <p:sldId id="265" r:id="rId50"/>
    <p:sldId id="266" r:id="rId51"/>
    <p:sldId id="267" r:id="rId52"/>
    <p:sldId id="268" r:id="rId53"/>
    <p:sldId id="269" r:id="rId54"/>
    <p:sldId id="320" r:id="rId5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21" autoAdjust="0"/>
    <p:restoredTop sz="94660"/>
  </p:normalViewPr>
  <p:slideViewPr>
    <p:cSldViewPr snapToGrid="0">
      <p:cViewPr varScale="1">
        <p:scale>
          <a:sx n="38" d="100"/>
          <a:sy n="38" d="100"/>
        </p:scale>
        <p:origin x="66" y="6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16105-497D-4B0A-8EE3-212AE5B6B9E2}" type="datetimeFigureOut">
              <a:rPr lang="pt-BR" smtClean="0"/>
              <a:t>05/11/2020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22DF88-3356-419F-AB10-368EE9EFDF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3303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E523F-911F-4D27-AD8A-ACCDC5F17638}" type="datetime1">
              <a:rPr lang="pt-BR" smtClean="0"/>
              <a:t>05/11/2020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4B276-048F-41C3-8D44-A7A7E90F11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7435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9B105-9934-4634-940C-FC90F89E0D06}" type="datetime1">
              <a:rPr lang="pt-BR" smtClean="0"/>
              <a:t>05/11/2020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4B276-048F-41C3-8D44-A7A7E90F11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4389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BA3AF-2FE6-4C9B-A1DF-4F77293BA36A}" type="datetime1">
              <a:rPr lang="pt-BR" smtClean="0"/>
              <a:t>05/11/2020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4B276-048F-41C3-8D44-A7A7E90F11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0331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AB0AA-F75E-4C5E-B57A-C221B331CA47}" type="datetime1">
              <a:rPr lang="pt-BR" smtClean="0"/>
              <a:t>05/11/2020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4B276-048F-41C3-8D44-A7A7E90F11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5032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B9F70-C87F-4197-9205-F1C19A124AB8}" type="datetime1">
              <a:rPr lang="pt-BR" smtClean="0"/>
              <a:t>05/11/2020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4B276-048F-41C3-8D44-A7A7E90F11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4688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E8C53-A2EE-4ABE-84DB-3D3DB560B9B7}" type="datetime1">
              <a:rPr lang="pt-BR" smtClean="0"/>
              <a:t>05/11/2020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4B276-048F-41C3-8D44-A7A7E90F11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6720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C8304-9429-483F-BABC-92D3AEB35FB0}" type="datetime1">
              <a:rPr lang="pt-BR" smtClean="0"/>
              <a:t>05/11/2020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4B276-048F-41C3-8D44-A7A7E90F11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6162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E3CD5-B753-4B4D-BDE8-C47A5F95DAA4}" type="datetime1">
              <a:rPr lang="pt-BR" smtClean="0"/>
              <a:t>05/11/2020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4B276-048F-41C3-8D44-A7A7E90F11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3765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01B9A-4BFA-4476-8E2E-55939439904A}" type="datetime1">
              <a:rPr lang="pt-BR" smtClean="0"/>
              <a:t>05/11/2020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4B276-048F-41C3-8D44-A7A7E90F11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7687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A7496-ED26-4626-98AC-B337D6F92F1D}" type="datetime1">
              <a:rPr lang="pt-BR" smtClean="0"/>
              <a:t>05/11/2020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4B276-048F-41C3-8D44-A7A7E90F11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5173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F856E-2169-4870-99B2-E4A0873733BB}" type="datetime1">
              <a:rPr lang="pt-BR" smtClean="0"/>
              <a:t>05/11/2020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4B276-048F-41C3-8D44-A7A7E90F11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0729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F6010-535C-429C-95C0-C767D6DBBAD2}" type="datetime1">
              <a:rPr lang="pt-BR" smtClean="0"/>
              <a:t>05/11/2020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74B276-048F-41C3-8D44-A7A7E90F11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5341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elidamarnunes@gmail.co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38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k12.org/" TargetMode="External"/><Relationship Id="rId2" Type="http://schemas.openxmlformats.org/officeDocument/2006/relationships/hyperlink" Target="mailto:elidamarnunes@usp.br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92" y="210266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1464957" y="707571"/>
            <a:ext cx="9340514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r>
              <a:rPr lang="pt-BR" altLang="en-US" sz="2600" dirty="0">
                <a:solidFill>
                  <a:schemeClr val="tx1"/>
                </a:solidFill>
                <a:cs typeface="Times New Roman" panose="02020603050405020304" pitchFamily="18" charset="0"/>
              </a:rPr>
              <a:t>Disciplina: ACH4106-Biologia do Corpo Humano</a:t>
            </a:r>
          </a:p>
          <a:p>
            <a:pPr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sz="26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sz="26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r>
              <a:rPr lang="pt-BR" altLang="en-US" sz="2600" dirty="0">
                <a:solidFill>
                  <a:schemeClr val="tx1"/>
                </a:solidFill>
                <a:cs typeface="Times New Roman" panose="02020603050405020304" pitchFamily="18" charset="0"/>
              </a:rPr>
              <a:t>Aula: 11</a:t>
            </a: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r>
              <a:rPr lang="pt-BR" altLang="en-US" sz="4800" b="1" dirty="0">
                <a:solidFill>
                  <a:srgbClr val="FF0000"/>
                </a:solidFill>
                <a:cs typeface="Times New Roman" panose="02020603050405020304" pitchFamily="18" charset="0"/>
              </a:rPr>
              <a:t>SISTEMA EXCRETOR</a:t>
            </a: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sz="2600" dirty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r>
              <a:rPr lang="pt-BR" altLang="en-US" sz="2600" dirty="0">
                <a:solidFill>
                  <a:schemeClr val="tx1"/>
                </a:solidFill>
                <a:cs typeface="Times New Roman" panose="02020603050405020304" pitchFamily="18" charset="0"/>
              </a:rPr>
              <a:t>Prof. </a:t>
            </a:r>
            <a:r>
              <a:rPr lang="pt-BR" altLang="en-US" sz="2600" dirty="0" err="1">
                <a:solidFill>
                  <a:schemeClr val="tx1"/>
                </a:solidFill>
                <a:cs typeface="Times New Roman" panose="02020603050405020304" pitchFamily="18" charset="0"/>
              </a:rPr>
              <a:t>Elidamar</a:t>
            </a:r>
            <a:r>
              <a:rPr lang="pt-BR" altLang="en-US" sz="2600" dirty="0">
                <a:solidFill>
                  <a:schemeClr val="tx1"/>
                </a:solidFill>
                <a:cs typeface="Times New Roman" panose="02020603050405020304" pitchFamily="18" charset="0"/>
              </a:rPr>
              <a:t> Nunes de Carvalho Lima </a:t>
            </a: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r>
              <a:rPr lang="pt-BR" altLang="en-US" sz="2600" dirty="0" err="1">
                <a:solidFill>
                  <a:schemeClr val="tx1"/>
                </a:solidFill>
                <a:cs typeface="Times New Roman" panose="02020603050405020304" pitchFamily="18" charset="0"/>
              </a:rPr>
              <a:t>email</a:t>
            </a:r>
            <a:r>
              <a:rPr lang="pt-BR" altLang="en-US" sz="2600" dirty="0">
                <a:solidFill>
                  <a:schemeClr val="tx1"/>
                </a:solidFill>
                <a:cs typeface="Times New Roman" panose="02020603050405020304" pitchFamily="18" charset="0"/>
              </a:rPr>
              <a:t>: </a:t>
            </a:r>
            <a:r>
              <a:rPr lang="pt-BR" altLang="en-US" sz="2600" dirty="0">
                <a:solidFill>
                  <a:srgbClr val="7030A0"/>
                </a:solidFill>
                <a:cs typeface="Times New Roman" panose="02020603050405020304" pitchFamily="18" charset="0"/>
                <a:hlinkClick r:id="rId3"/>
              </a:rPr>
              <a:t>elidamarnunes@gmail.com</a:t>
            </a:r>
            <a:endParaRPr lang="pt-BR" altLang="en-US" sz="2600" dirty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sz="2600" dirty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sz="2600" dirty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r>
              <a:rPr lang="pt-BR" altLang="en-US" sz="2600" dirty="0">
                <a:solidFill>
                  <a:schemeClr val="tx1"/>
                </a:solidFill>
                <a:cs typeface="Times New Roman" panose="02020603050405020304" pitchFamily="18" charset="0"/>
              </a:rPr>
              <a:t>São Paulo, 05 de Novembro de 2020</a:t>
            </a:r>
          </a:p>
          <a:p>
            <a:pPr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dirty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dirty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 eaLnBrk="1" hangingPunct="1">
              <a:buSzPct val="100000"/>
            </a:pPr>
            <a:endParaRPr lang="pt-BR" altLang="en-US" dirty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A4616-4CC4-498C-A6F5-0A039CFCD8AA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1582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525588" y="-636588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525588" y="5759450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336645" y="1197199"/>
            <a:ext cx="11518710" cy="5575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pt-BR" sz="2400" dirty="0">
                <a:latin typeface="+mj-lt"/>
                <a:cs typeface="Arial" charset="0"/>
              </a:rPr>
              <a:t>● </a:t>
            </a:r>
            <a:r>
              <a:rPr lang="pt-BR" altLang="pt-BR" sz="2400" dirty="0">
                <a:latin typeface="+mj-lt"/>
                <a:cs typeface="Arial" charset="0"/>
              </a:rPr>
              <a:t>Função do sistema excretor: Eliminação de resíduos metabólicos e outras substâncias tóxicas ingeridas ou provenientes do nosso próprio organismo. </a:t>
            </a:r>
          </a:p>
          <a:p>
            <a:pPr algn="just">
              <a:lnSpc>
                <a:spcPct val="150000"/>
              </a:lnSpc>
              <a:defRPr/>
            </a:pPr>
            <a:r>
              <a:rPr lang="pt-BR" sz="2400" dirty="0">
                <a:latin typeface="+mj-lt"/>
                <a:cs typeface="Arial" charset="0"/>
              </a:rPr>
              <a:t>● Os nutrientes depois de fornecerem a sua energia transformam-se em resíduos, constituindo produtos desnecessários ao organismo, que devem ser eliminados. </a:t>
            </a:r>
          </a:p>
          <a:p>
            <a:pPr algn="just">
              <a:lnSpc>
                <a:spcPct val="150000"/>
              </a:lnSpc>
              <a:defRPr/>
            </a:pPr>
            <a:endParaRPr lang="pt-BR" sz="2400" dirty="0">
              <a:latin typeface="+mj-lt"/>
              <a:cs typeface="Arial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pt-BR" sz="2400" dirty="0">
                <a:latin typeface="+mj-lt"/>
                <a:cs typeface="Arial" charset="0"/>
              </a:rPr>
              <a:t>Eles são tóxicos e a sua acumulação pode ser fatal.</a:t>
            </a:r>
          </a:p>
          <a:p>
            <a:pPr algn="just">
              <a:lnSpc>
                <a:spcPct val="150000"/>
              </a:lnSpc>
              <a:defRPr/>
            </a:pPr>
            <a:r>
              <a:rPr lang="pt-BR" sz="2400" dirty="0">
                <a:latin typeface="+mj-lt"/>
                <a:cs typeface="Arial" charset="0"/>
              </a:rPr>
              <a:t>Os principais produtos de excreção são: 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  <a:defRPr/>
            </a:pPr>
            <a:r>
              <a:rPr lang="pt-BR" sz="2400" dirty="0">
                <a:latin typeface="+mj-lt"/>
                <a:cs typeface="Arial" charset="0"/>
              </a:rPr>
              <a:t>a urina, 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  <a:defRPr/>
            </a:pPr>
            <a:r>
              <a:rPr lang="pt-BR" sz="2400" dirty="0">
                <a:latin typeface="+mj-lt"/>
                <a:cs typeface="Arial" charset="0"/>
              </a:rPr>
              <a:t>o dióxido de carbono 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  <a:defRPr/>
            </a:pPr>
            <a:r>
              <a:rPr lang="pt-BR" sz="2400" dirty="0">
                <a:latin typeface="+mj-lt"/>
                <a:cs typeface="Arial" charset="0"/>
              </a:rPr>
              <a:t>e o suor.</a:t>
            </a:r>
            <a:endParaRPr lang="pt-BR" sz="2400" dirty="0">
              <a:latin typeface="+mj-lt"/>
            </a:endParaRPr>
          </a:p>
        </p:txBody>
      </p:sp>
      <p:sp>
        <p:nvSpPr>
          <p:cNvPr id="5" name="Retângulo 1">
            <a:extLst>
              <a:ext uri="{FF2B5EF4-FFF2-40B4-BE49-F238E27FC236}">
                <a16:creationId xmlns:a16="http://schemas.microsoft.com/office/drawing/2014/main" id="{E35C5102-64D0-4BBA-95AA-BCC3F5B5DD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0627" y="777625"/>
            <a:ext cx="67881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800" b="1" i="1" dirty="0">
                <a:solidFill>
                  <a:srgbClr val="00B0F0"/>
                </a:solidFill>
              </a:rPr>
              <a:t>Secreção</a:t>
            </a:r>
          </a:p>
        </p:txBody>
      </p:sp>
      <p:pic>
        <p:nvPicPr>
          <p:cNvPr id="6" name="Picture 2" descr="Imagem relacionada">
            <a:extLst>
              <a:ext uri="{FF2B5EF4-FFF2-40B4-BE49-F238E27FC236}">
                <a16:creationId xmlns:a16="http://schemas.microsoft.com/office/drawing/2014/main" id="{24C6D2B2-D221-4DA0-93BB-3B7FA7C62B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ítulo 4">
            <a:extLst>
              <a:ext uri="{FF2B5EF4-FFF2-40B4-BE49-F238E27FC236}">
                <a16:creationId xmlns:a16="http://schemas.microsoft.com/office/drawing/2014/main" id="{08B23A4C-2336-409D-A3F7-30FE157864F4}"/>
              </a:ext>
            </a:extLst>
          </p:cNvPr>
          <p:cNvSpPr txBox="1">
            <a:spLocks/>
          </p:cNvSpPr>
          <p:nvPr/>
        </p:nvSpPr>
        <p:spPr>
          <a:xfrm>
            <a:off x="3427146" y="80494"/>
            <a:ext cx="5405846" cy="9228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>
                <a:solidFill>
                  <a:srgbClr val="FF0000"/>
                </a:solidFill>
                <a:latin typeface="+mn-lt"/>
              </a:rPr>
              <a:t>SISTEMA EXCRETOR</a:t>
            </a:r>
            <a:endParaRPr lang="pt-BR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4B276-048F-41C3-8D44-A7A7E90F1111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735315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671987" y="1586485"/>
            <a:ext cx="1032543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pt-BR" altLang="pt-BR" sz="2400" dirty="0">
                <a:latin typeface="+mj-lt"/>
                <a:cs typeface="Arial" charset="0"/>
              </a:rPr>
              <a:t>Os principais resíduos que devem ser eliminados são os compostos nitrogenados (grupamento amina NH2) que, dependendo do animal, poderão ser excretados na forma de:</a:t>
            </a:r>
          </a:p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pt-BR" altLang="pt-BR" sz="2400" dirty="0">
                <a:latin typeface="+mj-lt"/>
                <a:cs typeface="Arial" charset="0"/>
              </a:rPr>
              <a:t> ácido úrico</a:t>
            </a:r>
          </a:p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pt-BR" altLang="pt-BR" sz="2400" dirty="0">
                <a:latin typeface="+mj-lt"/>
                <a:cs typeface="Arial" charset="0"/>
              </a:rPr>
              <a:t> </a:t>
            </a:r>
            <a:r>
              <a:rPr lang="pt-BR" altLang="pt-BR" sz="2400" dirty="0" err="1">
                <a:latin typeface="+mj-lt"/>
                <a:cs typeface="Arial" charset="0"/>
              </a:rPr>
              <a:t>uréia</a:t>
            </a:r>
            <a:r>
              <a:rPr lang="pt-BR" altLang="pt-BR" sz="2400" dirty="0">
                <a:latin typeface="+mj-lt"/>
                <a:cs typeface="Arial" charset="0"/>
              </a:rPr>
              <a:t> </a:t>
            </a:r>
          </a:p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pt-BR" altLang="pt-BR" sz="2400" dirty="0">
                <a:latin typeface="+mj-lt"/>
                <a:cs typeface="Arial" charset="0"/>
              </a:rPr>
              <a:t> amônia</a:t>
            </a:r>
          </a:p>
          <a:p>
            <a:pPr eaLnBrk="1" hangingPunct="1">
              <a:spcBef>
                <a:spcPct val="50000"/>
              </a:spcBef>
            </a:pPr>
            <a:endParaRPr lang="pt-BR" altLang="pt-BR" sz="2400" dirty="0">
              <a:latin typeface="Times New Roman" panose="02020603050405020304" pitchFamily="18" charset="0"/>
            </a:endParaRPr>
          </a:p>
        </p:txBody>
      </p:sp>
      <p:sp>
        <p:nvSpPr>
          <p:cNvPr id="3" name="Retângulo 1">
            <a:extLst>
              <a:ext uri="{FF2B5EF4-FFF2-40B4-BE49-F238E27FC236}">
                <a16:creationId xmlns:a16="http://schemas.microsoft.com/office/drawing/2014/main" id="{E8625DF7-4DB1-4B27-883B-2CF8A9BEC8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0627" y="777625"/>
            <a:ext cx="67881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800" b="1" i="1" dirty="0">
                <a:solidFill>
                  <a:srgbClr val="00B0F0"/>
                </a:solidFill>
              </a:rPr>
              <a:t>Resíduos</a:t>
            </a:r>
          </a:p>
        </p:txBody>
      </p:sp>
      <p:pic>
        <p:nvPicPr>
          <p:cNvPr id="4" name="Picture 2" descr="Imagem relacionada">
            <a:extLst>
              <a:ext uri="{FF2B5EF4-FFF2-40B4-BE49-F238E27FC236}">
                <a16:creationId xmlns:a16="http://schemas.microsoft.com/office/drawing/2014/main" id="{6AE48009-F842-4BDB-8F5C-DFD61DC285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id="{2915C28C-5420-4630-8BD3-E57CFD2E7554}"/>
              </a:ext>
            </a:extLst>
          </p:cNvPr>
          <p:cNvSpPr txBox="1">
            <a:spLocks/>
          </p:cNvSpPr>
          <p:nvPr/>
        </p:nvSpPr>
        <p:spPr>
          <a:xfrm>
            <a:off x="3427146" y="80494"/>
            <a:ext cx="5405846" cy="9228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>
                <a:solidFill>
                  <a:srgbClr val="FF0000"/>
                </a:solidFill>
                <a:latin typeface="+mn-lt"/>
              </a:rPr>
              <a:t>SISTEMA EXCRETOR</a:t>
            </a:r>
            <a:endParaRPr lang="pt-BR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4B276-048F-41C3-8D44-A7A7E90F1111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5144054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val 2"/>
          <p:cNvSpPr>
            <a:spLocks noChangeArrowheads="1"/>
          </p:cNvSpPr>
          <p:nvPr/>
        </p:nvSpPr>
        <p:spPr bwMode="auto">
          <a:xfrm>
            <a:off x="1524000" y="228600"/>
            <a:ext cx="2743200" cy="1676400"/>
          </a:xfrm>
          <a:prstGeom prst="ellipse">
            <a:avLst/>
          </a:prstGeom>
          <a:gradFill rotWithShape="0">
            <a:gsLst>
              <a:gs pos="0">
                <a:srgbClr val="FFFFCC"/>
              </a:gs>
              <a:gs pos="100000">
                <a:srgbClr val="FFFF9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7171" name="WordArt 3"/>
          <p:cNvSpPr>
            <a:spLocks noChangeArrowheads="1" noChangeShapeType="1" noTextEdit="1"/>
          </p:cNvSpPr>
          <p:nvPr/>
        </p:nvSpPr>
        <p:spPr bwMode="auto">
          <a:xfrm>
            <a:off x="1905000" y="609600"/>
            <a:ext cx="20764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66"/>
                    </a:gs>
                    <a:gs pos="50000">
                      <a:srgbClr val="FFCCFF"/>
                    </a:gs>
                    <a:gs pos="100000">
                      <a:srgbClr val="FF0066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AMÔNIA</a:t>
            </a:r>
          </a:p>
        </p:txBody>
      </p:sp>
      <p:sp>
        <p:nvSpPr>
          <p:cNvPr id="7172" name="AutoShape 4"/>
          <p:cNvSpPr>
            <a:spLocks noChangeArrowheads="1"/>
          </p:cNvSpPr>
          <p:nvPr/>
        </p:nvSpPr>
        <p:spPr bwMode="auto">
          <a:xfrm rot="5400000">
            <a:off x="2285443" y="2452628"/>
            <a:ext cx="792686" cy="150125"/>
          </a:xfrm>
          <a:prstGeom prst="rightArrow">
            <a:avLst>
              <a:gd name="adj1" fmla="val 50000"/>
              <a:gd name="adj2" fmla="val 106250"/>
            </a:avLst>
          </a:prstGeom>
          <a:gradFill rotWithShape="0">
            <a:gsLst>
              <a:gs pos="0">
                <a:srgbClr val="FF3300"/>
              </a:gs>
              <a:gs pos="100000">
                <a:srgbClr val="CC33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678692" y="3150380"/>
            <a:ext cx="1089461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pt-BR" altLang="pt-BR" sz="2400" dirty="0">
                <a:latin typeface="+mj-lt"/>
                <a:cs typeface="Arial" charset="0"/>
              </a:rPr>
              <a:t> É o mais tóxico excreta nitrogenado.</a:t>
            </a:r>
          </a:p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pt-BR" altLang="pt-BR" sz="2400" dirty="0">
                <a:latin typeface="+mj-lt"/>
                <a:cs typeface="Arial" charset="0"/>
              </a:rPr>
              <a:t> Ela deve ser eliminada à medida que vai sendo produzida</a:t>
            </a:r>
          </a:p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pt-BR" altLang="pt-BR" sz="2400" dirty="0">
                <a:latin typeface="+mj-lt"/>
                <a:cs typeface="Arial" charset="0"/>
              </a:rPr>
              <a:t> Bastante solúvel em água</a:t>
            </a:r>
          </a:p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pt-BR" altLang="pt-BR" sz="2400" dirty="0">
                <a:latin typeface="+mj-lt"/>
                <a:cs typeface="Arial" charset="0"/>
              </a:rPr>
              <a:t> Presente em invertebrados em geral  e peixes </a:t>
            </a:r>
            <a:r>
              <a:rPr lang="pt-BR" altLang="pt-BR" sz="2400" dirty="0" smtClean="0">
                <a:latin typeface="+mj-lt"/>
                <a:cs typeface="Arial" charset="0"/>
              </a:rPr>
              <a:t>ósseos</a:t>
            </a:r>
            <a:endParaRPr lang="pt-BR" altLang="pt-BR" sz="2400" dirty="0">
              <a:latin typeface="+mj-lt"/>
              <a:cs typeface="Arial" charset="0"/>
            </a:endParaRPr>
          </a:p>
        </p:txBody>
      </p:sp>
      <p:pic>
        <p:nvPicPr>
          <p:cNvPr id="7" name="Picture 2" descr="Imagem relacionada">
            <a:extLst>
              <a:ext uri="{FF2B5EF4-FFF2-40B4-BE49-F238E27FC236}">
                <a16:creationId xmlns:a16="http://schemas.microsoft.com/office/drawing/2014/main" id="{1CA20F53-8A8B-4EBB-9313-93723CE39C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ítulo 4">
            <a:extLst>
              <a:ext uri="{FF2B5EF4-FFF2-40B4-BE49-F238E27FC236}">
                <a16:creationId xmlns:a16="http://schemas.microsoft.com/office/drawing/2014/main" id="{F7622ECC-0F0F-434E-8C0D-90259F03E009}"/>
              </a:ext>
            </a:extLst>
          </p:cNvPr>
          <p:cNvSpPr txBox="1">
            <a:spLocks/>
          </p:cNvSpPr>
          <p:nvPr/>
        </p:nvSpPr>
        <p:spPr>
          <a:xfrm>
            <a:off x="4648200" y="116364"/>
            <a:ext cx="5405846" cy="9228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rgbClr val="FF0000"/>
                </a:solidFill>
                <a:latin typeface="+mn-lt"/>
              </a:rPr>
              <a:t>SISTEMA EXCRETOR</a:t>
            </a:r>
          </a:p>
        </p:txBody>
      </p:sp>
      <p:pic>
        <p:nvPicPr>
          <p:cNvPr id="2" name="Picture 2" descr="Excreção | Me Salva! Resumos e Apostilas">
            <a:extLst>
              <a:ext uri="{FF2B5EF4-FFF2-40B4-BE49-F238E27FC236}">
                <a16:creationId xmlns:a16="http://schemas.microsoft.com/office/drawing/2014/main" id="{525BC5F6-946F-4BED-8E61-FF770E1832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75" b="73610"/>
          <a:stretch/>
        </p:blipFill>
        <p:spPr bwMode="auto">
          <a:xfrm>
            <a:off x="8263585" y="1210670"/>
            <a:ext cx="2861748" cy="203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4B276-048F-41C3-8D44-A7A7E90F1111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2896918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val 2"/>
          <p:cNvSpPr>
            <a:spLocks noChangeArrowheads="1"/>
          </p:cNvSpPr>
          <p:nvPr/>
        </p:nvSpPr>
        <p:spPr bwMode="auto">
          <a:xfrm>
            <a:off x="779721" y="1039235"/>
            <a:ext cx="2743200" cy="1676400"/>
          </a:xfrm>
          <a:prstGeom prst="ellipse">
            <a:avLst/>
          </a:prstGeom>
          <a:gradFill rotWithShape="0">
            <a:gsLst>
              <a:gs pos="0">
                <a:srgbClr val="FFFFCC"/>
              </a:gs>
              <a:gs pos="100000">
                <a:srgbClr val="FFFF9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8195" name="WordArt 3"/>
          <p:cNvSpPr>
            <a:spLocks noChangeArrowheads="1" noChangeShapeType="1" noTextEdit="1"/>
          </p:cNvSpPr>
          <p:nvPr/>
        </p:nvSpPr>
        <p:spPr bwMode="auto">
          <a:xfrm>
            <a:off x="1160721" y="1420235"/>
            <a:ext cx="20764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66"/>
                    </a:gs>
                    <a:gs pos="50000">
                      <a:srgbClr val="FFCCFF"/>
                    </a:gs>
                    <a:gs pos="100000">
                      <a:srgbClr val="FF0066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URÉIA</a:t>
            </a:r>
          </a:p>
        </p:txBody>
      </p:sp>
      <p:sp>
        <p:nvSpPr>
          <p:cNvPr id="8196" name="AutoShape 4"/>
          <p:cNvSpPr>
            <a:spLocks noChangeArrowheads="1"/>
          </p:cNvSpPr>
          <p:nvPr/>
        </p:nvSpPr>
        <p:spPr bwMode="auto">
          <a:xfrm>
            <a:off x="3522921" y="1648835"/>
            <a:ext cx="1295400" cy="304800"/>
          </a:xfrm>
          <a:prstGeom prst="rightArrow">
            <a:avLst>
              <a:gd name="adj1" fmla="val 50000"/>
              <a:gd name="adj2" fmla="val 106250"/>
            </a:avLst>
          </a:prstGeom>
          <a:gradFill rotWithShape="0">
            <a:gsLst>
              <a:gs pos="0">
                <a:srgbClr val="FF3300"/>
              </a:gs>
              <a:gs pos="100000">
                <a:srgbClr val="CC33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5562599" y="940981"/>
            <a:ext cx="6365543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indent="-457200" algn="just" eaLnBrk="1" hangingPunct="1">
              <a:spcBef>
                <a:spcPct val="50000"/>
              </a:spcBef>
              <a:buFontTx/>
              <a:buChar char="•"/>
            </a:pPr>
            <a:r>
              <a:rPr lang="pt-BR" altLang="pt-BR" sz="2400" dirty="0">
                <a:latin typeface="+mj-lt"/>
                <a:cs typeface="Arial" charset="0"/>
              </a:rPr>
              <a:t> Menos tóxico do que a amônia, porém mais tóxico que o ácido úrico.</a:t>
            </a:r>
          </a:p>
          <a:p>
            <a:pPr indent="-457200" algn="just" eaLnBrk="1" hangingPunct="1">
              <a:spcBef>
                <a:spcPct val="50000"/>
              </a:spcBef>
              <a:buFontTx/>
              <a:buChar char="•"/>
            </a:pPr>
            <a:r>
              <a:rPr lang="pt-BR" altLang="pt-BR" sz="2400" dirty="0">
                <a:latin typeface="+mj-lt"/>
                <a:cs typeface="Arial" charset="0"/>
              </a:rPr>
              <a:t> Pode permanecer na circulação por mais tempo</a:t>
            </a:r>
          </a:p>
          <a:p>
            <a:pPr indent="-457200" algn="just" eaLnBrk="1" hangingPunct="1">
              <a:spcBef>
                <a:spcPct val="50000"/>
              </a:spcBef>
              <a:buFontTx/>
              <a:buChar char="•"/>
            </a:pPr>
            <a:r>
              <a:rPr lang="pt-BR" altLang="pt-BR" sz="2400" dirty="0">
                <a:latin typeface="+mj-lt"/>
                <a:cs typeface="Arial" charset="0"/>
              </a:rPr>
              <a:t> É solúvel em água, porém um pouco menos solúvel que a amônia.</a:t>
            </a:r>
          </a:p>
          <a:p>
            <a:pPr indent="-457200" algn="just" eaLnBrk="1" hangingPunct="1">
              <a:spcBef>
                <a:spcPct val="50000"/>
              </a:spcBef>
              <a:buFontTx/>
              <a:buChar char="•"/>
            </a:pPr>
            <a:r>
              <a:rPr lang="pt-BR" altLang="pt-BR" sz="2400" dirty="0">
                <a:latin typeface="+mj-lt"/>
                <a:cs typeface="Arial" charset="0"/>
              </a:rPr>
              <a:t> Presente em peixes </a:t>
            </a:r>
            <a:r>
              <a:rPr lang="pt-BR" altLang="pt-BR" sz="2400" dirty="0" err="1">
                <a:latin typeface="+mj-lt"/>
                <a:cs typeface="Arial" charset="0"/>
              </a:rPr>
              <a:t>cartilagionosos</a:t>
            </a:r>
            <a:r>
              <a:rPr lang="pt-BR" altLang="pt-BR" sz="2400" dirty="0">
                <a:latin typeface="+mj-lt"/>
                <a:cs typeface="Arial" charset="0"/>
              </a:rPr>
              <a:t>, anfíbios e </a:t>
            </a:r>
            <a:r>
              <a:rPr lang="pt-BR" altLang="pt-BR" sz="2400" dirty="0" smtClean="0">
                <a:latin typeface="+mj-lt"/>
                <a:cs typeface="Arial" charset="0"/>
              </a:rPr>
              <a:t>mamíferos</a:t>
            </a:r>
            <a:endParaRPr lang="pt-BR" altLang="pt-BR" sz="2400" dirty="0">
              <a:latin typeface="+mj-lt"/>
              <a:cs typeface="Arial" charset="0"/>
            </a:endParaRP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5562599" y="4802289"/>
            <a:ext cx="635559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indent="-457200" algn="just" eaLnBrk="1" hangingPunct="1">
              <a:spcBef>
                <a:spcPct val="50000"/>
              </a:spcBef>
              <a:buFontTx/>
              <a:buChar char="•"/>
            </a:pPr>
            <a:r>
              <a:rPr lang="pt-BR" altLang="pt-BR" sz="2400" dirty="0">
                <a:latin typeface="+mj-lt"/>
                <a:cs typeface="Arial" charset="0"/>
              </a:rPr>
              <a:t>A não necessidade de uma rápida eliminação com grandes perdas de água acarreta evidentes vantagens de economia hídrica do animal</a:t>
            </a:r>
          </a:p>
        </p:txBody>
      </p:sp>
      <p:pic>
        <p:nvPicPr>
          <p:cNvPr id="8" name="Picture 2" descr="Imagem relacionada">
            <a:extLst>
              <a:ext uri="{FF2B5EF4-FFF2-40B4-BE49-F238E27FC236}">
                <a16:creationId xmlns:a16="http://schemas.microsoft.com/office/drawing/2014/main" id="{DDF305CE-5563-4A2A-B311-6179558FEC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ítulo 4">
            <a:extLst>
              <a:ext uri="{FF2B5EF4-FFF2-40B4-BE49-F238E27FC236}">
                <a16:creationId xmlns:a16="http://schemas.microsoft.com/office/drawing/2014/main" id="{575ACB8C-396E-46B5-9AA3-7BA78E4B2FD5}"/>
              </a:ext>
            </a:extLst>
          </p:cNvPr>
          <p:cNvSpPr txBox="1">
            <a:spLocks/>
          </p:cNvSpPr>
          <p:nvPr/>
        </p:nvSpPr>
        <p:spPr>
          <a:xfrm>
            <a:off x="3427146" y="80494"/>
            <a:ext cx="5405846" cy="9228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>
                <a:solidFill>
                  <a:srgbClr val="FF0000"/>
                </a:solidFill>
                <a:latin typeface="+mn-lt"/>
              </a:rPr>
              <a:t>SISTEMA EXCRETOR</a:t>
            </a:r>
            <a:endParaRPr lang="pt-BR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6386" name="Picture 2" descr="Excreção | Me Salva! Resumos e Apostilas">
            <a:extLst>
              <a:ext uri="{FF2B5EF4-FFF2-40B4-BE49-F238E27FC236}">
                <a16:creationId xmlns:a16="http://schemas.microsoft.com/office/drawing/2014/main" id="{F43E79A4-2076-407E-A61F-2412675641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57" r="49254" b="41371"/>
          <a:stretch/>
        </p:blipFill>
        <p:spPr bwMode="auto">
          <a:xfrm>
            <a:off x="1085405" y="3429000"/>
            <a:ext cx="3093189" cy="2488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4B276-048F-41C3-8D44-A7A7E90F1111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0774059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Oval 2"/>
          <p:cNvSpPr>
            <a:spLocks noChangeArrowheads="1"/>
          </p:cNvSpPr>
          <p:nvPr/>
        </p:nvSpPr>
        <p:spPr bwMode="auto">
          <a:xfrm>
            <a:off x="715926" y="1780953"/>
            <a:ext cx="3124200" cy="1828800"/>
          </a:xfrm>
          <a:prstGeom prst="ellipse">
            <a:avLst/>
          </a:prstGeom>
          <a:gradFill rotWithShape="0">
            <a:gsLst>
              <a:gs pos="0">
                <a:srgbClr val="FFFFCC"/>
              </a:gs>
              <a:gs pos="100000">
                <a:srgbClr val="FFFF9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9219" name="WordArt 3"/>
          <p:cNvSpPr>
            <a:spLocks noChangeArrowheads="1" noChangeShapeType="1" noTextEdit="1"/>
          </p:cNvSpPr>
          <p:nvPr/>
        </p:nvSpPr>
        <p:spPr bwMode="auto">
          <a:xfrm>
            <a:off x="1096926" y="2161953"/>
            <a:ext cx="22860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66"/>
                    </a:gs>
                    <a:gs pos="50000">
                      <a:srgbClr val="FFCCFF"/>
                    </a:gs>
                    <a:gs pos="100000">
                      <a:srgbClr val="FF0066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ÁCIDO ÚRICO</a:t>
            </a:r>
          </a:p>
        </p:txBody>
      </p:sp>
      <p:sp>
        <p:nvSpPr>
          <p:cNvPr id="9220" name="AutoShape 4"/>
          <p:cNvSpPr>
            <a:spLocks noChangeArrowheads="1"/>
          </p:cNvSpPr>
          <p:nvPr/>
        </p:nvSpPr>
        <p:spPr bwMode="auto">
          <a:xfrm>
            <a:off x="3840126" y="2390553"/>
            <a:ext cx="990600" cy="228600"/>
          </a:xfrm>
          <a:prstGeom prst="rightArrow">
            <a:avLst>
              <a:gd name="adj1" fmla="val 50000"/>
              <a:gd name="adj2" fmla="val 108333"/>
            </a:avLst>
          </a:prstGeom>
          <a:gradFill rotWithShape="0">
            <a:gsLst>
              <a:gs pos="0">
                <a:srgbClr val="FF3300"/>
              </a:gs>
              <a:gs pos="100000">
                <a:srgbClr val="CC33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5943600" y="1088067"/>
            <a:ext cx="605278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pt-BR" altLang="pt-BR" sz="2800" b="1" dirty="0">
                <a:latin typeface="Comic Sans MS" panose="030F0702030302020204" pitchFamily="66" charset="0"/>
              </a:rPr>
              <a:t> </a:t>
            </a:r>
            <a:r>
              <a:rPr lang="pt-BR" altLang="pt-BR" sz="2400" dirty="0">
                <a:latin typeface="+mj-lt"/>
                <a:cs typeface="Arial" charset="0"/>
              </a:rPr>
              <a:t>É o menos tóxico excreta nitrogenado.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pt-BR" altLang="pt-BR" sz="2400" dirty="0">
                <a:latin typeface="+mj-lt"/>
                <a:cs typeface="Arial" charset="0"/>
              </a:rPr>
              <a:t> Pode ser acumulado no organismo por um longo tempo.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pt-BR" altLang="pt-BR" sz="2400" dirty="0">
                <a:latin typeface="+mj-lt"/>
                <a:cs typeface="Arial" charset="0"/>
              </a:rPr>
              <a:t> Insolúvel  em água.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pt-BR" altLang="pt-BR" sz="2400" dirty="0" smtClean="0">
                <a:latin typeface="+mj-lt"/>
                <a:cs typeface="Arial" charset="0"/>
              </a:rPr>
              <a:t>Presente </a:t>
            </a:r>
            <a:r>
              <a:rPr lang="pt-BR" altLang="pt-BR" sz="2400" dirty="0">
                <a:latin typeface="+mj-lt"/>
                <a:cs typeface="Arial" charset="0"/>
              </a:rPr>
              <a:t>em insetos, répteis e aves</a:t>
            </a:r>
            <a:r>
              <a:rPr lang="pt-BR" altLang="pt-BR" sz="2400" dirty="0" smtClean="0">
                <a:latin typeface="+mj-lt"/>
                <a:cs typeface="Arial" charset="0"/>
              </a:rPr>
              <a:t>.</a:t>
            </a:r>
            <a:endParaRPr lang="pt-BR" altLang="pt-BR" sz="2400" dirty="0">
              <a:latin typeface="+mj-lt"/>
              <a:cs typeface="Arial" charset="0"/>
            </a:endParaRP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5943600" y="3953478"/>
            <a:ext cx="595724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pt-BR" altLang="pt-BR" sz="2400" dirty="0">
                <a:latin typeface="+mj-lt"/>
                <a:cs typeface="Arial" charset="0"/>
              </a:rPr>
              <a:t>A elevada economia hídrica, contribui de forma marcante para a adaptação do animal à vida terrestre.</a:t>
            </a:r>
          </a:p>
        </p:txBody>
      </p:sp>
      <p:pic>
        <p:nvPicPr>
          <p:cNvPr id="8" name="Picture 2" descr="Imagem relacionada">
            <a:extLst>
              <a:ext uri="{FF2B5EF4-FFF2-40B4-BE49-F238E27FC236}">
                <a16:creationId xmlns:a16="http://schemas.microsoft.com/office/drawing/2014/main" id="{EE12E1ED-506E-452C-8A49-3C567BFD6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ítulo 4">
            <a:extLst>
              <a:ext uri="{FF2B5EF4-FFF2-40B4-BE49-F238E27FC236}">
                <a16:creationId xmlns:a16="http://schemas.microsoft.com/office/drawing/2014/main" id="{85868DC4-EC0B-4512-9697-59E79E3B454C}"/>
              </a:ext>
            </a:extLst>
          </p:cNvPr>
          <p:cNvSpPr txBox="1">
            <a:spLocks/>
          </p:cNvSpPr>
          <p:nvPr/>
        </p:nvSpPr>
        <p:spPr>
          <a:xfrm>
            <a:off x="3427146" y="80494"/>
            <a:ext cx="5405846" cy="9228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>
                <a:solidFill>
                  <a:srgbClr val="FF0000"/>
                </a:solidFill>
                <a:latin typeface="+mn-lt"/>
              </a:rPr>
              <a:t>SISTEMA EXCRETOR</a:t>
            </a:r>
            <a:endParaRPr lang="pt-BR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2" name="Picture 2" descr="Excreção | Me Salva! Resumos e Apostilas">
            <a:extLst>
              <a:ext uri="{FF2B5EF4-FFF2-40B4-BE49-F238E27FC236}">
                <a16:creationId xmlns:a16="http://schemas.microsoft.com/office/drawing/2014/main" id="{A7D067B7-2AD4-4357-90F4-FE4B541004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12" r="40132"/>
          <a:stretch/>
        </p:blipFill>
        <p:spPr bwMode="auto">
          <a:xfrm>
            <a:off x="1873978" y="3713013"/>
            <a:ext cx="2740551" cy="256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4B276-048F-41C3-8D44-A7A7E90F1111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0734967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WordArt 2"/>
          <p:cNvSpPr>
            <a:spLocks noChangeArrowheads="1" noChangeShapeType="1" noTextEdit="1"/>
          </p:cNvSpPr>
          <p:nvPr/>
        </p:nvSpPr>
        <p:spPr bwMode="auto">
          <a:xfrm>
            <a:off x="2057400" y="609600"/>
            <a:ext cx="76962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CC"/>
                    </a:gs>
                    <a:gs pos="100000">
                      <a:srgbClr val="FF99CC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SISTEMA EXCRETOR HUMANO</a:t>
            </a:r>
          </a:p>
        </p:txBody>
      </p:sp>
      <p:pic>
        <p:nvPicPr>
          <p:cNvPr id="10243" name="Picture 3" descr="sistema excre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57200"/>
            <a:ext cx="48006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2133600" y="1819276"/>
            <a:ext cx="914400" cy="466725"/>
          </a:xfrm>
          <a:prstGeom prst="rect">
            <a:avLst/>
          </a:prstGeom>
          <a:gradFill rotWithShape="0">
            <a:gsLst>
              <a:gs pos="0">
                <a:srgbClr val="FFFFCC"/>
              </a:gs>
              <a:gs pos="100000">
                <a:srgbClr val="FFDF9F"/>
              </a:gs>
            </a:gsLst>
            <a:lin ang="5400000" scaled="1"/>
          </a:gradFill>
          <a:ln w="9525">
            <a:solidFill>
              <a:srgbClr val="9966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2400" b="1">
                <a:latin typeface="Times New Roman" panose="02020603050405020304" pitchFamily="18" charset="0"/>
              </a:rPr>
              <a:t>RIM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3276600" y="1752600"/>
            <a:ext cx="1447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 flipH="1">
            <a:off x="3048000" y="2057400"/>
            <a:ext cx="1828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7391400" y="3200401"/>
            <a:ext cx="1752600" cy="466725"/>
          </a:xfrm>
          <a:prstGeom prst="rect">
            <a:avLst/>
          </a:prstGeom>
          <a:gradFill rotWithShape="0">
            <a:gsLst>
              <a:gs pos="0">
                <a:srgbClr val="FFCC99"/>
              </a:gs>
              <a:gs pos="100000">
                <a:srgbClr val="FFB367"/>
              </a:gs>
            </a:gsLst>
            <a:lin ang="5400000" scaled="1"/>
          </a:gradFill>
          <a:ln w="9525">
            <a:solidFill>
              <a:srgbClr val="9966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2400" b="1">
                <a:latin typeface="Times New Roman" panose="02020603050405020304" pitchFamily="18" charset="0"/>
              </a:rPr>
              <a:t>URETER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6934200" y="5486401"/>
            <a:ext cx="1752600" cy="466725"/>
          </a:xfrm>
          <a:prstGeom prst="rect">
            <a:avLst/>
          </a:prstGeom>
          <a:gradFill rotWithShape="0">
            <a:gsLst>
              <a:gs pos="0">
                <a:srgbClr val="FFCC99"/>
              </a:gs>
              <a:gs pos="100000">
                <a:srgbClr val="C9935D"/>
              </a:gs>
            </a:gsLst>
            <a:lin ang="5400000" scaled="1"/>
          </a:gradFill>
          <a:ln w="9525">
            <a:solidFill>
              <a:srgbClr val="9966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2400" b="1">
                <a:latin typeface="Times New Roman" panose="02020603050405020304" pitchFamily="18" charset="0"/>
              </a:rPr>
              <a:t>BEXIGA</a:t>
            </a:r>
          </a:p>
        </p:txBody>
      </p:sp>
      <p:sp>
        <p:nvSpPr>
          <p:cNvPr id="10249" name="Line 9"/>
          <p:cNvSpPr>
            <a:spLocks noChangeShapeType="1"/>
          </p:cNvSpPr>
          <p:nvPr/>
        </p:nvSpPr>
        <p:spPr bwMode="auto">
          <a:xfrm>
            <a:off x="6553200" y="3429000"/>
            <a:ext cx="83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>
            <a:off x="6172200" y="5715000"/>
            <a:ext cx="838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pic>
        <p:nvPicPr>
          <p:cNvPr id="12" name="Picture 2" descr="Imagem relacionada">
            <a:extLst>
              <a:ext uri="{FF2B5EF4-FFF2-40B4-BE49-F238E27FC236}">
                <a16:creationId xmlns:a16="http://schemas.microsoft.com/office/drawing/2014/main" id="{9449A5D2-C326-4870-A105-01078771A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4B276-048F-41C3-8D44-A7A7E90F1111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3988069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imagem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99"/>
          <a:stretch>
            <a:fillRect/>
          </a:stretch>
        </p:blipFill>
        <p:spPr bwMode="auto">
          <a:xfrm>
            <a:off x="1524000" y="141288"/>
            <a:ext cx="9144000" cy="667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Imagem relacionada">
            <a:extLst>
              <a:ext uri="{FF2B5EF4-FFF2-40B4-BE49-F238E27FC236}">
                <a16:creationId xmlns:a16="http://schemas.microsoft.com/office/drawing/2014/main" id="{D214A49E-9683-4313-B6B5-67242BC790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4B276-048F-41C3-8D44-A7A7E90F1111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29763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rinon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063" y="836614"/>
            <a:ext cx="5078413" cy="582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 descr="http://oitavoanob.files.wordpress.com/2010/08/sistema-urinario-e1283120999763.jpg?w=41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3"/>
          <a:stretch/>
        </p:blipFill>
        <p:spPr bwMode="auto">
          <a:xfrm>
            <a:off x="6594041" y="818488"/>
            <a:ext cx="3891080" cy="2343151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m relacionada">
            <a:extLst>
              <a:ext uri="{FF2B5EF4-FFF2-40B4-BE49-F238E27FC236}">
                <a16:creationId xmlns:a16="http://schemas.microsoft.com/office/drawing/2014/main" id="{16C34484-A843-43A1-868F-B05106760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ulo 4">
            <a:extLst>
              <a:ext uri="{FF2B5EF4-FFF2-40B4-BE49-F238E27FC236}">
                <a16:creationId xmlns:a16="http://schemas.microsoft.com/office/drawing/2014/main" id="{A993416B-97E2-4725-BA90-2E2BCA0F360D}"/>
              </a:ext>
            </a:extLst>
          </p:cNvPr>
          <p:cNvSpPr txBox="1">
            <a:spLocks/>
          </p:cNvSpPr>
          <p:nvPr/>
        </p:nvSpPr>
        <p:spPr>
          <a:xfrm>
            <a:off x="3427146" y="80494"/>
            <a:ext cx="5405846" cy="9228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>
                <a:solidFill>
                  <a:srgbClr val="FF0000"/>
                </a:solidFill>
                <a:latin typeface="+mn-lt"/>
              </a:rPr>
              <a:t>SISTEMA EXCRETOR</a:t>
            </a:r>
            <a:endParaRPr lang="pt-BR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4B276-048F-41C3-8D44-A7A7E90F1111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8177407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Sistema%20Excre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912" y="756047"/>
            <a:ext cx="7812087" cy="5859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WordArt 5"/>
          <p:cNvSpPr>
            <a:spLocks noChangeArrowheads="1" noChangeShapeType="1" noTextEdit="1"/>
          </p:cNvSpPr>
          <p:nvPr/>
        </p:nvSpPr>
        <p:spPr bwMode="auto">
          <a:xfrm>
            <a:off x="2855913" y="5229225"/>
            <a:ext cx="2438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RIM</a:t>
            </a:r>
          </a:p>
        </p:txBody>
      </p:sp>
      <p:pic>
        <p:nvPicPr>
          <p:cNvPr id="5" name="Picture 2" descr="Imagem relacionada">
            <a:extLst>
              <a:ext uri="{FF2B5EF4-FFF2-40B4-BE49-F238E27FC236}">
                <a16:creationId xmlns:a16="http://schemas.microsoft.com/office/drawing/2014/main" id="{EAA8247F-ADFF-4B8E-B54C-FB4F968C1B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ulo 4">
            <a:extLst>
              <a:ext uri="{FF2B5EF4-FFF2-40B4-BE49-F238E27FC236}">
                <a16:creationId xmlns:a16="http://schemas.microsoft.com/office/drawing/2014/main" id="{44498DCC-DF5B-4541-B44F-06C38AC8C947}"/>
              </a:ext>
            </a:extLst>
          </p:cNvPr>
          <p:cNvSpPr txBox="1">
            <a:spLocks/>
          </p:cNvSpPr>
          <p:nvPr/>
        </p:nvSpPr>
        <p:spPr>
          <a:xfrm>
            <a:off x="3427146" y="80494"/>
            <a:ext cx="5405846" cy="9228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>
                <a:solidFill>
                  <a:srgbClr val="FF0000"/>
                </a:solidFill>
                <a:latin typeface="+mn-lt"/>
              </a:rPr>
              <a:t>SISTEMA EXCRETOR</a:t>
            </a:r>
            <a:endParaRPr lang="pt-BR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4B276-048F-41C3-8D44-A7A7E90F1111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30580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4"/>
          <p:cNvSpPr txBox="1">
            <a:spLocks noChangeArrowheads="1"/>
          </p:cNvSpPr>
          <p:nvPr/>
        </p:nvSpPr>
        <p:spPr bwMode="auto">
          <a:xfrm>
            <a:off x="777901" y="806649"/>
            <a:ext cx="9103077" cy="611244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indent="-457200" algn="just" eaLnBrk="1" hangingPunct="1">
              <a:lnSpc>
                <a:spcPct val="16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pt-BR" sz="2400" dirty="0">
                <a:latin typeface="+mj-lt"/>
                <a:cs typeface="Arial" charset="0"/>
              </a:rPr>
              <a:t>Regulação da composição iônica do sangue; </a:t>
            </a:r>
          </a:p>
          <a:p>
            <a:pPr indent="-457200" algn="just" eaLnBrk="1" hangingPunct="1">
              <a:lnSpc>
                <a:spcPct val="16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pt-BR" sz="2400" dirty="0">
                <a:latin typeface="+mj-lt"/>
                <a:cs typeface="Arial" charset="0"/>
              </a:rPr>
              <a:t>Manutenção da </a:t>
            </a:r>
            <a:r>
              <a:rPr lang="pt-BR" sz="2400" dirty="0" err="1">
                <a:latin typeface="+mj-lt"/>
                <a:cs typeface="Arial" charset="0"/>
              </a:rPr>
              <a:t>osmolaridade</a:t>
            </a:r>
            <a:r>
              <a:rPr lang="pt-BR" sz="2400" dirty="0">
                <a:latin typeface="+mj-lt"/>
                <a:cs typeface="Arial" charset="0"/>
              </a:rPr>
              <a:t> do sangue; </a:t>
            </a:r>
          </a:p>
          <a:p>
            <a:pPr indent="-457200" algn="just" eaLnBrk="1" hangingPunct="1">
              <a:lnSpc>
                <a:spcPct val="16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pt-BR" sz="2400" dirty="0">
                <a:latin typeface="+mj-lt"/>
                <a:cs typeface="Arial" charset="0"/>
              </a:rPr>
              <a:t>Regulação do volume sanguíneo; </a:t>
            </a:r>
          </a:p>
          <a:p>
            <a:pPr indent="-457200" algn="just" eaLnBrk="1" hangingPunct="1">
              <a:lnSpc>
                <a:spcPct val="16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pt-BR" sz="2400" dirty="0">
                <a:latin typeface="+mj-lt"/>
                <a:cs typeface="Arial" charset="0"/>
              </a:rPr>
              <a:t>Regulação da pressão arterial; </a:t>
            </a:r>
          </a:p>
          <a:p>
            <a:pPr indent="-457200" algn="just" eaLnBrk="1" hangingPunct="1">
              <a:lnSpc>
                <a:spcPct val="16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pt-BR" sz="2400" dirty="0">
                <a:latin typeface="+mj-lt"/>
                <a:cs typeface="Arial" charset="0"/>
              </a:rPr>
              <a:t>Regulação do pH do sangue; </a:t>
            </a:r>
          </a:p>
          <a:p>
            <a:pPr indent="-457200" algn="just" eaLnBrk="1" hangingPunct="1">
              <a:lnSpc>
                <a:spcPct val="16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pt-BR" sz="2400" dirty="0">
                <a:latin typeface="+mj-lt"/>
                <a:cs typeface="Arial" charset="0"/>
              </a:rPr>
              <a:t>Liberação de hormônios; </a:t>
            </a:r>
          </a:p>
          <a:p>
            <a:pPr indent="-457200" algn="just" eaLnBrk="1" hangingPunct="1">
              <a:lnSpc>
                <a:spcPct val="16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pt-BR" sz="2400" dirty="0">
                <a:latin typeface="+mj-lt"/>
                <a:cs typeface="Arial" charset="0"/>
              </a:rPr>
              <a:t>Regulação do nível de glicose no sangue; </a:t>
            </a:r>
          </a:p>
          <a:p>
            <a:pPr indent="-457200" algn="just" eaLnBrk="1" hangingPunct="1">
              <a:lnSpc>
                <a:spcPct val="16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pt-BR" sz="2400" dirty="0">
                <a:latin typeface="+mj-lt"/>
                <a:cs typeface="Arial" charset="0"/>
              </a:rPr>
              <a:t>Excreção de resíduos e substâncias estranhas. </a:t>
            </a:r>
          </a:p>
        </p:txBody>
      </p:sp>
      <p:pic>
        <p:nvPicPr>
          <p:cNvPr id="5" name="Picture 2" descr="Imagem relacionada">
            <a:extLst>
              <a:ext uri="{FF2B5EF4-FFF2-40B4-BE49-F238E27FC236}">
                <a16:creationId xmlns:a16="http://schemas.microsoft.com/office/drawing/2014/main" id="{919D8E05-5F79-4818-A84C-F231792A4D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3862316" y="160318"/>
            <a:ext cx="42717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rgbClr val="FF0000"/>
                </a:solidFill>
              </a:rPr>
              <a:t>FUNÇÕES DOS RINS</a:t>
            </a:r>
            <a:endParaRPr lang="pt-BR" sz="3600" b="1" dirty="0">
              <a:solidFill>
                <a:srgbClr val="FF0000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4B276-048F-41C3-8D44-A7A7E90F1111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9111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tângulo 1"/>
          <p:cNvSpPr>
            <a:spLocks noChangeArrowheads="1"/>
          </p:cNvSpPr>
          <p:nvPr/>
        </p:nvSpPr>
        <p:spPr bwMode="auto">
          <a:xfrm>
            <a:off x="2440627" y="777625"/>
            <a:ext cx="67881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800" b="1" i="1" dirty="0">
                <a:solidFill>
                  <a:srgbClr val="00B0F0"/>
                </a:solidFill>
              </a:rPr>
              <a:t>O sistema urinário humano</a:t>
            </a:r>
          </a:p>
        </p:txBody>
      </p:sp>
      <p:sp>
        <p:nvSpPr>
          <p:cNvPr id="6" name="Retângulo 6"/>
          <p:cNvSpPr>
            <a:spLocks noChangeArrowheads="1"/>
          </p:cNvSpPr>
          <p:nvPr/>
        </p:nvSpPr>
        <p:spPr bwMode="auto">
          <a:xfrm>
            <a:off x="534986" y="2035603"/>
            <a:ext cx="10055677" cy="335906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pt-BR" sz="2400" b="1" dirty="0">
                <a:latin typeface="Calibri" pitchFamily="34" charset="0"/>
                <a:cs typeface="Arial" charset="0"/>
              </a:rPr>
              <a:t>      Funções básicas principais:</a:t>
            </a:r>
          </a:p>
          <a:p>
            <a:pPr marL="514350" indent="-514350" algn="just">
              <a:lnSpc>
                <a:spcPct val="150000"/>
              </a:lnSpc>
              <a:buClr>
                <a:srgbClr val="002060"/>
              </a:buClr>
              <a:buSzPct val="80000"/>
              <a:buFont typeface="Wingdings" pitchFamily="2" charset="2"/>
              <a:buChar char="v"/>
              <a:defRPr/>
            </a:pPr>
            <a:r>
              <a:rPr lang="pt-BR" sz="2400" dirty="0">
                <a:latin typeface="Calibri" pitchFamily="34" charset="0"/>
                <a:cs typeface="Arial" charset="0"/>
              </a:rPr>
              <a:t>Filtrar e eliminar substâncias </a:t>
            </a:r>
          </a:p>
          <a:p>
            <a:pPr algn="just">
              <a:lnSpc>
                <a:spcPct val="150000"/>
              </a:lnSpc>
              <a:buClr>
                <a:srgbClr val="002060"/>
              </a:buClr>
              <a:buSzPct val="80000"/>
              <a:defRPr/>
            </a:pPr>
            <a:r>
              <a:rPr lang="pt-BR" sz="2400" dirty="0">
                <a:latin typeface="Calibri" pitchFamily="34" charset="0"/>
                <a:cs typeface="Arial" charset="0"/>
              </a:rPr>
              <a:t>      indesejáveis do nosso organismo.</a:t>
            </a:r>
          </a:p>
          <a:p>
            <a:pPr marL="514350" indent="-514350" algn="just">
              <a:lnSpc>
                <a:spcPct val="150000"/>
              </a:lnSpc>
              <a:buClr>
                <a:srgbClr val="002060"/>
              </a:buClr>
              <a:buSzPct val="80000"/>
              <a:buFont typeface="Wingdings" pitchFamily="2" charset="2"/>
              <a:buChar char="v"/>
              <a:defRPr/>
            </a:pPr>
            <a:endParaRPr lang="pt-BR" sz="2400" dirty="0">
              <a:latin typeface="Calibri" pitchFamily="34" charset="0"/>
              <a:cs typeface="Arial" charset="0"/>
            </a:endParaRPr>
          </a:p>
          <a:p>
            <a:pPr algn="just">
              <a:lnSpc>
                <a:spcPct val="150000"/>
              </a:lnSpc>
              <a:buClr>
                <a:srgbClr val="002060"/>
              </a:buClr>
              <a:buSzPct val="80000"/>
              <a:defRPr/>
            </a:pPr>
            <a:r>
              <a:rPr lang="pt-BR" sz="2400" b="1" dirty="0">
                <a:latin typeface="Calibri" pitchFamily="34" charset="0"/>
                <a:cs typeface="Arial" charset="0"/>
              </a:rPr>
              <a:t>      Órgãos componentes:</a:t>
            </a:r>
          </a:p>
          <a:p>
            <a:pPr marL="457200" indent="-457200" algn="just">
              <a:lnSpc>
                <a:spcPct val="150000"/>
              </a:lnSpc>
              <a:buClr>
                <a:srgbClr val="002060"/>
              </a:buClr>
              <a:buSzPct val="70000"/>
              <a:buFont typeface="Wingdings" pitchFamily="2" charset="2"/>
              <a:buChar char="v"/>
              <a:defRPr/>
            </a:pPr>
            <a:r>
              <a:rPr lang="pt-BR" sz="2400" i="1" dirty="0">
                <a:latin typeface="Calibri" pitchFamily="34" charset="0"/>
                <a:cs typeface="Arial" charset="0"/>
              </a:rPr>
              <a:t>Os </a:t>
            </a:r>
            <a:r>
              <a:rPr lang="pt-BR" sz="2400" b="1" i="1" dirty="0">
                <a:latin typeface="Calibri" pitchFamily="34" charset="0"/>
                <a:cs typeface="Arial" charset="0"/>
              </a:rPr>
              <a:t>rins</a:t>
            </a:r>
            <a:r>
              <a:rPr lang="pt-BR" sz="2400" i="1" dirty="0">
                <a:latin typeface="Calibri" pitchFamily="34" charset="0"/>
                <a:cs typeface="Arial" charset="0"/>
              </a:rPr>
              <a:t>, </a:t>
            </a:r>
            <a:r>
              <a:rPr lang="pt-BR" sz="2400" dirty="0">
                <a:latin typeface="Calibri" pitchFamily="34" charset="0"/>
                <a:cs typeface="Arial" charset="0"/>
              </a:rPr>
              <a:t>os</a:t>
            </a:r>
            <a:r>
              <a:rPr lang="pt-BR" sz="2400" i="1" dirty="0">
                <a:latin typeface="Calibri" pitchFamily="34" charset="0"/>
                <a:cs typeface="Arial" charset="0"/>
              </a:rPr>
              <a:t> </a:t>
            </a:r>
            <a:r>
              <a:rPr lang="pt-BR" sz="2400" b="1" i="1" dirty="0">
                <a:latin typeface="Calibri" pitchFamily="34" charset="0"/>
                <a:cs typeface="Arial" charset="0"/>
              </a:rPr>
              <a:t>ureteres</a:t>
            </a:r>
            <a:r>
              <a:rPr lang="pt-BR" sz="2400" i="1" dirty="0">
                <a:latin typeface="Calibri" pitchFamily="34" charset="0"/>
                <a:cs typeface="Arial" charset="0"/>
              </a:rPr>
              <a:t>, </a:t>
            </a:r>
            <a:r>
              <a:rPr lang="pt-BR" sz="2400" dirty="0">
                <a:latin typeface="Calibri" pitchFamily="34" charset="0"/>
                <a:cs typeface="Arial" charset="0"/>
              </a:rPr>
              <a:t>a</a:t>
            </a:r>
            <a:r>
              <a:rPr lang="pt-BR" sz="2400" i="1" dirty="0">
                <a:latin typeface="Calibri" pitchFamily="34" charset="0"/>
                <a:cs typeface="Arial" charset="0"/>
              </a:rPr>
              <a:t> </a:t>
            </a:r>
            <a:r>
              <a:rPr lang="pt-BR" sz="2400" b="1" i="1" dirty="0">
                <a:latin typeface="Calibri" pitchFamily="34" charset="0"/>
                <a:cs typeface="Arial" charset="0"/>
              </a:rPr>
              <a:t>bexiga</a:t>
            </a:r>
            <a:r>
              <a:rPr lang="pt-BR" sz="2400" i="1" dirty="0">
                <a:latin typeface="Calibri" pitchFamily="34" charset="0"/>
                <a:cs typeface="Arial" charset="0"/>
              </a:rPr>
              <a:t> </a:t>
            </a:r>
            <a:r>
              <a:rPr lang="pt-BR" sz="2400" b="1" i="1" dirty="0">
                <a:latin typeface="Calibri" pitchFamily="34" charset="0"/>
                <a:cs typeface="Arial" charset="0"/>
              </a:rPr>
              <a:t>urinária</a:t>
            </a:r>
            <a:r>
              <a:rPr lang="pt-BR" sz="2400" i="1" dirty="0">
                <a:latin typeface="Calibri" pitchFamily="34" charset="0"/>
                <a:cs typeface="Arial" charset="0"/>
              </a:rPr>
              <a:t>, </a:t>
            </a:r>
            <a:r>
              <a:rPr lang="pt-BR" sz="2400" dirty="0">
                <a:latin typeface="Calibri" pitchFamily="34" charset="0"/>
                <a:cs typeface="Arial" charset="0"/>
              </a:rPr>
              <a:t>e a </a:t>
            </a:r>
            <a:r>
              <a:rPr lang="pt-BR" sz="2400" b="1" i="1" dirty="0">
                <a:latin typeface="Calibri" pitchFamily="34" charset="0"/>
                <a:cs typeface="Arial" charset="0"/>
              </a:rPr>
              <a:t>uretra.</a:t>
            </a:r>
            <a:endParaRPr lang="pt-BR" sz="2400" i="1" dirty="0">
              <a:latin typeface="Calibri" pitchFamily="34" charset="0"/>
              <a:cs typeface="Arial" charset="0"/>
            </a:endParaRPr>
          </a:p>
        </p:txBody>
      </p:sp>
      <p:pic>
        <p:nvPicPr>
          <p:cNvPr id="20485" name="Picture 5" descr="C:\Users\VANDO RODRIGUES\Desktop\Urinary_system_0000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7876" y="1700496"/>
            <a:ext cx="2550023" cy="4263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ítulo 4"/>
          <p:cNvSpPr>
            <a:spLocks noGrp="1"/>
          </p:cNvSpPr>
          <p:nvPr>
            <p:ph type="title"/>
          </p:nvPr>
        </p:nvSpPr>
        <p:spPr>
          <a:xfrm>
            <a:off x="3427146" y="80494"/>
            <a:ext cx="5405846" cy="922871"/>
          </a:xfrm>
        </p:spPr>
        <p:txBody>
          <a:bodyPr/>
          <a:lstStyle/>
          <a:p>
            <a:r>
              <a:rPr lang="pt-BR" b="1" dirty="0">
                <a:solidFill>
                  <a:srgbClr val="FF0000"/>
                </a:solidFill>
                <a:latin typeface="+mn-lt"/>
              </a:rPr>
              <a:t>SISTEMA EXCRETOR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4B276-048F-41C3-8D44-A7A7E90F1111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74833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nefron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5"/>
          <a:stretch>
            <a:fillRect/>
          </a:stretch>
        </p:blipFill>
        <p:spPr bwMode="auto">
          <a:xfrm>
            <a:off x="2351088" y="947683"/>
            <a:ext cx="7111889" cy="5440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WordArt 6"/>
          <p:cNvSpPr>
            <a:spLocks noChangeArrowheads="1" noChangeShapeType="1" noTextEdit="1"/>
          </p:cNvSpPr>
          <p:nvPr/>
        </p:nvSpPr>
        <p:spPr bwMode="auto">
          <a:xfrm>
            <a:off x="1774825" y="5949950"/>
            <a:ext cx="16764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Néfron</a:t>
            </a:r>
          </a:p>
        </p:txBody>
      </p:sp>
      <p:pic>
        <p:nvPicPr>
          <p:cNvPr id="5" name="Picture 2" descr="Imagem relacionada">
            <a:extLst>
              <a:ext uri="{FF2B5EF4-FFF2-40B4-BE49-F238E27FC236}">
                <a16:creationId xmlns:a16="http://schemas.microsoft.com/office/drawing/2014/main" id="{12BC1A19-9AFB-4A63-9DB9-D33E21CA62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ulo 4">
            <a:extLst>
              <a:ext uri="{FF2B5EF4-FFF2-40B4-BE49-F238E27FC236}">
                <a16:creationId xmlns:a16="http://schemas.microsoft.com/office/drawing/2014/main" id="{96EE38FA-3641-47F0-89D8-A0D925FCB9AD}"/>
              </a:ext>
            </a:extLst>
          </p:cNvPr>
          <p:cNvSpPr txBox="1">
            <a:spLocks/>
          </p:cNvSpPr>
          <p:nvPr/>
        </p:nvSpPr>
        <p:spPr>
          <a:xfrm>
            <a:off x="3427146" y="80494"/>
            <a:ext cx="5405846" cy="9228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>
                <a:solidFill>
                  <a:srgbClr val="FF0000"/>
                </a:solidFill>
                <a:latin typeface="+mn-lt"/>
              </a:rPr>
              <a:t>SISTEMA EXCRETOR</a:t>
            </a:r>
            <a:endParaRPr lang="pt-BR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4B276-048F-41C3-8D44-A7A7E90F1111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115891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néfron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1" y="1839432"/>
            <a:ext cx="6632397" cy="4455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WordArt 3"/>
          <p:cNvSpPr>
            <a:spLocks noChangeArrowheads="1" noChangeShapeType="1" noTextEdit="1"/>
          </p:cNvSpPr>
          <p:nvPr/>
        </p:nvSpPr>
        <p:spPr bwMode="auto">
          <a:xfrm>
            <a:off x="3113567" y="715385"/>
            <a:ext cx="28956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2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C66FF"/>
                    </a:gs>
                    <a:gs pos="100000">
                      <a:srgbClr val="9900FF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NÉFRON</a:t>
            </a:r>
          </a:p>
        </p:txBody>
      </p:sp>
      <p:pic>
        <p:nvPicPr>
          <p:cNvPr id="5" name="Picture 2" descr="Imagem relacionada">
            <a:extLst>
              <a:ext uri="{FF2B5EF4-FFF2-40B4-BE49-F238E27FC236}">
                <a16:creationId xmlns:a16="http://schemas.microsoft.com/office/drawing/2014/main" id="{B86E33F9-1155-484D-A5FB-A3B816339A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ulo 4">
            <a:extLst>
              <a:ext uri="{FF2B5EF4-FFF2-40B4-BE49-F238E27FC236}">
                <a16:creationId xmlns:a16="http://schemas.microsoft.com/office/drawing/2014/main" id="{3D2AA1F3-07D4-4F63-BA36-33B254D2A611}"/>
              </a:ext>
            </a:extLst>
          </p:cNvPr>
          <p:cNvSpPr txBox="1">
            <a:spLocks/>
          </p:cNvSpPr>
          <p:nvPr/>
        </p:nvSpPr>
        <p:spPr>
          <a:xfrm>
            <a:off x="3427146" y="80494"/>
            <a:ext cx="5405846" cy="9228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>
                <a:solidFill>
                  <a:srgbClr val="FF0000"/>
                </a:solidFill>
                <a:latin typeface="+mn-lt"/>
              </a:rPr>
              <a:t>SISTEMA EXCRETOR</a:t>
            </a:r>
            <a:endParaRPr lang="pt-BR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4B276-048F-41C3-8D44-A7A7E90F1111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0542393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nefron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5" t="14536" r="27997" b="35329"/>
          <a:stretch>
            <a:fillRect/>
          </a:stretch>
        </p:blipFill>
        <p:spPr bwMode="auto">
          <a:xfrm>
            <a:off x="2640014" y="2380698"/>
            <a:ext cx="6840537" cy="400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1992313" y="3461785"/>
            <a:ext cx="1181734" cy="369332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/>
              <a:t>Glomérulo</a:t>
            </a:r>
          </a:p>
        </p:txBody>
      </p:sp>
      <p:sp>
        <p:nvSpPr>
          <p:cNvPr id="66566" name="Line 6"/>
          <p:cNvSpPr>
            <a:spLocks noChangeShapeType="1"/>
          </p:cNvSpPr>
          <p:nvPr/>
        </p:nvSpPr>
        <p:spPr bwMode="auto">
          <a:xfrm flipV="1">
            <a:off x="2855913" y="3172861"/>
            <a:ext cx="647700" cy="288925"/>
          </a:xfrm>
          <a:prstGeom prst="line">
            <a:avLst/>
          </a:prstGeom>
          <a:noFill/>
          <a:ln w="603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6567" name="Rectangle 7"/>
          <p:cNvSpPr>
            <a:spLocks noChangeArrowheads="1"/>
          </p:cNvSpPr>
          <p:nvPr/>
        </p:nvSpPr>
        <p:spPr bwMode="auto">
          <a:xfrm>
            <a:off x="3071814" y="4250774"/>
            <a:ext cx="1204625" cy="646331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/>
              <a:t>Cápsula de</a:t>
            </a:r>
          </a:p>
          <a:p>
            <a:pPr eaLnBrk="1" hangingPunct="1"/>
            <a:r>
              <a:rPr lang="pt-BR" altLang="pt-BR"/>
              <a:t> Bowman</a:t>
            </a:r>
          </a:p>
        </p:txBody>
      </p:sp>
      <p:sp>
        <p:nvSpPr>
          <p:cNvPr id="66568" name="Line 8"/>
          <p:cNvSpPr>
            <a:spLocks noChangeShapeType="1"/>
          </p:cNvSpPr>
          <p:nvPr/>
        </p:nvSpPr>
        <p:spPr bwMode="auto">
          <a:xfrm rot="17919323" flipV="1">
            <a:off x="3363120" y="3734043"/>
            <a:ext cx="650875" cy="268287"/>
          </a:xfrm>
          <a:prstGeom prst="line">
            <a:avLst/>
          </a:prstGeom>
          <a:noFill/>
          <a:ln w="603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6569" name="Rectangle 9"/>
          <p:cNvSpPr>
            <a:spLocks noChangeArrowheads="1"/>
          </p:cNvSpPr>
          <p:nvPr/>
        </p:nvSpPr>
        <p:spPr bwMode="auto">
          <a:xfrm>
            <a:off x="4570859" y="1732998"/>
            <a:ext cx="2199385" cy="78483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/>
              <a:t>Túbulo contornado </a:t>
            </a:r>
          </a:p>
          <a:p>
            <a:pPr algn="ctr" eaLnBrk="1" hangingPunct="1">
              <a:spcBef>
                <a:spcPct val="50000"/>
              </a:spcBef>
            </a:pPr>
            <a:r>
              <a:rPr lang="pt-BR" altLang="pt-BR"/>
              <a:t>(contorcido) proximal</a:t>
            </a:r>
          </a:p>
        </p:txBody>
      </p:sp>
      <p:sp>
        <p:nvSpPr>
          <p:cNvPr id="66570" name="Line 10"/>
          <p:cNvSpPr>
            <a:spLocks noChangeShapeType="1"/>
          </p:cNvSpPr>
          <p:nvPr/>
        </p:nvSpPr>
        <p:spPr bwMode="auto">
          <a:xfrm rot="9279312" flipV="1">
            <a:off x="5591176" y="2596598"/>
            <a:ext cx="531813" cy="169862"/>
          </a:xfrm>
          <a:prstGeom prst="line">
            <a:avLst/>
          </a:prstGeom>
          <a:noFill/>
          <a:ln w="603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6571" name="Rectangle 11"/>
          <p:cNvSpPr>
            <a:spLocks noChangeArrowheads="1"/>
          </p:cNvSpPr>
          <p:nvPr/>
        </p:nvSpPr>
        <p:spPr bwMode="auto">
          <a:xfrm>
            <a:off x="5305460" y="5909710"/>
            <a:ext cx="1469954" cy="78483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/>
              <a:t>Alça de Henle</a:t>
            </a:r>
          </a:p>
          <a:p>
            <a:pPr algn="ctr" eaLnBrk="1" hangingPunct="1">
              <a:spcBef>
                <a:spcPct val="50000"/>
              </a:spcBef>
            </a:pPr>
            <a:r>
              <a:rPr lang="pt-BR" altLang="pt-BR"/>
              <a:t> (alça néfrica)</a:t>
            </a:r>
          </a:p>
        </p:txBody>
      </p:sp>
      <p:sp>
        <p:nvSpPr>
          <p:cNvPr id="66572" name="Line 12"/>
          <p:cNvSpPr>
            <a:spLocks noChangeShapeType="1"/>
          </p:cNvSpPr>
          <p:nvPr/>
        </p:nvSpPr>
        <p:spPr bwMode="auto">
          <a:xfrm rot="19614677" flipV="1">
            <a:off x="6024563" y="5549348"/>
            <a:ext cx="531812" cy="169862"/>
          </a:xfrm>
          <a:prstGeom prst="line">
            <a:avLst/>
          </a:prstGeom>
          <a:noFill/>
          <a:ln w="603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6573" name="Rectangle 13"/>
          <p:cNvSpPr>
            <a:spLocks noChangeArrowheads="1"/>
          </p:cNvSpPr>
          <p:nvPr/>
        </p:nvSpPr>
        <p:spPr bwMode="auto">
          <a:xfrm>
            <a:off x="7474221" y="1661560"/>
            <a:ext cx="2018758" cy="78483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/>
              <a:t>Túbulo contornado </a:t>
            </a:r>
          </a:p>
          <a:p>
            <a:pPr algn="ctr" eaLnBrk="1" hangingPunct="1">
              <a:spcBef>
                <a:spcPct val="50000"/>
              </a:spcBef>
            </a:pPr>
            <a:r>
              <a:rPr lang="pt-BR" altLang="pt-BR"/>
              <a:t>(contorcido) distal</a:t>
            </a:r>
          </a:p>
        </p:txBody>
      </p:sp>
      <p:sp>
        <p:nvSpPr>
          <p:cNvPr id="66574" name="Line 14"/>
          <p:cNvSpPr>
            <a:spLocks noChangeShapeType="1"/>
          </p:cNvSpPr>
          <p:nvPr/>
        </p:nvSpPr>
        <p:spPr bwMode="auto">
          <a:xfrm rot="8126583" flipV="1">
            <a:off x="7680326" y="2596598"/>
            <a:ext cx="531813" cy="169862"/>
          </a:xfrm>
          <a:prstGeom prst="line">
            <a:avLst/>
          </a:prstGeom>
          <a:noFill/>
          <a:ln w="603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6575" name="Rectangle 15"/>
          <p:cNvSpPr>
            <a:spLocks noChangeArrowheads="1"/>
          </p:cNvSpPr>
          <p:nvPr/>
        </p:nvSpPr>
        <p:spPr bwMode="auto">
          <a:xfrm>
            <a:off x="8975725" y="4325385"/>
            <a:ext cx="1362424" cy="369332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/>
              <a:t>Tubo coletor</a:t>
            </a:r>
          </a:p>
        </p:txBody>
      </p:sp>
      <p:sp>
        <p:nvSpPr>
          <p:cNvPr id="66576" name="Line 16"/>
          <p:cNvSpPr>
            <a:spLocks noChangeShapeType="1"/>
          </p:cNvSpPr>
          <p:nvPr/>
        </p:nvSpPr>
        <p:spPr bwMode="auto">
          <a:xfrm rot="11720943" flipV="1">
            <a:off x="8543925" y="4396823"/>
            <a:ext cx="431800" cy="169862"/>
          </a:xfrm>
          <a:prstGeom prst="line">
            <a:avLst/>
          </a:prstGeom>
          <a:noFill/>
          <a:ln w="603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6577" name="WordArt 17"/>
          <p:cNvSpPr>
            <a:spLocks noChangeArrowheads="1" noChangeShapeType="1" noTextEdit="1"/>
          </p:cNvSpPr>
          <p:nvPr/>
        </p:nvSpPr>
        <p:spPr bwMode="auto">
          <a:xfrm>
            <a:off x="3114815" y="743203"/>
            <a:ext cx="5867400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2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Partes constituintes do néfron</a:t>
            </a:r>
          </a:p>
        </p:txBody>
      </p:sp>
      <p:sp>
        <p:nvSpPr>
          <p:cNvPr id="66578" name="Rectangle 18"/>
          <p:cNvSpPr>
            <a:spLocks noChangeArrowheads="1"/>
          </p:cNvSpPr>
          <p:nvPr/>
        </p:nvSpPr>
        <p:spPr bwMode="auto">
          <a:xfrm>
            <a:off x="1919289" y="2380698"/>
            <a:ext cx="1042987" cy="590550"/>
          </a:xfrm>
          <a:prstGeom prst="rect">
            <a:avLst/>
          </a:prstGeom>
          <a:solidFill>
            <a:srgbClr val="FFAFA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 b="1" i="1"/>
              <a:t>arteríola aferente</a:t>
            </a:r>
            <a:r>
              <a:rPr lang="pt-BR" altLang="pt-BR" sz="1600"/>
              <a:t> </a:t>
            </a:r>
          </a:p>
        </p:txBody>
      </p:sp>
      <p:sp>
        <p:nvSpPr>
          <p:cNvPr id="66579" name="Rectangle 19"/>
          <p:cNvSpPr>
            <a:spLocks noChangeArrowheads="1"/>
          </p:cNvSpPr>
          <p:nvPr/>
        </p:nvSpPr>
        <p:spPr bwMode="auto">
          <a:xfrm>
            <a:off x="3143250" y="1948898"/>
            <a:ext cx="1042988" cy="590550"/>
          </a:xfrm>
          <a:prstGeom prst="rect">
            <a:avLst/>
          </a:prstGeom>
          <a:solidFill>
            <a:srgbClr val="FFAFA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 b="1" i="1"/>
              <a:t>arteríola eferente</a:t>
            </a:r>
            <a:r>
              <a:rPr lang="pt-BR" altLang="pt-BR" sz="1600"/>
              <a:t> </a:t>
            </a:r>
          </a:p>
        </p:txBody>
      </p:sp>
      <p:sp>
        <p:nvSpPr>
          <p:cNvPr id="66580" name="Line 20"/>
          <p:cNvSpPr>
            <a:spLocks noChangeShapeType="1"/>
          </p:cNvSpPr>
          <p:nvPr/>
        </p:nvSpPr>
        <p:spPr bwMode="auto">
          <a:xfrm>
            <a:off x="2782889" y="2956961"/>
            <a:ext cx="73025" cy="1444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66581" name="Line 21"/>
          <p:cNvSpPr>
            <a:spLocks noChangeShapeType="1"/>
          </p:cNvSpPr>
          <p:nvPr/>
        </p:nvSpPr>
        <p:spPr bwMode="auto">
          <a:xfrm>
            <a:off x="3216275" y="2525161"/>
            <a:ext cx="215900" cy="1444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pic>
        <p:nvPicPr>
          <p:cNvPr id="21" name="Picture 2" descr="Imagem relacionada">
            <a:extLst>
              <a:ext uri="{FF2B5EF4-FFF2-40B4-BE49-F238E27FC236}">
                <a16:creationId xmlns:a16="http://schemas.microsoft.com/office/drawing/2014/main" id="{97B2F3E6-A03D-43F3-8AED-D188461F0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ítulo 4">
            <a:extLst>
              <a:ext uri="{FF2B5EF4-FFF2-40B4-BE49-F238E27FC236}">
                <a16:creationId xmlns:a16="http://schemas.microsoft.com/office/drawing/2014/main" id="{100865CB-E03C-4DDC-A7BA-7F70F5E5829E}"/>
              </a:ext>
            </a:extLst>
          </p:cNvPr>
          <p:cNvSpPr txBox="1">
            <a:spLocks/>
          </p:cNvSpPr>
          <p:nvPr/>
        </p:nvSpPr>
        <p:spPr>
          <a:xfrm>
            <a:off x="3427146" y="80494"/>
            <a:ext cx="5405846" cy="9228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>
                <a:solidFill>
                  <a:srgbClr val="FF0000"/>
                </a:solidFill>
                <a:latin typeface="+mn-lt"/>
              </a:rPr>
              <a:t>SISTEMA EXCRETOR</a:t>
            </a:r>
            <a:endParaRPr lang="pt-BR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4B276-048F-41C3-8D44-A7A7E90F1111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555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6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6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6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6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6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6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6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6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66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66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66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66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6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6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6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6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66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66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5" grpId="0" animBg="1"/>
      <p:bldP spid="66566" grpId="0" animBg="1"/>
      <p:bldP spid="66567" grpId="0" animBg="1"/>
      <p:bldP spid="66568" grpId="0" animBg="1"/>
      <p:bldP spid="66569" grpId="0" animBg="1"/>
      <p:bldP spid="66570" grpId="0" animBg="1"/>
      <p:bldP spid="66571" grpId="0" animBg="1"/>
      <p:bldP spid="66572" grpId="0" animBg="1"/>
      <p:bldP spid="66573" grpId="0" animBg="1"/>
      <p:bldP spid="66574" grpId="0" animBg="1"/>
      <p:bldP spid="66575" grpId="0" animBg="1"/>
      <p:bldP spid="66576" grpId="0" animBg="1"/>
      <p:bldP spid="66577" grpId="0" animBg="1"/>
      <p:bldP spid="66578" grpId="0" animBg="1"/>
      <p:bldP spid="66579" grpId="0" animBg="1"/>
      <p:bldP spid="66580" grpId="0" animBg="1"/>
      <p:bldP spid="6658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WordArt 3"/>
          <p:cNvSpPr>
            <a:spLocks noChangeArrowheads="1" noChangeShapeType="1" noTextEdit="1"/>
          </p:cNvSpPr>
          <p:nvPr/>
        </p:nvSpPr>
        <p:spPr bwMode="auto">
          <a:xfrm>
            <a:off x="2176462" y="882485"/>
            <a:ext cx="7839075" cy="6477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Processo de formação da Urina</a:t>
            </a:r>
          </a:p>
        </p:txBody>
      </p:sp>
      <p:grpSp>
        <p:nvGrpSpPr>
          <p:cNvPr id="18435" name="Group 9"/>
          <p:cNvGrpSpPr>
            <a:grpSpLocks/>
          </p:cNvGrpSpPr>
          <p:nvPr/>
        </p:nvGrpSpPr>
        <p:grpSpPr bwMode="auto">
          <a:xfrm>
            <a:off x="2629381" y="2178678"/>
            <a:ext cx="6624637" cy="3529012"/>
            <a:chOff x="567" y="1071"/>
            <a:chExt cx="4173" cy="2223"/>
          </a:xfrm>
          <a:solidFill>
            <a:schemeClr val="accent2"/>
          </a:solidFill>
        </p:grpSpPr>
        <p:sp>
          <p:nvSpPr>
            <p:cNvPr id="18436" name="Rectangle 8"/>
            <p:cNvSpPr>
              <a:spLocks noChangeArrowheads="1"/>
            </p:cNvSpPr>
            <p:nvPr/>
          </p:nvSpPr>
          <p:spPr bwMode="auto">
            <a:xfrm>
              <a:off x="567" y="1071"/>
              <a:ext cx="4173" cy="2223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8437" name="WordArt 4"/>
            <p:cNvSpPr>
              <a:spLocks noChangeArrowheads="1" noChangeShapeType="1" noTextEdit="1"/>
            </p:cNvSpPr>
            <p:nvPr/>
          </p:nvSpPr>
          <p:spPr bwMode="auto">
            <a:xfrm>
              <a:off x="1201" y="1207"/>
              <a:ext cx="2858" cy="363"/>
            </a:xfrm>
            <a:prstGeom prst="rect">
              <a:avLst/>
            </a:prstGeom>
            <a:grpFill/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pt-BR" sz="2800" i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>
                    <a:outerShdw dist="35921" dir="2700000" algn="ctr" rotWithShape="0">
                      <a:srgbClr val="808080">
                        <a:alpha val="79999"/>
                      </a:srgbClr>
                    </a:outerShdw>
                  </a:effectLst>
                  <a:latin typeface="Arial Black" panose="020B0A04020102020204" pitchFamily="34" charset="0"/>
                </a:rPr>
                <a:t>Filtração glomerular</a:t>
              </a:r>
            </a:p>
          </p:txBody>
        </p:sp>
        <p:sp>
          <p:nvSpPr>
            <p:cNvPr id="18438" name="WordArt 5"/>
            <p:cNvSpPr>
              <a:spLocks noChangeArrowheads="1" noChangeShapeType="1" noTextEdit="1"/>
            </p:cNvSpPr>
            <p:nvPr/>
          </p:nvSpPr>
          <p:spPr bwMode="auto">
            <a:xfrm>
              <a:off x="748" y="1752"/>
              <a:ext cx="3720" cy="453"/>
            </a:xfrm>
            <a:prstGeom prst="rect">
              <a:avLst/>
            </a:prstGeom>
            <a:grpFill/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pt-BR" sz="2800" i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>
                    <a:outerShdw dist="35921" dir="2700000" algn="ctr" rotWithShape="0">
                      <a:srgbClr val="808080">
                        <a:alpha val="79999"/>
                      </a:srgbClr>
                    </a:outerShdw>
                  </a:effectLst>
                  <a:latin typeface="Arial Black" panose="020B0A04020102020204" pitchFamily="34" charset="0"/>
                </a:rPr>
                <a:t>Reabsorção de substâncias úteis</a:t>
              </a:r>
            </a:p>
          </p:txBody>
        </p:sp>
        <p:sp>
          <p:nvSpPr>
            <p:cNvPr id="18439" name="WordArt 6"/>
            <p:cNvSpPr>
              <a:spLocks noChangeArrowheads="1" noChangeShapeType="1" noTextEdit="1"/>
            </p:cNvSpPr>
            <p:nvPr/>
          </p:nvSpPr>
          <p:spPr bwMode="auto">
            <a:xfrm>
              <a:off x="703" y="2341"/>
              <a:ext cx="3810" cy="363"/>
            </a:xfrm>
            <a:prstGeom prst="rect">
              <a:avLst/>
            </a:prstGeom>
            <a:grpFill/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pt-BR" sz="2800" i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>
                    <a:outerShdw dist="35921" dir="2700000" algn="ctr" rotWithShape="0">
                      <a:srgbClr val="808080">
                        <a:alpha val="79999"/>
                      </a:srgbClr>
                    </a:outerShdw>
                  </a:effectLst>
                  <a:latin typeface="Arial Black" panose="020B0A04020102020204" pitchFamily="34" charset="0"/>
                </a:rPr>
                <a:t>Eliminação ativa de excretas</a:t>
              </a:r>
            </a:p>
          </p:txBody>
        </p:sp>
        <p:sp>
          <p:nvSpPr>
            <p:cNvPr id="18440" name="WordArt 7"/>
            <p:cNvSpPr>
              <a:spLocks noChangeArrowheads="1" noChangeShapeType="1" noTextEdit="1"/>
            </p:cNvSpPr>
            <p:nvPr/>
          </p:nvSpPr>
          <p:spPr bwMode="auto">
            <a:xfrm>
              <a:off x="1019" y="2840"/>
              <a:ext cx="3040" cy="318"/>
            </a:xfrm>
            <a:prstGeom prst="rect">
              <a:avLst/>
            </a:prstGeom>
            <a:grpFill/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pt-BR" sz="2800" i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>
                    <a:outerShdw dist="35921" dir="2700000" algn="ctr" rotWithShape="0">
                      <a:srgbClr val="808080">
                        <a:alpha val="79999"/>
                      </a:srgbClr>
                    </a:outerShdw>
                  </a:effectLst>
                  <a:latin typeface="Arial Black" panose="020B0A04020102020204" pitchFamily="34" charset="0"/>
                </a:rPr>
                <a:t>Reabsorção de água</a:t>
              </a:r>
            </a:p>
          </p:txBody>
        </p:sp>
      </p:grpSp>
      <p:pic>
        <p:nvPicPr>
          <p:cNvPr id="10" name="Picture 2" descr="Imagem relacionada">
            <a:extLst>
              <a:ext uri="{FF2B5EF4-FFF2-40B4-BE49-F238E27FC236}">
                <a16:creationId xmlns:a16="http://schemas.microsoft.com/office/drawing/2014/main" id="{3E3E39DB-574E-438A-BBC2-918789559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ítulo 4">
            <a:extLst>
              <a:ext uri="{FF2B5EF4-FFF2-40B4-BE49-F238E27FC236}">
                <a16:creationId xmlns:a16="http://schemas.microsoft.com/office/drawing/2014/main" id="{FDFCF068-28A5-45BF-AA2D-F1631FF625DF}"/>
              </a:ext>
            </a:extLst>
          </p:cNvPr>
          <p:cNvSpPr txBox="1">
            <a:spLocks/>
          </p:cNvSpPr>
          <p:nvPr/>
        </p:nvSpPr>
        <p:spPr>
          <a:xfrm>
            <a:off x="3427146" y="80494"/>
            <a:ext cx="5405846" cy="9228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>
                <a:solidFill>
                  <a:srgbClr val="FF0000"/>
                </a:solidFill>
                <a:latin typeface="+mn-lt"/>
              </a:rPr>
              <a:t>SISTEMA EXCRETOR</a:t>
            </a:r>
            <a:endParaRPr lang="pt-BR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4B276-048F-41C3-8D44-A7A7E90F1111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775592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nefro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674" y="639308"/>
            <a:ext cx="8308940" cy="59186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em relacionada">
            <a:extLst>
              <a:ext uri="{FF2B5EF4-FFF2-40B4-BE49-F238E27FC236}">
                <a16:creationId xmlns:a16="http://schemas.microsoft.com/office/drawing/2014/main" id="{D60D4324-1245-49C2-A868-6ADB76965B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id="{09AFC883-1B40-441F-8010-4E1FD569E7CF}"/>
              </a:ext>
            </a:extLst>
          </p:cNvPr>
          <p:cNvSpPr txBox="1">
            <a:spLocks/>
          </p:cNvSpPr>
          <p:nvPr/>
        </p:nvSpPr>
        <p:spPr>
          <a:xfrm>
            <a:off x="3427146" y="80494"/>
            <a:ext cx="5405846" cy="9228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>
                <a:solidFill>
                  <a:srgbClr val="FF0000"/>
                </a:solidFill>
                <a:latin typeface="+mn-lt"/>
              </a:rPr>
              <a:t>SISTEMA EXCRETOR</a:t>
            </a:r>
            <a:endParaRPr lang="pt-BR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4B276-048F-41C3-8D44-A7A7E90F1111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00886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0" name="Picture 4" descr="nefro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848" b="53450"/>
          <a:stretch>
            <a:fillRect/>
          </a:stretch>
        </p:blipFill>
        <p:spPr bwMode="auto">
          <a:xfrm>
            <a:off x="1490737" y="1003365"/>
            <a:ext cx="2736850" cy="29130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4696096" y="2059350"/>
            <a:ext cx="7039991" cy="120032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pt-BR" altLang="pt-BR" sz="2400" b="1" dirty="0" err="1">
                <a:latin typeface="Arial" panose="020B0604020202020204" pitchFamily="34" charset="0"/>
              </a:rPr>
              <a:t>Ultrafiltração</a:t>
            </a:r>
            <a:r>
              <a:rPr lang="pt-BR" altLang="pt-BR" sz="2400" b="1" dirty="0">
                <a:latin typeface="Arial" panose="020B0604020202020204" pitchFamily="34" charset="0"/>
              </a:rPr>
              <a:t> renal</a:t>
            </a:r>
            <a:r>
              <a:rPr lang="pt-BR" altLang="pt-BR" sz="2400" dirty="0">
                <a:latin typeface="Arial" panose="020B0604020202020204" pitchFamily="34" charset="0"/>
              </a:rPr>
              <a:t> nos glomérulos. Passagem de água, íons, aminoácidos, glicose e vitaminas do plasma para a cápsula de </a:t>
            </a:r>
            <a:r>
              <a:rPr lang="pt-BR" altLang="pt-BR" sz="2400" dirty="0" err="1">
                <a:latin typeface="Arial" panose="020B0604020202020204" pitchFamily="34" charset="0"/>
              </a:rPr>
              <a:t>Bowman</a:t>
            </a:r>
            <a:endParaRPr lang="pt-BR" altLang="pt-BR" sz="2400" dirty="0">
              <a:latin typeface="Arial" panose="020B0604020202020204" pitchFamily="34" charset="0"/>
            </a:endParaRPr>
          </a:p>
        </p:txBody>
      </p:sp>
      <p:sp>
        <p:nvSpPr>
          <p:cNvPr id="70663" name="Text Box 7"/>
          <p:cNvSpPr txBox="1">
            <a:spLocks noChangeArrowheads="1"/>
          </p:cNvSpPr>
          <p:nvPr/>
        </p:nvSpPr>
        <p:spPr bwMode="auto">
          <a:xfrm>
            <a:off x="4696097" y="4396821"/>
            <a:ext cx="7039991" cy="193899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pt-BR" altLang="pt-BR" sz="2400" dirty="0">
                <a:latin typeface="Arial" panose="020B0604020202020204" pitchFamily="34" charset="0"/>
              </a:rPr>
              <a:t>O filtrado glomerular passa para o </a:t>
            </a:r>
            <a:r>
              <a:rPr lang="pt-BR" altLang="pt-BR" sz="2400" b="1" dirty="0">
                <a:latin typeface="Arial" panose="020B0604020202020204" pitchFamily="34" charset="0"/>
              </a:rPr>
              <a:t>túbulo contorcido proximal</a:t>
            </a:r>
            <a:r>
              <a:rPr lang="pt-BR" altLang="pt-BR" sz="2400" dirty="0">
                <a:latin typeface="Arial" panose="020B0604020202020204" pitchFamily="34" charset="0"/>
              </a:rPr>
              <a:t>, ocorrendo transporte ativo de sódio de volta para o sangue. Processo este estimulado pelo hormônio chamado </a:t>
            </a:r>
            <a:r>
              <a:rPr lang="pt-BR" altLang="pt-BR" sz="2400" dirty="0" err="1">
                <a:latin typeface="Arial" panose="020B0604020202020204" pitchFamily="34" charset="0"/>
              </a:rPr>
              <a:t>aldosterona</a:t>
            </a:r>
            <a:r>
              <a:rPr lang="pt-BR" altLang="pt-BR" sz="2400" dirty="0">
                <a:latin typeface="Arial" panose="020B0604020202020204" pitchFamily="34" charset="0"/>
              </a:rPr>
              <a:t> (das </a:t>
            </a:r>
            <a:r>
              <a:rPr lang="pt-BR" altLang="pt-BR" sz="2400" dirty="0" err="1">
                <a:latin typeface="Arial" panose="020B0604020202020204" pitchFamily="34" charset="0"/>
              </a:rPr>
              <a:t>supra-renais</a:t>
            </a:r>
            <a:r>
              <a:rPr lang="pt-BR" altLang="pt-BR" sz="2400" dirty="0">
                <a:latin typeface="Arial" panose="020B0604020202020204" pitchFamily="34" charset="0"/>
              </a:rPr>
              <a:t>).</a:t>
            </a:r>
          </a:p>
        </p:txBody>
      </p:sp>
      <p:pic>
        <p:nvPicPr>
          <p:cNvPr id="70664" name="Picture 8" descr="nefro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49" r="48355" b="56900"/>
          <a:stretch>
            <a:fillRect/>
          </a:stretch>
        </p:blipFill>
        <p:spPr bwMode="auto">
          <a:xfrm>
            <a:off x="1490737" y="4017736"/>
            <a:ext cx="2736850" cy="26971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m relacionada">
            <a:extLst>
              <a:ext uri="{FF2B5EF4-FFF2-40B4-BE49-F238E27FC236}">
                <a16:creationId xmlns:a16="http://schemas.microsoft.com/office/drawing/2014/main" id="{7C1F5C0E-E018-4C5E-A104-3AF1E0B85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ítulo 4">
            <a:extLst>
              <a:ext uri="{FF2B5EF4-FFF2-40B4-BE49-F238E27FC236}">
                <a16:creationId xmlns:a16="http://schemas.microsoft.com/office/drawing/2014/main" id="{F16F1314-5F2F-4F3F-AB39-3F022ABA01BF}"/>
              </a:ext>
            </a:extLst>
          </p:cNvPr>
          <p:cNvSpPr txBox="1">
            <a:spLocks/>
          </p:cNvSpPr>
          <p:nvPr/>
        </p:nvSpPr>
        <p:spPr>
          <a:xfrm>
            <a:off x="3427146" y="80494"/>
            <a:ext cx="5405846" cy="9228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>
                <a:solidFill>
                  <a:srgbClr val="FF0000"/>
                </a:solidFill>
                <a:latin typeface="+mn-lt"/>
              </a:rPr>
              <a:t>SISTEMA EXCRETOR</a:t>
            </a:r>
            <a:endParaRPr lang="pt-BR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4B276-048F-41C3-8D44-A7A7E90F1111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4070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0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0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1" grpId="0" animBg="1"/>
      <p:bldP spid="7066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4099368" y="1909587"/>
            <a:ext cx="6871687" cy="120032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pt-BR" altLang="pt-BR" sz="2400" dirty="0">
                <a:latin typeface="Arial" panose="020B0604020202020204" pitchFamily="34" charset="0"/>
              </a:rPr>
              <a:t>Na</a:t>
            </a:r>
            <a:r>
              <a:rPr lang="pt-BR" altLang="pt-BR" sz="2400" b="1" dirty="0">
                <a:latin typeface="Arial" panose="020B0604020202020204" pitchFamily="34" charset="0"/>
              </a:rPr>
              <a:t> alça </a:t>
            </a:r>
            <a:r>
              <a:rPr lang="pt-BR" altLang="pt-BR" sz="2400" b="1" dirty="0" err="1">
                <a:latin typeface="Arial" panose="020B0604020202020204" pitchFamily="34" charset="0"/>
              </a:rPr>
              <a:t>néfrica</a:t>
            </a:r>
            <a:r>
              <a:rPr lang="pt-BR" altLang="pt-BR" sz="2400" dirty="0">
                <a:latin typeface="Arial" panose="020B0604020202020204" pitchFamily="34" charset="0"/>
              </a:rPr>
              <a:t>, há reabsorção de água, e a urina primária se torna mais concentrada. Este é o local de maior reabsorção de água.</a:t>
            </a:r>
          </a:p>
        </p:txBody>
      </p:sp>
      <p:pic>
        <p:nvPicPr>
          <p:cNvPr id="71685" name="Picture 5" descr="nefro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27" t="29274" r="31966" b="8574"/>
          <a:stretch>
            <a:fillRect/>
          </a:stretch>
        </p:blipFill>
        <p:spPr bwMode="auto">
          <a:xfrm>
            <a:off x="1772851" y="1198561"/>
            <a:ext cx="1570123" cy="27352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686" name="Text Box 6"/>
          <p:cNvSpPr txBox="1">
            <a:spLocks noChangeArrowheads="1"/>
          </p:cNvSpPr>
          <p:nvPr/>
        </p:nvSpPr>
        <p:spPr bwMode="auto">
          <a:xfrm>
            <a:off x="4099369" y="4222049"/>
            <a:ext cx="6871687" cy="193899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pt-BR" altLang="pt-BR" sz="2400" dirty="0">
                <a:latin typeface="Arial" panose="020B0604020202020204" pitchFamily="34" charset="0"/>
              </a:rPr>
              <a:t>No</a:t>
            </a:r>
            <a:r>
              <a:rPr lang="pt-BR" altLang="pt-BR" sz="2400" b="1" dirty="0">
                <a:latin typeface="Arial" panose="020B0604020202020204" pitchFamily="34" charset="0"/>
              </a:rPr>
              <a:t> túbulo contorcido distal</a:t>
            </a:r>
            <a:r>
              <a:rPr lang="pt-BR" altLang="pt-BR" sz="2400" dirty="0">
                <a:latin typeface="Arial" panose="020B0604020202020204" pitchFamily="34" charset="0"/>
              </a:rPr>
              <a:t> volta a acontecer o transporte ativo, com reabsorção de glicose e aminoácidos. Mas neste local também há reabsorção passiva de água, estimulada pelo ADH (hormônio antidiurético).</a:t>
            </a:r>
          </a:p>
        </p:txBody>
      </p:sp>
      <p:pic>
        <p:nvPicPr>
          <p:cNvPr id="71687" name="Picture 7" descr="nefro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61" t="10883" r="22949" b="40791"/>
          <a:stretch>
            <a:fillRect/>
          </a:stretch>
        </p:blipFill>
        <p:spPr bwMode="auto">
          <a:xfrm>
            <a:off x="1906761" y="4026772"/>
            <a:ext cx="1302301" cy="2735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m relacionada">
            <a:extLst>
              <a:ext uri="{FF2B5EF4-FFF2-40B4-BE49-F238E27FC236}">
                <a16:creationId xmlns:a16="http://schemas.microsoft.com/office/drawing/2014/main" id="{180DCE37-B427-4C02-B7C2-0E9DD6FC88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ítulo 4">
            <a:extLst>
              <a:ext uri="{FF2B5EF4-FFF2-40B4-BE49-F238E27FC236}">
                <a16:creationId xmlns:a16="http://schemas.microsoft.com/office/drawing/2014/main" id="{499789D2-D8B8-4020-A714-62C5BE60CF4C}"/>
              </a:ext>
            </a:extLst>
          </p:cNvPr>
          <p:cNvSpPr txBox="1">
            <a:spLocks/>
          </p:cNvSpPr>
          <p:nvPr/>
        </p:nvSpPr>
        <p:spPr>
          <a:xfrm>
            <a:off x="3427146" y="80494"/>
            <a:ext cx="5405846" cy="9228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>
                <a:solidFill>
                  <a:srgbClr val="FF0000"/>
                </a:solidFill>
                <a:latin typeface="+mn-lt"/>
              </a:rPr>
              <a:t>SISTEMA EXCRETOR</a:t>
            </a:r>
            <a:endParaRPr lang="pt-BR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4B276-048F-41C3-8D44-A7A7E90F1111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6745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1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1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4" grpId="0" animBg="1"/>
      <p:bldP spid="7168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4924649" y="2996070"/>
            <a:ext cx="5660385" cy="193899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pt-BR" altLang="pt-BR" sz="2400">
                <a:latin typeface="Arial" panose="020B0604020202020204" pitchFamily="34" charset="0"/>
              </a:rPr>
              <a:t>O líquido que chega nos </a:t>
            </a:r>
            <a:r>
              <a:rPr lang="pt-BR" altLang="pt-BR" sz="2400" b="1">
                <a:latin typeface="Arial" panose="020B0604020202020204" pitchFamily="34" charset="0"/>
              </a:rPr>
              <a:t>tubos coletores</a:t>
            </a:r>
            <a:r>
              <a:rPr lang="pt-BR" altLang="pt-BR" sz="2400">
                <a:latin typeface="Arial" panose="020B0604020202020204" pitchFamily="34" charset="0"/>
              </a:rPr>
              <a:t> já não contem mais aminoácidos, glicose ou vitaminas, seu teor de água é relativamente pequeno, e ele já pode ser considerado urina.</a:t>
            </a:r>
          </a:p>
        </p:txBody>
      </p:sp>
      <p:pic>
        <p:nvPicPr>
          <p:cNvPr id="56324" name="Picture 4" descr="nefro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06" t="13191"/>
          <a:stretch>
            <a:fillRect/>
          </a:stretch>
        </p:blipFill>
        <p:spPr bwMode="auto">
          <a:xfrm>
            <a:off x="2276572" y="1197862"/>
            <a:ext cx="2160588" cy="5432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m relacionada">
            <a:extLst>
              <a:ext uri="{FF2B5EF4-FFF2-40B4-BE49-F238E27FC236}">
                <a16:creationId xmlns:a16="http://schemas.microsoft.com/office/drawing/2014/main" id="{F5C31A9F-B6DF-43C5-952D-A0348D0E71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ulo 4">
            <a:extLst>
              <a:ext uri="{FF2B5EF4-FFF2-40B4-BE49-F238E27FC236}">
                <a16:creationId xmlns:a16="http://schemas.microsoft.com/office/drawing/2014/main" id="{30243B06-FEB1-452E-8D07-2761B3E97731}"/>
              </a:ext>
            </a:extLst>
          </p:cNvPr>
          <p:cNvSpPr txBox="1">
            <a:spLocks/>
          </p:cNvSpPr>
          <p:nvPr/>
        </p:nvSpPr>
        <p:spPr>
          <a:xfrm>
            <a:off x="3427146" y="80494"/>
            <a:ext cx="5405846" cy="9228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>
                <a:solidFill>
                  <a:srgbClr val="FF0000"/>
                </a:solidFill>
                <a:latin typeface="+mn-lt"/>
              </a:rPr>
              <a:t>SISTEMA EXCRETOR</a:t>
            </a:r>
            <a:endParaRPr lang="pt-BR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4B276-048F-41C3-8D44-A7A7E90F1111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89235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néfro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532" y="1407263"/>
            <a:ext cx="8763000" cy="4749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em relacionada">
            <a:extLst>
              <a:ext uri="{FF2B5EF4-FFF2-40B4-BE49-F238E27FC236}">
                <a16:creationId xmlns:a16="http://schemas.microsoft.com/office/drawing/2014/main" id="{06B90BC9-D9D8-4A6E-B71C-28D7C2122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id="{08CE9B7C-6A94-4E7F-9CE6-EEB209F47E61}"/>
              </a:ext>
            </a:extLst>
          </p:cNvPr>
          <p:cNvSpPr txBox="1">
            <a:spLocks/>
          </p:cNvSpPr>
          <p:nvPr/>
        </p:nvSpPr>
        <p:spPr>
          <a:xfrm>
            <a:off x="3427146" y="80494"/>
            <a:ext cx="5405846" cy="9228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>
                <a:solidFill>
                  <a:srgbClr val="FF0000"/>
                </a:solidFill>
                <a:latin typeface="+mn-lt"/>
              </a:rPr>
              <a:t>SISTEMA EXCRETOR</a:t>
            </a:r>
            <a:endParaRPr lang="pt-BR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4B276-048F-41C3-8D44-A7A7E90F1111}" type="slidenum">
              <a:rPr lang="pt-BR" smtClean="0"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58114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tângulo 1"/>
          <p:cNvSpPr>
            <a:spLocks noChangeArrowheads="1"/>
          </p:cNvSpPr>
          <p:nvPr/>
        </p:nvSpPr>
        <p:spPr bwMode="auto">
          <a:xfrm>
            <a:off x="1216025" y="821263"/>
            <a:ext cx="91281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4000" b="1" dirty="0">
                <a:solidFill>
                  <a:srgbClr val="102766"/>
                </a:solidFill>
              </a:rPr>
              <a:t>Vias urinárias</a:t>
            </a:r>
          </a:p>
        </p:txBody>
      </p:sp>
      <p:sp>
        <p:nvSpPr>
          <p:cNvPr id="23556" name="Retângulo 6"/>
          <p:cNvSpPr>
            <a:spLocks noChangeArrowheads="1"/>
          </p:cNvSpPr>
          <p:nvPr/>
        </p:nvSpPr>
        <p:spPr bwMode="auto">
          <a:xfrm>
            <a:off x="1919288" y="5589588"/>
            <a:ext cx="8424862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spcAft>
                <a:spcPts val="1800"/>
              </a:spcAft>
              <a:buClr>
                <a:srgbClr val="002060"/>
              </a:buClr>
              <a:buSzPct val="80000"/>
              <a:buNone/>
            </a:pPr>
            <a:r>
              <a:rPr lang="pt-BR" altLang="pt-BR">
                <a:solidFill>
                  <a:srgbClr val="102766"/>
                </a:solidFill>
              </a:rPr>
              <a:t>*Compreendem os ureteres, a bexiga urinária e a   uretra.</a:t>
            </a:r>
          </a:p>
        </p:txBody>
      </p:sp>
      <p:sp>
        <p:nvSpPr>
          <p:cNvPr id="3" name="Seta em curva para baixo 2"/>
          <p:cNvSpPr/>
          <p:nvPr/>
        </p:nvSpPr>
        <p:spPr>
          <a:xfrm rot="21407552">
            <a:off x="5187951" y="1941513"/>
            <a:ext cx="3527425" cy="10795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2" name="Elipse 1"/>
          <p:cNvSpPr/>
          <p:nvPr/>
        </p:nvSpPr>
        <p:spPr>
          <a:xfrm>
            <a:off x="1955801" y="2349500"/>
            <a:ext cx="4716463" cy="292735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pt-BR" sz="3200" b="1" dirty="0">
                <a:solidFill>
                  <a:srgbClr val="002060"/>
                </a:solidFill>
              </a:rPr>
              <a:t>URETERES 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pt-BR" sz="3200" b="1" dirty="0">
                <a:solidFill>
                  <a:srgbClr val="002060"/>
                </a:solidFill>
              </a:rPr>
              <a:t>BEXIGA URINÁRIA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pt-BR" sz="3200" b="1" dirty="0">
                <a:solidFill>
                  <a:srgbClr val="002060"/>
                </a:solidFill>
              </a:rPr>
              <a:t>URETRA</a:t>
            </a:r>
          </a:p>
        </p:txBody>
      </p:sp>
      <p:sp>
        <p:nvSpPr>
          <p:cNvPr id="7" name="Elipse 6"/>
          <p:cNvSpPr/>
          <p:nvPr/>
        </p:nvSpPr>
        <p:spPr>
          <a:xfrm>
            <a:off x="7464425" y="3068639"/>
            <a:ext cx="2952750" cy="2160587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3200" b="1" dirty="0">
                <a:solidFill>
                  <a:srgbClr val="002060"/>
                </a:solidFill>
              </a:rPr>
              <a:t>VIAS URINÁRIAS</a:t>
            </a:r>
          </a:p>
        </p:txBody>
      </p:sp>
      <p:pic>
        <p:nvPicPr>
          <p:cNvPr id="9" name="Picture 2" descr="Imagem relacionada">
            <a:extLst>
              <a:ext uri="{FF2B5EF4-FFF2-40B4-BE49-F238E27FC236}">
                <a16:creationId xmlns:a16="http://schemas.microsoft.com/office/drawing/2014/main" id="{DBF941E2-1045-439F-AAA0-DA3360720A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ítulo 4">
            <a:extLst>
              <a:ext uri="{FF2B5EF4-FFF2-40B4-BE49-F238E27FC236}">
                <a16:creationId xmlns:a16="http://schemas.microsoft.com/office/drawing/2014/main" id="{EC3DDFF6-F533-4B0F-9DA4-5FBE2E8AF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7146" y="80494"/>
            <a:ext cx="5405846" cy="922871"/>
          </a:xfrm>
        </p:spPr>
        <p:txBody>
          <a:bodyPr/>
          <a:lstStyle/>
          <a:p>
            <a:r>
              <a:rPr lang="pt-BR" b="1" dirty="0">
                <a:solidFill>
                  <a:srgbClr val="FF0000"/>
                </a:solidFill>
                <a:latin typeface="+mn-lt"/>
              </a:rPr>
              <a:t>SISTEMA EXCRETOR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4B276-048F-41C3-8D44-A7A7E90F1111}" type="slidenum">
              <a:rPr lang="pt-BR" smtClean="0"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0712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tângulo 6"/>
          <p:cNvSpPr>
            <a:spLocks noChangeArrowheads="1"/>
          </p:cNvSpPr>
          <p:nvPr/>
        </p:nvSpPr>
        <p:spPr bwMode="auto">
          <a:xfrm>
            <a:off x="707101" y="1865315"/>
            <a:ext cx="1089349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Clr>
                <a:srgbClr val="002060"/>
              </a:buClr>
              <a:buSzPct val="80000"/>
              <a:buFont typeface="Wingdings" panose="05000000000000000000" pitchFamily="2" charset="2"/>
              <a:buChar char="v"/>
            </a:pPr>
            <a:r>
              <a:rPr lang="pt-BR" altLang="pt-BR" sz="2400" dirty="0"/>
              <a:t>Órgãos que produzem a </a:t>
            </a:r>
            <a:r>
              <a:rPr lang="pt-BR" altLang="pt-BR" sz="2400" i="1" dirty="0"/>
              <a:t>urina</a:t>
            </a:r>
            <a:r>
              <a:rPr lang="pt-BR" altLang="pt-BR" sz="2400" dirty="0"/>
              <a:t>.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Clr>
                <a:srgbClr val="002060"/>
              </a:buClr>
              <a:buSzPct val="80000"/>
              <a:buFont typeface="Wingdings" panose="05000000000000000000" pitchFamily="2" charset="2"/>
              <a:buChar char="v"/>
            </a:pPr>
            <a:r>
              <a:rPr lang="pt-BR" altLang="pt-BR" sz="2400" dirty="0"/>
              <a:t>Possuímos dois rins. São de cor vermelho-escuro, com forma de feijão, medindo aproximadamente 10 centímetros de comprimento.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Clr>
                <a:srgbClr val="002060"/>
              </a:buClr>
              <a:buSzPct val="80000"/>
              <a:buFont typeface="Wingdings" panose="05000000000000000000" pitchFamily="2" charset="2"/>
              <a:buChar char="v"/>
            </a:pPr>
            <a:r>
              <a:rPr lang="pt-BR" altLang="pt-BR" sz="2400" dirty="0"/>
              <a:t>Estão situados na cavidade abdominal, ao lado da coluna vertebral, e possuem duas margens: uma </a:t>
            </a:r>
            <a:r>
              <a:rPr lang="pt-BR" altLang="pt-BR" sz="2400" b="1" dirty="0"/>
              <a:t>côncava </a:t>
            </a:r>
            <a:r>
              <a:rPr lang="pt-BR" altLang="pt-BR" sz="2400" dirty="0"/>
              <a:t>e outra </a:t>
            </a:r>
            <a:r>
              <a:rPr lang="pt-BR" altLang="pt-BR" sz="2400" b="1" dirty="0"/>
              <a:t>convexa</a:t>
            </a:r>
            <a:r>
              <a:rPr lang="pt-BR" altLang="pt-BR" sz="2400" dirty="0"/>
              <a:t>.</a:t>
            </a:r>
            <a:endParaRPr lang="pt-BR" altLang="pt-BR" sz="2400" i="1" dirty="0"/>
          </a:p>
        </p:txBody>
      </p:sp>
      <p:sp>
        <p:nvSpPr>
          <p:cNvPr id="5" name="Retângulo 1"/>
          <p:cNvSpPr>
            <a:spLocks noChangeArrowheads="1"/>
          </p:cNvSpPr>
          <p:nvPr/>
        </p:nvSpPr>
        <p:spPr bwMode="auto">
          <a:xfrm>
            <a:off x="2440627" y="777625"/>
            <a:ext cx="67881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800" b="1" i="1" dirty="0">
                <a:solidFill>
                  <a:srgbClr val="00B0F0"/>
                </a:solidFill>
              </a:rPr>
              <a:t>Rins, purificadores do sangue</a:t>
            </a:r>
          </a:p>
        </p:txBody>
      </p:sp>
      <p:pic>
        <p:nvPicPr>
          <p:cNvPr id="6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ítulo 4"/>
          <p:cNvSpPr>
            <a:spLocks noGrp="1"/>
          </p:cNvSpPr>
          <p:nvPr>
            <p:ph type="title"/>
          </p:nvPr>
        </p:nvSpPr>
        <p:spPr>
          <a:xfrm>
            <a:off x="3427146" y="80494"/>
            <a:ext cx="5405846" cy="922871"/>
          </a:xfrm>
        </p:spPr>
        <p:txBody>
          <a:bodyPr/>
          <a:lstStyle/>
          <a:p>
            <a:r>
              <a:rPr lang="pt-BR" b="1" dirty="0">
                <a:solidFill>
                  <a:srgbClr val="FF0000"/>
                </a:solidFill>
                <a:latin typeface="+mn-lt"/>
              </a:rPr>
              <a:t>SISTEMA EXCRETOR</a:t>
            </a:r>
          </a:p>
        </p:txBody>
      </p:sp>
      <p:pic>
        <p:nvPicPr>
          <p:cNvPr id="3074" name="Picture 2" descr="Rim: fisiologia, função, anatomia dos rins - Planeta Biologia">
            <a:extLst>
              <a:ext uri="{FF2B5EF4-FFF2-40B4-BE49-F238E27FC236}">
                <a16:creationId xmlns:a16="http://schemas.microsoft.com/office/drawing/2014/main" id="{62213843-CF8D-43EA-8C9B-71A5518C88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41"/>
          <a:stretch/>
        </p:blipFill>
        <p:spPr bwMode="auto">
          <a:xfrm>
            <a:off x="7432157" y="4148398"/>
            <a:ext cx="4529471" cy="252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4B276-048F-41C3-8D44-A7A7E90F1111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66230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6"/>
          <p:cNvSpPr>
            <a:spLocks noChangeArrowheads="1"/>
          </p:cNvSpPr>
          <p:nvPr/>
        </p:nvSpPr>
        <p:spPr bwMode="auto">
          <a:xfrm>
            <a:off x="163774" y="1470025"/>
            <a:ext cx="7693686" cy="335906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Clr>
                <a:srgbClr val="002060"/>
              </a:buClr>
              <a:buSzPct val="80000"/>
              <a:buFont typeface="Wingdings" pitchFamily="2" charset="2"/>
              <a:buChar char="Ø"/>
              <a:defRPr/>
            </a:pPr>
            <a:r>
              <a:rPr lang="pt-BR" sz="2400" b="1" dirty="0">
                <a:latin typeface="Calibri" pitchFamily="34" charset="0"/>
                <a:cs typeface="Arial" charset="0"/>
              </a:rPr>
              <a:t>Ureteres:</a:t>
            </a:r>
          </a:p>
          <a:p>
            <a:pPr marL="457200" indent="-457200" algn="just">
              <a:lnSpc>
                <a:spcPct val="150000"/>
              </a:lnSpc>
              <a:buClr>
                <a:srgbClr val="002060"/>
              </a:buClr>
              <a:buSzPct val="80000"/>
              <a:buFont typeface="Wingdings" pitchFamily="2" charset="2"/>
              <a:buChar char="ü"/>
              <a:defRPr/>
            </a:pPr>
            <a:r>
              <a:rPr lang="pt-BR" sz="2400" dirty="0">
                <a:latin typeface="Calibri" pitchFamily="34" charset="0"/>
                <a:cs typeface="Arial" charset="0"/>
              </a:rPr>
              <a:t>São dois tubos musculares compridos e finos.</a:t>
            </a:r>
          </a:p>
          <a:p>
            <a:pPr marL="457200" indent="-457200" algn="just">
              <a:lnSpc>
                <a:spcPct val="150000"/>
              </a:lnSpc>
              <a:buClr>
                <a:srgbClr val="002060"/>
              </a:buClr>
              <a:buSzPct val="80000"/>
              <a:buFont typeface="Wingdings" pitchFamily="2" charset="2"/>
              <a:buChar char="Ø"/>
              <a:defRPr/>
            </a:pPr>
            <a:endParaRPr lang="pt-BR" sz="2400" dirty="0">
              <a:latin typeface="Calibri" pitchFamily="34" charset="0"/>
              <a:cs typeface="Arial" charset="0"/>
            </a:endParaRPr>
          </a:p>
          <a:p>
            <a:pPr marL="457200" indent="-457200" algn="just">
              <a:lnSpc>
                <a:spcPct val="150000"/>
              </a:lnSpc>
              <a:buClr>
                <a:srgbClr val="002060"/>
              </a:buClr>
              <a:buSzPct val="80000"/>
              <a:buFont typeface="Wingdings" pitchFamily="2" charset="2"/>
              <a:buChar char="Ø"/>
              <a:defRPr/>
            </a:pPr>
            <a:r>
              <a:rPr lang="pt-BR" sz="2400" b="1" dirty="0">
                <a:latin typeface="Calibri" pitchFamily="34" charset="0"/>
                <a:cs typeface="Arial" charset="0"/>
              </a:rPr>
              <a:t>Funções:</a:t>
            </a:r>
          </a:p>
          <a:p>
            <a:pPr marL="457200" indent="-457200" algn="just">
              <a:lnSpc>
                <a:spcPct val="150000"/>
              </a:lnSpc>
              <a:buClr>
                <a:srgbClr val="002060"/>
              </a:buClr>
              <a:buSzPct val="80000"/>
              <a:buFont typeface="Wingdings" pitchFamily="2" charset="2"/>
              <a:buChar char="ü"/>
              <a:defRPr/>
            </a:pPr>
            <a:r>
              <a:rPr lang="pt-BR" sz="2400" dirty="0">
                <a:latin typeface="Calibri" pitchFamily="34" charset="0"/>
                <a:cs typeface="Arial" charset="0"/>
              </a:rPr>
              <a:t>Coletar a urina formada nos rins e transportá-la até a bexiga urinária</a:t>
            </a:r>
            <a:r>
              <a:rPr lang="pt-BR" sz="2400" i="1" dirty="0">
                <a:latin typeface="Calibri" pitchFamily="34" charset="0"/>
                <a:cs typeface="Arial" charset="0"/>
              </a:rPr>
              <a:t>.</a:t>
            </a:r>
          </a:p>
        </p:txBody>
      </p:sp>
      <p:sp>
        <p:nvSpPr>
          <p:cNvPr id="3" name="Retângulo 1">
            <a:extLst>
              <a:ext uri="{FF2B5EF4-FFF2-40B4-BE49-F238E27FC236}">
                <a16:creationId xmlns:a16="http://schemas.microsoft.com/office/drawing/2014/main" id="{67C654CE-EE74-4F83-9D82-6A62C20E0C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0627" y="777625"/>
            <a:ext cx="67881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800" b="1" i="1" dirty="0">
                <a:solidFill>
                  <a:srgbClr val="00B0F0"/>
                </a:solidFill>
              </a:rPr>
              <a:t>Rins, purificadores do sangue</a:t>
            </a:r>
          </a:p>
        </p:txBody>
      </p:sp>
      <p:pic>
        <p:nvPicPr>
          <p:cNvPr id="4" name="Picture 2" descr="Imagem relacionada">
            <a:extLst>
              <a:ext uri="{FF2B5EF4-FFF2-40B4-BE49-F238E27FC236}">
                <a16:creationId xmlns:a16="http://schemas.microsoft.com/office/drawing/2014/main" id="{ED96C10E-3D9F-493B-94EC-B1F6A78C1B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id="{284CE8A3-05FE-465D-B6E6-E15E07FD8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7146" y="80494"/>
            <a:ext cx="5405846" cy="922871"/>
          </a:xfrm>
        </p:spPr>
        <p:txBody>
          <a:bodyPr/>
          <a:lstStyle/>
          <a:p>
            <a:r>
              <a:rPr lang="pt-BR" b="1" dirty="0">
                <a:solidFill>
                  <a:srgbClr val="FF0000"/>
                </a:solidFill>
                <a:latin typeface="+mn-lt"/>
              </a:rPr>
              <a:t>SISTEMA EXCRETOR</a:t>
            </a:r>
          </a:p>
        </p:txBody>
      </p:sp>
      <p:pic>
        <p:nvPicPr>
          <p:cNvPr id="5122" name="Picture 2" descr="Sistema urinário: o que é, principais órgãos e como funciona - Tua Saúde">
            <a:extLst>
              <a:ext uri="{FF2B5EF4-FFF2-40B4-BE49-F238E27FC236}">
                <a16:creationId xmlns:a16="http://schemas.microsoft.com/office/drawing/2014/main" id="{118A8DCF-6193-462E-BFC3-1C4FDE325C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17" r="11813"/>
          <a:stretch/>
        </p:blipFill>
        <p:spPr bwMode="auto">
          <a:xfrm>
            <a:off x="7772538" y="2241500"/>
            <a:ext cx="4210494" cy="406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4B276-048F-41C3-8D44-A7A7E90F1111}" type="slidenum">
              <a:rPr lang="pt-BR" smtClean="0"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7612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6"/>
          <p:cNvSpPr>
            <a:spLocks noChangeArrowheads="1"/>
          </p:cNvSpPr>
          <p:nvPr/>
        </p:nvSpPr>
        <p:spPr bwMode="auto">
          <a:xfrm>
            <a:off x="292588" y="1752019"/>
            <a:ext cx="11600597" cy="39703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514350" indent="-514350" algn="just">
              <a:lnSpc>
                <a:spcPct val="150000"/>
              </a:lnSpc>
              <a:buClr>
                <a:srgbClr val="002060"/>
              </a:buClr>
              <a:buSzPct val="80000"/>
              <a:buFont typeface="Wingdings" pitchFamily="2" charset="2"/>
              <a:buChar char="v"/>
              <a:defRPr/>
            </a:pPr>
            <a:r>
              <a:rPr lang="pt-BR" sz="2400" b="1" dirty="0">
                <a:latin typeface="Calibri" pitchFamily="34" charset="0"/>
                <a:cs typeface="Arial" charset="0"/>
              </a:rPr>
              <a:t>Bexiga urinária:</a:t>
            </a:r>
          </a:p>
          <a:p>
            <a:pPr marL="457200" indent="-457200" algn="just">
              <a:lnSpc>
                <a:spcPct val="150000"/>
              </a:lnSpc>
              <a:buClr>
                <a:srgbClr val="002060"/>
              </a:buClr>
              <a:buSzPct val="80000"/>
              <a:buFont typeface="Wingdings" pitchFamily="2" charset="2"/>
              <a:buChar char="ü"/>
              <a:defRPr/>
            </a:pPr>
            <a:r>
              <a:rPr lang="pt-BR" sz="2400" dirty="0">
                <a:latin typeface="Calibri" pitchFamily="34" charset="0"/>
                <a:cs typeface="Arial" charset="0"/>
              </a:rPr>
              <a:t>É uma bolsa muscular onde desembocam os ureteres.</a:t>
            </a:r>
          </a:p>
          <a:p>
            <a:pPr marL="457200" indent="-457200" algn="just">
              <a:lnSpc>
                <a:spcPct val="150000"/>
              </a:lnSpc>
              <a:buClr>
                <a:srgbClr val="002060"/>
              </a:buClr>
              <a:buSzPct val="80000"/>
              <a:buFont typeface="Wingdings" pitchFamily="2" charset="2"/>
              <a:buChar char="ü"/>
              <a:defRPr/>
            </a:pPr>
            <a:r>
              <a:rPr lang="pt-BR" sz="2400" dirty="0">
                <a:latin typeface="Calibri" pitchFamily="34" charset="0"/>
                <a:cs typeface="Arial" charset="0"/>
              </a:rPr>
              <a:t>Localiza-se na cavidade pélvica.</a:t>
            </a:r>
          </a:p>
          <a:p>
            <a:pPr marL="457200" indent="-457200" algn="just">
              <a:lnSpc>
                <a:spcPct val="150000"/>
              </a:lnSpc>
              <a:buClr>
                <a:srgbClr val="002060"/>
              </a:buClr>
              <a:buSzPct val="80000"/>
              <a:buFont typeface="Wingdings" pitchFamily="2" charset="2"/>
              <a:buChar char="Ø"/>
              <a:defRPr/>
            </a:pPr>
            <a:endParaRPr lang="pt-BR" sz="2400" dirty="0">
              <a:latin typeface="Calibri" pitchFamily="34" charset="0"/>
              <a:cs typeface="Arial" charset="0"/>
            </a:endParaRPr>
          </a:p>
          <a:p>
            <a:pPr marL="457200" indent="-457200" algn="just">
              <a:lnSpc>
                <a:spcPct val="150000"/>
              </a:lnSpc>
              <a:buClr>
                <a:srgbClr val="002060"/>
              </a:buClr>
              <a:buSzPct val="80000"/>
              <a:buFont typeface="Wingdings" pitchFamily="2" charset="2"/>
              <a:buChar char="Ø"/>
              <a:defRPr/>
            </a:pPr>
            <a:r>
              <a:rPr lang="pt-BR" sz="2400" b="1" dirty="0">
                <a:latin typeface="Calibri" pitchFamily="34" charset="0"/>
                <a:cs typeface="Arial" charset="0"/>
              </a:rPr>
              <a:t>Função:</a:t>
            </a:r>
          </a:p>
          <a:p>
            <a:pPr marL="457200" indent="-457200" algn="just">
              <a:lnSpc>
                <a:spcPct val="150000"/>
              </a:lnSpc>
              <a:buClr>
                <a:srgbClr val="002060"/>
              </a:buClr>
              <a:buSzPct val="80000"/>
              <a:buFont typeface="Wingdings" pitchFamily="2" charset="2"/>
              <a:buChar char="ü"/>
              <a:defRPr/>
            </a:pPr>
            <a:r>
              <a:rPr lang="pt-BR" sz="2400" b="1" dirty="0">
                <a:latin typeface="Calibri" pitchFamily="34" charset="0"/>
                <a:cs typeface="Arial" charset="0"/>
              </a:rPr>
              <a:t>Armazenar a urina</a:t>
            </a:r>
            <a:r>
              <a:rPr lang="pt-BR" sz="2400" b="1" i="1" dirty="0">
                <a:latin typeface="Calibri" pitchFamily="34" charset="0"/>
                <a:cs typeface="Arial" charset="0"/>
              </a:rPr>
              <a:t> </a:t>
            </a:r>
            <a:r>
              <a:rPr lang="pt-BR" sz="2400" dirty="0">
                <a:latin typeface="Calibri" pitchFamily="34" charset="0"/>
                <a:cs typeface="Arial" charset="0"/>
              </a:rPr>
              <a:t>(a bexiga urinária reserva, em média, de 200 a 300 mililitros de urina – mas pode conter, se necessário, até 800 mililitros).</a:t>
            </a:r>
            <a:endParaRPr lang="pt-BR" sz="2400" i="1" dirty="0">
              <a:latin typeface="Calibri" pitchFamily="34" charset="0"/>
              <a:cs typeface="Arial" charset="0"/>
            </a:endParaRPr>
          </a:p>
        </p:txBody>
      </p:sp>
      <p:sp>
        <p:nvSpPr>
          <p:cNvPr id="3" name="Retângulo 1">
            <a:extLst>
              <a:ext uri="{FF2B5EF4-FFF2-40B4-BE49-F238E27FC236}">
                <a16:creationId xmlns:a16="http://schemas.microsoft.com/office/drawing/2014/main" id="{84A6B24B-890D-4D3D-A650-B4CEEB4FC4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0627" y="777625"/>
            <a:ext cx="67881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800" b="1" i="1" dirty="0">
                <a:solidFill>
                  <a:srgbClr val="00B0F0"/>
                </a:solidFill>
              </a:rPr>
              <a:t>Rins, purificadores do sangue</a:t>
            </a:r>
          </a:p>
        </p:txBody>
      </p:sp>
      <p:pic>
        <p:nvPicPr>
          <p:cNvPr id="4" name="Picture 2" descr="Imagem relacionada">
            <a:extLst>
              <a:ext uri="{FF2B5EF4-FFF2-40B4-BE49-F238E27FC236}">
                <a16:creationId xmlns:a16="http://schemas.microsoft.com/office/drawing/2014/main" id="{509AC63A-60B7-4E45-88E3-FF4F963D3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id="{1F9E4136-9E64-42EB-8B81-62EAD2A64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7146" y="80494"/>
            <a:ext cx="5405846" cy="922871"/>
          </a:xfrm>
        </p:spPr>
        <p:txBody>
          <a:bodyPr/>
          <a:lstStyle/>
          <a:p>
            <a:r>
              <a:rPr lang="pt-BR" b="1" dirty="0">
                <a:solidFill>
                  <a:srgbClr val="FF0000"/>
                </a:solidFill>
                <a:latin typeface="+mn-lt"/>
              </a:rPr>
              <a:t>SISTEMA EXCRETOR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4B276-048F-41C3-8D44-A7A7E90F1111}" type="slidenum">
              <a:rPr lang="pt-BR" smtClean="0"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01890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aixaDeTexto 3"/>
          <p:cNvSpPr txBox="1">
            <a:spLocks noChangeArrowheads="1"/>
          </p:cNvSpPr>
          <p:nvPr/>
        </p:nvSpPr>
        <p:spPr bwMode="auto">
          <a:xfrm>
            <a:off x="1558925" y="-25400"/>
            <a:ext cx="5905500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chemeClr val="bg1"/>
                </a:solidFill>
              </a:rPr>
              <a:t>CIÊNCIAS NATURAIS, 8º Ano do Ensino Fundamental</a:t>
            </a: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pt-BR" altLang="pt-BR" sz="1600">
                <a:solidFill>
                  <a:schemeClr val="bg1"/>
                </a:solidFill>
              </a:rPr>
              <a:t>Caracterização dos órgãos que constituem o sistema urinário, suas funções e as principais excretas. </a:t>
            </a:r>
          </a:p>
        </p:txBody>
      </p:sp>
      <p:sp>
        <p:nvSpPr>
          <p:cNvPr id="2" name="Texto explicativo retangular com cantos arredondados 1"/>
          <p:cNvSpPr/>
          <p:nvPr/>
        </p:nvSpPr>
        <p:spPr>
          <a:xfrm>
            <a:off x="3141094" y="2879168"/>
            <a:ext cx="5111750" cy="2363788"/>
          </a:xfrm>
          <a:prstGeom prst="wedgeRoundRectCallout">
            <a:avLst>
              <a:gd name="adj1" fmla="val -17864"/>
              <a:gd name="adj2" fmla="val 49346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3400" b="1" dirty="0" smtClean="0">
                <a:solidFill>
                  <a:srgbClr val="102766"/>
                </a:solidFill>
                <a:cs typeface="Arial" charset="0"/>
              </a:rPr>
              <a:t>Uma </a:t>
            </a:r>
            <a:r>
              <a:rPr lang="pt-BR" sz="3400" b="1" dirty="0">
                <a:solidFill>
                  <a:srgbClr val="102766"/>
                </a:solidFill>
                <a:cs typeface="Arial" charset="0"/>
              </a:rPr>
              <a:t>pessoa adulta chega a eliminar cerca de 1,5 litro de urina por </a:t>
            </a:r>
            <a:r>
              <a:rPr lang="pt-BR" sz="3400" b="1" dirty="0" smtClean="0">
                <a:solidFill>
                  <a:srgbClr val="102766"/>
                </a:solidFill>
                <a:cs typeface="Arial" charset="0"/>
              </a:rPr>
              <a:t>dia</a:t>
            </a:r>
            <a:endParaRPr lang="pt-BR" sz="3400" b="1" dirty="0">
              <a:solidFill>
                <a:srgbClr val="102766"/>
              </a:solidFill>
              <a:cs typeface="Arial" charset="0"/>
            </a:endParaRPr>
          </a:p>
        </p:txBody>
      </p:sp>
      <p:sp>
        <p:nvSpPr>
          <p:cNvPr id="26628" name="Retângulo 1"/>
          <p:cNvSpPr>
            <a:spLocks noChangeArrowheads="1"/>
          </p:cNvSpPr>
          <p:nvPr/>
        </p:nvSpPr>
        <p:spPr bwMode="auto">
          <a:xfrm>
            <a:off x="3899775" y="1997976"/>
            <a:ext cx="3360836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4000" b="1" dirty="0">
                <a:solidFill>
                  <a:srgbClr val="102766"/>
                </a:solidFill>
              </a:rPr>
              <a:t>Curiosidade...</a:t>
            </a:r>
          </a:p>
        </p:txBody>
      </p:sp>
      <p:sp>
        <p:nvSpPr>
          <p:cNvPr id="6" name="Retângulo 1">
            <a:extLst>
              <a:ext uri="{FF2B5EF4-FFF2-40B4-BE49-F238E27FC236}">
                <a16:creationId xmlns:a16="http://schemas.microsoft.com/office/drawing/2014/main" id="{4A02DC60-45D6-43F8-BD3C-FB501B341D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0627" y="777625"/>
            <a:ext cx="67881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800" b="1" i="1" dirty="0">
                <a:solidFill>
                  <a:srgbClr val="00B0F0"/>
                </a:solidFill>
              </a:rPr>
              <a:t>Rins, purificadores do sangue</a:t>
            </a:r>
          </a:p>
        </p:txBody>
      </p:sp>
      <p:pic>
        <p:nvPicPr>
          <p:cNvPr id="7" name="Picture 2" descr="Imagem relacionada">
            <a:extLst>
              <a:ext uri="{FF2B5EF4-FFF2-40B4-BE49-F238E27FC236}">
                <a16:creationId xmlns:a16="http://schemas.microsoft.com/office/drawing/2014/main" id="{79F4FE21-522E-4A28-8C12-604FA7FDB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ítulo 4">
            <a:extLst>
              <a:ext uri="{FF2B5EF4-FFF2-40B4-BE49-F238E27FC236}">
                <a16:creationId xmlns:a16="http://schemas.microsoft.com/office/drawing/2014/main" id="{6C7166C1-33DE-4E27-9128-0A6211313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7146" y="80494"/>
            <a:ext cx="5405846" cy="922871"/>
          </a:xfrm>
        </p:spPr>
        <p:txBody>
          <a:bodyPr/>
          <a:lstStyle/>
          <a:p>
            <a:r>
              <a:rPr lang="pt-BR" b="1" dirty="0">
                <a:solidFill>
                  <a:srgbClr val="FF0000"/>
                </a:solidFill>
                <a:latin typeface="+mn-lt"/>
              </a:rPr>
              <a:t>SISTEMA EXCRETOR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4B276-048F-41C3-8D44-A7A7E90F1111}" type="slidenum">
              <a:rPr lang="pt-BR" smtClean="0"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73611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istema urinário | Anatomia papel e caneta">
            <a:extLst>
              <a:ext uri="{FF2B5EF4-FFF2-40B4-BE49-F238E27FC236}">
                <a16:creationId xmlns:a16="http://schemas.microsoft.com/office/drawing/2014/main" id="{CEC9373C-5C81-471C-88E6-40CBF05D8F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062" y="3610535"/>
            <a:ext cx="5258937" cy="3121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0" name="CaixaDeTexto 3"/>
          <p:cNvSpPr txBox="1">
            <a:spLocks noChangeArrowheads="1"/>
          </p:cNvSpPr>
          <p:nvPr/>
        </p:nvSpPr>
        <p:spPr bwMode="auto">
          <a:xfrm>
            <a:off x="1558925" y="-25400"/>
            <a:ext cx="5905500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chemeClr val="bg1"/>
                </a:solidFill>
              </a:rPr>
              <a:t>CIÊNCIAS NATURAIS, 8º Ano do Ensino Fundamental</a:t>
            </a: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pt-BR" altLang="pt-BR" sz="1600">
                <a:solidFill>
                  <a:schemeClr val="bg1"/>
                </a:solidFill>
              </a:rPr>
              <a:t>Caracterização dos órgãos que constituem o sistema urinário, suas funções e as principais excretas. </a:t>
            </a:r>
          </a:p>
        </p:txBody>
      </p:sp>
      <p:sp>
        <p:nvSpPr>
          <p:cNvPr id="6" name="Retângulo 6"/>
          <p:cNvSpPr>
            <a:spLocks noChangeArrowheads="1"/>
          </p:cNvSpPr>
          <p:nvPr/>
        </p:nvSpPr>
        <p:spPr bwMode="auto">
          <a:xfrm>
            <a:off x="497306" y="1519035"/>
            <a:ext cx="11439405" cy="230832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514350" indent="-514350" algn="just">
              <a:lnSpc>
                <a:spcPct val="150000"/>
              </a:lnSpc>
              <a:buClr>
                <a:srgbClr val="002060"/>
              </a:buClr>
              <a:buSzPct val="80000"/>
              <a:buFont typeface="Wingdings" pitchFamily="2" charset="2"/>
              <a:buChar char="v"/>
              <a:defRPr/>
            </a:pPr>
            <a:r>
              <a:rPr lang="pt-BR" sz="2400" b="1" dirty="0">
                <a:latin typeface="Calibri" pitchFamily="34" charset="0"/>
                <a:cs typeface="Arial" charset="0"/>
              </a:rPr>
              <a:t>Uretra:</a:t>
            </a:r>
          </a:p>
          <a:p>
            <a:pPr marL="457200" indent="-457200" algn="just">
              <a:lnSpc>
                <a:spcPct val="150000"/>
              </a:lnSpc>
              <a:buClr>
                <a:srgbClr val="002060"/>
              </a:buClr>
              <a:buSzPct val="80000"/>
              <a:buFont typeface="Wingdings" pitchFamily="2" charset="2"/>
              <a:buChar char="ü"/>
              <a:defRPr/>
            </a:pPr>
            <a:r>
              <a:rPr lang="pt-BR" sz="2400" dirty="0" smtClean="0">
                <a:latin typeface="Calibri" pitchFamily="34" charset="0"/>
                <a:cs typeface="Arial" charset="0"/>
              </a:rPr>
              <a:t>É </a:t>
            </a:r>
            <a:r>
              <a:rPr lang="pt-BR" sz="2400" dirty="0">
                <a:latin typeface="Calibri" pitchFamily="34" charset="0"/>
                <a:cs typeface="Arial" charset="0"/>
              </a:rPr>
              <a:t>o tubo muscular que conduz a urina da bexiga urinária ao meio externo.</a:t>
            </a:r>
          </a:p>
          <a:p>
            <a:pPr marL="457200" indent="-457200" algn="just">
              <a:lnSpc>
                <a:spcPct val="150000"/>
              </a:lnSpc>
              <a:buClr>
                <a:srgbClr val="002060"/>
              </a:buClr>
              <a:buSzPct val="80000"/>
              <a:buFont typeface="Wingdings" pitchFamily="2" charset="2"/>
              <a:buChar char="ü"/>
              <a:defRPr/>
            </a:pPr>
            <a:r>
              <a:rPr lang="pt-BR" sz="2400" dirty="0">
                <a:latin typeface="Calibri" pitchFamily="34" charset="0"/>
                <a:cs typeface="Arial" charset="0"/>
              </a:rPr>
              <a:t>A uretra feminina só conduz urina.</a:t>
            </a:r>
          </a:p>
          <a:p>
            <a:pPr marL="457200" indent="-457200" algn="just">
              <a:lnSpc>
                <a:spcPct val="150000"/>
              </a:lnSpc>
              <a:buClr>
                <a:srgbClr val="002060"/>
              </a:buClr>
              <a:buSzPct val="80000"/>
              <a:buFont typeface="Wingdings" pitchFamily="2" charset="2"/>
              <a:buChar char="ü"/>
              <a:defRPr/>
            </a:pPr>
            <a:r>
              <a:rPr lang="pt-BR" sz="2400" dirty="0">
                <a:latin typeface="Calibri" pitchFamily="34" charset="0"/>
                <a:cs typeface="Arial" charset="0"/>
              </a:rPr>
              <a:t>A uretra masculina conduz urina e esperma.</a:t>
            </a:r>
            <a:endParaRPr lang="pt-BR" sz="2400" i="1" dirty="0">
              <a:latin typeface="Calibri" pitchFamily="34" charset="0"/>
              <a:cs typeface="Arial" charset="0"/>
            </a:endParaRPr>
          </a:p>
        </p:txBody>
      </p:sp>
      <p:sp>
        <p:nvSpPr>
          <p:cNvPr id="4" name="Retângulo 1">
            <a:extLst>
              <a:ext uri="{FF2B5EF4-FFF2-40B4-BE49-F238E27FC236}">
                <a16:creationId xmlns:a16="http://schemas.microsoft.com/office/drawing/2014/main" id="{44CF59B4-1288-4A3D-A808-56BEE76629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0627" y="777625"/>
            <a:ext cx="67881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800" b="1" i="1" dirty="0">
                <a:solidFill>
                  <a:srgbClr val="00B0F0"/>
                </a:solidFill>
              </a:rPr>
              <a:t>Rins, purificadores do sangue</a:t>
            </a:r>
          </a:p>
        </p:txBody>
      </p:sp>
      <p:pic>
        <p:nvPicPr>
          <p:cNvPr id="5" name="Picture 2" descr="Imagem relacionada">
            <a:extLst>
              <a:ext uri="{FF2B5EF4-FFF2-40B4-BE49-F238E27FC236}">
                <a16:creationId xmlns:a16="http://schemas.microsoft.com/office/drawing/2014/main" id="{09EAD926-C085-4CFD-8813-7F09D2DDA1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ítulo 4">
            <a:extLst>
              <a:ext uri="{FF2B5EF4-FFF2-40B4-BE49-F238E27FC236}">
                <a16:creationId xmlns:a16="http://schemas.microsoft.com/office/drawing/2014/main" id="{DA4171DD-C699-4226-9040-73083B55C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7146" y="80494"/>
            <a:ext cx="5405846" cy="922871"/>
          </a:xfrm>
        </p:spPr>
        <p:txBody>
          <a:bodyPr/>
          <a:lstStyle/>
          <a:p>
            <a:r>
              <a:rPr lang="pt-BR" b="1" dirty="0">
                <a:solidFill>
                  <a:srgbClr val="FF0000"/>
                </a:solidFill>
                <a:latin typeface="+mn-lt"/>
              </a:rPr>
              <a:t>SISTEMA EXCRETOR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4B276-048F-41C3-8D44-A7A7E90F1111}" type="slidenum">
              <a:rPr lang="pt-BR" smtClean="0"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2461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5" descr="C:\Users\VANDO RODRIGUES\Desktop\456px-Urinary_system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401" y="811556"/>
            <a:ext cx="4623964" cy="6073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rco 4"/>
          <p:cNvSpPr/>
          <p:nvPr/>
        </p:nvSpPr>
        <p:spPr>
          <a:xfrm rot="20779587">
            <a:off x="1987550" y="1320801"/>
            <a:ext cx="4662488" cy="1871663"/>
          </a:xfrm>
          <a:prstGeom prst="arc">
            <a:avLst>
              <a:gd name="adj1" fmla="val 10563280"/>
              <a:gd name="adj2" fmla="val 21275077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992313" y="2924176"/>
            <a:ext cx="576262" cy="288131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6348414" y="1341439"/>
            <a:ext cx="3851275" cy="20161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6096000" y="1423988"/>
            <a:ext cx="4572000" cy="49403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1800"/>
              </a:spcAft>
              <a:defRPr/>
            </a:pPr>
            <a:r>
              <a:rPr lang="pt-PT" sz="2000" b="1" dirty="0">
                <a:solidFill>
                  <a:srgbClr val="002060"/>
                </a:solidFill>
                <a:latin typeface="Arial" charset="0"/>
                <a:cs typeface="Arial" charset="0"/>
              </a:rPr>
              <a:t>    </a:t>
            </a:r>
            <a:r>
              <a:rPr lang="pt-PT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pt-PT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1 - Sistema urinário</a:t>
            </a:r>
            <a:r>
              <a:rPr lang="pt-PT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/>
            </a:r>
            <a:br>
              <a:rPr lang="pt-PT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pt-PT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    2 - rim</a:t>
            </a:r>
            <a:br>
              <a:rPr lang="pt-PT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pt-PT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     3 - pelve renal</a:t>
            </a:r>
            <a:br>
              <a:rPr lang="pt-PT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pt-PT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     4 - ureter</a:t>
            </a:r>
            <a:br>
              <a:rPr lang="pt-PT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pt-PT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     5 - bexiga urinária (em corte)</a:t>
            </a:r>
            <a:br>
              <a:rPr lang="pt-PT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pt-PT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     6 - uretra (em corte)</a:t>
            </a:r>
            <a:br>
              <a:rPr lang="pt-PT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pt-PT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     </a:t>
            </a:r>
          </a:p>
          <a:p>
            <a:pPr>
              <a:spcAft>
                <a:spcPts val="1800"/>
              </a:spcAft>
              <a:defRPr/>
            </a:pPr>
            <a:r>
              <a:rPr lang="pt-PT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    </a:t>
            </a:r>
            <a:r>
              <a:rPr lang="pt-PT" sz="20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7 - glândula adrenal</a:t>
            </a:r>
            <a:br>
              <a:rPr lang="pt-PT" sz="20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pt-PT" sz="20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     8 - artéria e veia renal</a:t>
            </a:r>
            <a:br>
              <a:rPr lang="pt-PT" sz="20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pt-PT" sz="20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     9 - veia cava inferior</a:t>
            </a:r>
            <a:br>
              <a:rPr lang="pt-PT" sz="20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pt-PT" sz="20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     10 - aorta abdominal</a:t>
            </a:r>
            <a:br>
              <a:rPr lang="pt-PT" sz="20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pt-PT" sz="20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     11 - artéria ilíaca comum e a veia</a:t>
            </a:r>
            <a:br>
              <a:rPr lang="pt-PT" sz="20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pt-PT" sz="20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     12 - fígado</a:t>
            </a:r>
            <a:br>
              <a:rPr lang="pt-PT" sz="20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pt-PT" sz="20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     13 - intestino grosso</a:t>
            </a:r>
            <a:br>
              <a:rPr lang="pt-PT" sz="20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pt-PT" sz="20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     14 - pélvis</a:t>
            </a:r>
            <a:endParaRPr lang="pt-BR" sz="2000" b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8680" name="Retângulo 2"/>
          <p:cNvSpPr>
            <a:spLocks noChangeArrowheads="1"/>
          </p:cNvSpPr>
          <p:nvPr/>
        </p:nvSpPr>
        <p:spPr bwMode="auto">
          <a:xfrm rot="16200000">
            <a:off x="-283368" y="4466432"/>
            <a:ext cx="43053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000">
                <a:latin typeface="Arial" panose="020B0604020202020204" pitchFamily="34" charset="0"/>
              </a:rPr>
              <a:t>Imagem: Jordi March i Nogué / Creative Commons Licença 3.0 Unported</a:t>
            </a:r>
          </a:p>
        </p:txBody>
      </p:sp>
      <p:sp>
        <p:nvSpPr>
          <p:cNvPr id="8" name="Retângulo 1">
            <a:extLst>
              <a:ext uri="{FF2B5EF4-FFF2-40B4-BE49-F238E27FC236}">
                <a16:creationId xmlns:a16="http://schemas.microsoft.com/office/drawing/2014/main" id="{25F784B3-C359-4715-94CF-C6352C1652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7862" y="504375"/>
            <a:ext cx="67881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800" b="1" i="1" dirty="0">
                <a:solidFill>
                  <a:srgbClr val="00B0F0"/>
                </a:solidFill>
              </a:rPr>
              <a:t>Rins, purificadores do sangue</a:t>
            </a:r>
          </a:p>
        </p:txBody>
      </p:sp>
      <p:pic>
        <p:nvPicPr>
          <p:cNvPr id="10" name="Picture 2" descr="Imagem relacionada">
            <a:extLst>
              <a:ext uri="{FF2B5EF4-FFF2-40B4-BE49-F238E27FC236}">
                <a16:creationId xmlns:a16="http://schemas.microsoft.com/office/drawing/2014/main" id="{A7CC0972-0F7A-494F-8947-A91ECE5AF7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ítulo 4">
            <a:extLst>
              <a:ext uri="{FF2B5EF4-FFF2-40B4-BE49-F238E27FC236}">
                <a16:creationId xmlns:a16="http://schemas.microsoft.com/office/drawing/2014/main" id="{8B747D09-E283-438F-8707-262DBBD5B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3077" y="-98450"/>
            <a:ext cx="5405846" cy="712599"/>
          </a:xfrm>
        </p:spPr>
        <p:txBody>
          <a:bodyPr/>
          <a:lstStyle/>
          <a:p>
            <a:r>
              <a:rPr lang="pt-BR" b="1" dirty="0">
                <a:solidFill>
                  <a:srgbClr val="FF0000"/>
                </a:solidFill>
                <a:latin typeface="+mn-lt"/>
              </a:rPr>
              <a:t>SISTEMA EXCRETOR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4B276-048F-41C3-8D44-A7A7E90F1111}" type="slidenum">
              <a:rPr lang="pt-BR" smtClean="0"/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6869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tângulo 1"/>
          <p:cNvSpPr>
            <a:spLocks noChangeArrowheads="1"/>
          </p:cNvSpPr>
          <p:nvPr/>
        </p:nvSpPr>
        <p:spPr bwMode="auto">
          <a:xfrm>
            <a:off x="994611" y="943801"/>
            <a:ext cx="9128126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4000" b="1" dirty="0"/>
              <a:t>Formação da urina</a:t>
            </a:r>
          </a:p>
        </p:txBody>
      </p:sp>
      <p:sp>
        <p:nvSpPr>
          <p:cNvPr id="29700" name="Retângulo 6"/>
          <p:cNvSpPr>
            <a:spLocks noChangeArrowheads="1"/>
          </p:cNvSpPr>
          <p:nvPr/>
        </p:nvSpPr>
        <p:spPr bwMode="auto">
          <a:xfrm>
            <a:off x="395785" y="2297114"/>
            <a:ext cx="7876345" cy="280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Clr>
                <a:srgbClr val="002060"/>
              </a:buClr>
              <a:buSzPct val="80000"/>
              <a:buFont typeface="Wingdings" panose="05000000000000000000" pitchFamily="2" charset="2"/>
              <a:buChar char="v"/>
            </a:pPr>
            <a:r>
              <a:rPr lang="pt-BR" altLang="pt-BR" sz="2400" dirty="0"/>
              <a:t>A urina se forma no interior dos </a:t>
            </a:r>
            <a:r>
              <a:rPr lang="pt-BR" altLang="pt-BR" sz="2400" i="1" dirty="0"/>
              <a:t>néfrons</a:t>
            </a:r>
            <a:r>
              <a:rPr lang="pt-BR" altLang="pt-BR" sz="2400" dirty="0"/>
              <a:t> (tubos curvos e microscópicos).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Clr>
                <a:srgbClr val="002060"/>
              </a:buClr>
              <a:buSzPct val="80000"/>
              <a:buFont typeface="Wingdings" panose="05000000000000000000" pitchFamily="2" charset="2"/>
              <a:buChar char="v"/>
            </a:pPr>
            <a:r>
              <a:rPr lang="pt-BR" altLang="pt-BR" sz="2400" dirty="0"/>
              <a:t>Internamente, cada rim contém 1 milhão de néfrons.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Clr>
                <a:srgbClr val="002060"/>
              </a:buClr>
              <a:buSzPct val="80000"/>
              <a:buFont typeface="Wingdings" panose="05000000000000000000" pitchFamily="2" charset="2"/>
              <a:buChar char="v"/>
            </a:pPr>
            <a:r>
              <a:rPr lang="pt-BR" altLang="pt-BR" sz="2400" dirty="0"/>
              <a:t>Cada néfron apresenta duas partes principais: a </a:t>
            </a:r>
            <a:r>
              <a:rPr lang="pt-BR" altLang="pt-BR" sz="2400" i="1" dirty="0"/>
              <a:t>cápsula</a:t>
            </a:r>
            <a:r>
              <a:rPr lang="pt-BR" altLang="pt-BR" sz="2400" dirty="0"/>
              <a:t> </a:t>
            </a:r>
            <a:r>
              <a:rPr lang="pt-BR" altLang="pt-BR" sz="2400" i="1" dirty="0"/>
              <a:t>glomerular</a:t>
            </a:r>
            <a:r>
              <a:rPr lang="pt-BR" altLang="pt-BR" sz="2400" dirty="0"/>
              <a:t> e os </a:t>
            </a:r>
            <a:r>
              <a:rPr lang="pt-BR" altLang="pt-BR" sz="2400" i="1" dirty="0"/>
              <a:t>túbulos</a:t>
            </a:r>
            <a:r>
              <a:rPr lang="pt-BR" altLang="pt-BR" sz="2400" dirty="0"/>
              <a:t> </a:t>
            </a:r>
            <a:r>
              <a:rPr lang="pt-BR" altLang="pt-BR" sz="2400" i="1" dirty="0"/>
              <a:t>renais</a:t>
            </a:r>
            <a:r>
              <a:rPr lang="pt-BR" altLang="pt-BR" sz="2400" dirty="0"/>
              <a:t>.</a:t>
            </a:r>
          </a:p>
        </p:txBody>
      </p:sp>
      <p:pic>
        <p:nvPicPr>
          <p:cNvPr id="5" name="Picture 2" descr="Imagem relacionada">
            <a:extLst>
              <a:ext uri="{FF2B5EF4-FFF2-40B4-BE49-F238E27FC236}">
                <a16:creationId xmlns:a16="http://schemas.microsoft.com/office/drawing/2014/main" id="{B995E284-171A-4AEC-8AA9-8A6446E79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ulo 4">
            <a:extLst>
              <a:ext uri="{FF2B5EF4-FFF2-40B4-BE49-F238E27FC236}">
                <a16:creationId xmlns:a16="http://schemas.microsoft.com/office/drawing/2014/main" id="{DB0ED936-5FB2-4C18-B931-2E9CBD1E8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7146" y="80494"/>
            <a:ext cx="5405846" cy="922871"/>
          </a:xfrm>
        </p:spPr>
        <p:txBody>
          <a:bodyPr/>
          <a:lstStyle/>
          <a:p>
            <a:r>
              <a:rPr lang="pt-BR" b="1" dirty="0">
                <a:solidFill>
                  <a:srgbClr val="FF0000"/>
                </a:solidFill>
                <a:latin typeface="+mn-lt"/>
              </a:rPr>
              <a:t>SISTEMA EXCRETOR</a:t>
            </a:r>
          </a:p>
        </p:txBody>
      </p:sp>
      <p:pic>
        <p:nvPicPr>
          <p:cNvPr id="7172" name="Picture 4" descr="Glomerulonefrite - O que é, sintomas e tratamento • MD.Saúde">
            <a:extLst>
              <a:ext uri="{FF2B5EF4-FFF2-40B4-BE49-F238E27FC236}">
                <a16:creationId xmlns:a16="http://schemas.microsoft.com/office/drawing/2014/main" id="{DE7D3459-4BDD-4C12-8438-7DC1D8FCA5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9" t="16045" b="4879"/>
          <a:stretch/>
        </p:blipFill>
        <p:spPr bwMode="auto">
          <a:xfrm>
            <a:off x="8272130" y="944558"/>
            <a:ext cx="3839332" cy="5913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4B276-048F-41C3-8D44-A7A7E90F1111}" type="slidenum">
              <a:rPr lang="pt-BR" smtClean="0"/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67893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istologia do rim - Néfron, glomérulo, córtex e medula | Kenhub">
            <a:extLst>
              <a:ext uri="{FF2B5EF4-FFF2-40B4-BE49-F238E27FC236}">
                <a16:creationId xmlns:a16="http://schemas.microsoft.com/office/drawing/2014/main" id="{338B0996-8DB7-4CF3-A651-879470D0B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434" y="2870791"/>
            <a:ext cx="6104240" cy="390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2" name="CaixaDeTexto 3"/>
          <p:cNvSpPr txBox="1">
            <a:spLocks noChangeArrowheads="1"/>
          </p:cNvSpPr>
          <p:nvPr/>
        </p:nvSpPr>
        <p:spPr bwMode="auto">
          <a:xfrm>
            <a:off x="1558925" y="-25400"/>
            <a:ext cx="5905500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chemeClr val="bg1"/>
                </a:solidFill>
              </a:rPr>
              <a:t>CIÊNCIAS NATURAIS, 8º Ano do Ensino Fundamental</a:t>
            </a: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pt-BR" altLang="pt-BR" sz="1600">
                <a:solidFill>
                  <a:schemeClr val="bg1"/>
                </a:solidFill>
              </a:rPr>
              <a:t>Caracterização dos órgãos que constituem o sistema urinário, suas funções e as principais excretas. </a:t>
            </a:r>
          </a:p>
        </p:txBody>
      </p:sp>
      <p:sp>
        <p:nvSpPr>
          <p:cNvPr id="6" name="Retângulo 6"/>
          <p:cNvSpPr>
            <a:spLocks noChangeArrowheads="1"/>
          </p:cNvSpPr>
          <p:nvPr/>
        </p:nvSpPr>
        <p:spPr bwMode="auto">
          <a:xfrm>
            <a:off x="204717" y="1216026"/>
            <a:ext cx="6217348" cy="502105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514350" indent="-514350" algn="just">
              <a:lnSpc>
                <a:spcPct val="150000"/>
              </a:lnSpc>
              <a:buClr>
                <a:srgbClr val="002060"/>
              </a:buClr>
              <a:buSzPct val="80000"/>
              <a:buFont typeface="Wingdings" pitchFamily="2" charset="2"/>
              <a:buChar char="v"/>
              <a:defRPr/>
            </a:pPr>
            <a:r>
              <a:rPr lang="pt-BR" sz="2400" b="1" dirty="0">
                <a:latin typeface="Calibri" pitchFamily="34" charset="0"/>
                <a:cs typeface="Arial" charset="0"/>
              </a:rPr>
              <a:t>Os túbulos renais são identificados como</a:t>
            </a:r>
            <a:r>
              <a:rPr lang="pt-BR" sz="2400" dirty="0">
                <a:latin typeface="Calibri" pitchFamily="34" charset="0"/>
                <a:cs typeface="Arial" charset="0"/>
              </a:rPr>
              <a:t>:</a:t>
            </a:r>
          </a:p>
          <a:p>
            <a:pPr marL="514350" indent="-514350" algn="just">
              <a:lnSpc>
                <a:spcPct val="150000"/>
              </a:lnSpc>
              <a:buClr>
                <a:srgbClr val="002060"/>
              </a:buClr>
              <a:buSzPct val="80000"/>
              <a:buFont typeface="Wingdings" pitchFamily="2" charset="2"/>
              <a:buChar char="Ø"/>
              <a:defRPr/>
            </a:pPr>
            <a:r>
              <a:rPr lang="pt-BR" sz="2400" i="1" dirty="0">
                <a:latin typeface="Calibri" pitchFamily="34" charset="0"/>
                <a:cs typeface="Arial" charset="0"/>
              </a:rPr>
              <a:t>túbulo contorcido proximal</a:t>
            </a:r>
            <a:r>
              <a:rPr lang="pt-BR" sz="2400" dirty="0">
                <a:latin typeface="Calibri" pitchFamily="34" charset="0"/>
                <a:cs typeface="Arial" charset="0"/>
              </a:rPr>
              <a:t>;</a:t>
            </a:r>
          </a:p>
          <a:p>
            <a:pPr marL="457200" indent="-457200" algn="just">
              <a:lnSpc>
                <a:spcPct val="150000"/>
              </a:lnSpc>
              <a:buClr>
                <a:srgbClr val="002060"/>
              </a:buClr>
              <a:buSzPct val="80000"/>
              <a:buFont typeface="Wingdings" pitchFamily="2" charset="2"/>
              <a:buChar char="Ø"/>
              <a:defRPr/>
            </a:pPr>
            <a:r>
              <a:rPr lang="pt-BR" sz="2400" i="1" dirty="0">
                <a:latin typeface="Calibri" pitchFamily="34" charset="0"/>
                <a:cs typeface="Arial" charset="0"/>
              </a:rPr>
              <a:t>alça néfrica</a:t>
            </a:r>
            <a:r>
              <a:rPr lang="pt-BR" sz="2400" dirty="0">
                <a:latin typeface="Calibri" pitchFamily="34" charset="0"/>
                <a:cs typeface="Arial" charset="0"/>
              </a:rPr>
              <a:t>;</a:t>
            </a:r>
          </a:p>
          <a:p>
            <a:pPr marL="514350" indent="-514350" algn="just">
              <a:lnSpc>
                <a:spcPct val="150000"/>
              </a:lnSpc>
              <a:buClr>
                <a:srgbClr val="002060"/>
              </a:buClr>
              <a:buSzPct val="80000"/>
              <a:buFont typeface="Wingdings" pitchFamily="2" charset="2"/>
              <a:buChar char="Ø"/>
              <a:defRPr/>
            </a:pPr>
            <a:r>
              <a:rPr lang="pt-BR" sz="2400" i="1" dirty="0">
                <a:latin typeface="Calibri" pitchFamily="34" charset="0"/>
                <a:cs typeface="Arial" charset="0"/>
              </a:rPr>
              <a:t>túbulo contorcido distal</a:t>
            </a:r>
            <a:r>
              <a:rPr lang="pt-BR" sz="2400" dirty="0">
                <a:latin typeface="Calibri" pitchFamily="34" charset="0"/>
                <a:cs typeface="Arial" charset="0"/>
              </a:rPr>
              <a:t>.</a:t>
            </a:r>
          </a:p>
          <a:p>
            <a:pPr marL="514350" indent="-514350" algn="just">
              <a:lnSpc>
                <a:spcPct val="150000"/>
              </a:lnSpc>
              <a:buClr>
                <a:srgbClr val="002060"/>
              </a:buClr>
              <a:buSzPct val="80000"/>
              <a:buFont typeface="Wingdings" pitchFamily="2" charset="2"/>
              <a:buChar char="Ø"/>
              <a:defRPr/>
            </a:pPr>
            <a:endParaRPr lang="pt-BR" sz="2400" dirty="0">
              <a:latin typeface="Calibri" pitchFamily="34" charset="0"/>
              <a:cs typeface="Arial" charset="0"/>
            </a:endParaRPr>
          </a:p>
          <a:p>
            <a:pPr marL="514350" indent="-514350" algn="just">
              <a:lnSpc>
                <a:spcPct val="150000"/>
              </a:lnSpc>
              <a:buClr>
                <a:srgbClr val="002060"/>
              </a:buClr>
              <a:buSzPct val="80000"/>
              <a:buFont typeface="Wingdings" pitchFamily="2" charset="2"/>
              <a:buChar char="v"/>
              <a:defRPr/>
            </a:pPr>
            <a:r>
              <a:rPr lang="pt-BR" sz="2400" dirty="0">
                <a:latin typeface="Calibri" pitchFamily="34" charset="0"/>
                <a:cs typeface="Arial" charset="0"/>
              </a:rPr>
              <a:t>No interior da cápsula glomerular penetra uma arteríola (ramificação da artéria renal) que se ramifica, formando um emaranhado de capilares chamado </a:t>
            </a:r>
            <a:r>
              <a:rPr lang="pt-BR" sz="2400" i="1" dirty="0">
                <a:latin typeface="Calibri" pitchFamily="34" charset="0"/>
                <a:cs typeface="Arial" charset="0"/>
              </a:rPr>
              <a:t>glomérulo renal</a:t>
            </a:r>
            <a:r>
              <a:rPr lang="pt-BR" sz="2400" dirty="0">
                <a:latin typeface="Calibri" pitchFamily="34" charset="0"/>
                <a:cs typeface="Arial" charset="0"/>
              </a:rPr>
              <a:t>.</a:t>
            </a:r>
          </a:p>
        </p:txBody>
      </p:sp>
      <p:sp>
        <p:nvSpPr>
          <p:cNvPr id="4" name="Retângulo 1">
            <a:extLst>
              <a:ext uri="{FF2B5EF4-FFF2-40B4-BE49-F238E27FC236}">
                <a16:creationId xmlns:a16="http://schemas.microsoft.com/office/drawing/2014/main" id="{FA20316E-5EC5-42F8-B6F8-99418D42F6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0627" y="777625"/>
            <a:ext cx="67881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800" b="1" i="1" dirty="0">
                <a:solidFill>
                  <a:srgbClr val="00B0F0"/>
                </a:solidFill>
              </a:rPr>
              <a:t>Rins, purificadores do sangue</a:t>
            </a:r>
          </a:p>
        </p:txBody>
      </p:sp>
      <p:pic>
        <p:nvPicPr>
          <p:cNvPr id="5" name="Picture 2" descr="Imagem relacionada">
            <a:extLst>
              <a:ext uri="{FF2B5EF4-FFF2-40B4-BE49-F238E27FC236}">
                <a16:creationId xmlns:a16="http://schemas.microsoft.com/office/drawing/2014/main" id="{4F8346E0-DC25-46AF-9DA7-2CB9D524CC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ítulo 4">
            <a:extLst>
              <a:ext uri="{FF2B5EF4-FFF2-40B4-BE49-F238E27FC236}">
                <a16:creationId xmlns:a16="http://schemas.microsoft.com/office/drawing/2014/main" id="{7E5DAAF8-AFB2-4152-910D-CBC11DDCC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7146" y="80494"/>
            <a:ext cx="5405846" cy="922871"/>
          </a:xfrm>
        </p:spPr>
        <p:txBody>
          <a:bodyPr/>
          <a:lstStyle/>
          <a:p>
            <a:r>
              <a:rPr lang="pt-BR" b="1" dirty="0">
                <a:solidFill>
                  <a:srgbClr val="FF0000"/>
                </a:solidFill>
                <a:latin typeface="+mn-lt"/>
              </a:rPr>
              <a:t>SISTEMA EXCRETOR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4B276-048F-41C3-8D44-A7A7E90F1111}" type="slidenum">
              <a:rPr lang="pt-BR" smtClean="0"/>
              <a:t>36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53677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tângulo 6"/>
          <p:cNvSpPr>
            <a:spLocks noChangeArrowheads="1"/>
          </p:cNvSpPr>
          <p:nvPr/>
        </p:nvSpPr>
        <p:spPr bwMode="auto">
          <a:xfrm>
            <a:off x="218365" y="2114314"/>
            <a:ext cx="11641540" cy="225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Clr>
                <a:srgbClr val="002060"/>
              </a:buClr>
              <a:buSzPct val="80000"/>
              <a:buFont typeface="Wingdings" panose="05000000000000000000" pitchFamily="2" charset="2"/>
              <a:buChar char="v"/>
            </a:pPr>
            <a:r>
              <a:rPr lang="pt-BR" altLang="pt-BR" sz="2400" dirty="0"/>
              <a:t>A cápsula glomerular continua no túbulo contorcido proximal, que se prolonga numa alça em forma de U, chamada alça </a:t>
            </a:r>
            <a:r>
              <a:rPr lang="pt-BR" altLang="pt-BR" sz="2400" dirty="0" err="1"/>
              <a:t>néfrica</a:t>
            </a:r>
            <a:r>
              <a:rPr lang="pt-BR" altLang="pt-BR" sz="2400" dirty="0"/>
              <a:t>.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Clr>
                <a:srgbClr val="002060"/>
              </a:buClr>
              <a:buSzPct val="80000"/>
              <a:buFont typeface="Wingdings" panose="05000000000000000000" pitchFamily="2" charset="2"/>
              <a:buChar char="Ø"/>
            </a:pPr>
            <a:endParaRPr lang="pt-BR" altLang="pt-BR" sz="2400" dirty="0"/>
          </a:p>
          <a:p>
            <a:pPr algn="just">
              <a:lnSpc>
                <a:spcPct val="150000"/>
              </a:lnSpc>
              <a:spcBef>
                <a:spcPct val="0"/>
              </a:spcBef>
              <a:buClr>
                <a:srgbClr val="002060"/>
              </a:buClr>
              <a:buSzPct val="80000"/>
              <a:buFont typeface="Wingdings" panose="05000000000000000000" pitchFamily="2" charset="2"/>
              <a:buChar char="v"/>
            </a:pPr>
            <a:r>
              <a:rPr lang="pt-BR" altLang="pt-BR" sz="2400" dirty="0"/>
              <a:t>Dessa alça segue um outro túbulo contorcido, o distal.</a:t>
            </a:r>
          </a:p>
        </p:txBody>
      </p:sp>
      <p:sp>
        <p:nvSpPr>
          <p:cNvPr id="3" name="Retângulo 1">
            <a:extLst>
              <a:ext uri="{FF2B5EF4-FFF2-40B4-BE49-F238E27FC236}">
                <a16:creationId xmlns:a16="http://schemas.microsoft.com/office/drawing/2014/main" id="{6ED508B9-6D38-42F9-8B70-50CB19DD5C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0627" y="777625"/>
            <a:ext cx="67881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800" b="1" i="1" dirty="0">
                <a:solidFill>
                  <a:srgbClr val="00B0F0"/>
                </a:solidFill>
              </a:rPr>
              <a:t>Rins, purificadores do sangue</a:t>
            </a:r>
          </a:p>
        </p:txBody>
      </p:sp>
      <p:pic>
        <p:nvPicPr>
          <p:cNvPr id="4" name="Picture 2" descr="Imagem relacionada">
            <a:extLst>
              <a:ext uri="{FF2B5EF4-FFF2-40B4-BE49-F238E27FC236}">
                <a16:creationId xmlns:a16="http://schemas.microsoft.com/office/drawing/2014/main" id="{755724C7-150A-400B-87D7-EC484C50B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id="{06937713-DE74-43DB-86CC-15664CCD8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7146" y="80494"/>
            <a:ext cx="5405846" cy="922871"/>
          </a:xfrm>
        </p:spPr>
        <p:txBody>
          <a:bodyPr/>
          <a:lstStyle/>
          <a:p>
            <a:r>
              <a:rPr lang="pt-BR" b="1" dirty="0">
                <a:solidFill>
                  <a:srgbClr val="FF0000"/>
                </a:solidFill>
                <a:latin typeface="+mn-lt"/>
              </a:rPr>
              <a:t>SISTEMA EXCRETOR</a:t>
            </a:r>
          </a:p>
        </p:txBody>
      </p:sp>
      <p:pic>
        <p:nvPicPr>
          <p:cNvPr id="9220" name="Picture 4" descr="Néfron: resumo, anatomia, formação da urina - Toda Matéria">
            <a:extLst>
              <a:ext uri="{FF2B5EF4-FFF2-40B4-BE49-F238E27FC236}">
                <a16:creationId xmlns:a16="http://schemas.microsoft.com/office/drawing/2014/main" id="{5DD84B6A-D5B0-46DC-968E-7C45F91F59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70" t="16359" r="-1"/>
          <a:stretch/>
        </p:blipFill>
        <p:spPr bwMode="auto">
          <a:xfrm>
            <a:off x="8612372" y="2910690"/>
            <a:ext cx="3143693" cy="3781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4B276-048F-41C3-8D44-A7A7E90F1111}" type="slidenum">
              <a:rPr lang="pt-BR" smtClean="0"/>
              <a:t>37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23402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CaixaDeTexto 2"/>
          <p:cNvSpPr txBox="1">
            <a:spLocks noChangeArrowheads="1"/>
          </p:cNvSpPr>
          <p:nvPr/>
        </p:nvSpPr>
        <p:spPr bwMode="auto">
          <a:xfrm>
            <a:off x="2916904" y="780139"/>
            <a:ext cx="438784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800" b="1" dirty="0">
                <a:solidFill>
                  <a:srgbClr val="102766"/>
                </a:solidFill>
              </a:rPr>
              <a:t>Estrutura dos néfrons</a:t>
            </a:r>
          </a:p>
        </p:txBody>
      </p:sp>
      <p:sp>
        <p:nvSpPr>
          <p:cNvPr id="32772" name="CaixaDeTexto 8"/>
          <p:cNvSpPr txBox="1">
            <a:spLocks noChangeArrowheads="1"/>
          </p:cNvSpPr>
          <p:nvPr/>
        </p:nvSpPr>
        <p:spPr bwMode="auto">
          <a:xfrm>
            <a:off x="1708150" y="6300788"/>
            <a:ext cx="42433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rgbClr val="FF0000"/>
                </a:solidFill>
              </a:rPr>
              <a:t>3 – artéria renal / 4 – veia renal / 7 - ureter</a:t>
            </a:r>
          </a:p>
        </p:txBody>
      </p:sp>
      <p:sp>
        <p:nvSpPr>
          <p:cNvPr id="32773" name="Retângulo 3"/>
          <p:cNvSpPr>
            <a:spLocks noChangeArrowheads="1"/>
          </p:cNvSpPr>
          <p:nvPr/>
        </p:nvSpPr>
        <p:spPr bwMode="auto">
          <a:xfrm rot="16200000">
            <a:off x="-497681" y="4231482"/>
            <a:ext cx="42989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000">
                <a:latin typeface="Arial" panose="020B0604020202020204" pitchFamily="34" charset="0"/>
              </a:rPr>
              <a:t>Imagem A: Piotr Michał Jaworski / Creative Commons 3.0 Não Adaptada</a:t>
            </a:r>
          </a:p>
        </p:txBody>
      </p:sp>
      <p:pic>
        <p:nvPicPr>
          <p:cNvPr id="32774" name="Picture 5" descr="C:\Users\VANDO RODRIGUES\Desktop\356px-Nephron_blank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21"/>
          <a:stretch>
            <a:fillRect/>
          </a:stretch>
        </p:blipFill>
        <p:spPr bwMode="auto">
          <a:xfrm>
            <a:off x="6708776" y="1519238"/>
            <a:ext cx="3311525" cy="507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eta em curva para baixo 4"/>
          <p:cNvSpPr/>
          <p:nvPr/>
        </p:nvSpPr>
        <p:spPr>
          <a:xfrm rot="20810330">
            <a:off x="3992564" y="1562101"/>
            <a:ext cx="4338637" cy="1293813"/>
          </a:xfrm>
          <a:prstGeom prst="curvedDownArrow">
            <a:avLst>
              <a:gd name="adj1" fmla="val 27859"/>
              <a:gd name="adj2" fmla="val 46740"/>
              <a:gd name="adj3" fmla="val 349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32776" name="CaixaDeTexto 12"/>
          <p:cNvSpPr txBox="1">
            <a:spLocks noChangeArrowheads="1"/>
          </p:cNvSpPr>
          <p:nvPr/>
        </p:nvSpPr>
        <p:spPr bwMode="auto">
          <a:xfrm rot="20692178">
            <a:off x="4951413" y="1757364"/>
            <a:ext cx="23050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rgbClr val="102766"/>
                </a:solidFill>
              </a:rPr>
              <a:t>Glomérulos do néfron</a:t>
            </a:r>
          </a:p>
        </p:txBody>
      </p:sp>
      <p:pic>
        <p:nvPicPr>
          <p:cNvPr id="32777" name="Picture 4" descr="C:\Users\VANDO RODRIGUES\Desktop\Kidney_Pio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838" y="2525714"/>
            <a:ext cx="3644900" cy="371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lipse 1"/>
          <p:cNvSpPr/>
          <p:nvPr/>
        </p:nvSpPr>
        <p:spPr>
          <a:xfrm>
            <a:off x="1820864" y="4724401"/>
            <a:ext cx="314325" cy="3159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6" name="Elipse 5"/>
          <p:cNvSpPr/>
          <p:nvPr/>
        </p:nvSpPr>
        <p:spPr>
          <a:xfrm>
            <a:off x="1820864" y="3716338"/>
            <a:ext cx="314325" cy="3159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7" name="Elipse 6"/>
          <p:cNvSpPr/>
          <p:nvPr/>
        </p:nvSpPr>
        <p:spPr>
          <a:xfrm>
            <a:off x="1820864" y="3357564"/>
            <a:ext cx="314325" cy="3143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32781" name="CaixaDeTexto 13"/>
          <p:cNvSpPr txBox="1">
            <a:spLocks noChangeArrowheads="1"/>
          </p:cNvSpPr>
          <p:nvPr/>
        </p:nvSpPr>
        <p:spPr bwMode="auto">
          <a:xfrm>
            <a:off x="6600825" y="5807076"/>
            <a:ext cx="9350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rgbClr val="102766"/>
                </a:solidFill>
              </a:rPr>
              <a:t>Alça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rgbClr val="102766"/>
                </a:solidFill>
              </a:rPr>
              <a:t>néfrica</a:t>
            </a:r>
          </a:p>
        </p:txBody>
      </p:sp>
      <p:cxnSp>
        <p:nvCxnSpPr>
          <p:cNvPr id="10" name="Conector reto 9"/>
          <p:cNvCxnSpPr/>
          <p:nvPr/>
        </p:nvCxnSpPr>
        <p:spPr>
          <a:xfrm flipV="1">
            <a:off x="7356476" y="5864225"/>
            <a:ext cx="720725" cy="2667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83" name="CaixaDeTexto 16"/>
          <p:cNvSpPr txBox="1">
            <a:spLocks noChangeArrowheads="1"/>
          </p:cNvSpPr>
          <p:nvPr/>
        </p:nvSpPr>
        <p:spPr bwMode="auto">
          <a:xfrm>
            <a:off x="6024563" y="4089401"/>
            <a:ext cx="13319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rgbClr val="102766"/>
                </a:solidFill>
              </a:rPr>
              <a:t>Túbulo contorcido distal</a:t>
            </a:r>
          </a:p>
        </p:txBody>
      </p:sp>
      <p:cxnSp>
        <p:nvCxnSpPr>
          <p:cNvPr id="16" name="Conector reto 15"/>
          <p:cNvCxnSpPr/>
          <p:nvPr/>
        </p:nvCxnSpPr>
        <p:spPr>
          <a:xfrm>
            <a:off x="7572375" y="3560763"/>
            <a:ext cx="0" cy="230346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/>
          <p:cNvCxnSpPr/>
          <p:nvPr/>
        </p:nvCxnSpPr>
        <p:spPr>
          <a:xfrm flipH="1" flipV="1">
            <a:off x="7285039" y="4584700"/>
            <a:ext cx="287337" cy="127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/>
          <p:cNvCxnSpPr/>
          <p:nvPr/>
        </p:nvCxnSpPr>
        <p:spPr>
          <a:xfrm>
            <a:off x="7572376" y="5864225"/>
            <a:ext cx="14446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to 25"/>
          <p:cNvCxnSpPr/>
          <p:nvPr/>
        </p:nvCxnSpPr>
        <p:spPr>
          <a:xfrm>
            <a:off x="7572376" y="3560763"/>
            <a:ext cx="14446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to 26"/>
          <p:cNvCxnSpPr/>
          <p:nvPr/>
        </p:nvCxnSpPr>
        <p:spPr>
          <a:xfrm>
            <a:off x="9444038" y="2344738"/>
            <a:ext cx="0" cy="40243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to 28"/>
          <p:cNvCxnSpPr/>
          <p:nvPr/>
        </p:nvCxnSpPr>
        <p:spPr>
          <a:xfrm>
            <a:off x="9301164" y="6353175"/>
            <a:ext cx="14287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/>
          <p:cNvCxnSpPr/>
          <p:nvPr/>
        </p:nvCxnSpPr>
        <p:spPr>
          <a:xfrm>
            <a:off x="9301164" y="2344738"/>
            <a:ext cx="14287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 flipH="1">
            <a:off x="9444038" y="4302126"/>
            <a:ext cx="144462" cy="746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92" name="CaixaDeTexto 32"/>
          <p:cNvSpPr txBox="1">
            <a:spLocks noChangeArrowheads="1"/>
          </p:cNvSpPr>
          <p:nvPr/>
        </p:nvSpPr>
        <p:spPr bwMode="auto">
          <a:xfrm>
            <a:off x="9444038" y="4005264"/>
            <a:ext cx="1331912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rgbClr val="102766"/>
                </a:solidFill>
              </a:rPr>
              <a:t>Túbulo contorcido proximal</a:t>
            </a:r>
          </a:p>
        </p:txBody>
      </p:sp>
      <p:sp>
        <p:nvSpPr>
          <p:cNvPr id="32793" name="CaixaDeTexto 33"/>
          <p:cNvSpPr txBox="1">
            <a:spLocks noChangeArrowheads="1"/>
          </p:cNvSpPr>
          <p:nvPr/>
        </p:nvSpPr>
        <p:spPr bwMode="auto">
          <a:xfrm>
            <a:off x="8940801" y="1414463"/>
            <a:ext cx="16922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rgbClr val="102766"/>
                </a:solidFill>
              </a:rPr>
              <a:t>Cápsula glomerular</a:t>
            </a:r>
          </a:p>
        </p:txBody>
      </p:sp>
      <p:sp>
        <p:nvSpPr>
          <p:cNvPr id="32794" name="CaixaDeTexto 34"/>
          <p:cNvSpPr txBox="1">
            <a:spLocks noChangeArrowheads="1"/>
          </p:cNvSpPr>
          <p:nvPr/>
        </p:nvSpPr>
        <p:spPr bwMode="auto">
          <a:xfrm>
            <a:off x="7575551" y="1039814"/>
            <a:ext cx="16922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rgbClr val="102766"/>
                </a:solidFill>
              </a:rPr>
              <a:t>Glomérulos</a:t>
            </a:r>
          </a:p>
        </p:txBody>
      </p:sp>
      <p:cxnSp>
        <p:nvCxnSpPr>
          <p:cNvPr id="25" name="Conector reto 24"/>
          <p:cNvCxnSpPr>
            <a:stCxn id="32794" idx="2"/>
          </p:cNvCxnSpPr>
          <p:nvPr/>
        </p:nvCxnSpPr>
        <p:spPr>
          <a:xfrm flipH="1">
            <a:off x="8364538" y="1409701"/>
            <a:ext cx="57150" cy="11160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/>
          <p:cNvCxnSpPr/>
          <p:nvPr/>
        </p:nvCxnSpPr>
        <p:spPr>
          <a:xfrm flipH="1">
            <a:off x="8543926" y="2003425"/>
            <a:ext cx="1101725" cy="7048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97" name="CaixaDeTexto 39"/>
          <p:cNvSpPr txBox="1">
            <a:spLocks noChangeArrowheads="1"/>
          </p:cNvSpPr>
          <p:nvPr/>
        </p:nvSpPr>
        <p:spPr bwMode="auto">
          <a:xfrm>
            <a:off x="5880101" y="2781301"/>
            <a:ext cx="13319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rgbClr val="102766"/>
                </a:solidFill>
              </a:rPr>
              <a:t>Arteríola aferente</a:t>
            </a:r>
          </a:p>
        </p:txBody>
      </p:sp>
      <p:cxnSp>
        <p:nvCxnSpPr>
          <p:cNvPr id="41" name="Conector reto 40"/>
          <p:cNvCxnSpPr/>
          <p:nvPr/>
        </p:nvCxnSpPr>
        <p:spPr>
          <a:xfrm flipH="1">
            <a:off x="7032625" y="2708276"/>
            <a:ext cx="946150" cy="3540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to 42"/>
          <p:cNvCxnSpPr/>
          <p:nvPr/>
        </p:nvCxnSpPr>
        <p:spPr>
          <a:xfrm flipH="1">
            <a:off x="7035801" y="2852738"/>
            <a:ext cx="950913" cy="2095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800" name="Retângulo 43"/>
          <p:cNvSpPr>
            <a:spLocks noChangeArrowheads="1"/>
          </p:cNvSpPr>
          <p:nvPr/>
        </p:nvSpPr>
        <p:spPr bwMode="auto">
          <a:xfrm>
            <a:off x="6527801" y="6524625"/>
            <a:ext cx="40227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000">
                <a:latin typeface="Arial" panose="020B0604020202020204" pitchFamily="34" charset="0"/>
              </a:rPr>
              <a:t>Imagem B: Yosi I / Creative Commons Free Documentation License</a:t>
            </a:r>
          </a:p>
        </p:txBody>
      </p:sp>
      <p:pic>
        <p:nvPicPr>
          <p:cNvPr id="33" name="Picture 2" descr="Imagem relacionada">
            <a:extLst>
              <a:ext uri="{FF2B5EF4-FFF2-40B4-BE49-F238E27FC236}">
                <a16:creationId xmlns:a16="http://schemas.microsoft.com/office/drawing/2014/main" id="{DC387DB8-B987-49A8-AEF1-2741F92B73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ítulo 4">
            <a:extLst>
              <a:ext uri="{FF2B5EF4-FFF2-40B4-BE49-F238E27FC236}">
                <a16:creationId xmlns:a16="http://schemas.microsoft.com/office/drawing/2014/main" id="{BE6596C8-9B34-46EC-B925-694107892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7146" y="80494"/>
            <a:ext cx="5405846" cy="922871"/>
          </a:xfrm>
        </p:spPr>
        <p:txBody>
          <a:bodyPr/>
          <a:lstStyle/>
          <a:p>
            <a:r>
              <a:rPr lang="pt-BR" b="1" dirty="0">
                <a:solidFill>
                  <a:srgbClr val="FF0000"/>
                </a:solidFill>
                <a:latin typeface="+mn-lt"/>
              </a:rPr>
              <a:t>SISTEMA EXCRETOR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4B276-048F-41C3-8D44-A7A7E90F1111}" type="slidenum">
              <a:rPr lang="pt-BR" smtClean="0"/>
              <a:t>38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98276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tângulo 6"/>
          <p:cNvSpPr>
            <a:spLocks noChangeArrowheads="1"/>
          </p:cNvSpPr>
          <p:nvPr/>
        </p:nvSpPr>
        <p:spPr bwMode="auto">
          <a:xfrm>
            <a:off x="36018" y="1072373"/>
            <a:ext cx="11627893" cy="22510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971550" lvl="1" indent="-514350" algn="just">
              <a:lnSpc>
                <a:spcPct val="150000"/>
              </a:lnSpc>
              <a:buClr>
                <a:srgbClr val="002060"/>
              </a:buClr>
              <a:buSzPct val="80000"/>
              <a:buFont typeface="Wingdings" pitchFamily="2" charset="2"/>
              <a:buChar char="v"/>
              <a:defRPr/>
            </a:pPr>
            <a:r>
              <a:rPr lang="pt-BR" sz="2400" b="1" dirty="0">
                <a:latin typeface="Calibri" pitchFamily="34" charset="0"/>
                <a:cs typeface="Arial" charset="0"/>
              </a:rPr>
              <a:t> Filtração glomerular:</a:t>
            </a:r>
            <a:endParaRPr lang="pt-BR" sz="2400" dirty="0">
              <a:latin typeface="Calibri" pitchFamily="34" charset="0"/>
              <a:cs typeface="Arial" charset="0"/>
            </a:endParaRPr>
          </a:p>
          <a:p>
            <a:pPr marL="971550" lvl="1" indent="-514350" algn="just">
              <a:lnSpc>
                <a:spcPct val="150000"/>
              </a:lnSpc>
              <a:buClr>
                <a:srgbClr val="002060"/>
              </a:buClr>
              <a:buSzPct val="80000"/>
              <a:buFont typeface="Wingdings" pitchFamily="2" charset="2"/>
              <a:buChar char="v"/>
              <a:defRPr/>
            </a:pPr>
            <a:r>
              <a:rPr lang="pt-BR" sz="2400" dirty="0">
                <a:latin typeface="Calibri" pitchFamily="34" charset="0"/>
                <a:cs typeface="Arial" charset="0"/>
              </a:rPr>
              <a:t>A urina se forma nos néfrons basicamente em duas etapas: a </a:t>
            </a:r>
            <a:r>
              <a:rPr lang="pt-BR" sz="2400" i="1" dirty="0">
                <a:latin typeface="Calibri" pitchFamily="34" charset="0"/>
                <a:cs typeface="Arial" charset="0"/>
              </a:rPr>
              <a:t>filtração glomerular</a:t>
            </a:r>
            <a:r>
              <a:rPr lang="pt-BR" sz="2400" dirty="0">
                <a:latin typeface="Calibri" pitchFamily="34" charset="0"/>
                <a:cs typeface="Arial" charset="0"/>
              </a:rPr>
              <a:t> e a </a:t>
            </a:r>
            <a:r>
              <a:rPr lang="pt-BR" sz="2400" i="1" dirty="0">
                <a:latin typeface="Calibri" pitchFamily="34" charset="0"/>
                <a:cs typeface="Arial" charset="0"/>
              </a:rPr>
              <a:t>reabsorção renal</a:t>
            </a:r>
            <a:r>
              <a:rPr lang="pt-BR" sz="2400" dirty="0">
                <a:latin typeface="Calibri" pitchFamily="34" charset="0"/>
                <a:cs typeface="Arial" charset="0"/>
              </a:rPr>
              <a:t>.</a:t>
            </a:r>
          </a:p>
          <a:p>
            <a:pPr marL="514350" indent="-514350" algn="just">
              <a:lnSpc>
                <a:spcPct val="150000"/>
              </a:lnSpc>
              <a:buClr>
                <a:srgbClr val="002060"/>
              </a:buClr>
              <a:buSzPct val="80000"/>
              <a:buFont typeface="Wingdings" pitchFamily="2" charset="2"/>
              <a:buChar char="Ø"/>
              <a:defRPr/>
            </a:pPr>
            <a:endParaRPr lang="pt-BR" sz="2400" dirty="0">
              <a:latin typeface="Calibri" pitchFamily="34" charset="0"/>
              <a:cs typeface="Arial" charset="0"/>
            </a:endParaRPr>
          </a:p>
        </p:txBody>
      </p:sp>
      <p:sp>
        <p:nvSpPr>
          <p:cNvPr id="33796" name="Retângulo 6"/>
          <p:cNvSpPr>
            <a:spLocks noChangeArrowheads="1"/>
          </p:cNvSpPr>
          <p:nvPr/>
        </p:nvSpPr>
        <p:spPr bwMode="auto">
          <a:xfrm>
            <a:off x="416282" y="2972562"/>
            <a:ext cx="6021728" cy="335906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514350" indent="-514350" algn="just">
              <a:lnSpc>
                <a:spcPct val="150000"/>
              </a:lnSpc>
              <a:buClr>
                <a:srgbClr val="002060"/>
              </a:buClr>
              <a:buSzPct val="80000"/>
              <a:buFont typeface="Wingdings" pitchFamily="2" charset="2"/>
              <a:buChar char="Ø"/>
            </a:pPr>
            <a:r>
              <a:rPr lang="pt-BR" altLang="pt-BR" sz="2400" dirty="0">
                <a:latin typeface="Calibri" pitchFamily="34" charset="0"/>
                <a:cs typeface="Arial" charset="0"/>
              </a:rPr>
              <a:t>Ocorre na cápsula glomerular, que consiste no extravasamento de parte do plasma sanguíneo do glomérulo renal para a cápsula glomerular.</a:t>
            </a:r>
          </a:p>
          <a:p>
            <a:pPr marL="514350" indent="-514350" algn="just">
              <a:lnSpc>
                <a:spcPct val="150000"/>
              </a:lnSpc>
              <a:buClr>
                <a:srgbClr val="002060"/>
              </a:buClr>
              <a:buSzPct val="80000"/>
              <a:buFont typeface="Wingdings" pitchFamily="2" charset="2"/>
              <a:buChar char="Ø"/>
            </a:pPr>
            <a:r>
              <a:rPr lang="pt-BR" altLang="pt-BR" sz="2400" dirty="0">
                <a:latin typeface="Calibri" pitchFamily="34" charset="0"/>
                <a:cs typeface="Arial" charset="0"/>
              </a:rPr>
              <a:t>Esse líquido extravasado é chamado filtrado.</a:t>
            </a:r>
          </a:p>
        </p:txBody>
      </p:sp>
      <p:pic>
        <p:nvPicPr>
          <p:cNvPr id="1026" name="Picture 2" descr="O que é glomérulo renal e o que é filtrado glomerular - Planeta Biologia">
            <a:extLst>
              <a:ext uri="{FF2B5EF4-FFF2-40B4-BE49-F238E27FC236}">
                <a16:creationId xmlns:a16="http://schemas.microsoft.com/office/drawing/2014/main" id="{5BE95279-E0CF-43B5-A50D-EFB66B9B08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892" y="2972562"/>
            <a:ext cx="5557283" cy="3125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m relacionada">
            <a:extLst>
              <a:ext uri="{FF2B5EF4-FFF2-40B4-BE49-F238E27FC236}">
                <a16:creationId xmlns:a16="http://schemas.microsoft.com/office/drawing/2014/main" id="{446735A4-42AD-4EC0-B5F7-8727D71D2F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ítulo 4">
            <a:extLst>
              <a:ext uri="{FF2B5EF4-FFF2-40B4-BE49-F238E27FC236}">
                <a16:creationId xmlns:a16="http://schemas.microsoft.com/office/drawing/2014/main" id="{59AC489B-1FC0-4B30-87A8-7EE85B2E5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7146" y="80494"/>
            <a:ext cx="5405846" cy="922871"/>
          </a:xfrm>
        </p:spPr>
        <p:txBody>
          <a:bodyPr/>
          <a:lstStyle/>
          <a:p>
            <a:r>
              <a:rPr lang="pt-BR" b="1" dirty="0">
                <a:solidFill>
                  <a:srgbClr val="FF0000"/>
                </a:solidFill>
                <a:latin typeface="+mn-lt"/>
              </a:rPr>
              <a:t>SISTEMA EXCRETOR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4B276-048F-41C3-8D44-A7A7E90F1111}" type="slidenum">
              <a:rPr lang="pt-BR" smtClean="0"/>
              <a:t>39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4487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6"/>
          <p:cNvSpPr>
            <a:spLocks noChangeArrowheads="1"/>
          </p:cNvSpPr>
          <p:nvPr/>
        </p:nvSpPr>
        <p:spPr bwMode="auto">
          <a:xfrm>
            <a:off x="832513" y="1388365"/>
            <a:ext cx="10959153" cy="34163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514350" indent="-514350" algn="just">
              <a:lnSpc>
                <a:spcPct val="150000"/>
              </a:lnSpc>
              <a:buClr>
                <a:srgbClr val="002060"/>
              </a:buClr>
              <a:buSzPct val="80000"/>
              <a:buFont typeface="Wingdings" pitchFamily="2" charset="2"/>
              <a:buChar char="v"/>
              <a:defRPr/>
            </a:pPr>
            <a:r>
              <a:rPr lang="pt-BR" sz="2400" b="1" dirty="0">
                <a:latin typeface="Calibri" pitchFamily="34" charset="0"/>
                <a:cs typeface="Arial" charset="0"/>
              </a:rPr>
              <a:t>Pela margem côncava:</a:t>
            </a:r>
          </a:p>
          <a:p>
            <a:pPr marL="514350" indent="-514350" algn="just">
              <a:lnSpc>
                <a:spcPct val="150000"/>
              </a:lnSpc>
              <a:buClr>
                <a:srgbClr val="002060"/>
              </a:buClr>
              <a:buSzPct val="80000"/>
              <a:buFont typeface="Wingdings" pitchFamily="2" charset="2"/>
              <a:buChar char="v"/>
              <a:defRPr/>
            </a:pPr>
            <a:endParaRPr lang="pt-BR" sz="2400" b="1" dirty="0">
              <a:latin typeface="Calibri" pitchFamily="34" charset="0"/>
              <a:cs typeface="Arial" charset="0"/>
            </a:endParaRPr>
          </a:p>
          <a:p>
            <a:pPr marL="457200" indent="-457200" algn="just">
              <a:lnSpc>
                <a:spcPct val="150000"/>
              </a:lnSpc>
              <a:buClr>
                <a:srgbClr val="002060"/>
              </a:buClr>
              <a:buSzPct val="80000"/>
              <a:buFont typeface="Wingdings" pitchFamily="2" charset="2"/>
              <a:buChar char="Ø"/>
              <a:defRPr/>
            </a:pPr>
            <a:r>
              <a:rPr lang="pt-BR" sz="2400" dirty="0">
                <a:latin typeface="Calibri" pitchFamily="34" charset="0"/>
                <a:cs typeface="Arial" charset="0"/>
              </a:rPr>
              <a:t>entra a artéria renal, que leva ao rim sangue oxigenado;</a:t>
            </a:r>
          </a:p>
          <a:p>
            <a:pPr marL="457200" indent="-457200" algn="just">
              <a:lnSpc>
                <a:spcPct val="150000"/>
              </a:lnSpc>
              <a:buClr>
                <a:srgbClr val="002060"/>
              </a:buClr>
              <a:buSzPct val="80000"/>
              <a:buFont typeface="Wingdings" pitchFamily="2" charset="2"/>
              <a:buChar char="Ø"/>
              <a:defRPr/>
            </a:pPr>
            <a:r>
              <a:rPr lang="pt-BR" sz="2400" dirty="0">
                <a:latin typeface="Calibri" pitchFamily="34" charset="0"/>
                <a:cs typeface="Arial" charset="0"/>
              </a:rPr>
              <a:t>sai a veia renal, que retira o sangue não oxigenado do rim, levando-o para a veia cava inferior;</a:t>
            </a:r>
          </a:p>
          <a:p>
            <a:pPr marL="457200" indent="-457200" algn="just">
              <a:lnSpc>
                <a:spcPct val="150000"/>
              </a:lnSpc>
              <a:buClr>
                <a:srgbClr val="002060"/>
              </a:buClr>
              <a:buSzPct val="80000"/>
              <a:buFont typeface="Wingdings" pitchFamily="2" charset="2"/>
              <a:buChar char="Ø"/>
              <a:defRPr/>
            </a:pPr>
            <a:r>
              <a:rPr lang="pt-BR" sz="2400" dirty="0">
                <a:latin typeface="Calibri" pitchFamily="34" charset="0"/>
                <a:cs typeface="Arial" charset="0"/>
              </a:rPr>
              <a:t>também sai o ureter.</a:t>
            </a:r>
            <a:endParaRPr lang="pt-BR" sz="2400" i="1" dirty="0">
              <a:latin typeface="Calibri" pitchFamily="34" charset="0"/>
              <a:cs typeface="Arial" charset="0"/>
            </a:endParaRPr>
          </a:p>
        </p:txBody>
      </p:sp>
      <p:sp>
        <p:nvSpPr>
          <p:cNvPr id="3" name="Retângulo 1">
            <a:extLst>
              <a:ext uri="{FF2B5EF4-FFF2-40B4-BE49-F238E27FC236}">
                <a16:creationId xmlns:a16="http://schemas.microsoft.com/office/drawing/2014/main" id="{6F08038B-E922-4EC8-88E2-263871F545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0627" y="777625"/>
            <a:ext cx="67881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800" b="1" i="1" dirty="0">
                <a:solidFill>
                  <a:srgbClr val="00B0F0"/>
                </a:solidFill>
              </a:rPr>
              <a:t>Rins, purificadores do sangue</a:t>
            </a:r>
          </a:p>
        </p:txBody>
      </p:sp>
      <p:pic>
        <p:nvPicPr>
          <p:cNvPr id="4" name="Picture 2" descr="Imagem relacionada">
            <a:extLst>
              <a:ext uri="{FF2B5EF4-FFF2-40B4-BE49-F238E27FC236}">
                <a16:creationId xmlns:a16="http://schemas.microsoft.com/office/drawing/2014/main" id="{6650D0D1-0EC1-45A9-B33F-2E2645AA5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id="{88C8CEF4-97D8-4D22-A415-F4DD0F90F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7146" y="80494"/>
            <a:ext cx="5405846" cy="922871"/>
          </a:xfrm>
        </p:spPr>
        <p:txBody>
          <a:bodyPr/>
          <a:lstStyle/>
          <a:p>
            <a:r>
              <a:rPr lang="pt-BR" b="1" dirty="0">
                <a:solidFill>
                  <a:srgbClr val="FF0000"/>
                </a:solidFill>
                <a:latin typeface="+mn-lt"/>
              </a:rPr>
              <a:t>SISTEMA EXCRETOR</a:t>
            </a:r>
          </a:p>
        </p:txBody>
      </p:sp>
      <p:pic>
        <p:nvPicPr>
          <p:cNvPr id="4098" name="Picture 2" descr="Rins: funcionamento e estruturas - Corpo Humano - Cola da Web">
            <a:extLst>
              <a:ext uri="{FF2B5EF4-FFF2-40B4-BE49-F238E27FC236}">
                <a16:creationId xmlns:a16="http://schemas.microsoft.com/office/drawing/2014/main" id="{F04A4ED3-4F94-4780-8794-4BFF90786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121" y="3948113"/>
            <a:ext cx="3933825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4B276-048F-41C3-8D44-A7A7E90F1111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15120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aixaDeTexto 3"/>
          <p:cNvSpPr txBox="1">
            <a:spLocks noChangeArrowheads="1"/>
          </p:cNvSpPr>
          <p:nvPr/>
        </p:nvSpPr>
        <p:spPr bwMode="auto">
          <a:xfrm>
            <a:off x="1558925" y="-25400"/>
            <a:ext cx="5905500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chemeClr val="bg1"/>
                </a:solidFill>
              </a:rPr>
              <a:t>CIÊNCIAS NATURAIS, 8º Ano do Ensino Fundamental</a:t>
            </a: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pt-BR" altLang="pt-BR" sz="1600">
                <a:solidFill>
                  <a:schemeClr val="bg1"/>
                </a:solidFill>
              </a:rPr>
              <a:t>Caracterização dos órgãos que constituem o sistema urinário, suas funções e as principais excretas. </a:t>
            </a:r>
          </a:p>
        </p:txBody>
      </p:sp>
      <p:sp>
        <p:nvSpPr>
          <p:cNvPr id="34819" name="Retângulo 6"/>
          <p:cNvSpPr>
            <a:spLocks noChangeArrowheads="1"/>
          </p:cNvSpPr>
          <p:nvPr/>
        </p:nvSpPr>
        <p:spPr bwMode="auto">
          <a:xfrm>
            <a:off x="177421" y="5516563"/>
            <a:ext cx="116278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spcAft>
                <a:spcPts val="1800"/>
              </a:spcAft>
              <a:buClr>
                <a:srgbClr val="002060"/>
              </a:buClr>
              <a:buSzPct val="80000"/>
              <a:buNone/>
            </a:pPr>
            <a:r>
              <a:rPr lang="pt-BR" altLang="pt-BR" sz="2400" dirty="0"/>
              <a:t>*Da cápsula glomerular, o filtrado passa para os túbulos renais.</a:t>
            </a:r>
          </a:p>
        </p:txBody>
      </p:sp>
      <p:sp>
        <p:nvSpPr>
          <p:cNvPr id="2" name="Retângulo de cantos arredondados 1"/>
          <p:cNvSpPr/>
          <p:nvPr/>
        </p:nvSpPr>
        <p:spPr>
          <a:xfrm>
            <a:off x="1703512" y="2508374"/>
            <a:ext cx="1800200" cy="151216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3600" b="1" dirty="0">
                <a:solidFill>
                  <a:srgbClr val="002060"/>
                </a:solidFill>
              </a:rPr>
              <a:t>Filtrado</a:t>
            </a:r>
          </a:p>
        </p:txBody>
      </p:sp>
      <p:cxnSp>
        <p:nvCxnSpPr>
          <p:cNvPr id="10" name="Conector angulado 9"/>
          <p:cNvCxnSpPr/>
          <p:nvPr/>
        </p:nvCxnSpPr>
        <p:spPr>
          <a:xfrm>
            <a:off x="3575051" y="3544045"/>
            <a:ext cx="3744913" cy="836613"/>
          </a:xfrm>
          <a:prstGeom prst="bentConnector3">
            <a:avLst>
              <a:gd name="adj1" fmla="val 27275"/>
            </a:avLst>
          </a:prstGeom>
          <a:ln w="762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angulado 18"/>
          <p:cNvCxnSpPr/>
          <p:nvPr/>
        </p:nvCxnSpPr>
        <p:spPr>
          <a:xfrm flipV="1">
            <a:off x="3575051" y="2293094"/>
            <a:ext cx="3744913" cy="603250"/>
          </a:xfrm>
          <a:prstGeom prst="bentConnector3">
            <a:avLst>
              <a:gd name="adj1" fmla="val 27954"/>
            </a:avLst>
          </a:prstGeom>
          <a:ln w="762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25" name="Retângulo 21"/>
          <p:cNvSpPr>
            <a:spLocks noChangeArrowheads="1"/>
          </p:cNvSpPr>
          <p:nvPr/>
        </p:nvSpPr>
        <p:spPr bwMode="auto">
          <a:xfrm>
            <a:off x="4381501" y="1450133"/>
            <a:ext cx="2557463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200" b="1" dirty="0">
                <a:solidFill>
                  <a:srgbClr val="002060"/>
                </a:solidFill>
                <a:latin typeface="Arial" panose="020B0604020202020204" pitchFamily="34" charset="0"/>
              </a:rPr>
              <a:t>substâncias úteis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200" b="1" dirty="0">
                <a:solidFill>
                  <a:srgbClr val="002060"/>
                </a:solidFill>
                <a:latin typeface="Arial" panose="020B0604020202020204" pitchFamily="34" charset="0"/>
              </a:rPr>
              <a:t>ao organismo:</a:t>
            </a:r>
          </a:p>
        </p:txBody>
      </p:sp>
      <p:sp>
        <p:nvSpPr>
          <p:cNvPr id="34826" name="Retângulo 26"/>
          <p:cNvSpPr>
            <a:spLocks noChangeArrowheads="1"/>
          </p:cNvSpPr>
          <p:nvPr/>
        </p:nvSpPr>
        <p:spPr bwMode="auto">
          <a:xfrm>
            <a:off x="4144964" y="4452094"/>
            <a:ext cx="2871787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200" b="1">
                <a:solidFill>
                  <a:srgbClr val="002060"/>
                </a:solidFill>
                <a:latin typeface="Arial" panose="020B0604020202020204" pitchFamily="34" charset="0"/>
              </a:rPr>
              <a:t>substâncias tóxicas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200" b="1">
                <a:solidFill>
                  <a:srgbClr val="002060"/>
                </a:solidFill>
                <a:latin typeface="Arial" panose="020B0604020202020204" pitchFamily="34" charset="0"/>
              </a:rPr>
              <a:t>ao organismo :</a:t>
            </a:r>
          </a:p>
        </p:txBody>
      </p:sp>
      <p:sp>
        <p:nvSpPr>
          <p:cNvPr id="28" name="Retângulo de cantos arredondados 27"/>
          <p:cNvSpPr/>
          <p:nvPr/>
        </p:nvSpPr>
        <p:spPr>
          <a:xfrm>
            <a:off x="7464996" y="1356246"/>
            <a:ext cx="2951484" cy="190821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3000" b="1" dirty="0">
                <a:solidFill>
                  <a:srgbClr val="002060"/>
                </a:solidFill>
              </a:rPr>
              <a:t>água, glicose, vitaminas, aminoácidos e sais minerais.</a:t>
            </a:r>
          </a:p>
        </p:txBody>
      </p:sp>
      <p:sp>
        <p:nvSpPr>
          <p:cNvPr id="29" name="Retângulo de cantos arredondados 28"/>
          <p:cNvSpPr/>
          <p:nvPr/>
        </p:nvSpPr>
        <p:spPr>
          <a:xfrm>
            <a:off x="7559700" y="3840522"/>
            <a:ext cx="2856780" cy="154817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3000" b="1" dirty="0">
                <a:solidFill>
                  <a:srgbClr val="002060"/>
                </a:solidFill>
              </a:rPr>
              <a:t>ureia e ácido úrico.</a:t>
            </a:r>
          </a:p>
        </p:txBody>
      </p:sp>
      <p:sp>
        <p:nvSpPr>
          <p:cNvPr id="34833" name="Retângulo 36"/>
          <p:cNvSpPr>
            <a:spLocks noChangeArrowheads="1"/>
          </p:cNvSpPr>
          <p:nvPr/>
        </p:nvSpPr>
        <p:spPr bwMode="auto">
          <a:xfrm>
            <a:off x="3587750" y="3012232"/>
            <a:ext cx="118903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200" b="1">
                <a:solidFill>
                  <a:srgbClr val="002060"/>
                </a:solidFill>
                <a:latin typeface="Arial" panose="020B0604020202020204" pitchFamily="34" charset="0"/>
              </a:rPr>
              <a:t>contém</a:t>
            </a:r>
          </a:p>
        </p:txBody>
      </p:sp>
      <p:sp>
        <p:nvSpPr>
          <p:cNvPr id="12" name="Retângulo 1">
            <a:extLst>
              <a:ext uri="{FF2B5EF4-FFF2-40B4-BE49-F238E27FC236}">
                <a16:creationId xmlns:a16="http://schemas.microsoft.com/office/drawing/2014/main" id="{9DD3F63D-14AB-4BA2-8BC3-52B2D81E0C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8729" y="777473"/>
            <a:ext cx="67881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800" b="1" i="1" dirty="0">
                <a:solidFill>
                  <a:srgbClr val="00B0F0"/>
                </a:solidFill>
              </a:rPr>
              <a:t>Rins, purificadores do sangue</a:t>
            </a:r>
          </a:p>
        </p:txBody>
      </p:sp>
      <p:pic>
        <p:nvPicPr>
          <p:cNvPr id="13" name="Picture 2" descr="Imagem relacionada">
            <a:extLst>
              <a:ext uri="{FF2B5EF4-FFF2-40B4-BE49-F238E27FC236}">
                <a16:creationId xmlns:a16="http://schemas.microsoft.com/office/drawing/2014/main" id="{B8720924-B6A0-4C56-822E-AAB45FB2A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ítulo 4">
            <a:extLst>
              <a:ext uri="{FF2B5EF4-FFF2-40B4-BE49-F238E27FC236}">
                <a16:creationId xmlns:a16="http://schemas.microsoft.com/office/drawing/2014/main" id="{1CA5729A-7B44-45A1-B14A-6976B80DB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7146" y="80494"/>
            <a:ext cx="5405846" cy="922871"/>
          </a:xfrm>
        </p:spPr>
        <p:txBody>
          <a:bodyPr/>
          <a:lstStyle/>
          <a:p>
            <a:r>
              <a:rPr lang="pt-BR" b="1" dirty="0">
                <a:solidFill>
                  <a:srgbClr val="FF0000"/>
                </a:solidFill>
                <a:latin typeface="+mn-lt"/>
              </a:rPr>
              <a:t>SISTEMA EXCRETOR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4B276-048F-41C3-8D44-A7A7E90F1111}" type="slidenum">
              <a:rPr lang="pt-BR" smtClean="0"/>
              <a:t>40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03071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tângulo 6"/>
          <p:cNvSpPr>
            <a:spLocks noChangeArrowheads="1"/>
          </p:cNvSpPr>
          <p:nvPr/>
        </p:nvSpPr>
        <p:spPr bwMode="auto">
          <a:xfrm>
            <a:off x="329186" y="1745179"/>
            <a:ext cx="6060981" cy="4467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Clr>
                <a:srgbClr val="002060"/>
              </a:buClr>
              <a:buSzPct val="80000"/>
              <a:buFont typeface="Wingdings" panose="05000000000000000000" pitchFamily="2" charset="2"/>
              <a:buChar char="ü"/>
            </a:pPr>
            <a:r>
              <a:rPr lang="pt-BR" altLang="pt-BR" sz="2400" dirty="0"/>
              <a:t>É o processo que ocorre nos túbulos renais onde há retorno ao sangue das substâncias úteis ao organismo presentes no filtrado.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Clr>
                <a:srgbClr val="002060"/>
              </a:buClr>
              <a:buSzPct val="80000"/>
              <a:buFont typeface="Wingdings" panose="05000000000000000000" pitchFamily="2" charset="2"/>
              <a:buChar char="ü"/>
            </a:pPr>
            <a:r>
              <a:rPr lang="pt-BR" altLang="pt-BR" sz="2400" dirty="0"/>
              <a:t>As substâncias úteis são retiradas do filtrado pelas células dos túbulos renais.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Clr>
                <a:srgbClr val="002060"/>
              </a:buClr>
              <a:buSzPct val="80000"/>
              <a:buFont typeface="Wingdings" panose="05000000000000000000" pitchFamily="2" charset="2"/>
              <a:buChar char="ü"/>
            </a:pPr>
            <a:r>
              <a:rPr lang="pt-BR" altLang="pt-BR" sz="2400" dirty="0"/>
              <a:t>Depois passam para os vasos capilares sanguíneos que envolvem os túbulos renais.</a:t>
            </a:r>
          </a:p>
        </p:txBody>
      </p:sp>
      <p:sp>
        <p:nvSpPr>
          <p:cNvPr id="35844" name="Retângulo 6"/>
          <p:cNvSpPr>
            <a:spLocks noChangeArrowheads="1"/>
          </p:cNvSpPr>
          <p:nvPr/>
        </p:nvSpPr>
        <p:spPr bwMode="auto">
          <a:xfrm>
            <a:off x="3950660" y="824730"/>
            <a:ext cx="435881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just">
              <a:spcBef>
                <a:spcPct val="0"/>
              </a:spcBef>
              <a:spcAft>
                <a:spcPts val="1800"/>
              </a:spcAft>
              <a:buClr>
                <a:srgbClr val="002060"/>
              </a:buClr>
              <a:buSzPct val="80000"/>
              <a:buNone/>
            </a:pPr>
            <a:r>
              <a:rPr lang="pt-BR" altLang="pt-BR" b="1"/>
              <a:t>Reabsorção renal</a:t>
            </a:r>
            <a:endParaRPr lang="pt-BR" altLang="pt-BR" sz="100" dirty="0"/>
          </a:p>
        </p:txBody>
      </p:sp>
      <p:pic>
        <p:nvPicPr>
          <p:cNvPr id="2050" name="Picture 2" descr="Formação da urina pelos rins cap. 27 .1">
            <a:extLst>
              <a:ext uri="{FF2B5EF4-FFF2-40B4-BE49-F238E27FC236}">
                <a16:creationId xmlns:a16="http://schemas.microsoft.com/office/drawing/2014/main" id="{DB5DBB52-377E-4EAA-A5C8-255EACA1C8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854" y="2258477"/>
            <a:ext cx="5529816" cy="4147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m relacionada">
            <a:extLst>
              <a:ext uri="{FF2B5EF4-FFF2-40B4-BE49-F238E27FC236}">
                <a16:creationId xmlns:a16="http://schemas.microsoft.com/office/drawing/2014/main" id="{94D91FF6-6E61-487F-8A37-290EB58021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ítulo 4">
            <a:extLst>
              <a:ext uri="{FF2B5EF4-FFF2-40B4-BE49-F238E27FC236}">
                <a16:creationId xmlns:a16="http://schemas.microsoft.com/office/drawing/2014/main" id="{99075E20-E8E3-422B-BC30-80BF7B0E5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7146" y="80494"/>
            <a:ext cx="5405846" cy="922871"/>
          </a:xfrm>
        </p:spPr>
        <p:txBody>
          <a:bodyPr/>
          <a:lstStyle/>
          <a:p>
            <a:r>
              <a:rPr lang="pt-BR" b="1" dirty="0">
                <a:solidFill>
                  <a:srgbClr val="FF0000"/>
                </a:solidFill>
                <a:latin typeface="+mn-lt"/>
              </a:rPr>
              <a:t>SISTEMA EXCRETOR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4B276-048F-41C3-8D44-A7A7E90F1111}" type="slidenum">
              <a:rPr lang="pt-BR" smtClean="0"/>
              <a:t>41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899137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aixaDeTexto 3"/>
          <p:cNvSpPr txBox="1">
            <a:spLocks noChangeArrowheads="1"/>
          </p:cNvSpPr>
          <p:nvPr/>
        </p:nvSpPr>
        <p:spPr bwMode="auto">
          <a:xfrm>
            <a:off x="1558925" y="-25400"/>
            <a:ext cx="5905500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chemeClr val="bg1"/>
                </a:solidFill>
              </a:rPr>
              <a:t>CIÊNCIAS NATURAIS, 8º Ano do Ensino Fundamental</a:t>
            </a: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pt-BR" altLang="pt-BR" sz="1600">
                <a:solidFill>
                  <a:schemeClr val="bg1"/>
                </a:solidFill>
              </a:rPr>
              <a:t>Caracterização dos órgãos que constituem o sistema urinário, suas funções e as principais excretas. </a:t>
            </a:r>
          </a:p>
        </p:txBody>
      </p:sp>
      <p:sp>
        <p:nvSpPr>
          <p:cNvPr id="6" name="Retângulo 6"/>
          <p:cNvSpPr>
            <a:spLocks noChangeArrowheads="1"/>
          </p:cNvSpPr>
          <p:nvPr/>
        </p:nvSpPr>
        <p:spPr bwMode="auto">
          <a:xfrm>
            <a:off x="172872" y="1736627"/>
            <a:ext cx="11846256" cy="391305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514350" indent="-514350" algn="just">
              <a:lnSpc>
                <a:spcPct val="150000"/>
              </a:lnSpc>
              <a:buClr>
                <a:srgbClr val="002060"/>
              </a:buClr>
              <a:buSzPct val="80000"/>
              <a:buFont typeface="Wingdings" pitchFamily="2" charset="2"/>
              <a:buChar char="v"/>
              <a:defRPr/>
            </a:pPr>
            <a:r>
              <a:rPr lang="pt-BR" sz="2400" dirty="0">
                <a:latin typeface="Calibri" pitchFamily="34" charset="0"/>
                <a:cs typeface="Arial" charset="0"/>
              </a:rPr>
              <a:t>As substâncias tóxicas ou residuais, como a ureia, o ácido úrico, o excesso de sais minerais e um pouco de água permanecem nos túbulos renais, formando a urina;</a:t>
            </a:r>
          </a:p>
          <a:p>
            <a:pPr marL="514350" indent="-514350" algn="just">
              <a:lnSpc>
                <a:spcPct val="150000"/>
              </a:lnSpc>
              <a:buClr>
                <a:srgbClr val="002060"/>
              </a:buClr>
              <a:buSzPct val="80000"/>
              <a:buFont typeface="Wingdings" pitchFamily="2" charset="2"/>
              <a:buChar char="v"/>
              <a:defRPr/>
            </a:pPr>
            <a:endParaRPr lang="pt-BR" sz="2400" dirty="0">
              <a:latin typeface="Calibri" pitchFamily="34" charset="0"/>
              <a:cs typeface="Arial" charset="0"/>
            </a:endParaRPr>
          </a:p>
          <a:p>
            <a:pPr marL="514350" indent="-514350" algn="just">
              <a:lnSpc>
                <a:spcPct val="150000"/>
              </a:lnSpc>
              <a:buClr>
                <a:srgbClr val="002060"/>
              </a:buClr>
              <a:buSzPct val="80000"/>
              <a:buFont typeface="Wingdings" pitchFamily="2" charset="2"/>
              <a:buChar char="v"/>
              <a:defRPr/>
            </a:pPr>
            <a:r>
              <a:rPr lang="pt-BR" sz="2400" dirty="0">
                <a:latin typeface="Calibri" pitchFamily="34" charset="0"/>
                <a:cs typeface="Arial" charset="0"/>
              </a:rPr>
              <a:t>A principal excreta humana é a </a:t>
            </a:r>
            <a:r>
              <a:rPr lang="pt-BR" sz="2400" i="1" dirty="0">
                <a:latin typeface="Calibri" pitchFamily="34" charset="0"/>
                <a:cs typeface="Arial" charset="0"/>
              </a:rPr>
              <a:t>ureia</a:t>
            </a:r>
            <a:r>
              <a:rPr lang="pt-BR" sz="2400" dirty="0">
                <a:latin typeface="Calibri" pitchFamily="34" charset="0"/>
                <a:cs typeface="Arial" charset="0"/>
              </a:rPr>
              <a:t> (forma-se principalmente no </a:t>
            </a:r>
            <a:r>
              <a:rPr lang="pt-BR" sz="2400" i="1" dirty="0">
                <a:latin typeface="Calibri" pitchFamily="34" charset="0"/>
                <a:cs typeface="Arial" charset="0"/>
              </a:rPr>
              <a:t>fígado</a:t>
            </a:r>
            <a:r>
              <a:rPr lang="pt-BR" sz="2400" dirty="0">
                <a:latin typeface="Calibri" pitchFamily="34" charset="0"/>
                <a:cs typeface="Arial" charset="0"/>
              </a:rPr>
              <a:t>, sendo filtrada pelos rins e eliminada na urina ou pelo </a:t>
            </a:r>
            <a:r>
              <a:rPr lang="pt-BR" sz="2400" i="1" dirty="0">
                <a:latin typeface="Calibri" pitchFamily="34" charset="0"/>
                <a:cs typeface="Arial" charset="0"/>
              </a:rPr>
              <a:t>suor</a:t>
            </a:r>
            <a:r>
              <a:rPr lang="pt-BR" sz="2400" dirty="0">
                <a:latin typeface="Calibri" pitchFamily="34" charset="0"/>
                <a:cs typeface="Arial" charset="0"/>
              </a:rPr>
              <a:t>).</a:t>
            </a:r>
          </a:p>
          <a:p>
            <a:pPr marL="514350" indent="-514350" algn="just">
              <a:lnSpc>
                <a:spcPct val="150000"/>
              </a:lnSpc>
              <a:buClr>
                <a:srgbClr val="002060"/>
              </a:buClr>
              <a:buSzPct val="80000"/>
              <a:buFont typeface="Wingdings" pitchFamily="2" charset="2"/>
              <a:buChar char="v"/>
              <a:defRPr/>
            </a:pPr>
            <a:endParaRPr lang="pt-BR" sz="2400" dirty="0">
              <a:latin typeface="Calibri" pitchFamily="34" charset="0"/>
              <a:cs typeface="Arial" charset="0"/>
            </a:endParaRPr>
          </a:p>
          <a:p>
            <a:pPr algn="just">
              <a:lnSpc>
                <a:spcPct val="150000"/>
              </a:lnSpc>
              <a:buClr>
                <a:srgbClr val="002060"/>
              </a:buClr>
              <a:buSzPct val="80000"/>
              <a:defRPr/>
            </a:pPr>
            <a:endParaRPr lang="pt-BR" sz="2400" dirty="0">
              <a:latin typeface="Calibri" pitchFamily="34" charset="0"/>
              <a:cs typeface="Arial" charset="0"/>
            </a:endParaRPr>
          </a:p>
        </p:txBody>
      </p:sp>
      <p:pic>
        <p:nvPicPr>
          <p:cNvPr id="5" name="Picture 2" descr="Imagem relacionada">
            <a:extLst>
              <a:ext uri="{FF2B5EF4-FFF2-40B4-BE49-F238E27FC236}">
                <a16:creationId xmlns:a16="http://schemas.microsoft.com/office/drawing/2014/main" id="{3A68442A-0E99-4485-8A80-8661031BE4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ítulo 4">
            <a:extLst>
              <a:ext uri="{FF2B5EF4-FFF2-40B4-BE49-F238E27FC236}">
                <a16:creationId xmlns:a16="http://schemas.microsoft.com/office/drawing/2014/main" id="{3B7EC33F-A762-4FED-A62A-EAFC74B42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7146" y="80494"/>
            <a:ext cx="5405846" cy="922871"/>
          </a:xfrm>
        </p:spPr>
        <p:txBody>
          <a:bodyPr/>
          <a:lstStyle/>
          <a:p>
            <a:r>
              <a:rPr lang="pt-BR" b="1" dirty="0">
                <a:solidFill>
                  <a:srgbClr val="FF0000"/>
                </a:solidFill>
                <a:latin typeface="+mn-lt"/>
              </a:rPr>
              <a:t>SISTEMA EXCRETOR</a:t>
            </a:r>
          </a:p>
        </p:txBody>
      </p:sp>
      <p:sp>
        <p:nvSpPr>
          <p:cNvPr id="2" name="Retângulo 6">
            <a:extLst>
              <a:ext uri="{FF2B5EF4-FFF2-40B4-BE49-F238E27FC236}">
                <a16:creationId xmlns:a16="http://schemas.microsoft.com/office/drawing/2014/main" id="{A0498140-E0A7-4001-B8AE-30164F86C6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1537" y="813756"/>
            <a:ext cx="5405846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just">
              <a:spcBef>
                <a:spcPct val="0"/>
              </a:spcBef>
              <a:spcAft>
                <a:spcPts val="1800"/>
              </a:spcAft>
              <a:buClr>
                <a:srgbClr val="002060"/>
              </a:buClr>
              <a:buSzPct val="80000"/>
              <a:buNone/>
            </a:pPr>
            <a:r>
              <a:rPr lang="pt-BR" altLang="pt-BR" b="1"/>
              <a:t>Reabsorção renal</a:t>
            </a:r>
            <a:endParaRPr lang="pt-BR" altLang="pt-BR" sz="100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4B276-048F-41C3-8D44-A7A7E90F1111}" type="slidenum">
              <a:rPr lang="pt-BR" smtClean="0"/>
              <a:t>42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223279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CaixaDeTexto 3"/>
          <p:cNvSpPr txBox="1">
            <a:spLocks noChangeArrowheads="1"/>
          </p:cNvSpPr>
          <p:nvPr/>
        </p:nvSpPr>
        <p:spPr bwMode="auto">
          <a:xfrm>
            <a:off x="1558925" y="-25400"/>
            <a:ext cx="5905500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chemeClr val="bg1"/>
                </a:solidFill>
              </a:rPr>
              <a:t>CIÊNCIAS NATURAIS, 8º Ano do Ensino Fundamental</a:t>
            </a: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pt-BR" altLang="pt-BR" sz="1600">
                <a:solidFill>
                  <a:schemeClr val="bg1"/>
                </a:solidFill>
              </a:rPr>
              <a:t>Caracterização dos órgãos que constituem o sistema urinário, suas funções e as principais excretas. </a:t>
            </a:r>
          </a:p>
        </p:txBody>
      </p:sp>
      <p:sp>
        <p:nvSpPr>
          <p:cNvPr id="2" name="Texto explicativo retangular com cantos arredondados 1"/>
          <p:cNvSpPr/>
          <p:nvPr/>
        </p:nvSpPr>
        <p:spPr>
          <a:xfrm>
            <a:off x="4800600" y="2060576"/>
            <a:ext cx="5405438" cy="2232025"/>
          </a:xfrm>
          <a:prstGeom prst="wedgeRoundRectCallout">
            <a:avLst>
              <a:gd name="adj1" fmla="val -25102"/>
              <a:gd name="adj2" fmla="val 50209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3400" b="1" dirty="0" smtClean="0">
                <a:solidFill>
                  <a:srgbClr val="102766"/>
                </a:solidFill>
                <a:cs typeface="Arial" charset="0"/>
              </a:rPr>
              <a:t>A </a:t>
            </a:r>
            <a:r>
              <a:rPr lang="pt-BR" sz="3400" b="1" dirty="0">
                <a:solidFill>
                  <a:srgbClr val="102766"/>
                </a:solidFill>
                <a:cs typeface="Arial" charset="0"/>
              </a:rPr>
              <a:t>urina é formada por aproximadamente 95% de </a:t>
            </a:r>
            <a:r>
              <a:rPr lang="pt-BR" sz="3400" b="1" dirty="0" smtClean="0">
                <a:solidFill>
                  <a:srgbClr val="102766"/>
                </a:solidFill>
                <a:cs typeface="Arial" charset="0"/>
              </a:rPr>
              <a:t>água</a:t>
            </a:r>
            <a:endParaRPr lang="pt-BR" sz="3400" b="1" dirty="0">
              <a:solidFill>
                <a:srgbClr val="102766"/>
              </a:solidFill>
              <a:cs typeface="Arial" charset="0"/>
            </a:endParaRPr>
          </a:p>
        </p:txBody>
      </p:sp>
      <p:sp>
        <p:nvSpPr>
          <p:cNvPr id="37892" name="Retângulo 1"/>
          <p:cNvSpPr>
            <a:spLocks noChangeArrowheads="1"/>
          </p:cNvSpPr>
          <p:nvPr/>
        </p:nvSpPr>
        <p:spPr bwMode="auto">
          <a:xfrm>
            <a:off x="5721043" y="1306480"/>
            <a:ext cx="3111949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4000" b="1" dirty="0">
                <a:solidFill>
                  <a:srgbClr val="102766"/>
                </a:solidFill>
              </a:rPr>
              <a:t>Curiosidade...</a:t>
            </a:r>
          </a:p>
        </p:txBody>
      </p:sp>
      <p:pic>
        <p:nvPicPr>
          <p:cNvPr id="7" name="Picture 2" descr="Imagem relacionada">
            <a:extLst>
              <a:ext uri="{FF2B5EF4-FFF2-40B4-BE49-F238E27FC236}">
                <a16:creationId xmlns:a16="http://schemas.microsoft.com/office/drawing/2014/main" id="{39E56692-68D0-4A33-8E92-A964AF4CB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ítulo 4">
            <a:extLst>
              <a:ext uri="{FF2B5EF4-FFF2-40B4-BE49-F238E27FC236}">
                <a16:creationId xmlns:a16="http://schemas.microsoft.com/office/drawing/2014/main" id="{C9A57F6C-7311-4395-B039-83B62F676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7146" y="80494"/>
            <a:ext cx="5405846" cy="922871"/>
          </a:xfrm>
        </p:spPr>
        <p:txBody>
          <a:bodyPr/>
          <a:lstStyle/>
          <a:p>
            <a:r>
              <a:rPr lang="pt-BR" b="1" dirty="0">
                <a:solidFill>
                  <a:srgbClr val="FF0000"/>
                </a:solidFill>
                <a:latin typeface="+mn-lt"/>
              </a:rPr>
              <a:t>SISTEMA EXCRETOR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4B276-048F-41C3-8D44-A7A7E90F1111}" type="slidenum">
              <a:rPr lang="pt-BR" smtClean="0"/>
              <a:t>43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275434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tângulo 1"/>
          <p:cNvSpPr>
            <a:spLocks noChangeArrowheads="1"/>
          </p:cNvSpPr>
          <p:nvPr/>
        </p:nvSpPr>
        <p:spPr bwMode="auto">
          <a:xfrm>
            <a:off x="1863726" y="1052513"/>
            <a:ext cx="91281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3600" b="1">
                <a:solidFill>
                  <a:srgbClr val="102766"/>
                </a:solidFill>
              </a:rPr>
              <a:t>Resumindo até aqui...</a:t>
            </a:r>
          </a:p>
        </p:txBody>
      </p:sp>
      <p:sp>
        <p:nvSpPr>
          <p:cNvPr id="38915" name="CaixaDeTexto 3"/>
          <p:cNvSpPr txBox="1">
            <a:spLocks noChangeArrowheads="1"/>
          </p:cNvSpPr>
          <p:nvPr/>
        </p:nvSpPr>
        <p:spPr bwMode="auto">
          <a:xfrm>
            <a:off x="1558925" y="-25400"/>
            <a:ext cx="5905500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chemeClr val="bg1"/>
                </a:solidFill>
              </a:rPr>
              <a:t>CIÊNCIAS NATURAIS, 8º Ano do Ensino Fundamental</a:t>
            </a: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pt-BR" altLang="pt-BR" sz="1600">
                <a:solidFill>
                  <a:schemeClr val="bg1"/>
                </a:solidFill>
              </a:rPr>
              <a:t>Caracterização dos órgãos que constituem o sistema urinário, suas funções e as principais excretas. </a:t>
            </a:r>
          </a:p>
        </p:txBody>
      </p:sp>
      <p:sp>
        <p:nvSpPr>
          <p:cNvPr id="2" name="Retângulo 1"/>
          <p:cNvSpPr/>
          <p:nvPr/>
        </p:nvSpPr>
        <p:spPr>
          <a:xfrm>
            <a:off x="5780088" y="2405064"/>
            <a:ext cx="2476500" cy="131127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urina sai dos rins, passando para os </a:t>
            </a:r>
            <a:r>
              <a:rPr lang="pt-BR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ureteres</a:t>
            </a: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3" name="Elipse 2"/>
          <p:cNvSpPr/>
          <p:nvPr/>
        </p:nvSpPr>
        <p:spPr>
          <a:xfrm>
            <a:off x="8291514" y="1268414"/>
            <a:ext cx="2052637" cy="157797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urina é formada nos </a:t>
            </a:r>
            <a:r>
              <a:rPr lang="pt-BR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rins</a:t>
            </a: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4" name="Retângulo de cantos arredondados 3"/>
          <p:cNvSpPr/>
          <p:nvPr/>
        </p:nvSpPr>
        <p:spPr>
          <a:xfrm>
            <a:off x="4943475" y="4076701"/>
            <a:ext cx="2755900" cy="15414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urina é armazenada temporariamente na </a:t>
            </a:r>
            <a:r>
              <a:rPr lang="pt-BR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bexiga urinária</a:t>
            </a: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8" name="Arredondar Retângulo em um Canto Diagonal 7"/>
          <p:cNvSpPr/>
          <p:nvPr/>
        </p:nvSpPr>
        <p:spPr>
          <a:xfrm>
            <a:off x="7751764" y="5157788"/>
            <a:ext cx="2706687" cy="15113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último, a urina é expelida para o meio externo através da uretra.</a:t>
            </a:r>
          </a:p>
        </p:txBody>
      </p:sp>
      <p:sp>
        <p:nvSpPr>
          <p:cNvPr id="9" name="Seta em curva para baixo 8"/>
          <p:cNvSpPr/>
          <p:nvPr/>
        </p:nvSpPr>
        <p:spPr>
          <a:xfrm rot="20308662" flipH="1">
            <a:off x="6409222" y="1174718"/>
            <a:ext cx="2055515" cy="824266"/>
          </a:xfrm>
          <a:prstGeom prst="curved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11" name="Seta em curva para baixo 10"/>
          <p:cNvSpPr/>
          <p:nvPr/>
        </p:nvSpPr>
        <p:spPr>
          <a:xfrm rot="17065480" flipH="1">
            <a:off x="4452935" y="3297614"/>
            <a:ext cx="1512852" cy="766829"/>
          </a:xfrm>
          <a:prstGeom prst="curved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12" name="Seta em curva para baixo 11"/>
          <p:cNvSpPr/>
          <p:nvPr/>
        </p:nvSpPr>
        <p:spPr>
          <a:xfrm rot="11751567" flipH="1">
            <a:off x="5665451" y="5867949"/>
            <a:ext cx="2055515" cy="824266"/>
          </a:xfrm>
          <a:prstGeom prst="curved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13" name="Elipse 12"/>
          <p:cNvSpPr/>
          <p:nvPr/>
        </p:nvSpPr>
        <p:spPr>
          <a:xfrm>
            <a:off x="8494713" y="1052514"/>
            <a:ext cx="360362" cy="35877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b="1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15" name="Elipse 14"/>
          <p:cNvSpPr/>
          <p:nvPr/>
        </p:nvSpPr>
        <p:spPr>
          <a:xfrm>
            <a:off x="6167438" y="1987551"/>
            <a:ext cx="360362" cy="360363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b="1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16" name="Elipse 15"/>
          <p:cNvSpPr/>
          <p:nvPr/>
        </p:nvSpPr>
        <p:spPr>
          <a:xfrm>
            <a:off x="5303838" y="3644901"/>
            <a:ext cx="360362" cy="35877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b="1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17" name="Elipse 16"/>
          <p:cNvSpPr/>
          <p:nvPr/>
        </p:nvSpPr>
        <p:spPr>
          <a:xfrm>
            <a:off x="7896226" y="4724401"/>
            <a:ext cx="360363" cy="360363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b="1" dirty="0">
                <a:solidFill>
                  <a:srgbClr val="002060"/>
                </a:solidFill>
              </a:rPr>
              <a:t>4</a:t>
            </a:r>
          </a:p>
        </p:txBody>
      </p:sp>
      <p:pic>
        <p:nvPicPr>
          <p:cNvPr id="38933" name="Picture 23" descr="File:Illu urinary system number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9" r="3117"/>
          <a:stretch>
            <a:fillRect/>
          </a:stretch>
        </p:blipFill>
        <p:spPr bwMode="auto">
          <a:xfrm>
            <a:off x="1966914" y="2127250"/>
            <a:ext cx="2833687" cy="367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 descr="Imagem relacionada">
            <a:extLst>
              <a:ext uri="{FF2B5EF4-FFF2-40B4-BE49-F238E27FC236}">
                <a16:creationId xmlns:a16="http://schemas.microsoft.com/office/drawing/2014/main" id="{CD0A9B34-79C5-4AF7-B049-D98D7C9D06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ítulo 4">
            <a:extLst>
              <a:ext uri="{FF2B5EF4-FFF2-40B4-BE49-F238E27FC236}">
                <a16:creationId xmlns:a16="http://schemas.microsoft.com/office/drawing/2014/main" id="{7B9FFEE3-F403-482E-9518-7E5F8DFE7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7146" y="80494"/>
            <a:ext cx="5405846" cy="922871"/>
          </a:xfrm>
        </p:spPr>
        <p:txBody>
          <a:bodyPr/>
          <a:lstStyle/>
          <a:p>
            <a:r>
              <a:rPr lang="pt-BR" b="1" dirty="0">
                <a:solidFill>
                  <a:srgbClr val="FF0000"/>
                </a:solidFill>
                <a:latin typeface="+mn-lt"/>
              </a:rPr>
              <a:t>SISTEMA EXCRETOR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4B276-048F-41C3-8D44-A7A7E90F1111}" type="slidenum">
              <a:rPr lang="pt-BR" smtClean="0"/>
              <a:t>44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913170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CaixaDeTexto 3"/>
          <p:cNvSpPr txBox="1">
            <a:spLocks noChangeArrowheads="1"/>
          </p:cNvSpPr>
          <p:nvPr/>
        </p:nvSpPr>
        <p:spPr bwMode="auto">
          <a:xfrm>
            <a:off x="1685925" y="0"/>
            <a:ext cx="5905500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chemeClr val="bg1"/>
                </a:solidFill>
              </a:rPr>
              <a:t>CIÊNCIAS NATURAIS, 8º Ano do Ensino Fundamental</a:t>
            </a: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pt-BR" altLang="pt-BR" sz="1600">
                <a:solidFill>
                  <a:schemeClr val="bg1"/>
                </a:solidFill>
              </a:rPr>
              <a:t>Caracterização dos órgãos que constituem o sistema urinário, suas funções e as principais excretas. </a:t>
            </a:r>
          </a:p>
        </p:txBody>
      </p:sp>
      <p:sp>
        <p:nvSpPr>
          <p:cNvPr id="2" name="Texto explicativo retangular com cantos arredondados 1"/>
          <p:cNvSpPr/>
          <p:nvPr/>
        </p:nvSpPr>
        <p:spPr>
          <a:xfrm>
            <a:off x="1660258" y="1989204"/>
            <a:ext cx="3533775" cy="1439862"/>
          </a:xfrm>
          <a:prstGeom prst="wedgeRoundRectCallout">
            <a:avLst>
              <a:gd name="adj1" fmla="val -21890"/>
              <a:gd name="adj2" fmla="val 47296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3400" b="1" dirty="0">
                <a:solidFill>
                  <a:srgbClr val="102766"/>
                </a:solidFill>
                <a:cs typeface="Arial" charset="0"/>
              </a:rPr>
              <a:t>Vocês já ouviram falar em “pedras nos rins”?</a:t>
            </a:r>
          </a:p>
        </p:txBody>
      </p:sp>
      <p:sp>
        <p:nvSpPr>
          <p:cNvPr id="3" name="Canto dobrado 2"/>
          <p:cNvSpPr/>
          <p:nvPr/>
        </p:nvSpPr>
        <p:spPr>
          <a:xfrm>
            <a:off x="5808662" y="1268414"/>
            <a:ext cx="5873821" cy="5184775"/>
          </a:xfrm>
          <a:prstGeom prst="foldedCorner">
            <a:avLst>
              <a:gd name="adj" fmla="val 99"/>
            </a:avLst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r>
              <a:rPr lang="pt-BR" sz="2600" dirty="0">
                <a:solidFill>
                  <a:schemeClr val="tx1"/>
                </a:solidFill>
              </a:rPr>
              <a:t>Cálculos renais são grãos ou pedras que se formam por causa da cristalização de certos sais minerais concentrados em nosso organismo. Alojam-se nos rins, nos ureteres ou na bexiga urinária, e causam dores agudas. É preciso beber muita água. </a:t>
            </a:r>
          </a:p>
          <a:p>
            <a:pPr algn="just" eaLnBrk="1" hangingPunct="1">
              <a:defRPr/>
            </a:pPr>
            <a:r>
              <a:rPr lang="pt-BR" sz="2600" dirty="0">
                <a:solidFill>
                  <a:schemeClr val="tx1"/>
                </a:solidFill>
              </a:rPr>
              <a:t>Quando a pedra for grande e não puder ser eliminada pela uretra, é preciso fazer uma cirurgia ou um tratamento adequado para quebrá-la.</a:t>
            </a:r>
          </a:p>
        </p:txBody>
      </p:sp>
      <p:pic>
        <p:nvPicPr>
          <p:cNvPr id="39942" name="Picture 6" descr="C:\Users\VANDO RODRIGUES\Desktop\135px-Retro_woman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9" y="3360739"/>
            <a:ext cx="2428875" cy="359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Imagem relacionada">
            <a:extLst>
              <a:ext uri="{FF2B5EF4-FFF2-40B4-BE49-F238E27FC236}">
                <a16:creationId xmlns:a16="http://schemas.microsoft.com/office/drawing/2014/main" id="{3AC7DDFC-EF58-427E-9308-E9907ED2A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ítulo 4">
            <a:extLst>
              <a:ext uri="{FF2B5EF4-FFF2-40B4-BE49-F238E27FC236}">
                <a16:creationId xmlns:a16="http://schemas.microsoft.com/office/drawing/2014/main" id="{C1D7EE81-D1D6-4E6F-9BA8-3AC84B856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7146" y="80494"/>
            <a:ext cx="5405846" cy="922871"/>
          </a:xfrm>
        </p:spPr>
        <p:txBody>
          <a:bodyPr/>
          <a:lstStyle/>
          <a:p>
            <a:r>
              <a:rPr lang="pt-BR" b="1" dirty="0">
                <a:solidFill>
                  <a:srgbClr val="FF0000"/>
                </a:solidFill>
                <a:latin typeface="+mn-lt"/>
              </a:rPr>
              <a:t>SISTEMA EXCRETOR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4B276-048F-41C3-8D44-A7A7E90F1111}" type="slidenum">
              <a:rPr lang="pt-BR" smtClean="0"/>
              <a:t>45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468766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CaixaDeTexto 3"/>
          <p:cNvSpPr txBox="1">
            <a:spLocks noChangeArrowheads="1"/>
          </p:cNvSpPr>
          <p:nvPr/>
        </p:nvSpPr>
        <p:spPr bwMode="auto">
          <a:xfrm>
            <a:off x="1558925" y="-25400"/>
            <a:ext cx="5905500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chemeClr val="bg1"/>
                </a:solidFill>
              </a:rPr>
              <a:t>CIÊNCIAS NATURAIS, 8º Ano do Ensino Fundamental</a:t>
            </a: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pt-BR" altLang="pt-BR" sz="1600">
                <a:solidFill>
                  <a:schemeClr val="bg1"/>
                </a:solidFill>
              </a:rPr>
              <a:t>Caracterização dos órgãos que constituem o sistema urinário, suas funções e as principais excretas. </a:t>
            </a:r>
          </a:p>
        </p:txBody>
      </p:sp>
      <p:sp>
        <p:nvSpPr>
          <p:cNvPr id="2" name="Texto explicativo retangular com cantos arredondados 1"/>
          <p:cNvSpPr/>
          <p:nvPr/>
        </p:nvSpPr>
        <p:spPr>
          <a:xfrm>
            <a:off x="1382263" y="2715937"/>
            <a:ext cx="3533775" cy="1655762"/>
          </a:xfrm>
          <a:prstGeom prst="wedgeRoundRectCallout">
            <a:avLst>
              <a:gd name="adj1" fmla="val -14991"/>
              <a:gd name="adj2" fmla="val 47837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3400" b="1" dirty="0" smtClean="0">
                <a:solidFill>
                  <a:srgbClr val="102766"/>
                </a:solidFill>
                <a:cs typeface="Arial" charset="0"/>
              </a:rPr>
              <a:t>Sobre a hemodiálise</a:t>
            </a:r>
            <a:r>
              <a:rPr lang="pt-BR" sz="3400" b="1" dirty="0">
                <a:solidFill>
                  <a:srgbClr val="102766"/>
                </a:solidFill>
                <a:cs typeface="Arial" charset="0"/>
              </a:rPr>
              <a:t>..</a:t>
            </a:r>
          </a:p>
        </p:txBody>
      </p:sp>
      <p:sp>
        <p:nvSpPr>
          <p:cNvPr id="3" name="Canto dobrado 2"/>
          <p:cNvSpPr/>
          <p:nvPr/>
        </p:nvSpPr>
        <p:spPr>
          <a:xfrm>
            <a:off x="5808663" y="1268414"/>
            <a:ext cx="4464050" cy="5113337"/>
          </a:xfrm>
          <a:prstGeom prst="foldedCorner">
            <a:avLst>
              <a:gd name="adj" fmla="val 9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2600" dirty="0">
                <a:solidFill>
                  <a:srgbClr val="002060"/>
                </a:solidFill>
              </a:rPr>
              <a:t>Em algumas pessoas, o trabalho de “purificação” do sangue realizado pelos rins é deficiente e, por isso, elas precisam se submeter periodicamente à </a:t>
            </a:r>
            <a:r>
              <a:rPr lang="pt-BR" sz="2600" i="1" dirty="0">
                <a:solidFill>
                  <a:srgbClr val="002060"/>
                </a:solidFill>
              </a:rPr>
              <a:t>hemodiálise</a:t>
            </a:r>
            <a:r>
              <a:rPr lang="pt-BR" sz="2600" dirty="0">
                <a:solidFill>
                  <a:srgbClr val="002060"/>
                </a:solidFill>
              </a:rPr>
              <a:t>. Assim o sangue vai sendo retirado e “purificado” num aparelho que atua como um “rim artificial”. Depois que o aparelho retira os resíduos do sangue, ele é devolvido “limpo” para o indivíduo.</a:t>
            </a:r>
          </a:p>
        </p:txBody>
      </p:sp>
      <p:sp>
        <p:nvSpPr>
          <p:cNvPr id="7" name="Retângulo 1">
            <a:extLst>
              <a:ext uri="{FF2B5EF4-FFF2-40B4-BE49-F238E27FC236}">
                <a16:creationId xmlns:a16="http://schemas.microsoft.com/office/drawing/2014/main" id="{0DC91FB4-009D-48C9-85B5-4C083D3F24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0627" y="777625"/>
            <a:ext cx="67881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800" b="1" i="1" dirty="0">
                <a:solidFill>
                  <a:srgbClr val="00B0F0"/>
                </a:solidFill>
              </a:rPr>
              <a:t>Rins, purificadores do sangue</a:t>
            </a:r>
          </a:p>
        </p:txBody>
      </p:sp>
      <p:pic>
        <p:nvPicPr>
          <p:cNvPr id="8" name="Picture 2" descr="Imagem relacionada">
            <a:extLst>
              <a:ext uri="{FF2B5EF4-FFF2-40B4-BE49-F238E27FC236}">
                <a16:creationId xmlns:a16="http://schemas.microsoft.com/office/drawing/2014/main" id="{7769E100-C25E-4F66-897F-FC7DED670D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ítulo 4">
            <a:extLst>
              <a:ext uri="{FF2B5EF4-FFF2-40B4-BE49-F238E27FC236}">
                <a16:creationId xmlns:a16="http://schemas.microsoft.com/office/drawing/2014/main" id="{3FB6A9E7-A794-4B8F-9B7C-CF0262E37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7146" y="80494"/>
            <a:ext cx="5405846" cy="922871"/>
          </a:xfrm>
        </p:spPr>
        <p:txBody>
          <a:bodyPr/>
          <a:lstStyle/>
          <a:p>
            <a:r>
              <a:rPr lang="pt-BR" b="1" dirty="0">
                <a:solidFill>
                  <a:srgbClr val="FF0000"/>
                </a:solidFill>
                <a:latin typeface="+mn-lt"/>
              </a:rPr>
              <a:t>SISTEMA EXCRETOR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4B276-048F-41C3-8D44-A7A7E90F1111}" type="slidenum">
              <a:rPr lang="pt-BR" smtClean="0"/>
              <a:t>46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412802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163" y="2379350"/>
            <a:ext cx="4693462" cy="4313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Retângulo 4"/>
          <p:cNvSpPr>
            <a:spLocks noChangeArrowheads="1"/>
          </p:cNvSpPr>
          <p:nvPr/>
        </p:nvSpPr>
        <p:spPr bwMode="auto">
          <a:xfrm>
            <a:off x="365919" y="870743"/>
            <a:ext cx="11480338" cy="169706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514350" indent="-514350" algn="just">
              <a:lnSpc>
                <a:spcPct val="150000"/>
              </a:lnSpc>
              <a:buClr>
                <a:srgbClr val="002060"/>
              </a:buClr>
              <a:buSzPct val="80000"/>
              <a:buFont typeface="Wingdings" pitchFamily="2" charset="2"/>
              <a:buChar char="v"/>
            </a:pPr>
            <a:r>
              <a:rPr lang="pt-BR" altLang="pt-BR" sz="2400" dirty="0">
                <a:latin typeface="Calibri" pitchFamily="34" charset="0"/>
                <a:cs typeface="Arial" charset="0"/>
              </a:rPr>
              <a:t>Esquema representativo do circuito de hemodiálise. O sangue é retirado do paciente por um acesso venoso e impulsionado por uma bomba até o filtro, sendo então devolvido ao paciente.</a:t>
            </a:r>
          </a:p>
        </p:txBody>
      </p:sp>
      <p:pic>
        <p:nvPicPr>
          <p:cNvPr id="4199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425" y="2830514"/>
            <a:ext cx="2725738" cy="388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1" name="Retângulo 11"/>
          <p:cNvSpPr>
            <a:spLocks noChangeArrowheads="1"/>
          </p:cNvSpPr>
          <p:nvPr/>
        </p:nvSpPr>
        <p:spPr bwMode="auto">
          <a:xfrm>
            <a:off x="7464424" y="2197100"/>
            <a:ext cx="3614701" cy="58907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002060"/>
              </a:buClr>
              <a:buSzPct val="80000"/>
            </a:pPr>
            <a:r>
              <a:rPr lang="pt-BR" altLang="pt-BR" sz="2400" dirty="0">
                <a:latin typeface="Calibri" pitchFamily="34" charset="0"/>
                <a:cs typeface="Arial" charset="0"/>
              </a:rPr>
              <a:t>Máquina de hemodiálise</a:t>
            </a:r>
          </a:p>
        </p:txBody>
      </p:sp>
      <p:pic>
        <p:nvPicPr>
          <p:cNvPr id="9" name="Picture 2" descr="Imagem relacionada">
            <a:extLst>
              <a:ext uri="{FF2B5EF4-FFF2-40B4-BE49-F238E27FC236}">
                <a16:creationId xmlns:a16="http://schemas.microsoft.com/office/drawing/2014/main" id="{4D625ED0-9031-43B2-B788-9CBD6D6E3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ítulo 4">
            <a:extLst>
              <a:ext uri="{FF2B5EF4-FFF2-40B4-BE49-F238E27FC236}">
                <a16:creationId xmlns:a16="http://schemas.microsoft.com/office/drawing/2014/main" id="{140D409D-7538-4DA4-9CAB-850F014A4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7146" y="80494"/>
            <a:ext cx="5405846" cy="922871"/>
          </a:xfrm>
        </p:spPr>
        <p:txBody>
          <a:bodyPr/>
          <a:lstStyle/>
          <a:p>
            <a:r>
              <a:rPr lang="pt-BR" b="1" dirty="0">
                <a:solidFill>
                  <a:srgbClr val="FF0000"/>
                </a:solidFill>
                <a:latin typeface="+mn-lt"/>
              </a:rPr>
              <a:t>SISTEMA EXCRETOR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4B276-048F-41C3-8D44-A7A7E90F1111}" type="slidenum">
              <a:rPr lang="pt-BR" smtClean="0"/>
              <a:t>47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889255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455042" y="492717"/>
            <a:ext cx="6898758" cy="1325563"/>
          </a:xfrm>
        </p:spPr>
        <p:txBody>
          <a:bodyPr/>
          <a:lstStyle/>
          <a:p>
            <a:pPr eaLnBrk="1" hangingPunct="1">
              <a:defRPr/>
            </a:pPr>
            <a:r>
              <a:rPr lang="pt-PT" dirty="0"/>
              <a:t>A Pele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pt-PT" sz="2400" dirty="0"/>
              <a:t>Além de recobrir todo o nosso corpo também tem a função excretora.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pt-PT" sz="2400" dirty="0"/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pt-PT" sz="2400" dirty="0"/>
              <a:t>Formação:</a:t>
            </a:r>
          </a:p>
          <a:p>
            <a:pPr lvl="1" algn="just">
              <a:lnSpc>
                <a:spcPct val="150000"/>
              </a:lnSpc>
            </a:pPr>
            <a:r>
              <a:rPr lang="pt-PT" dirty="0"/>
              <a:t>Derme;</a:t>
            </a:r>
          </a:p>
          <a:p>
            <a:pPr lvl="1" algn="just">
              <a:lnSpc>
                <a:spcPct val="150000"/>
              </a:lnSpc>
            </a:pPr>
            <a:r>
              <a:rPr lang="pt-PT" dirty="0"/>
              <a:t>Epiderme;</a:t>
            </a:r>
          </a:p>
          <a:p>
            <a:pPr lvl="1" algn="just">
              <a:lnSpc>
                <a:spcPct val="150000"/>
              </a:lnSpc>
            </a:pPr>
            <a:endParaRPr lang="pt-PT" dirty="0"/>
          </a:p>
        </p:txBody>
      </p:sp>
      <p:pic>
        <p:nvPicPr>
          <p:cNvPr id="9220" name="Picture 11" descr="mainvisual_skinca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91"/>
          <a:stretch>
            <a:fillRect/>
          </a:stretch>
        </p:blipFill>
        <p:spPr bwMode="auto">
          <a:xfrm>
            <a:off x="7680325" y="3141664"/>
            <a:ext cx="2736850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13" descr="bebe-pai-maos-~-8320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0" y="3573463"/>
            <a:ext cx="285750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9" descr="beb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25" y="5157788"/>
            <a:ext cx="2000250" cy="152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Imagem relacionada">
            <a:extLst>
              <a:ext uri="{FF2B5EF4-FFF2-40B4-BE49-F238E27FC236}">
                <a16:creationId xmlns:a16="http://schemas.microsoft.com/office/drawing/2014/main" id="{30E452EF-EC40-4686-9C99-A877C39C5E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ítulo 4">
            <a:extLst>
              <a:ext uri="{FF2B5EF4-FFF2-40B4-BE49-F238E27FC236}">
                <a16:creationId xmlns:a16="http://schemas.microsoft.com/office/drawing/2014/main" id="{FAC5206D-A302-4795-8854-40CD02208D13}"/>
              </a:ext>
            </a:extLst>
          </p:cNvPr>
          <p:cNvSpPr txBox="1">
            <a:spLocks/>
          </p:cNvSpPr>
          <p:nvPr/>
        </p:nvSpPr>
        <p:spPr>
          <a:xfrm>
            <a:off x="3427146" y="80494"/>
            <a:ext cx="5405846" cy="9228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>
                <a:solidFill>
                  <a:srgbClr val="FF0000"/>
                </a:solidFill>
                <a:latin typeface="+mn-lt"/>
              </a:rPr>
              <a:t>SISTEMA EXCRETOR</a:t>
            </a:r>
            <a:endParaRPr lang="pt-BR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4B276-048F-41C3-8D44-A7A7E90F1111}" type="slidenum">
              <a:rPr lang="pt-BR" smtClean="0"/>
              <a:t>48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1413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10470" y="809329"/>
            <a:ext cx="1745512" cy="1130226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  <a:defRPr/>
            </a:pPr>
            <a:r>
              <a:rPr lang="pt-PT" sz="4400" dirty="0"/>
              <a:t>Pele</a:t>
            </a:r>
          </a:p>
        </p:txBody>
      </p:sp>
      <p:pic>
        <p:nvPicPr>
          <p:cNvPr id="10243" name="Picture 5" descr="Image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146" y="2176137"/>
            <a:ext cx="5896152" cy="4422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Imagem relacionada">
            <a:extLst>
              <a:ext uri="{FF2B5EF4-FFF2-40B4-BE49-F238E27FC236}">
                <a16:creationId xmlns:a16="http://schemas.microsoft.com/office/drawing/2014/main" id="{FCD4A39C-8B85-4485-95EA-0CF83CC1D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ulo 4">
            <a:extLst>
              <a:ext uri="{FF2B5EF4-FFF2-40B4-BE49-F238E27FC236}">
                <a16:creationId xmlns:a16="http://schemas.microsoft.com/office/drawing/2014/main" id="{33F455CC-1C99-4AF5-95C9-135DF55CE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7146" y="80494"/>
            <a:ext cx="5405846" cy="922871"/>
          </a:xfrm>
        </p:spPr>
        <p:txBody>
          <a:bodyPr/>
          <a:lstStyle/>
          <a:p>
            <a:r>
              <a:rPr lang="pt-BR" b="1" dirty="0">
                <a:solidFill>
                  <a:srgbClr val="FF0000"/>
                </a:solidFill>
                <a:latin typeface="+mn-lt"/>
              </a:rPr>
              <a:t>SISTEMA EXCRETOR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4B276-048F-41C3-8D44-A7A7E90F1111}" type="slidenum">
              <a:rPr lang="pt-BR" smtClean="0"/>
              <a:t>49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0467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48710"/>
            <a:ext cx="10515600" cy="1325563"/>
          </a:xfrm>
        </p:spPr>
        <p:txBody>
          <a:bodyPr/>
          <a:lstStyle/>
          <a:p>
            <a:pPr eaLnBrk="1" hangingPunct="1">
              <a:defRPr/>
            </a:pPr>
            <a:r>
              <a:rPr lang="pt-PT" b="1" dirty="0"/>
              <a:t>Eliminação dos produtos da atividade celular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1448207" y="2641841"/>
            <a:ext cx="23050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PT" altLang="pt-BR" sz="2400" b="1" dirty="0"/>
              <a:t>Atividade celular libera:</a:t>
            </a:r>
          </a:p>
        </p:txBody>
      </p:sp>
      <p:sp>
        <p:nvSpPr>
          <p:cNvPr id="4100" name="AutoShape 6"/>
          <p:cNvSpPr>
            <a:spLocks/>
          </p:cNvSpPr>
          <p:nvPr/>
        </p:nvSpPr>
        <p:spPr bwMode="auto">
          <a:xfrm>
            <a:off x="3863975" y="2255262"/>
            <a:ext cx="647700" cy="2037338"/>
          </a:xfrm>
          <a:prstGeom prst="leftBrace">
            <a:avLst>
              <a:gd name="adj1" fmla="val 3519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800"/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4534381" y="2634120"/>
            <a:ext cx="3600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PT" altLang="pt-BR" sz="1800" dirty="0"/>
              <a:t>Umas são </a:t>
            </a:r>
            <a:r>
              <a:rPr lang="pt-PT" altLang="pt-BR" sz="1800" b="1" dirty="0">
                <a:solidFill>
                  <a:schemeClr val="hlink"/>
                </a:solidFill>
              </a:rPr>
              <a:t>úteis</a:t>
            </a:r>
            <a:r>
              <a:rPr lang="pt-PT" altLang="pt-BR" sz="1800" dirty="0"/>
              <a:t> ao organismo;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4367213" y="3573463"/>
            <a:ext cx="54737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PT" altLang="pt-BR" sz="1800"/>
              <a:t>Outras são </a:t>
            </a:r>
            <a:r>
              <a:rPr lang="pt-PT" altLang="pt-BR" sz="1800" b="1">
                <a:solidFill>
                  <a:schemeClr val="hlink"/>
                </a:solidFill>
              </a:rPr>
              <a:t>prejudiciais</a:t>
            </a:r>
            <a:r>
              <a:rPr lang="pt-PT" altLang="pt-BR" sz="1800"/>
              <a:t> e têm que ser eliminadas</a:t>
            </a: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5880894" y="4080434"/>
            <a:ext cx="423066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PT" altLang="pt-BR" sz="1800" dirty="0"/>
              <a:t>é o caso:</a:t>
            </a:r>
          </a:p>
          <a:p>
            <a:pPr eaLnBrk="1" hangingPunct="1">
              <a:spcBef>
                <a:spcPct val="50000"/>
              </a:spcBef>
              <a:buClrTx/>
              <a:buSzTx/>
              <a:buNone/>
            </a:pPr>
            <a:r>
              <a:rPr lang="pt-PT" altLang="pt-BR" sz="1800" dirty="0"/>
              <a:t>- dióxido de carbono;</a:t>
            </a:r>
          </a:p>
          <a:p>
            <a:pPr eaLnBrk="1" hangingPunct="1">
              <a:spcBef>
                <a:spcPct val="50000"/>
              </a:spcBef>
              <a:buClrTx/>
              <a:buSzTx/>
              <a:buNone/>
            </a:pPr>
            <a:r>
              <a:rPr lang="pt-PT" altLang="pt-BR" sz="1800" dirty="0"/>
              <a:t>- resíduos que se dissolvem na água.</a:t>
            </a: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5808663" y="5665788"/>
            <a:ext cx="2736850" cy="119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PT" altLang="pt-BR" sz="1800"/>
              <a:t>Constituindo:</a:t>
            </a:r>
          </a:p>
          <a:p>
            <a:pPr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ü"/>
            </a:pPr>
            <a:r>
              <a:rPr lang="pt-PT" altLang="pt-BR" sz="1800" b="1">
                <a:solidFill>
                  <a:schemeClr val="hlink"/>
                </a:solidFill>
              </a:rPr>
              <a:t>Suor;</a:t>
            </a:r>
          </a:p>
          <a:p>
            <a:pPr eaLnBrk="1" hangingPunct="1">
              <a:spcBef>
                <a:spcPct val="50000"/>
              </a:spcBef>
              <a:buClrTx/>
              <a:buSzTx/>
              <a:buFont typeface="Wingdings" panose="05000000000000000000" pitchFamily="2" charset="2"/>
              <a:buChar char="ü"/>
            </a:pPr>
            <a:r>
              <a:rPr lang="pt-PT" altLang="pt-BR" sz="1800" b="1">
                <a:solidFill>
                  <a:schemeClr val="hlink"/>
                </a:solidFill>
              </a:rPr>
              <a:t>Urina.</a:t>
            </a:r>
          </a:p>
        </p:txBody>
      </p:sp>
      <p:sp>
        <p:nvSpPr>
          <p:cNvPr id="6155" name="AutoShape 11"/>
          <p:cNvSpPr>
            <a:spLocks noChangeArrowheads="1"/>
          </p:cNvSpPr>
          <p:nvPr/>
        </p:nvSpPr>
        <p:spPr bwMode="auto">
          <a:xfrm>
            <a:off x="5159376" y="4941888"/>
            <a:ext cx="360363" cy="1655762"/>
          </a:xfrm>
          <a:prstGeom prst="curvedRightArrow">
            <a:avLst>
              <a:gd name="adj1" fmla="val 91894"/>
              <a:gd name="adj2" fmla="val 183788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800"/>
          </a:p>
        </p:txBody>
      </p:sp>
      <p:pic>
        <p:nvPicPr>
          <p:cNvPr id="4106" name="Picture 14" descr="celula_anim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790" y="3772874"/>
            <a:ext cx="2920593" cy="2767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Imagem relacionada">
            <a:extLst>
              <a:ext uri="{FF2B5EF4-FFF2-40B4-BE49-F238E27FC236}">
                <a16:creationId xmlns:a16="http://schemas.microsoft.com/office/drawing/2014/main" id="{886E5F58-EAA6-4AA4-8A40-6BF644BA48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ítulo 4">
            <a:extLst>
              <a:ext uri="{FF2B5EF4-FFF2-40B4-BE49-F238E27FC236}">
                <a16:creationId xmlns:a16="http://schemas.microsoft.com/office/drawing/2014/main" id="{A6B45341-5C00-4CB7-819E-E99E631AA694}"/>
              </a:ext>
            </a:extLst>
          </p:cNvPr>
          <p:cNvSpPr txBox="1">
            <a:spLocks/>
          </p:cNvSpPr>
          <p:nvPr/>
        </p:nvSpPr>
        <p:spPr>
          <a:xfrm>
            <a:off x="3427146" y="80494"/>
            <a:ext cx="5405846" cy="9228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>
                <a:solidFill>
                  <a:srgbClr val="FF0000"/>
                </a:solidFill>
                <a:latin typeface="+mn-lt"/>
              </a:rPr>
              <a:t>SISTEMA EXCRETOR</a:t>
            </a:r>
            <a:endParaRPr lang="pt-BR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4B276-048F-41C3-8D44-A7A7E90F1111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887547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9" grpId="0"/>
      <p:bldP spid="6151" grpId="0"/>
      <p:bldP spid="6152" grpId="0"/>
      <p:bldP spid="6153" grpId="0"/>
      <p:bldP spid="6154" grpId="0"/>
      <p:bldP spid="615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402119" y="640589"/>
            <a:ext cx="3387762" cy="8477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PT" sz="3200" b="1" dirty="0">
                <a:latin typeface="+mn-lt"/>
                <a:ea typeface="+mn-ea"/>
                <a:cs typeface="+mn-cs"/>
              </a:rPr>
              <a:t>Formação do suor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0250" y="2048408"/>
            <a:ext cx="11655189" cy="4809591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pt-PT" sz="2400" dirty="0"/>
              <a:t>● Produzido por glândulas sudoríparas.</a:t>
            </a:r>
          </a:p>
          <a:p>
            <a:pPr marL="0" indent="0" algn="just">
              <a:lnSpc>
                <a:spcPct val="150000"/>
              </a:lnSpc>
              <a:spcBef>
                <a:spcPct val="0"/>
              </a:spcBef>
              <a:buNone/>
              <a:defRPr/>
            </a:pPr>
            <a:endParaRPr lang="pt-PT" sz="2400" dirty="0"/>
          </a:p>
          <a:p>
            <a:pPr marL="0" indent="0" algn="just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pt-PT" sz="2400" b="1" dirty="0"/>
              <a:t> Processo de Formação:</a:t>
            </a:r>
          </a:p>
          <a:p>
            <a:pPr marL="0" indent="0" algn="just">
              <a:lnSpc>
                <a:spcPct val="150000"/>
              </a:lnSpc>
              <a:spcBef>
                <a:spcPct val="0"/>
              </a:spcBef>
              <a:buNone/>
              <a:defRPr/>
            </a:pPr>
            <a:endParaRPr lang="pt-PT" sz="2400" dirty="0"/>
          </a:p>
          <a:p>
            <a:pPr marL="0" indent="0" algn="just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pt-PT" sz="2400" dirty="0"/>
              <a:t>● As glândulas sudoríparas estão envolvidas por vasos capilares que depositam nestas parte da água com produtos residuais, formando-se o suor; </a:t>
            </a:r>
          </a:p>
          <a:p>
            <a:pPr marL="0" indent="0" algn="just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pt-PT" sz="2400" dirty="0"/>
              <a:t>● O suor é armazenado e sai para o exterior pelos poros da pele;</a:t>
            </a:r>
          </a:p>
        </p:txBody>
      </p:sp>
      <p:pic>
        <p:nvPicPr>
          <p:cNvPr id="7" name="Picture 2" descr="Imagem relacionada">
            <a:extLst>
              <a:ext uri="{FF2B5EF4-FFF2-40B4-BE49-F238E27FC236}">
                <a16:creationId xmlns:a16="http://schemas.microsoft.com/office/drawing/2014/main" id="{29DB67D2-19DB-4942-9B81-A9DE4609C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ítulo 4">
            <a:extLst>
              <a:ext uri="{FF2B5EF4-FFF2-40B4-BE49-F238E27FC236}">
                <a16:creationId xmlns:a16="http://schemas.microsoft.com/office/drawing/2014/main" id="{F0F7727D-6A43-4145-92F4-3E6026AAD9FE}"/>
              </a:ext>
            </a:extLst>
          </p:cNvPr>
          <p:cNvSpPr txBox="1">
            <a:spLocks/>
          </p:cNvSpPr>
          <p:nvPr/>
        </p:nvSpPr>
        <p:spPr>
          <a:xfrm>
            <a:off x="3427146" y="80494"/>
            <a:ext cx="5405846" cy="9228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>
                <a:solidFill>
                  <a:srgbClr val="FF0000"/>
                </a:solidFill>
                <a:latin typeface="+mn-lt"/>
              </a:rPr>
              <a:t>SISTEMA EXCRETOR</a:t>
            </a:r>
            <a:endParaRPr lang="pt-BR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2" name="Picture 2" descr="Suor. O que é o suor e qual a sua função? - Brasil Escola">
            <a:extLst>
              <a:ext uri="{FF2B5EF4-FFF2-40B4-BE49-F238E27FC236}">
                <a16:creationId xmlns:a16="http://schemas.microsoft.com/office/drawing/2014/main" id="{77883457-2686-4DDA-BDF9-1CCA4AE52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881" y="1563459"/>
            <a:ext cx="3562350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4B276-048F-41C3-8D44-A7A7E90F1111}" type="slidenum">
              <a:rPr lang="pt-BR" smtClean="0"/>
              <a:t>50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945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6603" y="1466874"/>
            <a:ext cx="11354937" cy="4525962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pt-PT" sz="2400" dirty="0"/>
              <a:t>A saída do suor beneficia o organismo por tirar dele substâncias tóxicas e também por ajudar a regular a temperatura do corpo.</a:t>
            </a:r>
          </a:p>
        </p:txBody>
      </p:sp>
      <p:pic>
        <p:nvPicPr>
          <p:cNvPr id="12291" name="Picture 5" descr="su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917" y="2806995"/>
            <a:ext cx="4918075" cy="3859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Imagem relacionada">
            <a:extLst>
              <a:ext uri="{FF2B5EF4-FFF2-40B4-BE49-F238E27FC236}">
                <a16:creationId xmlns:a16="http://schemas.microsoft.com/office/drawing/2014/main" id="{23531240-5C29-4774-AAB0-7C908A4B8E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ulo 4">
            <a:extLst>
              <a:ext uri="{FF2B5EF4-FFF2-40B4-BE49-F238E27FC236}">
                <a16:creationId xmlns:a16="http://schemas.microsoft.com/office/drawing/2014/main" id="{18A4C996-7349-425E-BE20-AB74BD01A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7146" y="80494"/>
            <a:ext cx="5405846" cy="922871"/>
          </a:xfrm>
        </p:spPr>
        <p:txBody>
          <a:bodyPr/>
          <a:lstStyle/>
          <a:p>
            <a:r>
              <a:rPr lang="pt-BR" b="1" dirty="0">
                <a:solidFill>
                  <a:srgbClr val="FF0000"/>
                </a:solidFill>
                <a:latin typeface="+mn-lt"/>
              </a:rPr>
              <a:t>SISTEMA EXCRETOR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4B276-048F-41C3-8D44-A7A7E90F1111}" type="slidenum">
              <a:rPr lang="pt-BR" smtClean="0"/>
              <a:t>51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8313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1" y="460715"/>
            <a:ext cx="7331082" cy="1325563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pt-PT" sz="3600" b="1" dirty="0"/>
              <a:t>Cuidados a ter com o Sistema Urinário: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0376" y="1600200"/>
            <a:ext cx="11218460" cy="4364665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pt-PT" sz="2400" dirty="0"/>
              <a:t>Beber água em quantidade suficiente para repor a que se elimina;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endParaRPr lang="pt-PT" sz="2400" dirty="0"/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pt-PT" sz="2400" dirty="0"/>
              <a:t>Evitar beber bebidas alcoólicas;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endParaRPr lang="pt-PT" sz="2400" dirty="0"/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pt-PT" sz="2400" dirty="0"/>
              <a:t>Não comer demasiada carne;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endParaRPr lang="pt-PT" sz="2400" dirty="0"/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pt-PT" sz="2400" dirty="0"/>
              <a:t>Tomar medidas que evitem as infecções urinárias.</a:t>
            </a:r>
          </a:p>
        </p:txBody>
      </p:sp>
      <p:pic>
        <p:nvPicPr>
          <p:cNvPr id="13316" name="Picture 5" descr="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5559" y="4697117"/>
            <a:ext cx="14033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7" descr="FD00133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304" y="2612272"/>
            <a:ext cx="1222375" cy="158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AutoShape 8"/>
          <p:cNvSpPr>
            <a:spLocks noChangeArrowheads="1"/>
          </p:cNvSpPr>
          <p:nvPr/>
        </p:nvSpPr>
        <p:spPr bwMode="auto">
          <a:xfrm>
            <a:off x="8221804" y="2807253"/>
            <a:ext cx="1222375" cy="1296988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lnTo>
                  <a:pt x="17401" y="15493"/>
                </a:ln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lnTo>
                  <a:pt x="4198" y="6106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pic>
        <p:nvPicPr>
          <p:cNvPr id="8" name="Picture 2" descr="Imagem relacionada">
            <a:extLst>
              <a:ext uri="{FF2B5EF4-FFF2-40B4-BE49-F238E27FC236}">
                <a16:creationId xmlns:a16="http://schemas.microsoft.com/office/drawing/2014/main" id="{521CEE4B-1FFF-4DEA-998F-EB31F658B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ítulo 4">
            <a:extLst>
              <a:ext uri="{FF2B5EF4-FFF2-40B4-BE49-F238E27FC236}">
                <a16:creationId xmlns:a16="http://schemas.microsoft.com/office/drawing/2014/main" id="{B62ADEA3-4FB2-44E1-9D30-0840BD885CD5}"/>
              </a:ext>
            </a:extLst>
          </p:cNvPr>
          <p:cNvSpPr txBox="1">
            <a:spLocks/>
          </p:cNvSpPr>
          <p:nvPr/>
        </p:nvSpPr>
        <p:spPr>
          <a:xfrm>
            <a:off x="3427146" y="80494"/>
            <a:ext cx="5405846" cy="9228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>
                <a:solidFill>
                  <a:srgbClr val="FF0000"/>
                </a:solidFill>
                <a:latin typeface="+mn-lt"/>
              </a:rPr>
              <a:t>SISTEMA EXCRETOR</a:t>
            </a:r>
            <a:endParaRPr lang="pt-BR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4B276-048F-41C3-8D44-A7A7E90F1111}" type="slidenum">
              <a:rPr lang="pt-BR" smtClean="0"/>
              <a:t>52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2430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91 -0.04533  L 0.125 -0.16667  L 0.158 -0.04533  L 0.249 0  L 0.158 0.04533  L 0.125 0.16667  L 0.091 0.04533  L 0 0  Z" pathEditMode="relative" ptsTypes="">
                                      <p:cBhvr>
                                        <p:cTn id="15" dur="2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007782" y="545878"/>
            <a:ext cx="9145771" cy="1325563"/>
          </a:xfrm>
        </p:spPr>
        <p:txBody>
          <a:bodyPr/>
          <a:lstStyle/>
          <a:p>
            <a:pPr eaLnBrk="1" hangingPunct="1">
              <a:defRPr/>
            </a:pPr>
            <a:r>
              <a:rPr lang="pt-PT" dirty="0"/>
              <a:t>Cuidados a ter com a Pele: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1194" y="1825625"/>
            <a:ext cx="11012606" cy="43513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PT" sz="2400" dirty="0"/>
              <a:t>Tomar banho e vestir roupa lavada com frequência, se possível diariamente;</a:t>
            </a:r>
          </a:p>
          <a:p>
            <a:pPr eaLnBrk="1" hangingPunct="1">
              <a:defRPr/>
            </a:pPr>
            <a:endParaRPr lang="pt-PT" sz="2400" dirty="0"/>
          </a:p>
          <a:p>
            <a:pPr eaLnBrk="1" hangingPunct="1">
              <a:defRPr/>
            </a:pPr>
            <a:r>
              <a:rPr lang="pt-PT" sz="2400" dirty="0"/>
              <a:t>Evitar a secura excessiva da pele;</a:t>
            </a:r>
          </a:p>
          <a:p>
            <a:pPr eaLnBrk="1" hangingPunct="1">
              <a:defRPr/>
            </a:pPr>
            <a:endParaRPr lang="pt-PT" sz="2400" dirty="0"/>
          </a:p>
          <a:p>
            <a:pPr eaLnBrk="1" hangingPunct="1">
              <a:defRPr/>
            </a:pPr>
            <a:r>
              <a:rPr lang="pt-PT" sz="2400" dirty="0"/>
              <a:t>Desinfectar bem os golpes e feridas;</a:t>
            </a:r>
          </a:p>
          <a:p>
            <a:pPr eaLnBrk="1" hangingPunct="1">
              <a:defRPr/>
            </a:pPr>
            <a:endParaRPr lang="pt-PT" sz="2400" dirty="0"/>
          </a:p>
          <a:p>
            <a:pPr eaLnBrk="1" hangingPunct="1">
              <a:defRPr/>
            </a:pPr>
            <a:r>
              <a:rPr lang="pt-PT" sz="2400" dirty="0"/>
              <a:t>Proteger a pele da acção prolongada dos raios solares.</a:t>
            </a:r>
          </a:p>
        </p:txBody>
      </p:sp>
      <p:pic>
        <p:nvPicPr>
          <p:cNvPr id="14340" name="Picture 5" descr="ze-plenarinho-tomando-banh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7663" y="4649790"/>
            <a:ext cx="13335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7" descr="461840-3654-c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563" y="2492376"/>
            <a:ext cx="1054100" cy="149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Imagem relacionada">
            <a:extLst>
              <a:ext uri="{FF2B5EF4-FFF2-40B4-BE49-F238E27FC236}">
                <a16:creationId xmlns:a16="http://schemas.microsoft.com/office/drawing/2014/main" id="{692B1A01-3F68-4BE1-855F-DF5A58905B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ítulo 4">
            <a:extLst>
              <a:ext uri="{FF2B5EF4-FFF2-40B4-BE49-F238E27FC236}">
                <a16:creationId xmlns:a16="http://schemas.microsoft.com/office/drawing/2014/main" id="{C902616B-7B07-4A24-872A-89B079063D10}"/>
              </a:ext>
            </a:extLst>
          </p:cNvPr>
          <p:cNvSpPr txBox="1">
            <a:spLocks/>
          </p:cNvSpPr>
          <p:nvPr/>
        </p:nvSpPr>
        <p:spPr>
          <a:xfrm>
            <a:off x="3427146" y="80494"/>
            <a:ext cx="5405846" cy="9228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>
                <a:solidFill>
                  <a:srgbClr val="FF0000"/>
                </a:solidFill>
                <a:latin typeface="+mn-lt"/>
              </a:rPr>
              <a:t>SISTEMA EXCRETOR</a:t>
            </a:r>
            <a:endParaRPr lang="pt-BR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4B276-048F-41C3-8D44-A7A7E90F1111}" type="slidenum">
              <a:rPr lang="pt-BR" smtClean="0"/>
              <a:t>53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836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12 -0.024  0.033 -0.05867  0.058 -0.05867  C 0.095 -0.05867  0.125 -0.02267  0.125 0.02267  C 0.125 0.03733  0.122 0.05067  0.116 0.06267  C 0.117 0.06267  0 0.24267  0 0.244  C 0 0.24267  -0.117 0.06267  -0.116 0.06267  C -0.122 0.05067  -0.125 0.03733  -0.125 0.02267  C -0.125 -0.02267  -0.095 -0.05867  -0.057 -0.05867  C -0.033 -0.05867  -0.012 -0.024  0 0  Z" pathEditMode="relative" ptsTypes="">
                                      <p:cBhvr>
                                        <p:cTn id="6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165110" y="5556913"/>
            <a:ext cx="717872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/>
              <a:t>Contato/dúvidas: </a:t>
            </a:r>
            <a:r>
              <a:rPr lang="pt-BR" sz="3000" b="1" dirty="0">
                <a:hlinkClick r:id="rId2"/>
              </a:rPr>
              <a:t>elidamarnunes@usp.br</a:t>
            </a:r>
            <a:r>
              <a:rPr lang="pt-BR" sz="3000" b="1" dirty="0"/>
              <a:t> </a:t>
            </a:r>
          </a:p>
        </p:txBody>
      </p:sp>
      <p:sp>
        <p:nvSpPr>
          <p:cNvPr id="6" name="Título 4">
            <a:extLst>
              <a:ext uri="{FF2B5EF4-FFF2-40B4-BE49-F238E27FC236}">
                <a16:creationId xmlns:a16="http://schemas.microsoft.com/office/drawing/2014/main" id="{E183D233-3058-4E82-A403-AE710EA2203E}"/>
              </a:ext>
            </a:extLst>
          </p:cNvPr>
          <p:cNvSpPr txBox="1">
            <a:spLocks/>
          </p:cNvSpPr>
          <p:nvPr/>
        </p:nvSpPr>
        <p:spPr>
          <a:xfrm>
            <a:off x="348626" y="370494"/>
            <a:ext cx="5405846" cy="9228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solidFill>
                  <a:srgbClr val="FF0000"/>
                </a:solidFill>
                <a:latin typeface="+mn-lt"/>
              </a:rPr>
              <a:t>Referências</a:t>
            </a:r>
            <a:endParaRPr lang="pt-BR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99415" y="1423742"/>
            <a:ext cx="1156495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pt-BR" sz="2400" dirty="0" smtClean="0"/>
              <a:t>Douglas </a:t>
            </a:r>
            <a:r>
              <a:rPr lang="pt-BR" sz="2400" dirty="0" err="1"/>
              <a:t>Wilkin</a:t>
            </a:r>
            <a:r>
              <a:rPr lang="pt-BR" sz="2400" dirty="0"/>
              <a:t>, </a:t>
            </a:r>
            <a:r>
              <a:rPr lang="pt-BR" sz="2400" dirty="0" smtClean="0"/>
              <a:t>Jean </a:t>
            </a:r>
            <a:r>
              <a:rPr lang="pt-BR" sz="2400" dirty="0" err="1" smtClean="0"/>
              <a:t>Brainard</a:t>
            </a:r>
            <a:r>
              <a:rPr lang="pt-BR" sz="2400" dirty="0" smtClean="0"/>
              <a:t>. </a:t>
            </a:r>
            <a:r>
              <a:rPr lang="pt-BR" sz="2400" dirty="0" err="1"/>
              <a:t>Human</a:t>
            </a:r>
            <a:r>
              <a:rPr lang="pt-BR" sz="2400" dirty="0"/>
              <a:t> </a:t>
            </a:r>
            <a:r>
              <a:rPr lang="pt-BR" sz="2400" dirty="0" err="1" smtClean="0"/>
              <a:t>Biology</a:t>
            </a:r>
            <a:r>
              <a:rPr lang="pt-BR" sz="2400" dirty="0" smtClean="0"/>
              <a:t>.</a:t>
            </a:r>
            <a:r>
              <a:rPr lang="pt-BR" sz="2400" dirty="0"/>
              <a:t> </a:t>
            </a:r>
            <a:r>
              <a:rPr lang="pt-BR" sz="2400" dirty="0" err="1"/>
              <a:t>November</a:t>
            </a:r>
            <a:r>
              <a:rPr lang="pt-BR" sz="2400" dirty="0"/>
              <a:t> 7, </a:t>
            </a:r>
            <a:r>
              <a:rPr lang="pt-BR" sz="2400" dirty="0" smtClean="0"/>
              <a:t>2015. </a:t>
            </a:r>
            <a:r>
              <a:rPr lang="pt-BR" sz="2400" dirty="0" smtClean="0">
                <a:hlinkClick r:id="rId3"/>
              </a:rPr>
              <a:t>www.ck12.org</a:t>
            </a:r>
            <a:r>
              <a:rPr lang="pt-BR" sz="2400" dirty="0" smtClean="0"/>
              <a:t>.</a:t>
            </a:r>
          </a:p>
          <a:p>
            <a:endParaRPr lang="pt-BR" sz="2400" dirty="0" smtClean="0"/>
          </a:p>
          <a:p>
            <a:pPr marL="285750" indent="-285750">
              <a:buFontTx/>
              <a:buChar char="-"/>
            </a:pPr>
            <a:r>
              <a:rPr lang="pt-BR" sz="2400" dirty="0" err="1" smtClean="0"/>
              <a:t>Guyton</a:t>
            </a:r>
            <a:r>
              <a:rPr lang="pt-BR" sz="2400" dirty="0" smtClean="0"/>
              <a:t> e Hall. Tratado de Fisiologia Médica. 12. Ed. </a:t>
            </a:r>
            <a:r>
              <a:rPr lang="pt-BR" sz="2400" dirty="0" err="1" smtClean="0"/>
              <a:t>Elsevier</a:t>
            </a:r>
            <a:r>
              <a:rPr lang="pt-BR" sz="2400" dirty="0" smtClean="0"/>
              <a:t>, 2011.</a:t>
            </a:r>
          </a:p>
          <a:p>
            <a:endParaRPr lang="pt-BR" sz="2400" dirty="0" smtClean="0"/>
          </a:p>
          <a:p>
            <a:pPr marL="285750" indent="-285750">
              <a:buFontTx/>
              <a:buChar char="-"/>
            </a:pPr>
            <a:r>
              <a:rPr lang="pt-BR" sz="2400" dirty="0" smtClean="0"/>
              <a:t>Berne e Levy. Fisiologia. 7. Ed. </a:t>
            </a:r>
            <a:r>
              <a:rPr lang="pt-BR" sz="2400" dirty="0" err="1" smtClean="0"/>
              <a:t>Elsevier</a:t>
            </a:r>
            <a:r>
              <a:rPr lang="pt-BR" sz="2400" dirty="0" smtClean="0"/>
              <a:t>, 2018.</a:t>
            </a:r>
          </a:p>
          <a:p>
            <a:endParaRPr lang="pt-BR" sz="2400" dirty="0" smtClean="0"/>
          </a:p>
          <a:p>
            <a:pPr marL="285750" indent="-285750">
              <a:buFontTx/>
              <a:buChar char="-"/>
            </a:pPr>
            <a:r>
              <a:rPr lang="pt-BR" sz="2400" dirty="0">
                <a:cs typeface="Arial" charset="0"/>
              </a:rPr>
              <a:t> BARROS, Carlos; PAULINO, Wilson Roberto. </a:t>
            </a:r>
            <a:r>
              <a:rPr lang="pt-BR" sz="2400" b="1" dirty="0">
                <a:cs typeface="Arial" charset="0"/>
              </a:rPr>
              <a:t>Ciências</a:t>
            </a:r>
            <a:r>
              <a:rPr lang="pt-BR" sz="2400" dirty="0">
                <a:cs typeface="Arial" charset="0"/>
              </a:rPr>
              <a:t>:             O corpo humano. 4ª ed. São Paulo: Ática, 2009.</a:t>
            </a:r>
            <a:endParaRPr lang="pt-BR" sz="2400" dirty="0" smtClean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4B276-048F-41C3-8D44-A7A7E90F1111}" type="slidenum">
              <a:rPr lang="pt-BR" smtClean="0"/>
              <a:t>54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2878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7" descr="uri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992" y="3774559"/>
            <a:ext cx="2814195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775991" y="505843"/>
            <a:ext cx="7994792" cy="1325563"/>
          </a:xfrm>
        </p:spPr>
        <p:txBody>
          <a:bodyPr/>
          <a:lstStyle/>
          <a:p>
            <a:pPr eaLnBrk="1" hangingPunct="1">
              <a:defRPr/>
            </a:pPr>
            <a:r>
              <a:rPr lang="pt-PT" dirty="0"/>
              <a:t>Órgãos do Sistema Excretor: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7821" y="1927980"/>
            <a:ext cx="10009045" cy="4351338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pt-PT" sz="2400" dirty="0"/>
              <a:t>Pulmões e as vias respiratórias;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pt-PT" dirty="0"/>
              <a:t>Eliminam a maior parte do dióxido de carbono e do vapor de água.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pt-PT" dirty="0"/>
          </a:p>
          <a:p>
            <a:pPr eaLnBrk="1" hangingPunct="1">
              <a:lnSpc>
                <a:spcPct val="90000"/>
              </a:lnSpc>
              <a:defRPr/>
            </a:pPr>
            <a:r>
              <a:rPr lang="pt-PT" sz="2400" dirty="0"/>
              <a:t>Pele;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pt-PT" dirty="0"/>
              <a:t>Liberta o suor;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pt-PT" dirty="0"/>
          </a:p>
          <a:p>
            <a:pPr eaLnBrk="1" hangingPunct="1">
              <a:lnSpc>
                <a:spcPct val="90000"/>
              </a:lnSpc>
              <a:defRPr/>
            </a:pPr>
            <a:r>
              <a:rPr lang="pt-PT" sz="2400" dirty="0"/>
              <a:t>Sistema urinário;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pt-PT" dirty="0"/>
              <a:t>Produz e expulsa a urina.</a:t>
            </a:r>
          </a:p>
        </p:txBody>
      </p:sp>
      <p:pic>
        <p:nvPicPr>
          <p:cNvPr id="7" name="Picture 2" descr="Imagem relacionada">
            <a:extLst>
              <a:ext uri="{FF2B5EF4-FFF2-40B4-BE49-F238E27FC236}">
                <a16:creationId xmlns:a16="http://schemas.microsoft.com/office/drawing/2014/main" id="{61BD4A4F-192C-427F-A11A-59FAB0C832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ítulo 4">
            <a:extLst>
              <a:ext uri="{FF2B5EF4-FFF2-40B4-BE49-F238E27FC236}">
                <a16:creationId xmlns:a16="http://schemas.microsoft.com/office/drawing/2014/main" id="{3EEC027E-8BA8-45DD-96D7-55D0F1982874}"/>
              </a:ext>
            </a:extLst>
          </p:cNvPr>
          <p:cNvSpPr txBox="1">
            <a:spLocks/>
          </p:cNvSpPr>
          <p:nvPr/>
        </p:nvSpPr>
        <p:spPr>
          <a:xfrm>
            <a:off x="3427146" y="80494"/>
            <a:ext cx="5405846" cy="9228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rgbClr val="FF0000"/>
                </a:solidFill>
                <a:latin typeface="+mn-lt"/>
              </a:rPr>
              <a:t>SISTEMA EXCRETOR</a:t>
            </a:r>
          </a:p>
        </p:txBody>
      </p:sp>
      <p:pic>
        <p:nvPicPr>
          <p:cNvPr id="10242" name="Picture 2" descr="Desenho de Pulmões e brônquios pintado e colorido por Belmorim o dia 02 de  Julho do 2015">
            <a:extLst>
              <a:ext uri="{FF2B5EF4-FFF2-40B4-BE49-F238E27FC236}">
                <a16:creationId xmlns:a16="http://schemas.microsoft.com/office/drawing/2014/main" id="{9B27B9C1-AF73-43A6-9723-D15306247F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702" y="2720151"/>
            <a:ext cx="2814195" cy="2204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pele-humana-ilustração-conservada-em-estoque-39182020 - Enfermagem Florence">
            <a:extLst>
              <a:ext uri="{FF2B5EF4-FFF2-40B4-BE49-F238E27FC236}">
                <a16:creationId xmlns:a16="http://schemas.microsoft.com/office/drawing/2014/main" id="{ABA2031F-E1CF-4856-AFB6-70A98C9171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925" y="4864101"/>
            <a:ext cx="1649748" cy="1745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4B276-048F-41C3-8D44-A7A7E90F1111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9634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07 -0.01333  0.014 -0.028  0.021 -0.04667  C 0.04 -0.1  0.045 -0.152  0.031 -0.16  C 0.017 -0.16933  -0.01 -0.132  -0.029 -0.07867  C -0.039 -0.05067  -0.045 -0.024  -0.047 -0.004  C -0.05 0.012  -0.051 0.028  -0.051 0.04667  C -0.051 0.10667  -0.038 0.156  -0.023 0.156  C -0.008 0.156  0.005 0.10667  0.005 0.04667  C 0.005 0.01867  0.002 -0.008  -0.003 -0.02667  C -0.005 -0.04267  -0.01 -0.06  -0.016 -0.07733  C -0.036 -0.132  -0.063 -0.16933  -0.077 -0.16  C -0.091 -0.15067  -0.086 -0.1  -0.066 -0.04533  C -0.058 -0.02  -0.047 0.00133  -0.036 0.016  C -0.028 0.02933  -0.019 0.04133  -0.007 0.05333  C 0.029 0.092  0.065 0.10933  0.075 0.09333  C 0.084 0.07733  0.064 0.03333  0.028 -0.004  C 0.013 -0.02  -0.003 -0.032  -0.016 -0.04  C -0.028 -0.048  -0.043 -0.05467  -0.059 -0.05867  C -0.103 -0.072  -0.141 -0.068  -0.144 -0.04667  C -0.148 -0.02667  -0.115 0  -0.071 0.01333  C -0.051 0.01867  -0.032 0.02133  -0.017 0.02  C -0.004 0.02  0.01 0.01733  0.025 0.01333  C 0.069 0  0.102 -0.028  0.098 -0.048  C 0.095 -0.068  0.057 -0.07333  0.013 -0.06  C -0.008 -0.05333  -0.027 -0.044  -0.04 -0.03333  C -0.051 -0.02533  -0.062 -0.016  -0.074 -0.004  C -0.109 0.03467  -0.13 0.07733  -0.12 0.09333  C -0.111 0.10933  -0.074 0.092  -0.039 0.05467  C -0.022 0.036  -0.008 0.01733  0 0  Z" pathEditMode="relative" ptsTypes="">
                                      <p:cBhvr>
                                        <p:cTn id="10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0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698358" y="583471"/>
            <a:ext cx="6337300" cy="1325563"/>
          </a:xfrm>
        </p:spPr>
        <p:txBody>
          <a:bodyPr/>
          <a:lstStyle/>
          <a:p>
            <a:pPr eaLnBrk="1" hangingPunct="1">
              <a:defRPr/>
            </a:pPr>
            <a:r>
              <a:rPr lang="pt-PT" dirty="0"/>
              <a:t>Sistema Urinário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pt-PT">
                <a:solidFill>
                  <a:schemeClr val="hlink"/>
                </a:solidFill>
              </a:rPr>
              <a:t>Função: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pt-PT"/>
              <a:t>Produzir urina nos rins;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pt-PT"/>
              <a:t>Envia-la para o exterior.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pt-PT"/>
          </a:p>
          <a:p>
            <a:pPr eaLnBrk="1" hangingPunct="1">
              <a:lnSpc>
                <a:spcPct val="90000"/>
              </a:lnSpc>
              <a:defRPr/>
            </a:pPr>
            <a:r>
              <a:rPr lang="pt-PT">
                <a:solidFill>
                  <a:schemeClr val="hlink"/>
                </a:solidFill>
              </a:rPr>
              <a:t>Constituição: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pt-PT"/>
              <a:t>2 rins;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pt-PT"/>
              <a:t>2 ureteres;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pt-PT"/>
              <a:t>Bexiga;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pt-PT"/>
              <a:t>Uretra.</a:t>
            </a:r>
          </a:p>
          <a:p>
            <a:pPr eaLnBrk="1" hangingPunct="1">
              <a:lnSpc>
                <a:spcPct val="90000"/>
              </a:lnSpc>
              <a:defRPr/>
            </a:pPr>
            <a:endParaRPr lang="pt-PT"/>
          </a:p>
        </p:txBody>
      </p:sp>
      <p:pic>
        <p:nvPicPr>
          <p:cNvPr id="7" name="Picture 2" descr="Imagem relacionada">
            <a:extLst>
              <a:ext uri="{FF2B5EF4-FFF2-40B4-BE49-F238E27FC236}">
                <a16:creationId xmlns:a16="http://schemas.microsoft.com/office/drawing/2014/main" id="{106F07F4-2E05-4C9D-BB46-D5CE07D60D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ítulo 4">
            <a:extLst>
              <a:ext uri="{FF2B5EF4-FFF2-40B4-BE49-F238E27FC236}">
                <a16:creationId xmlns:a16="http://schemas.microsoft.com/office/drawing/2014/main" id="{E63F50F9-18EA-47D5-B5B4-DABE7C270733}"/>
              </a:ext>
            </a:extLst>
          </p:cNvPr>
          <p:cNvSpPr txBox="1">
            <a:spLocks/>
          </p:cNvSpPr>
          <p:nvPr/>
        </p:nvSpPr>
        <p:spPr>
          <a:xfrm>
            <a:off x="3427146" y="80494"/>
            <a:ext cx="5405846" cy="9228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>
                <a:solidFill>
                  <a:srgbClr val="FF0000"/>
                </a:solidFill>
                <a:latin typeface="+mn-lt"/>
              </a:rPr>
              <a:t>SISTEMA EXCRETOR</a:t>
            </a:r>
            <a:endParaRPr lang="pt-BR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2290" name="Picture 2" descr="EXERCÍCIOS sobre SISTEMA EXCRETOR - Sistema Urinário com GABARITO + RESUMO">
            <a:extLst>
              <a:ext uri="{FF2B5EF4-FFF2-40B4-BE49-F238E27FC236}">
                <a16:creationId xmlns:a16="http://schemas.microsoft.com/office/drawing/2014/main" id="{FA885110-11F1-44A5-BEBC-227DFC9B2F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12" r="21783"/>
          <a:stretch/>
        </p:blipFill>
        <p:spPr bwMode="auto">
          <a:xfrm>
            <a:off x="7017488" y="2169902"/>
            <a:ext cx="3742661" cy="3697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4B276-048F-41C3-8D44-A7A7E90F1111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0759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20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" dur="2000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628360" y="541929"/>
            <a:ext cx="4935279" cy="1325563"/>
          </a:xfrm>
        </p:spPr>
        <p:txBody>
          <a:bodyPr/>
          <a:lstStyle/>
          <a:p>
            <a:pPr eaLnBrk="1" hangingPunct="1">
              <a:defRPr/>
            </a:pPr>
            <a:r>
              <a:rPr lang="pt-PT" dirty="0"/>
              <a:t>Formação da urina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PT" dirty="0"/>
              <a:t>Os </a:t>
            </a:r>
            <a:r>
              <a:rPr lang="pt-PT" dirty="0">
                <a:solidFill>
                  <a:schemeClr val="hlink"/>
                </a:solidFill>
              </a:rPr>
              <a:t>rins</a:t>
            </a:r>
            <a:r>
              <a:rPr lang="pt-PT" dirty="0"/>
              <a:t> retiram do sangue as substâncias nocivas que se encontram no plasma;	</a:t>
            </a:r>
          </a:p>
          <a:p>
            <a:pPr eaLnBrk="1" hangingPunct="1">
              <a:defRPr/>
            </a:pPr>
            <a:endParaRPr lang="pt-PT" dirty="0"/>
          </a:p>
          <a:p>
            <a:pPr lvl="1" eaLnBrk="1" hangingPunct="1">
              <a:defRPr/>
            </a:pPr>
            <a:r>
              <a:rPr lang="pt-PT" dirty="0">
                <a:solidFill>
                  <a:schemeClr val="hlink"/>
                </a:solidFill>
              </a:rPr>
              <a:t>Ureia;</a:t>
            </a:r>
          </a:p>
          <a:p>
            <a:pPr lvl="1" eaLnBrk="1" hangingPunct="1">
              <a:defRPr/>
            </a:pPr>
            <a:endParaRPr lang="pt-PT" dirty="0">
              <a:solidFill>
                <a:schemeClr val="hlink"/>
              </a:solidFill>
            </a:endParaRPr>
          </a:p>
          <a:p>
            <a:pPr lvl="1" eaLnBrk="1" hangingPunct="1">
              <a:defRPr/>
            </a:pPr>
            <a:r>
              <a:rPr lang="pt-PT" dirty="0">
                <a:solidFill>
                  <a:schemeClr val="hlink"/>
                </a:solidFill>
              </a:rPr>
              <a:t>Ácido úrico.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pt-PT" dirty="0">
              <a:solidFill>
                <a:schemeClr val="hlink"/>
              </a:solidFill>
            </a:endParaRPr>
          </a:p>
          <a:p>
            <a:pPr eaLnBrk="1" hangingPunct="1">
              <a:defRPr/>
            </a:pPr>
            <a:endParaRPr lang="pt-PT" dirty="0">
              <a:solidFill>
                <a:schemeClr val="hlink"/>
              </a:solidFill>
            </a:endParaRPr>
          </a:p>
        </p:txBody>
      </p:sp>
      <p:pic>
        <p:nvPicPr>
          <p:cNvPr id="7" name="Picture 2" descr="Imagem relacionada">
            <a:extLst>
              <a:ext uri="{FF2B5EF4-FFF2-40B4-BE49-F238E27FC236}">
                <a16:creationId xmlns:a16="http://schemas.microsoft.com/office/drawing/2014/main" id="{E992DF94-290A-45A1-9211-12A8112FB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ítulo 4">
            <a:extLst>
              <a:ext uri="{FF2B5EF4-FFF2-40B4-BE49-F238E27FC236}">
                <a16:creationId xmlns:a16="http://schemas.microsoft.com/office/drawing/2014/main" id="{CA3DC7B7-3934-4E7D-9770-6AA4F9AEA116}"/>
              </a:ext>
            </a:extLst>
          </p:cNvPr>
          <p:cNvSpPr txBox="1">
            <a:spLocks/>
          </p:cNvSpPr>
          <p:nvPr/>
        </p:nvSpPr>
        <p:spPr>
          <a:xfrm>
            <a:off x="3427146" y="80494"/>
            <a:ext cx="5405846" cy="9228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>
                <a:solidFill>
                  <a:srgbClr val="FF0000"/>
                </a:solidFill>
                <a:latin typeface="+mn-lt"/>
              </a:rPr>
              <a:t>SISTEMA EXCRETOR</a:t>
            </a:r>
            <a:endParaRPr lang="pt-BR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1266" name="Picture 2" descr="Ureia – Wikipédia, a enciclopédia livre">
            <a:extLst>
              <a:ext uri="{FF2B5EF4-FFF2-40B4-BE49-F238E27FC236}">
                <a16:creationId xmlns:a16="http://schemas.microsoft.com/office/drawing/2014/main" id="{AA3FBB16-2220-40B1-B2F2-3237890CEA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965" y="3798490"/>
            <a:ext cx="2460921" cy="1453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4B276-048F-41C3-8D44-A7A7E90F1111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4468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03 -0.02533  0.007 -0.04933  0.015 -0.04933  C 0.024 -0.04933  0.027 -0.02533  0.03 0  C 0.034 0.028  0.037 0.056  0.047 0.056  C 0.056 0.056  0.059 0.028  0.063 0  C 0.065 -0.02533  0.069 -0.04933  0.078 -0.04933  C 0.086 -0.04933  0.09 -0.02533  0.093 0  C 0.096 0.028  0.1 0.056  0.109 0.056  C 0.118 0.056  0.125 0  0.125 0  C 0.128 -0.02533  0.131 -0.04933  0.14 -0.04933  C 0.149 -0.04933  0.152 -0.02533  0.155 0  C 0.159 0.028  0.162 0.056  0.172 0.056  C 0.181 0.056  0.184 0.028  0.187 0  C 0.191 -0.02533  0.194 -0.04933  0.203 -0.04933  C 0.211 -0.04933  0.215 -0.02533  0.218 0  C 0.221 0.028  0.225 0.056  0.234 0.056  C 0.243 0.056  0.246 0.028 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78446" y="428921"/>
            <a:ext cx="10515600" cy="1325563"/>
          </a:xfrm>
        </p:spPr>
        <p:txBody>
          <a:bodyPr/>
          <a:lstStyle/>
          <a:p>
            <a:pPr eaLnBrk="1" hangingPunct="1">
              <a:defRPr/>
            </a:pPr>
            <a:r>
              <a:rPr lang="pt-PT" sz="4000" dirty="0"/>
              <a:t>Processo de formação e expulsão da urina: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0376" y="1600200"/>
            <a:ext cx="11232108" cy="499745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pt-PT" sz="2400" dirty="0"/>
              <a:t>Sangue chega aos rins pelas artérias renais que aí formam uma rede intensa de capilares;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pt-PT" sz="2400" dirty="0"/>
              <a:t>O plasma sanguíneo é ai filtrado, ficando os resíduos retidos nos rins e um pouco de água;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pt-PT" sz="2400" dirty="0"/>
              <a:t>O sangue sem os resíduos, mas com dióxido de carbono sai dos rins pelas veias renais e continua a circular;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pt-PT" sz="2400" dirty="0"/>
              <a:t>Os resíduos retirados constituem a urina;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pt-PT" sz="2400" dirty="0"/>
              <a:t>A urina chega à bexiga pelos ureteres;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pt-PT" sz="2400" b="1" dirty="0"/>
              <a:t>A bexiga cheia leva à expulsão da urina para o exterior pela uretra.</a:t>
            </a:r>
          </a:p>
        </p:txBody>
      </p:sp>
      <p:pic>
        <p:nvPicPr>
          <p:cNvPr id="5" name="Picture 2" descr="Imagem relacionada">
            <a:extLst>
              <a:ext uri="{FF2B5EF4-FFF2-40B4-BE49-F238E27FC236}">
                <a16:creationId xmlns:a16="http://schemas.microsoft.com/office/drawing/2014/main" id="{0FED6627-0103-4A73-AF12-2FCE94C8EF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ulo 4">
            <a:extLst>
              <a:ext uri="{FF2B5EF4-FFF2-40B4-BE49-F238E27FC236}">
                <a16:creationId xmlns:a16="http://schemas.microsoft.com/office/drawing/2014/main" id="{F7B157C6-E6E6-4CDD-9010-1CBEB0C56DF7}"/>
              </a:ext>
            </a:extLst>
          </p:cNvPr>
          <p:cNvSpPr txBox="1">
            <a:spLocks/>
          </p:cNvSpPr>
          <p:nvPr/>
        </p:nvSpPr>
        <p:spPr>
          <a:xfrm>
            <a:off x="3427146" y="80494"/>
            <a:ext cx="5405846" cy="9228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rgbClr val="FF0000"/>
                </a:solidFill>
                <a:latin typeface="+mn-lt"/>
              </a:rPr>
              <a:t>SISTEMA EXCRETOR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4B276-048F-41C3-8D44-A7A7E90F1111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0015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3" grpId="0" build="p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2377</Words>
  <Application>Microsoft Office PowerPoint</Application>
  <PresentationFormat>Widescreen</PresentationFormat>
  <Paragraphs>402</Paragraphs>
  <Slides>54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54</vt:i4>
      </vt:variant>
    </vt:vector>
  </HeadingPairs>
  <TitlesOfParts>
    <vt:vector size="63" baseType="lpstr">
      <vt:lpstr>Microsoft YaHei</vt:lpstr>
      <vt:lpstr>Arial</vt:lpstr>
      <vt:lpstr>Arial Black</vt:lpstr>
      <vt:lpstr>Calibri</vt:lpstr>
      <vt:lpstr>Calibri Light</vt:lpstr>
      <vt:lpstr>Comic Sans MS</vt:lpstr>
      <vt:lpstr>Times New Roman</vt:lpstr>
      <vt:lpstr>Wingdings</vt:lpstr>
      <vt:lpstr>Tema do Office</vt:lpstr>
      <vt:lpstr>Apresentação do PowerPoint</vt:lpstr>
      <vt:lpstr>SISTEMA EXCRETOR</vt:lpstr>
      <vt:lpstr>SISTEMA EXCRETOR</vt:lpstr>
      <vt:lpstr>SISTEMA EXCRETOR</vt:lpstr>
      <vt:lpstr>Eliminação dos produtos da atividade celular</vt:lpstr>
      <vt:lpstr>Órgãos do Sistema Excretor:</vt:lpstr>
      <vt:lpstr>Sistema Urinário</vt:lpstr>
      <vt:lpstr>Formação da urina</vt:lpstr>
      <vt:lpstr>Processo de formação e expulsão da urina: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SISTEMA EXCRETOR</vt:lpstr>
      <vt:lpstr>SISTEMA EXCRETOR</vt:lpstr>
      <vt:lpstr>SISTEMA EXCRETOR</vt:lpstr>
      <vt:lpstr>SISTEMA EXCRETOR</vt:lpstr>
      <vt:lpstr>SISTEMA EXCRETOR</vt:lpstr>
      <vt:lpstr>SISTEMA EXCRETOR</vt:lpstr>
      <vt:lpstr>SISTEMA EXCRETOR</vt:lpstr>
      <vt:lpstr>SISTEMA EXCRETOR</vt:lpstr>
      <vt:lpstr>SISTEMA EXCRETOR</vt:lpstr>
      <vt:lpstr>SISTEMA EXCRETOR</vt:lpstr>
      <vt:lpstr>SISTEMA EXCRETOR</vt:lpstr>
      <vt:lpstr>SISTEMA EXCRETOR</vt:lpstr>
      <vt:lpstr>SISTEMA EXCRETOR</vt:lpstr>
      <vt:lpstr>SISTEMA EXCRETOR</vt:lpstr>
      <vt:lpstr>SISTEMA EXCRETOR</vt:lpstr>
      <vt:lpstr>SISTEMA EXCRETOR</vt:lpstr>
      <vt:lpstr>SISTEMA EXCRETOR</vt:lpstr>
      <vt:lpstr>SISTEMA EXCRETOR</vt:lpstr>
      <vt:lpstr>SISTEMA EXCRETOR</vt:lpstr>
      <vt:lpstr>A Pele</vt:lpstr>
      <vt:lpstr>SISTEMA EXCRETOR</vt:lpstr>
      <vt:lpstr>Formação do suor</vt:lpstr>
      <vt:lpstr>SISTEMA EXCRETOR</vt:lpstr>
      <vt:lpstr>Cuidados a ter com o Sistema Urinário:</vt:lpstr>
      <vt:lpstr>Cuidados a ter com a Pele: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Sistema excretor</dc:title>
  <dc:creator>Elida</dc:creator>
  <cp:lastModifiedBy>Elida</cp:lastModifiedBy>
  <cp:revision>52</cp:revision>
  <dcterms:created xsi:type="dcterms:W3CDTF">2020-11-05T13:35:56Z</dcterms:created>
  <dcterms:modified xsi:type="dcterms:W3CDTF">2020-11-06T00:25:06Z</dcterms:modified>
</cp:coreProperties>
</file>