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9" r:id="rId4"/>
  </p:sldMasterIdLst>
  <p:sldIdLst>
    <p:sldId id="256" r:id="rId5"/>
    <p:sldId id="259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0" r:id="rId16"/>
    <p:sldId id="271" r:id="rId17"/>
    <p:sldId id="269" r:id="rId1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1"/>
    <p:restoredTop sz="94586"/>
  </p:normalViewPr>
  <p:slideViewPr>
    <p:cSldViewPr snapToGrid="0" snapToObjects="1">
      <p:cViewPr varScale="1">
        <p:scale>
          <a:sx n="106" d="100"/>
          <a:sy n="106" d="100"/>
        </p:scale>
        <p:origin x="56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B662E2-BEF9-4A8B-81F6-B79A01C9C776}" type="doc">
      <dgm:prSet loTypeId="urn:microsoft.com/office/officeart/2005/8/layout/vList2" loCatId="list" qsTypeId="urn:microsoft.com/office/officeart/2005/8/quickstyle/simple1" qsCatId="simple" csTypeId="urn:microsoft.com/office/officeart/2005/8/colors/accent2_2" csCatId="accent2"/>
      <dgm:spPr/>
      <dgm:t>
        <a:bodyPr/>
        <a:lstStyle/>
        <a:p>
          <a:endParaRPr lang="en-US"/>
        </a:p>
      </dgm:t>
    </dgm:pt>
    <dgm:pt modelId="{45D598C9-80C2-491F-B4FA-256907ED0750}">
      <dgm:prSet/>
      <dgm:spPr/>
      <dgm:t>
        <a:bodyPr/>
        <a:lstStyle/>
        <a:p>
          <a:r>
            <a:rPr lang="pt-BR"/>
            <a:t>Pode-se contratar agente (por exemplo, banco de investimento), para vender ou para comprar outra empresa.</a:t>
          </a:r>
          <a:endParaRPr lang="en-US"/>
        </a:p>
      </dgm:t>
    </dgm:pt>
    <dgm:pt modelId="{2774165F-A178-4426-8B35-C54DB57E57A6}" type="parTrans" cxnId="{04EF71C0-6CE1-4B0E-8314-C7DC335470AF}">
      <dgm:prSet/>
      <dgm:spPr/>
      <dgm:t>
        <a:bodyPr/>
        <a:lstStyle/>
        <a:p>
          <a:endParaRPr lang="en-US"/>
        </a:p>
      </dgm:t>
    </dgm:pt>
    <dgm:pt modelId="{B08F99A7-67E1-4194-8987-0C5F63A71065}" type="sibTrans" cxnId="{04EF71C0-6CE1-4B0E-8314-C7DC335470AF}">
      <dgm:prSet/>
      <dgm:spPr/>
      <dgm:t>
        <a:bodyPr/>
        <a:lstStyle/>
        <a:p>
          <a:endParaRPr lang="en-US"/>
        </a:p>
      </dgm:t>
    </dgm:pt>
    <dgm:pt modelId="{D3FB9BD3-3731-41DF-838C-8909CE9688E9}">
      <dgm:prSet/>
      <dgm:spPr/>
      <dgm:t>
        <a:bodyPr/>
        <a:lstStyle/>
        <a:p>
          <a:r>
            <a:rPr lang="pt-BR"/>
            <a:t>A operação pode ser precedida por uma reorganização societária, através das operações societárias já estudadas (transformação, cisão ou incorporação). Para segregar ativos (exemplo, bens não operacionais) e atividades, incorporar (e extinguir empresas), etc...</a:t>
          </a:r>
          <a:endParaRPr lang="en-US"/>
        </a:p>
      </dgm:t>
    </dgm:pt>
    <dgm:pt modelId="{735048C5-7DA6-4A25-B61C-88BDAC2A529A}" type="parTrans" cxnId="{BA0BBA8C-C63C-4AA4-B57B-1C8D89AD1454}">
      <dgm:prSet/>
      <dgm:spPr/>
      <dgm:t>
        <a:bodyPr/>
        <a:lstStyle/>
        <a:p>
          <a:endParaRPr lang="en-US"/>
        </a:p>
      </dgm:t>
    </dgm:pt>
    <dgm:pt modelId="{529EB436-82D0-4F15-925A-568E9B11D0AC}" type="sibTrans" cxnId="{BA0BBA8C-C63C-4AA4-B57B-1C8D89AD1454}">
      <dgm:prSet/>
      <dgm:spPr/>
      <dgm:t>
        <a:bodyPr/>
        <a:lstStyle/>
        <a:p>
          <a:endParaRPr lang="en-US"/>
        </a:p>
      </dgm:t>
    </dgm:pt>
    <dgm:pt modelId="{3845D740-8FFD-4977-9574-947223CAD416}">
      <dgm:prSet/>
      <dgm:spPr/>
      <dgm:t>
        <a:bodyPr/>
        <a:lstStyle/>
        <a:p>
          <a:r>
            <a:rPr lang="pt-BR"/>
            <a:t>Já podem ser distribuídos, como dividendos, lucros acumulados, se houver.</a:t>
          </a:r>
          <a:endParaRPr lang="en-US"/>
        </a:p>
      </dgm:t>
    </dgm:pt>
    <dgm:pt modelId="{5DE01C4D-9748-450E-9878-66505FC3D6C0}" type="parTrans" cxnId="{B7F32831-AAF7-49E9-BCD9-84921484B7B5}">
      <dgm:prSet/>
      <dgm:spPr/>
      <dgm:t>
        <a:bodyPr/>
        <a:lstStyle/>
        <a:p>
          <a:endParaRPr lang="en-US"/>
        </a:p>
      </dgm:t>
    </dgm:pt>
    <dgm:pt modelId="{8AC3BC78-BC44-4637-8671-B80EBB5E76F4}" type="sibTrans" cxnId="{B7F32831-AAF7-49E9-BCD9-84921484B7B5}">
      <dgm:prSet/>
      <dgm:spPr/>
      <dgm:t>
        <a:bodyPr/>
        <a:lstStyle/>
        <a:p>
          <a:endParaRPr lang="en-US"/>
        </a:p>
      </dgm:t>
    </dgm:pt>
    <dgm:pt modelId="{0ED30FF2-A9D5-EC4C-8610-F1E6E6C7C328}" type="pres">
      <dgm:prSet presAssocID="{2EB662E2-BEF9-4A8B-81F6-B79A01C9C776}" presName="linear" presStyleCnt="0">
        <dgm:presLayoutVars>
          <dgm:animLvl val="lvl"/>
          <dgm:resizeHandles val="exact"/>
        </dgm:presLayoutVars>
      </dgm:prSet>
      <dgm:spPr/>
    </dgm:pt>
    <dgm:pt modelId="{A3409E66-5687-434E-8498-C86608AFE025}" type="pres">
      <dgm:prSet presAssocID="{45D598C9-80C2-491F-B4FA-256907ED075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B1B1610-27A9-C248-A8D6-E32BCFA0A084}" type="pres">
      <dgm:prSet presAssocID="{B08F99A7-67E1-4194-8987-0C5F63A71065}" presName="spacer" presStyleCnt="0"/>
      <dgm:spPr/>
    </dgm:pt>
    <dgm:pt modelId="{68A526A4-A6C0-C147-962D-71552B90AFA6}" type="pres">
      <dgm:prSet presAssocID="{D3FB9BD3-3731-41DF-838C-8909CE9688E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D9BADC0-F3E0-C442-8B00-69CCEBD9C8D8}" type="pres">
      <dgm:prSet presAssocID="{529EB436-82D0-4F15-925A-568E9B11D0AC}" presName="spacer" presStyleCnt="0"/>
      <dgm:spPr/>
    </dgm:pt>
    <dgm:pt modelId="{EAF631BE-B5EA-334F-92F7-E77528C398BA}" type="pres">
      <dgm:prSet presAssocID="{3845D740-8FFD-4977-9574-947223CAD41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7F32831-AAF7-49E9-BCD9-84921484B7B5}" srcId="{2EB662E2-BEF9-4A8B-81F6-B79A01C9C776}" destId="{3845D740-8FFD-4977-9574-947223CAD416}" srcOrd="2" destOrd="0" parTransId="{5DE01C4D-9748-450E-9878-66505FC3D6C0}" sibTransId="{8AC3BC78-BC44-4637-8671-B80EBB5E76F4}"/>
    <dgm:cxn modelId="{173B9C35-21A0-0D49-A9D9-DE38478BFEFC}" type="presOf" srcId="{45D598C9-80C2-491F-B4FA-256907ED0750}" destId="{A3409E66-5687-434E-8498-C86608AFE025}" srcOrd="0" destOrd="0" presId="urn:microsoft.com/office/officeart/2005/8/layout/vList2"/>
    <dgm:cxn modelId="{00405361-9998-E143-A077-D18A892BBC0E}" type="presOf" srcId="{D3FB9BD3-3731-41DF-838C-8909CE9688E9}" destId="{68A526A4-A6C0-C147-962D-71552B90AFA6}" srcOrd="0" destOrd="0" presId="urn:microsoft.com/office/officeart/2005/8/layout/vList2"/>
    <dgm:cxn modelId="{4B52AB6C-2944-9142-81F8-4BF1B15C95F7}" type="presOf" srcId="{3845D740-8FFD-4977-9574-947223CAD416}" destId="{EAF631BE-B5EA-334F-92F7-E77528C398BA}" srcOrd="0" destOrd="0" presId="urn:microsoft.com/office/officeart/2005/8/layout/vList2"/>
    <dgm:cxn modelId="{BA0BBA8C-C63C-4AA4-B57B-1C8D89AD1454}" srcId="{2EB662E2-BEF9-4A8B-81F6-B79A01C9C776}" destId="{D3FB9BD3-3731-41DF-838C-8909CE9688E9}" srcOrd="1" destOrd="0" parTransId="{735048C5-7DA6-4A25-B61C-88BDAC2A529A}" sibTransId="{529EB436-82D0-4F15-925A-568E9B11D0AC}"/>
    <dgm:cxn modelId="{3A11299B-B823-4944-B80C-F0AD795B6D03}" type="presOf" srcId="{2EB662E2-BEF9-4A8B-81F6-B79A01C9C776}" destId="{0ED30FF2-A9D5-EC4C-8610-F1E6E6C7C328}" srcOrd="0" destOrd="0" presId="urn:microsoft.com/office/officeart/2005/8/layout/vList2"/>
    <dgm:cxn modelId="{04EF71C0-6CE1-4B0E-8314-C7DC335470AF}" srcId="{2EB662E2-BEF9-4A8B-81F6-B79A01C9C776}" destId="{45D598C9-80C2-491F-B4FA-256907ED0750}" srcOrd="0" destOrd="0" parTransId="{2774165F-A178-4426-8B35-C54DB57E57A6}" sibTransId="{B08F99A7-67E1-4194-8987-0C5F63A71065}"/>
    <dgm:cxn modelId="{2B5519A3-91BA-A14B-8549-3DC7E7EBD9EA}" type="presParOf" srcId="{0ED30FF2-A9D5-EC4C-8610-F1E6E6C7C328}" destId="{A3409E66-5687-434E-8498-C86608AFE025}" srcOrd="0" destOrd="0" presId="urn:microsoft.com/office/officeart/2005/8/layout/vList2"/>
    <dgm:cxn modelId="{E009D23B-300E-9643-82B7-423B6BFBB6B6}" type="presParOf" srcId="{0ED30FF2-A9D5-EC4C-8610-F1E6E6C7C328}" destId="{0B1B1610-27A9-C248-A8D6-E32BCFA0A084}" srcOrd="1" destOrd="0" presId="urn:microsoft.com/office/officeart/2005/8/layout/vList2"/>
    <dgm:cxn modelId="{C51BE6DC-46E5-1246-86F3-56BC700E6987}" type="presParOf" srcId="{0ED30FF2-A9D5-EC4C-8610-F1E6E6C7C328}" destId="{68A526A4-A6C0-C147-962D-71552B90AFA6}" srcOrd="2" destOrd="0" presId="urn:microsoft.com/office/officeart/2005/8/layout/vList2"/>
    <dgm:cxn modelId="{E03C8EBA-FE57-B945-A9C4-5D2066186A2F}" type="presParOf" srcId="{0ED30FF2-A9D5-EC4C-8610-F1E6E6C7C328}" destId="{5D9BADC0-F3E0-C442-8B00-69CCEBD9C8D8}" srcOrd="3" destOrd="0" presId="urn:microsoft.com/office/officeart/2005/8/layout/vList2"/>
    <dgm:cxn modelId="{E3DA64C8-2E0E-D843-832F-24B3AF9EA065}" type="presParOf" srcId="{0ED30FF2-A9D5-EC4C-8610-F1E6E6C7C328}" destId="{EAF631BE-B5EA-334F-92F7-E77528C398BA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5C837AB-452B-4A4C-B537-30199C10E676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3F6164A7-AC66-4EB1-86B8-571F61ACAC75}">
      <dgm:prSet/>
      <dgm:spPr/>
      <dgm:t>
        <a:bodyPr/>
        <a:lstStyle/>
        <a:p>
          <a:r>
            <a:rPr lang="pt-BR"/>
            <a:t>O primeiro documento que pode ser assinado é  um memorando de entendimentos, NÃO VINCULANTE (non binding). Isso quer dizer que as partes não estão obrigadas a concluir o negócio, mas a iniciar uma negociação de boa fé </a:t>
          </a:r>
          <a:endParaRPr lang="en-US"/>
        </a:p>
      </dgm:t>
    </dgm:pt>
    <dgm:pt modelId="{4471A98D-C87E-4A7F-A2D9-D99146F162C7}" type="parTrans" cxnId="{A38ACF0A-6D9B-4FD2-AD2A-5CEBFD1658B9}">
      <dgm:prSet/>
      <dgm:spPr/>
      <dgm:t>
        <a:bodyPr/>
        <a:lstStyle/>
        <a:p>
          <a:endParaRPr lang="en-US"/>
        </a:p>
      </dgm:t>
    </dgm:pt>
    <dgm:pt modelId="{4D1F0E77-253A-410F-933C-6792310AA09C}" type="sibTrans" cxnId="{A38ACF0A-6D9B-4FD2-AD2A-5CEBFD1658B9}">
      <dgm:prSet/>
      <dgm:spPr/>
      <dgm:t>
        <a:bodyPr/>
        <a:lstStyle/>
        <a:p>
          <a:endParaRPr lang="en-US"/>
        </a:p>
      </dgm:t>
    </dgm:pt>
    <dgm:pt modelId="{954AF96E-EBBE-4F5C-ACE1-216EA5CDD4D4}">
      <dgm:prSet/>
      <dgm:spPr/>
      <dgm:t>
        <a:bodyPr/>
        <a:lstStyle/>
        <a:p>
          <a:r>
            <a:rPr lang="pt-BR"/>
            <a:t>Prevê um prazo e uma data, bem como a forma pela qual ocorrerá a due diligente</a:t>
          </a:r>
          <a:endParaRPr lang="en-US"/>
        </a:p>
      </dgm:t>
    </dgm:pt>
    <dgm:pt modelId="{00A4F2E1-0963-4F38-AFE6-E5A36B90DC2A}" type="parTrans" cxnId="{C10729D2-55A5-4D6D-816D-C6A7181F8B10}">
      <dgm:prSet/>
      <dgm:spPr/>
      <dgm:t>
        <a:bodyPr/>
        <a:lstStyle/>
        <a:p>
          <a:endParaRPr lang="en-US"/>
        </a:p>
      </dgm:t>
    </dgm:pt>
    <dgm:pt modelId="{8D4B1FE0-6D89-49A6-8CE1-51C61B380866}" type="sibTrans" cxnId="{C10729D2-55A5-4D6D-816D-C6A7181F8B10}">
      <dgm:prSet/>
      <dgm:spPr/>
      <dgm:t>
        <a:bodyPr/>
        <a:lstStyle/>
        <a:p>
          <a:endParaRPr lang="en-US"/>
        </a:p>
      </dgm:t>
    </dgm:pt>
    <dgm:pt modelId="{A9DC018A-837D-419D-8891-FE6E86A70796}">
      <dgm:prSet/>
      <dgm:spPr/>
      <dgm:t>
        <a:bodyPr/>
        <a:lstStyle/>
        <a:p>
          <a:r>
            <a:rPr lang="pt-BR"/>
            <a:t>Pode prever exclusividade na negociação (por certo tempo)</a:t>
          </a:r>
          <a:endParaRPr lang="en-US"/>
        </a:p>
      </dgm:t>
    </dgm:pt>
    <dgm:pt modelId="{8F5DB93A-5F01-4F9B-855D-F10233BCB246}" type="parTrans" cxnId="{91261733-3C7F-4392-80AA-B6F866E6B135}">
      <dgm:prSet/>
      <dgm:spPr/>
      <dgm:t>
        <a:bodyPr/>
        <a:lstStyle/>
        <a:p>
          <a:endParaRPr lang="en-US"/>
        </a:p>
      </dgm:t>
    </dgm:pt>
    <dgm:pt modelId="{A7BD5A48-5317-4E12-B78E-92813DA4774B}" type="sibTrans" cxnId="{91261733-3C7F-4392-80AA-B6F866E6B135}">
      <dgm:prSet/>
      <dgm:spPr/>
      <dgm:t>
        <a:bodyPr/>
        <a:lstStyle/>
        <a:p>
          <a:endParaRPr lang="en-US"/>
        </a:p>
      </dgm:t>
    </dgm:pt>
    <dgm:pt modelId="{36B5BA1D-A340-461B-A26D-F6E139670DDE}">
      <dgm:prSet/>
      <dgm:spPr/>
      <dgm:t>
        <a:bodyPr/>
        <a:lstStyle/>
        <a:p>
          <a:r>
            <a:rPr lang="pt-BR"/>
            <a:t>Em geral, já apresenta uma preço alvo, ou uma faixa de preço, com base em um balancete, e cuja verificação dependerá da due diligente</a:t>
          </a:r>
          <a:endParaRPr lang="en-US"/>
        </a:p>
      </dgm:t>
    </dgm:pt>
    <dgm:pt modelId="{09E46A53-BB43-464E-9D78-988B35694F5B}" type="parTrans" cxnId="{A787BB5C-EA20-4581-821B-61A787625C43}">
      <dgm:prSet/>
      <dgm:spPr/>
      <dgm:t>
        <a:bodyPr/>
        <a:lstStyle/>
        <a:p>
          <a:endParaRPr lang="en-US"/>
        </a:p>
      </dgm:t>
    </dgm:pt>
    <dgm:pt modelId="{5F6D88FC-E4A2-47F8-9ED1-65AA9D8B8690}" type="sibTrans" cxnId="{A787BB5C-EA20-4581-821B-61A787625C43}">
      <dgm:prSet/>
      <dgm:spPr/>
      <dgm:t>
        <a:bodyPr/>
        <a:lstStyle/>
        <a:p>
          <a:endParaRPr lang="en-US"/>
        </a:p>
      </dgm:t>
    </dgm:pt>
    <dgm:pt modelId="{86DD764E-30CE-BA4D-A3FD-3E6B564D622D}" type="pres">
      <dgm:prSet presAssocID="{A5C837AB-452B-4A4C-B537-30199C10E676}" presName="linear" presStyleCnt="0">
        <dgm:presLayoutVars>
          <dgm:animLvl val="lvl"/>
          <dgm:resizeHandles val="exact"/>
        </dgm:presLayoutVars>
      </dgm:prSet>
      <dgm:spPr/>
    </dgm:pt>
    <dgm:pt modelId="{4BC49E5A-A6C9-8748-AF3C-AB639F6585C9}" type="pres">
      <dgm:prSet presAssocID="{3F6164A7-AC66-4EB1-86B8-571F61ACAC7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DB649463-66A8-AC40-9402-8B2056F2622C}" type="pres">
      <dgm:prSet presAssocID="{4D1F0E77-253A-410F-933C-6792310AA09C}" presName="spacer" presStyleCnt="0"/>
      <dgm:spPr/>
    </dgm:pt>
    <dgm:pt modelId="{4BF5EF7C-D26D-E142-82AA-46BC1EC0F315}" type="pres">
      <dgm:prSet presAssocID="{954AF96E-EBBE-4F5C-ACE1-216EA5CDD4D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346255D-22EC-BB49-88D7-7C0A884CBE06}" type="pres">
      <dgm:prSet presAssocID="{8D4B1FE0-6D89-49A6-8CE1-51C61B380866}" presName="spacer" presStyleCnt="0"/>
      <dgm:spPr/>
    </dgm:pt>
    <dgm:pt modelId="{7DCD120D-6D40-E441-91BA-6EF63FB10A2C}" type="pres">
      <dgm:prSet presAssocID="{A9DC018A-837D-419D-8891-FE6E86A7079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76E42A9D-E45A-F149-839B-0C0A9CA32100}" type="pres">
      <dgm:prSet presAssocID="{A7BD5A48-5317-4E12-B78E-92813DA4774B}" presName="spacer" presStyleCnt="0"/>
      <dgm:spPr/>
    </dgm:pt>
    <dgm:pt modelId="{C5D92668-E948-E442-9754-B179A5131ECF}" type="pres">
      <dgm:prSet presAssocID="{36B5BA1D-A340-461B-A26D-F6E139670DDE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A38ACF0A-6D9B-4FD2-AD2A-5CEBFD1658B9}" srcId="{A5C837AB-452B-4A4C-B537-30199C10E676}" destId="{3F6164A7-AC66-4EB1-86B8-571F61ACAC75}" srcOrd="0" destOrd="0" parTransId="{4471A98D-C87E-4A7F-A2D9-D99146F162C7}" sibTransId="{4D1F0E77-253A-410F-933C-6792310AA09C}"/>
    <dgm:cxn modelId="{91261733-3C7F-4392-80AA-B6F866E6B135}" srcId="{A5C837AB-452B-4A4C-B537-30199C10E676}" destId="{A9DC018A-837D-419D-8891-FE6E86A70796}" srcOrd="2" destOrd="0" parTransId="{8F5DB93A-5F01-4F9B-855D-F10233BCB246}" sibTransId="{A7BD5A48-5317-4E12-B78E-92813DA4774B}"/>
    <dgm:cxn modelId="{A787BB5C-EA20-4581-821B-61A787625C43}" srcId="{A5C837AB-452B-4A4C-B537-30199C10E676}" destId="{36B5BA1D-A340-461B-A26D-F6E139670DDE}" srcOrd="3" destOrd="0" parTransId="{09E46A53-BB43-464E-9D78-988B35694F5B}" sibTransId="{5F6D88FC-E4A2-47F8-9ED1-65AA9D8B8690}"/>
    <dgm:cxn modelId="{8ECD347A-A124-9143-8A8F-108A46F2C97B}" type="presOf" srcId="{A5C837AB-452B-4A4C-B537-30199C10E676}" destId="{86DD764E-30CE-BA4D-A3FD-3E6B564D622D}" srcOrd="0" destOrd="0" presId="urn:microsoft.com/office/officeart/2005/8/layout/vList2"/>
    <dgm:cxn modelId="{C7D60894-E768-1B4A-8BBC-D5D4B03E699B}" type="presOf" srcId="{36B5BA1D-A340-461B-A26D-F6E139670DDE}" destId="{C5D92668-E948-E442-9754-B179A5131ECF}" srcOrd="0" destOrd="0" presId="urn:microsoft.com/office/officeart/2005/8/layout/vList2"/>
    <dgm:cxn modelId="{9FB07A9D-B62F-3D4C-A8AE-76091A77DA8D}" type="presOf" srcId="{A9DC018A-837D-419D-8891-FE6E86A70796}" destId="{7DCD120D-6D40-E441-91BA-6EF63FB10A2C}" srcOrd="0" destOrd="0" presId="urn:microsoft.com/office/officeart/2005/8/layout/vList2"/>
    <dgm:cxn modelId="{B28138D1-550B-964A-9A86-48224F4E6635}" type="presOf" srcId="{954AF96E-EBBE-4F5C-ACE1-216EA5CDD4D4}" destId="{4BF5EF7C-D26D-E142-82AA-46BC1EC0F315}" srcOrd="0" destOrd="0" presId="urn:microsoft.com/office/officeart/2005/8/layout/vList2"/>
    <dgm:cxn modelId="{C10729D2-55A5-4D6D-816D-C6A7181F8B10}" srcId="{A5C837AB-452B-4A4C-B537-30199C10E676}" destId="{954AF96E-EBBE-4F5C-ACE1-216EA5CDD4D4}" srcOrd="1" destOrd="0" parTransId="{00A4F2E1-0963-4F38-AFE6-E5A36B90DC2A}" sibTransId="{8D4B1FE0-6D89-49A6-8CE1-51C61B380866}"/>
    <dgm:cxn modelId="{C7B1F3F2-C521-1043-BB87-3D6A51E2487C}" type="presOf" srcId="{3F6164A7-AC66-4EB1-86B8-571F61ACAC75}" destId="{4BC49E5A-A6C9-8748-AF3C-AB639F6585C9}" srcOrd="0" destOrd="0" presId="urn:microsoft.com/office/officeart/2005/8/layout/vList2"/>
    <dgm:cxn modelId="{DE35D29F-1643-2249-94A3-C2EACDCC8742}" type="presParOf" srcId="{86DD764E-30CE-BA4D-A3FD-3E6B564D622D}" destId="{4BC49E5A-A6C9-8748-AF3C-AB639F6585C9}" srcOrd="0" destOrd="0" presId="urn:microsoft.com/office/officeart/2005/8/layout/vList2"/>
    <dgm:cxn modelId="{D1AF1774-8302-B34C-AE2C-734FDC0F236A}" type="presParOf" srcId="{86DD764E-30CE-BA4D-A3FD-3E6B564D622D}" destId="{DB649463-66A8-AC40-9402-8B2056F2622C}" srcOrd="1" destOrd="0" presId="urn:microsoft.com/office/officeart/2005/8/layout/vList2"/>
    <dgm:cxn modelId="{2D65351D-58CD-7342-95E0-3C98988415C8}" type="presParOf" srcId="{86DD764E-30CE-BA4D-A3FD-3E6B564D622D}" destId="{4BF5EF7C-D26D-E142-82AA-46BC1EC0F315}" srcOrd="2" destOrd="0" presId="urn:microsoft.com/office/officeart/2005/8/layout/vList2"/>
    <dgm:cxn modelId="{6D0EB8B6-17A7-864E-84A5-F622B0BE96FC}" type="presParOf" srcId="{86DD764E-30CE-BA4D-A3FD-3E6B564D622D}" destId="{2346255D-22EC-BB49-88D7-7C0A884CBE06}" srcOrd="3" destOrd="0" presId="urn:microsoft.com/office/officeart/2005/8/layout/vList2"/>
    <dgm:cxn modelId="{58AB9CA3-99DA-7541-BED8-BD3A266B2367}" type="presParOf" srcId="{86DD764E-30CE-BA4D-A3FD-3E6B564D622D}" destId="{7DCD120D-6D40-E441-91BA-6EF63FB10A2C}" srcOrd="4" destOrd="0" presId="urn:microsoft.com/office/officeart/2005/8/layout/vList2"/>
    <dgm:cxn modelId="{399D74D6-DEF4-B247-9153-0816B3F25050}" type="presParOf" srcId="{86DD764E-30CE-BA4D-A3FD-3E6B564D622D}" destId="{76E42A9D-E45A-F149-839B-0C0A9CA32100}" srcOrd="5" destOrd="0" presId="urn:microsoft.com/office/officeart/2005/8/layout/vList2"/>
    <dgm:cxn modelId="{3FDBE241-9481-AE44-BFDE-6690F28A2796}" type="presParOf" srcId="{86DD764E-30CE-BA4D-A3FD-3E6B564D622D}" destId="{C5D92668-E948-E442-9754-B179A5131ECF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409E66-5687-434E-8498-C86608AFE025}">
      <dsp:nvSpPr>
        <dsp:cNvPr id="0" name=""/>
        <dsp:cNvSpPr/>
      </dsp:nvSpPr>
      <dsp:spPr>
        <a:xfrm>
          <a:off x="0" y="63196"/>
          <a:ext cx="5400858" cy="18249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/>
            <a:t>Pode-se contratar agente (por exemplo, banco de investimento), para vender ou para comprar outra empresa.</a:t>
          </a:r>
          <a:endParaRPr lang="en-US" sz="1800" kern="1200"/>
        </a:p>
      </dsp:txBody>
      <dsp:txXfrm>
        <a:off x="89088" y="152284"/>
        <a:ext cx="5222682" cy="1646804"/>
      </dsp:txXfrm>
    </dsp:sp>
    <dsp:sp modelId="{68A526A4-A6C0-C147-962D-71552B90AFA6}">
      <dsp:nvSpPr>
        <dsp:cNvPr id="0" name=""/>
        <dsp:cNvSpPr/>
      </dsp:nvSpPr>
      <dsp:spPr>
        <a:xfrm>
          <a:off x="0" y="1940017"/>
          <a:ext cx="5400858" cy="18249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/>
            <a:t>A operação pode ser precedida por uma reorganização societária, através das operações societárias já estudadas (transformação, cisão ou incorporação). Para segregar ativos (exemplo, bens não operacionais) e atividades, incorporar (e extinguir empresas), etc...</a:t>
          </a:r>
          <a:endParaRPr lang="en-US" sz="1800" kern="1200"/>
        </a:p>
      </dsp:txBody>
      <dsp:txXfrm>
        <a:off x="89088" y="2029105"/>
        <a:ext cx="5222682" cy="1646804"/>
      </dsp:txXfrm>
    </dsp:sp>
    <dsp:sp modelId="{EAF631BE-B5EA-334F-92F7-E77528C398BA}">
      <dsp:nvSpPr>
        <dsp:cNvPr id="0" name=""/>
        <dsp:cNvSpPr/>
      </dsp:nvSpPr>
      <dsp:spPr>
        <a:xfrm>
          <a:off x="0" y="3816837"/>
          <a:ext cx="5400858" cy="18249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800" kern="1200"/>
            <a:t>Já podem ser distribuídos, como dividendos, lucros acumulados, se houver.</a:t>
          </a:r>
          <a:endParaRPr lang="en-US" sz="1800" kern="1200"/>
        </a:p>
      </dsp:txBody>
      <dsp:txXfrm>
        <a:off x="89088" y="3905925"/>
        <a:ext cx="5222682" cy="16468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C49E5A-A6C9-8748-AF3C-AB639F6585C9}">
      <dsp:nvSpPr>
        <dsp:cNvPr id="0" name=""/>
        <dsp:cNvSpPr/>
      </dsp:nvSpPr>
      <dsp:spPr>
        <a:xfrm>
          <a:off x="0" y="477795"/>
          <a:ext cx="5826934" cy="10530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/>
            <a:t>O primeiro documento que pode ser assinado é  um memorando de entendimentos, NÃO VINCULANTE (non binding). Isso quer dizer que as partes não estão obrigadas a concluir o negócio, mas a iniciar uma negociação de boa fé </a:t>
          </a:r>
          <a:endParaRPr lang="en-US" sz="1500" kern="1200"/>
        </a:p>
      </dsp:txBody>
      <dsp:txXfrm>
        <a:off x="51403" y="529198"/>
        <a:ext cx="5724128" cy="950194"/>
      </dsp:txXfrm>
    </dsp:sp>
    <dsp:sp modelId="{4BF5EF7C-D26D-E142-82AA-46BC1EC0F315}">
      <dsp:nvSpPr>
        <dsp:cNvPr id="0" name=""/>
        <dsp:cNvSpPr/>
      </dsp:nvSpPr>
      <dsp:spPr>
        <a:xfrm>
          <a:off x="0" y="1573996"/>
          <a:ext cx="5826934" cy="1053000"/>
        </a:xfrm>
        <a:prstGeom prst="roundRect">
          <a:avLst/>
        </a:prstGeom>
        <a:solidFill>
          <a:schemeClr val="accent2">
            <a:hueOff val="694734"/>
            <a:satOff val="2118"/>
            <a:lumOff val="-15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/>
            <a:t>Prevê um prazo e uma data, bem como a forma pela qual ocorrerá a due diligente</a:t>
          </a:r>
          <a:endParaRPr lang="en-US" sz="1500" kern="1200"/>
        </a:p>
      </dsp:txBody>
      <dsp:txXfrm>
        <a:off x="51403" y="1625399"/>
        <a:ext cx="5724128" cy="950194"/>
      </dsp:txXfrm>
    </dsp:sp>
    <dsp:sp modelId="{7DCD120D-6D40-E441-91BA-6EF63FB10A2C}">
      <dsp:nvSpPr>
        <dsp:cNvPr id="0" name=""/>
        <dsp:cNvSpPr/>
      </dsp:nvSpPr>
      <dsp:spPr>
        <a:xfrm>
          <a:off x="0" y="2670196"/>
          <a:ext cx="5826934" cy="1053000"/>
        </a:xfrm>
        <a:prstGeom prst="roundRect">
          <a:avLst/>
        </a:prstGeom>
        <a:solidFill>
          <a:schemeClr val="accent2">
            <a:hueOff val="1389469"/>
            <a:satOff val="4237"/>
            <a:lumOff val="-30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/>
            <a:t>Pode prever exclusividade na negociação (por certo tempo)</a:t>
          </a:r>
          <a:endParaRPr lang="en-US" sz="1500" kern="1200"/>
        </a:p>
      </dsp:txBody>
      <dsp:txXfrm>
        <a:off x="51403" y="2721599"/>
        <a:ext cx="5724128" cy="950194"/>
      </dsp:txXfrm>
    </dsp:sp>
    <dsp:sp modelId="{C5D92668-E948-E442-9754-B179A5131ECF}">
      <dsp:nvSpPr>
        <dsp:cNvPr id="0" name=""/>
        <dsp:cNvSpPr/>
      </dsp:nvSpPr>
      <dsp:spPr>
        <a:xfrm>
          <a:off x="0" y="3766396"/>
          <a:ext cx="5826934" cy="1053000"/>
        </a:xfrm>
        <a:prstGeom prst="roundRect">
          <a:avLst/>
        </a:prstGeom>
        <a:solidFill>
          <a:schemeClr val="accent2">
            <a:hueOff val="2084203"/>
            <a:satOff val="6355"/>
            <a:lumOff val="-451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500" kern="1200"/>
            <a:t>Em geral, já apresenta uma preço alvo, ou uma faixa de preço, com base em um balancete, e cuja verificação dependerá da due diligente</a:t>
          </a:r>
          <a:endParaRPr lang="en-US" sz="1500" kern="1200"/>
        </a:p>
      </dsp:txBody>
      <dsp:txXfrm>
        <a:off x="51403" y="3817799"/>
        <a:ext cx="5724128" cy="950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22F66-727D-4150-ADA5-49CF3A0F6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829800" cy="2387600"/>
          </a:xfrm>
        </p:spPr>
        <p:txBody>
          <a:bodyPr anchor="b">
            <a:normAutofit/>
          </a:bodyPr>
          <a:lstStyle>
            <a:lvl1pPr algn="l"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A1FE-C39F-4D7C-B93D-F8C203A1D6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829800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08AAC-7D41-4304-8D59-EF34B23268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136525"/>
            <a:ext cx="2743200" cy="365125"/>
          </a:xfrm>
        </p:spPr>
        <p:txBody>
          <a:bodyPr/>
          <a:lstStyle>
            <a:lvl1pPr algn="l">
              <a:defRPr/>
            </a:lvl1pPr>
          </a:lstStyle>
          <a:p>
            <a:fld id="{9549D6DC-E1CB-4874-BF52-C3407230D20E}" type="datetime1">
              <a:rPr lang="en-US" smtClean="0"/>
              <a:t>5/22/23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24D078-DE22-4F23-8B48-21FB1415C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4C1F5-608B-4335-9F2A-17F63D5FA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8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9F2C5-A3FC-44EF-BA15-CEC83C83D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5040D3-67DB-455C-AD79-49E185DB63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B2B07A-258E-42DD-9A68-2C76F7D54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01D81-C4B9-4A87-89A7-22E29E6C9200}" type="datetime1">
              <a:rPr lang="en-US" smtClean="0"/>
              <a:t>5/22/23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1E9BC-3BB8-40CD-9294-59A2E59E1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3979D-5589-4770-9D29-046F2B506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50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693CD-CB65-4F37-A6DA-F300B93C14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31520"/>
            <a:ext cx="2628900" cy="53780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48D117-7AE6-4831-9867-5145F64A0C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31520"/>
            <a:ext cx="7734300" cy="53780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988CF8-397F-485E-8081-AFA4DADD4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307718-69F7-427E-95A3-C1246AF46913}" type="datetime1">
              <a:rPr lang="en-US" smtClean="0"/>
              <a:t>5/22/23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CE4773-4660-4F21-83CF-1A449395B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B59537-EB47-40FA-893E-785D6FE00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993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E7B4A7-C566-48F4-B4B8-3A5E7B6C5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B93F5-BC8B-452C-ACE2-C7E01D1B8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49B3-A57D-46C5-8462-0C52509F8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913E51-B7F7-4C24-B8E3-5471755DC0E0}" type="datetime1">
              <a:rPr lang="en-US" smtClean="0"/>
              <a:t>5/22/23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8C810-EAF4-4D86-84DD-2E574122D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7E738-8574-490B-974B-9AD3B2AAE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751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9764E-4B3D-4B6A-A210-B50E4F60E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30AEC2-B6E6-4C09-A16F-5E2A1C9A0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A37CAB-B545-4E42-BB5A-F1DAA9335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1A59F-D956-4598-A3C1-AE72A5387751}" type="datetime1">
              <a:rPr lang="en-US" smtClean="0"/>
              <a:t>5/22/23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D720B-7E58-43F4-9659-ADB2403A5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95F53F-2FA5-4B5C-A151-F07BBC002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377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473D3-0F03-4BF4-831F-34E80BAC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9409-59F2-486F-A6D0-FAEE8FFF25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95847"/>
            <a:ext cx="51816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087241-B390-47A6-8070-C3D4652F88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95847"/>
            <a:ext cx="5181600" cy="3981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80B360-2ACA-4B93-9439-591B6D3FB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BBD69-7BD3-4731-8064-242619E92CBE}" type="datetime1">
              <a:rPr lang="en-US" smtClean="0"/>
              <a:t>5/22/23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4A73E2-CF78-404C-A86F-E70A284AE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8F42A-11E1-42A0-8ECF-A5BBA3B8C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5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ECA31-EE14-41DD-9914-DA7138220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B22AB6-1657-4AE2-8607-2C77A25D7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49131"/>
            <a:ext cx="5157787" cy="693696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AA6DC0-D4D5-4164-A3FD-6BB5CBB2BB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10625"/>
            <a:ext cx="5157787" cy="3100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9B35F8-95F3-43D1-8917-5836BAA904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49131"/>
            <a:ext cx="5183188" cy="693696"/>
          </a:xfrm>
        </p:spPr>
        <p:txBody>
          <a:bodyPr anchor="b">
            <a:normAutofit/>
          </a:bodyPr>
          <a:lstStyle>
            <a:lvl1pPr marL="0" indent="0">
              <a:buNone/>
              <a:defRPr sz="20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B639E7-F4A3-4ADE-B290-0A4F9761B9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10625"/>
            <a:ext cx="5183188" cy="31005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6F296B-429F-4DFC-ABC3-0A078EA99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D77D9-239F-488B-9358-023C46BC7084}" type="datetime1">
              <a:rPr lang="en-US" smtClean="0"/>
              <a:t>5/22/23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7103B9-D521-4910-AC15-F12F25CB9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3A6D9-123D-492C-B5CE-294EF2559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80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92A22-4B4D-4F58-9783-A0469DA4D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3152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5EE610-5457-4E8C-B568-B8D560773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1C24-7140-4FDE-92F3-654C6E2D3C1C}" type="datetime1">
              <a:rPr lang="en-US" smtClean="0"/>
              <a:t>5/22/23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BA57BB-288A-4A30-A4EC-FF0537BC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14C89-B968-4A85-A035-E2997A5F84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15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7A339C-4093-4B40-8C90-52F005CA9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D6ACF-ECB9-4B5F-A429-08B8AC75E8EF}" type="datetime1">
              <a:rPr lang="en-US" smtClean="0"/>
              <a:t>5/22/23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A33F04-8E0A-4165-930C-527D781A7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2F57B-BEB6-4973-A362-38F638E0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056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FAC90-C2CA-44DD-8EF8-20BDD672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6326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915FB-D5F4-4CAD-AE70-3644E81802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31521"/>
            <a:ext cx="6172200" cy="512953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374DA3-3BAC-4045-825F-B3C27B8973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A0D65-0423-4E45-947A-E08C8569F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B429B-EE2A-486A-BDB9-0C848B4FAFDD}" type="datetime1">
              <a:rPr lang="en-US" smtClean="0"/>
              <a:t>5/22/23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6FBD0-E49F-4DE6-9264-CEDB9BAA01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6B246-A768-4B2D-96C6-9F4178526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50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CB0C8-915E-4BF2-976E-B8D7EDC591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1520"/>
            <a:ext cx="3932237" cy="2341564"/>
          </a:xfrm>
        </p:spPr>
        <p:txBody>
          <a:bodyPr anchor="b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10714E6-8E50-4B50-A2E0-F9D20155EB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7257"/>
            <a:ext cx="6172200" cy="517379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D67A6C-5CA5-4EF0-B1C4-ED85FF255A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429000"/>
            <a:ext cx="3932237" cy="2439987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C76474-31D4-4567-B4EC-B6AF24488A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5FE4A-CB8D-40AB-BFFC-AAF37EA071CB}" type="datetime1">
              <a:rPr lang="en-US" smtClean="0"/>
              <a:t>5/22/23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902DE0-33F5-4372-8EB5-F5746D344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C5C2EF-849D-4B2C-8ED6-D26553657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BAE12-D270-459D-897B-6833652BB16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48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293296F-4C3A-4530-98F5-F83646ACE9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</a:extLst>
            </p:cNvPr>
            <p:cNvCxnSpPr>
              <a:cxnSpLocks/>
            </p:cNvCxnSpPr>
            <p:nvPr/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</a:extLst>
            </p:cNvPr>
            <p:cNvCxnSpPr>
              <a:cxnSpLocks/>
            </p:cNvCxnSpPr>
            <p:nvPr/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</a:extLst>
            </p:cNvPr>
            <p:cNvCxnSpPr>
              <a:cxnSpLocks/>
            </p:cNvCxnSpPr>
            <p:nvPr/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</a:extLst>
            </p:cNvPr>
            <p:cNvSpPr/>
            <p:nvPr/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4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</a:extLst>
            </p:cNvPr>
            <p:cNvSpPr/>
            <p:nvPr/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78318D-FE3E-41D7-9A8C-2065A2C46A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2732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B06718-79E7-4159-A003-F86FE7B3D8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89408"/>
            <a:ext cx="10515600" cy="38217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1F99FF-FFE2-431D-A0C8-A46C21712A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13652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C0517C94-3B1E-4991-BED3-41F8B0158A00}" type="datetime1">
              <a:rPr lang="en-US" smtClean="0"/>
              <a:t>5/22/23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3547E-668D-4191-847C-7424F7549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34506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BB6E6E-8527-4F63-A0C7-84CD44A2B0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3467" y="3246434"/>
            <a:ext cx="628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spc="150" baseline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73BAE12-D270-459D-897B-6833652BB167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94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8" r:id="rId6"/>
    <p:sldLayoutId id="2147483743" r:id="rId7"/>
    <p:sldLayoutId id="2147483744" r:id="rId8"/>
    <p:sldLayoutId id="2147483745" r:id="rId9"/>
    <p:sldLayoutId id="2147483747" r:id="rId10"/>
    <p:sldLayoutId id="2147483746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>
              <a:lumMod val="60000"/>
              <a:lumOff val="4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2">
              <a:lumMod val="60000"/>
              <a:lumOff val="4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7" name="Rectangle 90">
            <a:extLst>
              <a:ext uri="{FF2B5EF4-FFF2-40B4-BE49-F238E27FC236}">
                <a16:creationId xmlns:a16="http://schemas.microsoft.com/office/drawing/2014/main" id="{A38827F1-3359-44F6-9009-43AE2B17F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3"/>
            <a:ext cx="12192001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8" name="Rectangle 92">
            <a:extLst>
              <a:ext uri="{FF2B5EF4-FFF2-40B4-BE49-F238E27FC236}">
                <a16:creationId xmlns:a16="http://schemas.microsoft.com/office/drawing/2014/main" id="{17AFAD67-5350-4773-886F-D6DD7E66D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7346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2" name="Picture 3" descr="Imagem de jogo de vídeo game&#10;&#10;Descrição gerada automaticamente com confiança baixa">
            <a:extLst>
              <a:ext uri="{FF2B5EF4-FFF2-40B4-BE49-F238E27FC236}">
                <a16:creationId xmlns:a16="http://schemas.microsoft.com/office/drawing/2014/main" id="{FB8A95A5-BEE9-484F-B41C-F3BEDD15F71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t="16634" r="-1" b="38115"/>
          <a:stretch/>
        </p:blipFill>
        <p:spPr>
          <a:xfrm>
            <a:off x="20" y="-1"/>
            <a:ext cx="12189789" cy="6873457"/>
          </a:xfrm>
          <a:prstGeom prst="rect">
            <a:avLst/>
          </a:prstGeom>
          <a:solidFill>
            <a:srgbClr val="0070C0"/>
          </a:solidFill>
          <a:ln w="12700"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pic>
      <p:grpSp>
        <p:nvGrpSpPr>
          <p:cNvPr id="299" name="Group 94">
            <a:extLst>
              <a:ext uri="{FF2B5EF4-FFF2-40B4-BE49-F238E27FC236}">
                <a16:creationId xmlns:a16="http://schemas.microsoft.com/office/drawing/2014/main" id="{3914D2BD-3C47-433D-81FE-DC6C39595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2"/>
            <a:ext cx="12192000" cy="6857996"/>
            <a:chOff x="572" y="-1"/>
            <a:chExt cx="12192000" cy="6857996"/>
          </a:xfrm>
        </p:grpSpPr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D3DD55E4-EA4F-4874-8B5B-6E0EAF4BBF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0" name="Straight Connector 96">
              <a:extLst>
                <a:ext uri="{FF2B5EF4-FFF2-40B4-BE49-F238E27FC236}">
                  <a16:creationId xmlns:a16="http://schemas.microsoft.com/office/drawing/2014/main" id="{32950BAF-7673-4138-AEA2-DE7D368CC3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6BE3E2B5-EA1C-415A-941A-843C7EA148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087FA3A6-E398-4576-B6B8-3328028D84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1" name="Graphic 33">
              <a:extLst>
                <a:ext uri="{FF2B5EF4-FFF2-40B4-BE49-F238E27FC236}">
                  <a16:creationId xmlns:a16="http://schemas.microsoft.com/office/drawing/2014/main" id="{EFB597D7-65E0-476A-B9EB-3AA6ED338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  <p:sp>
          <p:nvSpPr>
            <p:cNvPr id="302" name="Graphic 33">
              <a:extLst>
                <a:ext uri="{FF2B5EF4-FFF2-40B4-BE49-F238E27FC236}">
                  <a16:creationId xmlns:a16="http://schemas.microsoft.com/office/drawing/2014/main" id="{11AA060A-BE0E-4687-8F9E-0E2955D9796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E65B700C-955A-8B42-9376-61C6473192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3429000"/>
            <a:ext cx="7151357" cy="2387600"/>
          </a:xfrm>
        </p:spPr>
        <p:txBody>
          <a:bodyPr anchor="t">
            <a:normAutofit/>
          </a:bodyPr>
          <a:lstStyle/>
          <a:p>
            <a:pPr>
              <a:lnSpc>
                <a:spcPct val="90000"/>
              </a:lnSpc>
            </a:pPr>
            <a:r>
              <a:rPr lang="pt-BR">
                <a:solidFill>
                  <a:srgbClr val="FFFFFF"/>
                </a:solidFill>
              </a:rPr>
              <a:t>Compra e venda de participações societárias de Controle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23EE378-59DA-3444-8FD9-714C77FFDB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26480" y="745970"/>
            <a:ext cx="7066125" cy="2009257"/>
          </a:xfrm>
        </p:spPr>
        <p:txBody>
          <a:bodyPr anchor="b">
            <a:normAutofit/>
          </a:bodyPr>
          <a:lstStyle/>
          <a:p>
            <a:pPr>
              <a:spcAft>
                <a:spcPts val="600"/>
              </a:spcAft>
            </a:pPr>
            <a:endParaRPr lang="pt-BR" sz="2400" dirty="0">
              <a:solidFill>
                <a:srgbClr val="FFFFFF"/>
              </a:solidFill>
            </a:endParaRPr>
          </a:p>
          <a:p>
            <a:pPr>
              <a:spcAft>
                <a:spcPts val="600"/>
              </a:spcAft>
            </a:pPr>
            <a:r>
              <a:rPr lang="pt-BR" sz="2400" dirty="0">
                <a:solidFill>
                  <a:srgbClr val="FFFFFF"/>
                </a:solidFill>
              </a:rPr>
              <a:t>Professor Doutor Ruy Pereira Camilo Junior</a:t>
            </a:r>
          </a:p>
        </p:txBody>
      </p:sp>
    </p:spTree>
    <p:extLst>
      <p:ext uri="{BB962C8B-B14F-4D97-AF65-F5344CB8AC3E}">
        <p14:creationId xmlns:p14="http://schemas.microsoft.com/office/powerpoint/2010/main" val="695420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87375F-9061-FF4C-A44B-1F42BFFE2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Concluída a </a:t>
            </a:r>
            <a:r>
              <a:rPr lang="pt-BR" dirty="0" err="1"/>
              <a:t>due</a:t>
            </a:r>
            <a:r>
              <a:rPr lang="pt-BR" dirty="0"/>
              <a:t> </a:t>
            </a:r>
            <a:r>
              <a:rPr lang="pt-BR" dirty="0" err="1"/>
              <a:t>diligence</a:t>
            </a:r>
            <a:r>
              <a:rPr lang="pt-BR" dirty="0"/>
              <a:t>... SPA e </a:t>
            </a:r>
            <a:r>
              <a:rPr lang="pt-BR" dirty="0" err="1"/>
              <a:t>Closing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16E882-20CB-FC4E-93C6-FD2E641C9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3751"/>
            <a:ext cx="10515600" cy="4107435"/>
          </a:xfrm>
        </p:spPr>
        <p:txBody>
          <a:bodyPr>
            <a:noAutofit/>
          </a:bodyPr>
          <a:lstStyle/>
          <a:p>
            <a:r>
              <a:rPr lang="pt-BR" sz="1600" dirty="0"/>
              <a:t>Estimadas as contingências, e aferidos os números, partes podem evoluir para negócio vinculante. SPA (STOCK PURCHASE AGREEMENT) </a:t>
            </a:r>
          </a:p>
          <a:p>
            <a:endParaRPr lang="pt-BR" sz="1600" dirty="0"/>
          </a:p>
          <a:p>
            <a:r>
              <a:rPr lang="pt-BR" sz="1600" dirty="0"/>
              <a:t>Já fixa o valor, e a data em que será pago, com a transferência das </a:t>
            </a:r>
            <a:r>
              <a:rPr lang="pt-BR" sz="1600" dirty="0" err="1"/>
              <a:t>acoes</a:t>
            </a:r>
            <a:r>
              <a:rPr lang="pt-BR" sz="1600" dirty="0"/>
              <a:t> (ou quotas). Pode ser previsto que, se houver mudança no PL, será ajustado, segundo o balancete do momento. </a:t>
            </a:r>
          </a:p>
          <a:p>
            <a:endParaRPr lang="pt-BR" sz="1600" dirty="0"/>
          </a:p>
          <a:p>
            <a:r>
              <a:rPr lang="pt-BR" sz="1600" dirty="0"/>
              <a:t>Podem ser combinadas condições previas, como, por exemplo, operações societárias que tenham sido avençadas, entre o </a:t>
            </a:r>
            <a:r>
              <a:rPr lang="pt-BR" sz="1600" dirty="0" err="1"/>
              <a:t>signing</a:t>
            </a:r>
            <a:r>
              <a:rPr lang="pt-BR" sz="1600" dirty="0"/>
              <a:t> e o </a:t>
            </a:r>
            <a:r>
              <a:rPr lang="pt-BR" sz="1600" dirty="0" err="1"/>
              <a:t>closing</a:t>
            </a:r>
            <a:r>
              <a:rPr lang="pt-BR" sz="1600" dirty="0"/>
              <a:t>.</a:t>
            </a:r>
          </a:p>
          <a:p>
            <a:endParaRPr lang="pt-BR" sz="1600" dirty="0"/>
          </a:p>
          <a:p>
            <a:r>
              <a:rPr lang="pt-BR" sz="1600" dirty="0"/>
              <a:t>Como o negócio é vinculante, pode ser previsto break </a:t>
            </a:r>
            <a:r>
              <a:rPr lang="pt-BR" sz="1600" dirty="0" err="1"/>
              <a:t>up</a:t>
            </a:r>
            <a:r>
              <a:rPr lang="pt-BR" sz="1600" dirty="0"/>
              <a:t> </a:t>
            </a:r>
            <a:r>
              <a:rPr lang="pt-BR" sz="1600" dirty="0" err="1"/>
              <a:t>fee</a:t>
            </a:r>
            <a:r>
              <a:rPr lang="pt-BR" sz="1600" dirty="0"/>
              <a:t>. Mas é comum que se preveja que as partes estarão desobrigadas se advierem situações adversas, ou forem descobertos novos riscos ou contingências (muito aberto....)</a:t>
            </a:r>
          </a:p>
          <a:p>
            <a:r>
              <a:rPr lang="pt-BR" sz="1600" dirty="0"/>
              <a:t>Comum a previsão da clausula de não concorrência pelos vendedores (non compete), por até 5 anos.</a:t>
            </a:r>
          </a:p>
        </p:txBody>
      </p:sp>
    </p:spTree>
    <p:extLst>
      <p:ext uri="{BB962C8B-B14F-4D97-AF65-F5344CB8AC3E}">
        <p14:creationId xmlns:p14="http://schemas.microsoft.com/office/powerpoint/2010/main" val="23248474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5CD254-23E6-C14D-A753-6A0731BC0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err="1"/>
              <a:t>Closing</a:t>
            </a:r>
            <a:r>
              <a:rPr lang="pt-BR" dirty="0"/>
              <a:t>: transferência das participações societárias.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69C984C-3C07-3849-93F6-6C08FA0E1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COMUM RETER PARTE DO PREÇO (20, 30%, ATÉ MAIS, A DEPENDER AS CONTINGÊNCIAS POSSIVEIS)</a:t>
            </a:r>
          </a:p>
          <a:p>
            <a:endParaRPr lang="pt-BR" dirty="0"/>
          </a:p>
          <a:p>
            <a:r>
              <a:rPr lang="pt-BR" dirty="0"/>
              <a:t>VALOR SERÁ LIBERADO APÓS A SUPERAÇAO DAS CONTINGÊNCIAS, OU UMA PARTE POR ANO, ATÉ, POR EXEMPLO, 5 ANOS.</a:t>
            </a:r>
          </a:p>
          <a:p>
            <a:endParaRPr lang="pt-BR" dirty="0"/>
          </a:p>
          <a:p>
            <a:r>
              <a:rPr lang="pt-BR" dirty="0"/>
              <a:t>PARA NÃO HAVER RISCO DE FUTURO INADIMPLEMENTOS, É COMUM AS  PARTES COLOCAREM O DINHEIRO EM UMA CONTA CONJUNTA VINCULADA </a:t>
            </a:r>
            <a:r>
              <a:rPr lang="pt-BR" b="1" dirty="0"/>
              <a:t>(ESCROW ACCOUNT)</a:t>
            </a:r>
            <a:r>
              <a:rPr lang="pt-B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85688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53E9D5-1451-F249-B2FF-171587AA7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Ajustes do preço contratual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B1C69CC-8DA6-954A-A55C-9025BACF9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Podem ser feitos ajustes no preço após tomar posse da empresa,  em determinado prazo, após conferência de estoque ou de recebíveis, ou mesmo em  prazo mais longo, se confirmados </a:t>
            </a:r>
            <a:r>
              <a:rPr lang="pt-BR"/>
              <a:t>passivos conhecidos ou não.</a:t>
            </a:r>
            <a:endParaRPr lang="pt-BR" dirty="0"/>
          </a:p>
          <a:p>
            <a:endParaRPr lang="pt-BR" dirty="0"/>
          </a:p>
          <a:p>
            <a:r>
              <a:rPr lang="pt-BR" dirty="0"/>
              <a:t>O preço pode ter sido ajustado com parcelamento (o que exige garantias), ou com estipulação de parcela complementar condicionada ao atingimento de determinadas metas, nos exercícios subsequentes (</a:t>
            </a:r>
            <a:r>
              <a:rPr lang="pt-BR" dirty="0" err="1"/>
              <a:t>earn</a:t>
            </a:r>
            <a:r>
              <a:rPr lang="pt-BR" dirty="0"/>
              <a:t>-out)</a:t>
            </a:r>
          </a:p>
          <a:p>
            <a:endParaRPr lang="pt-BR" dirty="0"/>
          </a:p>
          <a:p>
            <a:r>
              <a:rPr lang="pt-BR" dirty="0"/>
              <a:t>Parte do preço futuro poderá ser retido, se houver novas contingencias.</a:t>
            </a:r>
          </a:p>
        </p:txBody>
      </p:sp>
    </p:spTree>
    <p:extLst>
      <p:ext uri="{BB962C8B-B14F-4D97-AF65-F5344CB8AC3E}">
        <p14:creationId xmlns:p14="http://schemas.microsoft.com/office/powerpoint/2010/main" val="3801347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6CB16E-510A-6A48-89D2-54E2BE6C4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Outras cláusulas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E4B9BC-6D83-AD4C-B5E3-3D73CA9A8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No contrato, a parte se obriga a indenizar se houver qualquer informação errada, ou se fez afirmações de inexistência de contingências (</a:t>
            </a:r>
            <a:r>
              <a:rPr lang="pt-BR" dirty="0" err="1"/>
              <a:t>warranties</a:t>
            </a:r>
            <a:r>
              <a:rPr lang="pt-BR" dirty="0"/>
              <a:t>)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r>
              <a:rPr lang="pt-BR" dirty="0" err="1"/>
              <a:t>Indemnity</a:t>
            </a:r>
            <a:r>
              <a:rPr lang="pt-BR" dirty="0"/>
              <a:t>. Vendedor obriga-se a reembolsar a outra de qualquer dano que recaia sobre o comprador por dívidas anteriores à operação. Como o risco é do vendedor, pode indicar o advogado que cuida da ação.</a:t>
            </a:r>
          </a:p>
        </p:txBody>
      </p:sp>
    </p:spTree>
    <p:extLst>
      <p:ext uri="{BB962C8B-B14F-4D97-AF65-F5344CB8AC3E}">
        <p14:creationId xmlns:p14="http://schemas.microsoft.com/office/powerpoint/2010/main" val="31032307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9CAE95-336A-4044-A5FC-FCF0113AE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Contratos de consultoria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0BC9196-2C95-0F4B-9A40-F1AD7413ED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pt-BR" sz="2800" dirty="0"/>
          </a:p>
          <a:p>
            <a:pPr marL="0" indent="0" algn="ctr">
              <a:buNone/>
            </a:pPr>
            <a:r>
              <a:rPr lang="pt-BR" sz="2800" dirty="0"/>
              <a:t>Em geral, o </a:t>
            </a:r>
            <a:r>
              <a:rPr lang="pt-BR" sz="2800" dirty="0" err="1"/>
              <a:t>ex-controlador</a:t>
            </a:r>
            <a:r>
              <a:rPr lang="pt-BR" sz="2800" dirty="0"/>
              <a:t> firma contrato de consultoria com os compradores, para continuar prestando serviços, na transição</a:t>
            </a:r>
          </a:p>
        </p:txBody>
      </p:sp>
    </p:spTree>
    <p:extLst>
      <p:ext uri="{BB962C8B-B14F-4D97-AF65-F5344CB8AC3E}">
        <p14:creationId xmlns:p14="http://schemas.microsoft.com/office/powerpoint/2010/main" val="40988982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F10C978-51B5-420C-9A05-C8F194EAC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" y="-597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D34D1C-4E49-4D32-96F1-E49CEBBF8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E94C6EB-0BD0-4926-909B-CE0EFF459E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7" y="-1"/>
            <a:ext cx="12195239" cy="6857996"/>
            <a:chOff x="1667" y="-1"/>
            <a:chExt cx="12195239" cy="6857996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8D9AC5-1A8B-4F43-99E1-1D51CFFCF1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249B524-B22D-40A1-81F7-459441A7E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906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8CCE87E-3564-469A-9A46-F794A0F94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4C96A98-5EF6-4542-9FA4-86B1D2651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Graphic 33">
              <a:extLst>
                <a:ext uri="{FF2B5EF4-FFF2-40B4-BE49-F238E27FC236}">
                  <a16:creationId xmlns:a16="http://schemas.microsoft.com/office/drawing/2014/main" id="{3BF088B1-D6D6-4925-9B48-5098FF09D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Graphic 33">
              <a:extLst>
                <a:ext uri="{FF2B5EF4-FFF2-40B4-BE49-F238E27FC236}">
                  <a16:creationId xmlns:a16="http://schemas.microsoft.com/office/drawing/2014/main" id="{6FA7DFD7-863A-4016-A231-DCB28B20D0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35ED934B-E172-FA48-A820-6546D7CC8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7727"/>
            <a:ext cx="8648158" cy="1495887"/>
          </a:xfrm>
        </p:spPr>
        <p:txBody>
          <a:bodyPr>
            <a:normAutofit/>
          </a:bodyPr>
          <a:lstStyle/>
          <a:p>
            <a:r>
              <a:rPr lang="pt-BR" dirty="0"/>
              <a:t>O instrumento contratual não surge do nada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C86A676-AB35-CC4C-8A53-9B0C7B08F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23614"/>
            <a:ext cx="10332718" cy="395249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dirty="0"/>
              <a:t>A Obrigação como Processo, de  Clóvis do Couto e Silva</a:t>
            </a:r>
          </a:p>
          <a:p>
            <a:pPr>
              <a:lnSpc>
                <a:spcPct val="100000"/>
              </a:lnSpc>
            </a:pPr>
            <a:endParaRPr lang="pt-BR" dirty="0"/>
          </a:p>
          <a:p>
            <a:pPr>
              <a:lnSpc>
                <a:spcPct val="100000"/>
              </a:lnSpc>
            </a:pPr>
            <a:r>
              <a:rPr lang="pt-BR" dirty="0"/>
              <a:t>Negociação é um processo,  e tem importância para a interpretação posterior do negócio</a:t>
            </a:r>
          </a:p>
          <a:p>
            <a:pPr>
              <a:lnSpc>
                <a:spcPct val="100000"/>
              </a:lnSpc>
            </a:pPr>
            <a:endParaRPr lang="pt-BR" dirty="0"/>
          </a:p>
          <a:p>
            <a:pPr>
              <a:lnSpc>
                <a:spcPct val="100000"/>
              </a:lnSpc>
            </a:pPr>
            <a:r>
              <a:rPr lang="pt-BR" dirty="0"/>
              <a:t>Há uma obrigação de negociar de boa fé, ou seja, levando em consideração também o interesse da outra parte, e seus interesses legítimos. A ideia é evitar surpresas.  Exemplo: academia de ginastica em shopping, implantada em desacordo com expectativa criada.</a:t>
            </a:r>
          </a:p>
          <a:p>
            <a:pPr>
              <a:lnSpc>
                <a:spcPct val="100000"/>
              </a:lnSpc>
            </a:pPr>
            <a:endParaRPr lang="pt-BR" dirty="0"/>
          </a:p>
          <a:p>
            <a:pPr>
              <a:lnSpc>
                <a:spcPct val="100000"/>
              </a:lnSpc>
            </a:pPr>
            <a:r>
              <a:rPr lang="pt-BR" dirty="0"/>
              <a:t>Ruptura abrupta e imotivada de negociação pode gerar o direito à indenização do que se gastou nas tratativas (jamais o direito aos lucros esperados do negócio). Isso é particularmente relevante na compra e venda de empresas, que têm alto custo</a:t>
            </a:r>
          </a:p>
        </p:txBody>
      </p:sp>
    </p:spTree>
    <p:extLst>
      <p:ext uri="{BB962C8B-B14F-4D97-AF65-F5344CB8AC3E}">
        <p14:creationId xmlns:p14="http://schemas.microsoft.com/office/powerpoint/2010/main" val="4042122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F10C978-51B5-420C-9A05-C8F194EAC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" y="-597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D34D1C-4E49-4D32-96F1-E49CEBBF8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E94C6EB-0BD0-4926-909B-CE0EFF459E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7" y="-1"/>
            <a:ext cx="12195239" cy="6857996"/>
            <a:chOff x="1667" y="-1"/>
            <a:chExt cx="12195239" cy="6857996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8D9AC5-1A8B-4F43-99E1-1D51CFFCF1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249B524-B22D-40A1-81F7-459441A7E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906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8CCE87E-3564-469A-9A46-F794A0F94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4C96A98-5EF6-4542-9FA4-86B1D2651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Graphic 33">
              <a:extLst>
                <a:ext uri="{FF2B5EF4-FFF2-40B4-BE49-F238E27FC236}">
                  <a16:creationId xmlns:a16="http://schemas.microsoft.com/office/drawing/2014/main" id="{3BF088B1-D6D6-4925-9B48-5098FF09D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Graphic 33">
              <a:extLst>
                <a:ext uri="{FF2B5EF4-FFF2-40B4-BE49-F238E27FC236}">
                  <a16:creationId xmlns:a16="http://schemas.microsoft.com/office/drawing/2014/main" id="{6FA7DFD7-863A-4016-A231-DCB28B20D0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E3D9FBEF-40B9-5A4F-8965-83862AC543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7727"/>
            <a:ext cx="8648158" cy="1495887"/>
          </a:xfrm>
        </p:spPr>
        <p:txBody>
          <a:bodyPr>
            <a:normAutofit/>
          </a:bodyPr>
          <a:lstStyle/>
          <a:p>
            <a:r>
              <a:rPr lang="pt-BR" dirty="0"/>
              <a:t>Uso de terminologia em língua inglesa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DEF90C-B898-794E-896B-F61832B19F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4196"/>
            <a:ext cx="8648158" cy="3430575"/>
          </a:xfrm>
        </p:spPr>
        <p:txBody>
          <a:bodyPr>
            <a:normAutofit/>
          </a:bodyPr>
          <a:lstStyle/>
          <a:p>
            <a:r>
              <a:rPr lang="pt-BR" dirty="0"/>
              <a:t>Nestas operações, seguem-se padrões internacionais, e por isso é comum o uso de expressões em inglês, que precisam ser conhecidas (</a:t>
            </a:r>
            <a:r>
              <a:rPr lang="pt-BR" dirty="0" err="1"/>
              <a:t>MoU</a:t>
            </a:r>
            <a:r>
              <a:rPr lang="pt-BR" dirty="0"/>
              <a:t>, </a:t>
            </a:r>
            <a:r>
              <a:rPr lang="pt-BR" dirty="0" err="1"/>
              <a:t>binding</a:t>
            </a:r>
            <a:r>
              <a:rPr lang="pt-BR" dirty="0"/>
              <a:t> e non </a:t>
            </a:r>
            <a:r>
              <a:rPr lang="pt-BR" dirty="0" err="1"/>
              <a:t>binding</a:t>
            </a:r>
            <a:r>
              <a:rPr lang="pt-BR" dirty="0"/>
              <a:t>, SPA,  </a:t>
            </a:r>
            <a:r>
              <a:rPr lang="pt-BR" dirty="0" err="1"/>
              <a:t>signing</a:t>
            </a:r>
            <a:r>
              <a:rPr lang="pt-BR" dirty="0"/>
              <a:t>, </a:t>
            </a:r>
            <a:r>
              <a:rPr lang="pt-BR" dirty="0" err="1"/>
              <a:t>closing</a:t>
            </a:r>
            <a:r>
              <a:rPr lang="pt-BR" dirty="0"/>
              <a:t>, etc..._)</a:t>
            </a:r>
            <a:endParaRPr lang="pt-BR"/>
          </a:p>
          <a:p>
            <a:endParaRPr lang="pt-BR"/>
          </a:p>
          <a:p>
            <a:r>
              <a:rPr lang="pt-BR" dirty="0"/>
              <a:t>Até os modelos de contratos são em geral adaptação daqueles mais usados no exterior, e, por vezes, suas cláusulas típicas refletem conceitos jurídicos que não são usados no Brasil)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2188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6" name="Rectangle 38">
            <a:extLst>
              <a:ext uri="{FF2B5EF4-FFF2-40B4-BE49-F238E27FC236}">
                <a16:creationId xmlns:a16="http://schemas.microsoft.com/office/drawing/2014/main" id="{AE6FDE22-1F54-452D-A9BA-1BE9FDB534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40">
            <a:extLst>
              <a:ext uri="{FF2B5EF4-FFF2-40B4-BE49-F238E27FC236}">
                <a16:creationId xmlns:a16="http://schemas.microsoft.com/office/drawing/2014/main" id="{F2C01FB2-6D50-41C9-BE00-29B0F9925FF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F791C6D-54DC-B341-A28E-6687E7656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6491"/>
            <a:ext cx="4276541" cy="5705015"/>
          </a:xfrm>
        </p:spPr>
        <p:txBody>
          <a:bodyPr anchor="ctr">
            <a:normAutofit/>
          </a:bodyPr>
          <a:lstStyle/>
          <a:p>
            <a:r>
              <a:rPr lang="pt-BR" sz="5200"/>
              <a:t>Antes do início da operação.</a:t>
            </a:r>
          </a:p>
        </p:txBody>
      </p:sp>
      <p:graphicFrame>
        <p:nvGraphicFramePr>
          <p:cNvPr id="20" name="Espaço Reservado para Conteúdo 2">
            <a:extLst>
              <a:ext uri="{FF2B5EF4-FFF2-40B4-BE49-F238E27FC236}">
                <a16:creationId xmlns:a16="http://schemas.microsoft.com/office/drawing/2014/main" id="{A507B0FA-8AB0-429D-BFB7-568AE61A2C5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6222894"/>
              </p:ext>
            </p:extLst>
          </p:nvPr>
        </p:nvGraphicFramePr>
        <p:xfrm>
          <a:off x="6147621" y="576492"/>
          <a:ext cx="5400858" cy="5705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21221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62E0F97-3B68-4A9A-81FD-184E8051D2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A9C0995-256A-4F90-97D6-FB8958A5D4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DEDAD90-C59C-6340-80DD-1C8179D47C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581265"/>
            <a:ext cx="4114800" cy="5695398"/>
          </a:xfrm>
        </p:spPr>
        <p:txBody>
          <a:bodyPr anchor="ctr">
            <a:normAutofit/>
          </a:bodyPr>
          <a:lstStyle/>
          <a:p>
            <a:r>
              <a:rPr lang="pt-BR" sz="4800" dirty="0" err="1"/>
              <a:t>Mou</a:t>
            </a:r>
            <a:r>
              <a:rPr lang="pt-BR" sz="4800" dirty="0"/>
              <a:t> (</a:t>
            </a:r>
            <a:r>
              <a:rPr lang="pt-BR" sz="4800" dirty="0" err="1"/>
              <a:t>Memorandum</a:t>
            </a:r>
            <a:r>
              <a:rPr lang="pt-BR" sz="4800" dirty="0"/>
              <a:t> </a:t>
            </a:r>
            <a:r>
              <a:rPr lang="pt-BR" sz="4800" dirty="0" err="1"/>
              <a:t>of</a:t>
            </a:r>
            <a:r>
              <a:rPr lang="pt-BR" sz="4800" dirty="0"/>
              <a:t> </a:t>
            </a:r>
            <a:r>
              <a:rPr lang="pt-BR" sz="4800" dirty="0" err="1"/>
              <a:t>Understanding</a:t>
            </a:r>
            <a:r>
              <a:rPr lang="pt-BR" sz="4800" dirty="0"/>
              <a:t>)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46307A-DFE3-4A97-B2EE-5D57DF413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6275" y="577406"/>
            <a:ext cx="6391931" cy="569539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CC277446-D71D-4C19-A013-95073D31A4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66455" y="-6437"/>
            <a:ext cx="6405880" cy="6864437"/>
            <a:chOff x="5166455" y="-6437"/>
            <a:chExt cx="6405880" cy="6864437"/>
          </a:xfrm>
        </p:grpSpPr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4C05CF5C-D74E-48AF-AAE5-61AEFB2C77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66455" y="567246"/>
              <a:ext cx="64008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5A6A4E3-DB84-4A86-933F-10273F0AEE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71535" y="6262643"/>
              <a:ext cx="64008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3057BAF9-1A72-414E-8B1A-C58B353F11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71535" y="0"/>
              <a:ext cx="5783" cy="685800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68FCD6AB-4E6B-4F74-94C0-C14654F999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560990" y="-6437"/>
              <a:ext cx="5783" cy="685800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5" name="Espaço Reservado para Conteúdo 2">
            <a:extLst>
              <a:ext uri="{FF2B5EF4-FFF2-40B4-BE49-F238E27FC236}">
                <a16:creationId xmlns:a16="http://schemas.microsoft.com/office/drawing/2014/main" id="{FFB83657-0111-4A36-B613-E0B9DFF91C6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325904"/>
              </p:ext>
            </p:extLst>
          </p:nvPr>
        </p:nvGraphicFramePr>
        <p:xfrm>
          <a:off x="5461176" y="788282"/>
          <a:ext cx="5826934" cy="5297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75341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7">
            <a:extLst>
              <a:ext uri="{FF2B5EF4-FFF2-40B4-BE49-F238E27FC236}">
                <a16:creationId xmlns:a16="http://schemas.microsoft.com/office/drawing/2014/main" id="{CF10C978-51B5-420C-9A05-C8F194EAC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" y="-597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9">
            <a:extLst>
              <a:ext uri="{FF2B5EF4-FFF2-40B4-BE49-F238E27FC236}">
                <a16:creationId xmlns:a16="http://schemas.microsoft.com/office/drawing/2014/main" id="{28D34D1C-4E49-4D32-96F1-E49CEBBF8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9" name="Group 11">
            <a:extLst>
              <a:ext uri="{FF2B5EF4-FFF2-40B4-BE49-F238E27FC236}">
                <a16:creationId xmlns:a16="http://schemas.microsoft.com/office/drawing/2014/main" id="{A46A4AE4-5520-4815-852D-CB05E9F5A5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72" y="-1"/>
            <a:ext cx="12192000" cy="6857996"/>
            <a:chOff x="572" y="-1"/>
            <a:chExt cx="12192000" cy="6857996"/>
          </a:xfrm>
        </p:grpSpPr>
        <p:cxnSp>
          <p:nvCxnSpPr>
            <p:cNvPr id="30" name="Straight Connector 12">
              <a:extLst>
                <a:ext uri="{FF2B5EF4-FFF2-40B4-BE49-F238E27FC236}">
                  <a16:creationId xmlns:a16="http://schemas.microsoft.com/office/drawing/2014/main" id="{0229F6CD-5D84-4EEB-B66D-84415969A0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024BD253-E9E1-473E-88AD-E22D668B91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72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C911447-A6C3-48A4-91A8-DAEDB7FF41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15">
              <a:extLst>
                <a:ext uri="{FF2B5EF4-FFF2-40B4-BE49-F238E27FC236}">
                  <a16:creationId xmlns:a16="http://schemas.microsoft.com/office/drawing/2014/main" id="{1BEAE0C5-340D-416D-9DE8-4A73670496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Graphic 33">
              <a:extLst>
                <a:ext uri="{FF2B5EF4-FFF2-40B4-BE49-F238E27FC236}">
                  <a16:creationId xmlns:a16="http://schemas.microsoft.com/office/drawing/2014/main" id="{C0FED11B-5B5E-48CF-810B-4BA77BBDF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Graphic 33">
              <a:extLst>
                <a:ext uri="{FF2B5EF4-FFF2-40B4-BE49-F238E27FC236}">
                  <a16:creationId xmlns:a16="http://schemas.microsoft.com/office/drawing/2014/main" id="{D75A73DE-5BA7-44CE-A718-52385E65D5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FA5028C9-3CE0-0640-A1F3-09F2D884E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5734"/>
            <a:ext cx="8648158" cy="1417880"/>
          </a:xfrm>
        </p:spPr>
        <p:txBody>
          <a:bodyPr>
            <a:normAutofit/>
          </a:bodyPr>
          <a:lstStyle/>
          <a:p>
            <a:r>
              <a:rPr lang="pt-BR"/>
              <a:t>Instrumento de Confidencialidade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0800042-815D-5F45-9578-EFFFF6571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98625"/>
            <a:ext cx="8648158" cy="376614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pt-BR" dirty="0"/>
              <a:t>É importantíssimo prever que as negociações são sigilosas (até para evitar mal estar interno),ou impactos no mercado, investidores, clientes, etc..</a:t>
            </a:r>
          </a:p>
          <a:p>
            <a:pPr>
              <a:lnSpc>
                <a:spcPct val="100000"/>
              </a:lnSpc>
            </a:pPr>
            <a:endParaRPr lang="pt-BR" dirty="0"/>
          </a:p>
          <a:p>
            <a:pPr>
              <a:lnSpc>
                <a:spcPct val="100000"/>
              </a:lnSpc>
            </a:pPr>
            <a:r>
              <a:rPr lang="pt-BR" dirty="0"/>
              <a:t>Confidencialidade também em relação a todas as informações recebidas pelo proponente, com obrigação de destruição ou devolução dos dados obtidos, se o negócio não for concluído</a:t>
            </a:r>
          </a:p>
          <a:p>
            <a:pPr>
              <a:lnSpc>
                <a:spcPct val="100000"/>
              </a:lnSpc>
            </a:pPr>
            <a:endParaRPr lang="pt-BR" dirty="0"/>
          </a:p>
          <a:p>
            <a:pPr>
              <a:lnSpc>
                <a:spcPct val="100000"/>
              </a:lnSpc>
            </a:pPr>
            <a:r>
              <a:rPr lang="pt-BR" dirty="0"/>
              <a:t>De qualquer forma, é muito importante dar informações  comerciais  sensíveis  </a:t>
            </a:r>
            <a:r>
              <a:rPr lang="pt-BR" dirty="0" err="1"/>
              <a:t>apenasde</a:t>
            </a:r>
            <a:r>
              <a:rPr lang="pt-BR" dirty="0"/>
              <a:t> forma  agregada, sem detalhamentos, durante a </a:t>
            </a:r>
            <a:r>
              <a:rPr lang="pt-BR" dirty="0" err="1"/>
              <a:t>due</a:t>
            </a:r>
            <a:r>
              <a:rPr lang="pt-BR" dirty="0"/>
              <a:t> </a:t>
            </a:r>
            <a:r>
              <a:rPr lang="pt-BR" dirty="0" err="1"/>
              <a:t>diligence</a:t>
            </a:r>
            <a:r>
              <a:rPr lang="pt-BR" dirty="0"/>
              <a:t>.  Por exemplo, informar o </a:t>
            </a:r>
            <a:r>
              <a:rPr lang="pt-BR" dirty="0" err="1"/>
              <a:t>faturemento</a:t>
            </a:r>
            <a:r>
              <a:rPr lang="pt-BR" dirty="0"/>
              <a:t>, mas sem indicar por cliente, os passivos, mas sem apontar os principais fornecedores, a folha, sem indicar nome a nome, etc.. Do contrário, proponente terá </a:t>
            </a:r>
            <a:r>
              <a:rPr lang="pt-BR" dirty="0" err="1"/>
              <a:t>raio-x</a:t>
            </a:r>
            <a:r>
              <a:rPr lang="pt-BR" dirty="0"/>
              <a:t> da empresa alvo, e poderá montar negocio próprio.</a:t>
            </a:r>
          </a:p>
        </p:txBody>
      </p:sp>
    </p:spTree>
    <p:extLst>
      <p:ext uri="{BB962C8B-B14F-4D97-AF65-F5344CB8AC3E}">
        <p14:creationId xmlns:p14="http://schemas.microsoft.com/office/powerpoint/2010/main" val="194520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F10C978-51B5-420C-9A05-C8F194EACA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03" y="-597"/>
            <a:ext cx="12192000" cy="685799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D34D1C-4E49-4D32-96F1-E49CEBBF86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89" y="0"/>
            <a:ext cx="12192000" cy="6857997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E94C6EB-0BD0-4926-909B-CE0EFF459E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667" y="-1"/>
            <a:ext cx="12195239" cy="6857996"/>
            <a:chOff x="1667" y="-1"/>
            <a:chExt cx="12195239" cy="6857996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D8D9AC5-1A8B-4F43-99E1-1D51CFFCF1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7" y="6276706"/>
              <a:ext cx="12189811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249B524-B22D-40A1-81F7-459441A7E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906" y="580876"/>
              <a:ext cx="12192000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C8CCE87E-3564-469A-9A46-F794A0F940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8134324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4C96A98-5EF6-4542-9FA4-86B1D2651A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0">
              <a:off x="-2794261" y="3428956"/>
              <a:ext cx="6857912" cy="0"/>
            </a:xfrm>
            <a:prstGeom prst="line">
              <a:avLst/>
            </a:prstGeom>
            <a:ln w="127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Graphic 33">
              <a:extLst>
                <a:ext uri="{FF2B5EF4-FFF2-40B4-BE49-F238E27FC236}">
                  <a16:creationId xmlns:a16="http://schemas.microsoft.com/office/drawing/2014/main" id="{3BF088B1-D6D6-4925-9B48-5098FF09D03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77016" y="-1"/>
              <a:ext cx="3637968" cy="580875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18" name="Graphic 33">
              <a:extLst>
                <a:ext uri="{FF2B5EF4-FFF2-40B4-BE49-F238E27FC236}">
                  <a16:creationId xmlns:a16="http://schemas.microsoft.com/office/drawing/2014/main" id="{6FA7DFD7-863A-4016-A231-DCB28B20D0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4305089" y="6276705"/>
              <a:ext cx="3581824" cy="581290"/>
            </a:xfrm>
            <a:custGeom>
              <a:avLst/>
              <a:gdLst>
                <a:gd name="connsiteX0" fmla="*/ 0 w 2679858"/>
                <a:gd name="connsiteY0" fmla="*/ 4953 h 434911"/>
                <a:gd name="connsiteX1" fmla="*/ 1336548 w 2679858"/>
                <a:gd name="connsiteY1" fmla="*/ 434912 h 434911"/>
                <a:gd name="connsiteX2" fmla="*/ 2679859 w 2679858"/>
                <a:gd name="connsiteY2" fmla="*/ 0 h 4349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679858" h="434911">
                  <a:moveTo>
                    <a:pt x="0" y="4953"/>
                  </a:moveTo>
                  <a:cubicBezTo>
                    <a:pt x="370427" y="274606"/>
                    <a:pt x="833723" y="434912"/>
                    <a:pt x="1336548" y="434912"/>
                  </a:cubicBezTo>
                  <a:cubicBezTo>
                    <a:pt x="1842326" y="434912"/>
                    <a:pt x="2308289" y="272701"/>
                    <a:pt x="2679859" y="0"/>
                  </a:cubicBezTo>
                </a:path>
              </a:pathLst>
            </a:custGeom>
            <a:noFill/>
            <a:ln w="12700" cap="flat">
              <a:solidFill>
                <a:schemeClr val="accent4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" name="Título 1">
            <a:extLst>
              <a:ext uri="{FF2B5EF4-FFF2-40B4-BE49-F238E27FC236}">
                <a16:creationId xmlns:a16="http://schemas.microsoft.com/office/drawing/2014/main" id="{01EED480-534F-6640-9974-00CFFBF55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27727"/>
            <a:ext cx="8648158" cy="1495887"/>
          </a:xfrm>
        </p:spPr>
        <p:txBody>
          <a:bodyPr>
            <a:normAutofit/>
          </a:bodyPr>
          <a:lstStyle/>
          <a:p>
            <a:r>
              <a:rPr lang="pt-BR" dirty="0" err="1"/>
              <a:t>Due</a:t>
            </a:r>
            <a:r>
              <a:rPr lang="pt-BR" dirty="0"/>
              <a:t> </a:t>
            </a:r>
            <a:r>
              <a:rPr lang="pt-BR" dirty="0" err="1"/>
              <a:t>Diligence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CACC15C-7FC3-3745-BA77-E0B58FB690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19206"/>
            <a:ext cx="8648158" cy="3430575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O problema da assimetria informacional</a:t>
            </a:r>
          </a:p>
          <a:p>
            <a:r>
              <a:rPr lang="pt-BR" dirty="0"/>
              <a:t>Objetivos:</a:t>
            </a:r>
          </a:p>
          <a:p>
            <a:pPr marL="342900" indent="-342900">
              <a:buAutoNum type="arabicPeriod"/>
            </a:pPr>
            <a:r>
              <a:rPr lang="pt-BR" dirty="0"/>
              <a:t>Checar a idoneidade da escrituração </a:t>
            </a:r>
          </a:p>
          <a:p>
            <a:pPr marL="342900" indent="-342900">
              <a:buAutoNum type="arabicPeriod"/>
            </a:pPr>
            <a:r>
              <a:rPr lang="pt-BR" dirty="0"/>
              <a:t>Identificar e estimar contingências ocultas e passivos não contabilizados (ações judiciais, danos ambientais, procedimentos contábeis e fiscais, contratos trabalhistas, etc...).</a:t>
            </a:r>
          </a:p>
          <a:p>
            <a:pPr marL="342900" indent="-342900">
              <a:buAutoNum type="arabicPeriod"/>
            </a:pPr>
            <a:r>
              <a:rPr lang="pt-BR" dirty="0"/>
              <a:t>Verificar a regular  titularidade dos ativos da empresa, como imóveis, equipamentos, veículos, marcas, patentes, etc..</a:t>
            </a:r>
          </a:p>
          <a:p>
            <a:pPr marL="342900" indent="-342900">
              <a:buAutoNum type="arabicPeriod"/>
            </a:pPr>
            <a:r>
              <a:rPr lang="pt-BR" dirty="0"/>
              <a:t>De modo mais amplo, verificar se estão vigentes, válidas e firmes as condições jurídicas para a operação : licenças (habite-se, licença de operação ambiental, inscrições fiscais, etc...</a:t>
            </a:r>
          </a:p>
          <a:p>
            <a:r>
              <a:rPr lang="pt-BR" dirty="0"/>
              <a:t>Pode ser cansativo e invasivo.</a:t>
            </a:r>
          </a:p>
        </p:txBody>
      </p:sp>
    </p:spTree>
    <p:extLst>
      <p:ext uri="{BB962C8B-B14F-4D97-AF65-F5344CB8AC3E}">
        <p14:creationId xmlns:p14="http://schemas.microsoft.com/office/powerpoint/2010/main" val="43525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EB4B5E7-09A4-DA4E-8C64-BC0FD74F1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Due</a:t>
            </a:r>
            <a:r>
              <a:rPr lang="pt-BR" dirty="0"/>
              <a:t> </a:t>
            </a:r>
            <a:r>
              <a:rPr lang="pt-BR" dirty="0" err="1"/>
              <a:t>Diligence</a:t>
            </a:r>
            <a:r>
              <a:rPr lang="pt-BR" dirty="0"/>
              <a:t>.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6F0672-9039-B149-BB5D-1EAFA6F0B7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t-BR" dirty="0"/>
              <a:t>Documentos podem ser entregues em mídia, ou aberto DATA ROOM.</a:t>
            </a:r>
          </a:p>
          <a:p>
            <a:pPr marL="0" indent="0">
              <a:buNone/>
            </a:pPr>
            <a:r>
              <a:rPr lang="pt-BR" dirty="0"/>
              <a:t>DOCUMENTAÇÃO SOCIETÁRIA</a:t>
            </a:r>
          </a:p>
          <a:p>
            <a:pPr>
              <a:buFontTx/>
              <a:buChar char="-"/>
            </a:pPr>
            <a:r>
              <a:rPr lang="pt-BR" dirty="0"/>
              <a:t>Contratos, livros da companhia, acordo de acionistas, </a:t>
            </a:r>
          </a:p>
          <a:p>
            <a:pPr marL="0" indent="0">
              <a:buNone/>
            </a:pPr>
            <a:r>
              <a:rPr lang="pt-BR" dirty="0"/>
              <a:t>DOCUMENTAÇAO FISCAL</a:t>
            </a:r>
          </a:p>
          <a:p>
            <a:r>
              <a:rPr lang="pt-BR" dirty="0"/>
              <a:t>Certidões atualizadas, declarações e guias, autuações, defesas e recursos, guias de recolhimento, etc.. Importante verificar os critérios de apuração de tributos (exemplo, classificação do IPI, créditos tributários, etc...)</a:t>
            </a:r>
          </a:p>
          <a:p>
            <a:pPr marL="0" indent="0">
              <a:buNone/>
            </a:pPr>
            <a:r>
              <a:rPr lang="pt-BR" dirty="0"/>
              <a:t>DOCUMENTAÇAO TRABALHISTA</a:t>
            </a:r>
          </a:p>
          <a:p>
            <a:r>
              <a:rPr lang="pt-BR" dirty="0"/>
              <a:t>Reclamações existentes, guias de recolhimentos e procedimentos com RH, adicionais de insalubridade e periculosidade, horas extras habituais, equiparações etc... Particular atenção deve ser dado a </a:t>
            </a:r>
            <a:r>
              <a:rPr lang="pt-BR" dirty="0" err="1"/>
              <a:t>PJs</a:t>
            </a:r>
            <a:r>
              <a:rPr lang="pt-BR" dirty="0"/>
              <a:t> que prestem serviços pessoais e subordinados.</a:t>
            </a:r>
          </a:p>
        </p:txBody>
      </p:sp>
    </p:spTree>
    <p:extLst>
      <p:ext uri="{BB962C8B-B14F-4D97-AF65-F5344CB8AC3E}">
        <p14:creationId xmlns:p14="http://schemas.microsoft.com/office/powerpoint/2010/main" val="2256932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D16F56-D31D-8D4C-845E-02F1B1EFE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/>
              <a:t>Due</a:t>
            </a:r>
            <a:r>
              <a:rPr lang="pt-BR" dirty="0"/>
              <a:t> </a:t>
            </a:r>
            <a:r>
              <a:rPr lang="pt-BR" dirty="0" err="1"/>
              <a:t>Diligence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8D69FA0-F6ED-7E41-8666-31CA1DFDD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3810"/>
            <a:ext cx="10515600" cy="419737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dirty="0"/>
              <a:t>DOCUMENTAÇAO AMBIENTAL</a:t>
            </a:r>
          </a:p>
          <a:p>
            <a:pPr marL="0" indent="0">
              <a:buNone/>
            </a:pPr>
            <a:r>
              <a:rPr lang="pt-BR" dirty="0"/>
              <a:t>Licenças de instalação, operação. Em sendo indústria, sondagens, etc..</a:t>
            </a:r>
          </a:p>
          <a:p>
            <a:pPr marL="0" indent="0">
              <a:buNone/>
            </a:pPr>
            <a:r>
              <a:rPr lang="pt-BR" dirty="0"/>
              <a:t>PROVA DE TITULARIDADE DOS ATIVOS</a:t>
            </a:r>
          </a:p>
          <a:p>
            <a:pPr marL="0" indent="0">
              <a:buNone/>
            </a:pPr>
            <a:r>
              <a:rPr lang="pt-BR" dirty="0"/>
              <a:t>APOLICES DE SEGUROS</a:t>
            </a:r>
          </a:p>
          <a:p>
            <a:pPr marL="0" indent="0">
              <a:buNone/>
            </a:pPr>
            <a:r>
              <a:rPr lang="pt-BR" dirty="0"/>
              <a:t>CONTAS BANCÁRIAS, OPERAÇÕES FINANCEIRAS EM ABERTAS</a:t>
            </a:r>
          </a:p>
          <a:p>
            <a:pPr marL="0" indent="0">
              <a:buNone/>
            </a:pPr>
            <a:r>
              <a:rPr lang="pt-BR" dirty="0"/>
              <a:t>CONTRATOS DE LOCAÇAO, E ARRENDAMENTO, DISTRIBUICAO, REPRESENTANTES COMERCIAIS,</a:t>
            </a:r>
          </a:p>
          <a:p>
            <a:pPr marL="0" indent="0">
              <a:buNone/>
            </a:pPr>
            <a:r>
              <a:rPr lang="pt-BR" dirty="0"/>
              <a:t>BALANÇOS E DEMONSTRAÇOES CONTABEIS, BEM COMO BALANCETES</a:t>
            </a:r>
          </a:p>
          <a:p>
            <a:pPr marL="0" indent="0">
              <a:buNone/>
            </a:pPr>
            <a:r>
              <a:rPr lang="pt-BR" dirty="0"/>
              <a:t>CERTIDOES FORENSES E RELATORIOS DOS PROCESSOS DA EMPRESA E SÓCIOS</a:t>
            </a:r>
          </a:p>
          <a:p>
            <a:pPr marL="0" indent="0">
              <a:buNone/>
            </a:pPr>
            <a:r>
              <a:rPr lang="pt-BR" dirty="0"/>
              <a:t>LEVANTAMENTO DAS NOTIFICACOES E DOCUMENTOS REGISTRADOS EM TITULOS E DOCUMENTOS </a:t>
            </a:r>
          </a:p>
          <a:p>
            <a:pPr marL="0" indent="0">
              <a:buNone/>
            </a:pPr>
            <a:r>
              <a:rPr lang="pt-BR" dirty="0"/>
              <a:t>DECLARAÇOES DE INEXISTÊNCIA DE PASSIVOS OU DOCUMENTOS, OU DE VERACIDADE DAS INFORMAÇOES</a:t>
            </a:r>
          </a:p>
          <a:p>
            <a:pPr marL="0" indent="0">
              <a:buNone/>
            </a:pPr>
            <a:r>
              <a:rPr lang="pt-BR" dirty="0"/>
              <a:t>Etc...., etc.... Etc....</a:t>
            </a:r>
          </a:p>
        </p:txBody>
      </p:sp>
    </p:spTree>
    <p:extLst>
      <p:ext uri="{BB962C8B-B14F-4D97-AF65-F5344CB8AC3E}">
        <p14:creationId xmlns:p14="http://schemas.microsoft.com/office/powerpoint/2010/main" val="1492126838"/>
      </p:ext>
    </p:extLst>
  </p:cSld>
  <p:clrMapOvr>
    <a:masterClrMapping/>
  </p:clrMapOvr>
</p:sld>
</file>

<file path=ppt/theme/theme1.xml><?xml version="1.0" encoding="utf-8"?>
<a:theme xmlns:a="http://schemas.openxmlformats.org/drawingml/2006/main" name="ArchVTI">
  <a:themeElements>
    <a:clrScheme name="Custom 42">
      <a:dk1>
        <a:sysClr val="windowText" lastClr="000000"/>
      </a:dk1>
      <a:lt1>
        <a:sysClr val="window" lastClr="FFFFFF"/>
      </a:lt1>
      <a:dk2>
        <a:srgbClr val="642626"/>
      </a:dk2>
      <a:lt2>
        <a:srgbClr val="F3F0E9"/>
      </a:lt2>
      <a:accent1>
        <a:srgbClr val="556D6F"/>
      </a:accent1>
      <a:accent2>
        <a:srgbClr val="C05050"/>
      </a:accent2>
      <a:accent3>
        <a:srgbClr val="BF873A"/>
      </a:accent3>
      <a:accent4>
        <a:srgbClr val="D8897E"/>
      </a:accent4>
      <a:accent5>
        <a:srgbClr val="A4976B"/>
      </a:accent5>
      <a:accent6>
        <a:srgbClr val="D49D8C"/>
      </a:accent6>
      <a:hlink>
        <a:srgbClr val="D13D6E"/>
      </a:hlink>
      <a:folHlink>
        <a:srgbClr val="6C9D92"/>
      </a:folHlink>
    </a:clrScheme>
    <a:fontScheme name="Custom 16">
      <a:majorFont>
        <a:latin typeface="Footlight MT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VTI" id="{23FE938F-4DF0-4C94-8546-C2AC6D26660D}" vid="{62E62DA1-385F-4EE3-8841-58A87FAE2068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E5DFEBCE2E50B4B8EF365B1600A6302" ma:contentTypeVersion="15" ma:contentTypeDescription="Crie um novo documento." ma:contentTypeScope="" ma:versionID="0103d65d0e737d692b676c872728f369">
  <xsd:schema xmlns:xsd="http://www.w3.org/2001/XMLSchema" xmlns:xs="http://www.w3.org/2001/XMLSchema" xmlns:p="http://schemas.microsoft.com/office/2006/metadata/properties" xmlns:ns2="4c414ac8-549e-4ca5-81e3-16b3f3eb5c24" xmlns:ns3="ebba5f7d-3b76-4a58-9735-74f0064eafba" targetNamespace="http://schemas.microsoft.com/office/2006/metadata/properties" ma:root="true" ma:fieldsID="7e923275e42780db4afb5e008224c4d8" ns2:_="" ns3:_="">
    <xsd:import namespace="4c414ac8-549e-4ca5-81e3-16b3f3eb5c24"/>
    <xsd:import namespace="ebba5f7d-3b76-4a58-9735-74f0064eaf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14ac8-549e-4ca5-81e3-16b3f3eb5c2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Marcações de imagem" ma:readOnly="false" ma:fieldId="{5cf76f15-5ced-4ddc-b409-7134ff3c332f}" ma:taxonomyMulti="true" ma:sspId="eb74ff96-4672-4cf9-94f6-964b0040e37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ba5f7d-3b76-4a58-9735-74f0064eafb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f9f65b9-77c0-44a2-867b-74e860691405}" ma:internalName="TaxCatchAll" ma:showField="CatchAllData" ma:web="ebba5f7d-3b76-4a58-9735-74f0064eafb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c414ac8-549e-4ca5-81e3-16b3f3eb5c24">
      <Terms xmlns="http://schemas.microsoft.com/office/infopath/2007/PartnerControls"/>
    </lcf76f155ced4ddcb4097134ff3c332f>
    <TaxCatchAll xmlns="ebba5f7d-3b76-4a58-9735-74f0064eafb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98E6CBA-3FE7-4DDC-91CD-4206823C08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414ac8-549e-4ca5-81e3-16b3f3eb5c24"/>
    <ds:schemaRef ds:uri="ebba5f7d-3b76-4a58-9735-74f0064eaf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7696BA1-F441-4298-975E-8E05E7AC7B36}">
  <ds:schemaRefs>
    <ds:schemaRef ds:uri="4c414ac8-549e-4ca5-81e3-16b3f3eb5c24"/>
    <ds:schemaRef ds:uri="http://schemas.microsoft.com/office/2006/metadata/properties"/>
    <ds:schemaRef ds:uri="ebba5f7d-3b76-4a58-9735-74f0064eafba"/>
    <ds:schemaRef ds:uri="http://purl.org/dc/terms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A164C2CF-929E-4B48-A753-752902C876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1239</Words>
  <Application>Microsoft Macintosh PowerPoint</Application>
  <PresentationFormat>Widescreen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Avenir Next LT Pro</vt:lpstr>
      <vt:lpstr>Footlight MT Light</vt:lpstr>
      <vt:lpstr>ArchVTI</vt:lpstr>
      <vt:lpstr>Compra e venda de participações societárias de Controle</vt:lpstr>
      <vt:lpstr>O instrumento contratual não surge do nada</vt:lpstr>
      <vt:lpstr>Uso de terminologia em língua inglesa</vt:lpstr>
      <vt:lpstr>Antes do início da operação.</vt:lpstr>
      <vt:lpstr>Mou (Memorandum of Understanding)</vt:lpstr>
      <vt:lpstr>Instrumento de Confidencialidade</vt:lpstr>
      <vt:lpstr>Due Diligence</vt:lpstr>
      <vt:lpstr>Due Diligence. </vt:lpstr>
      <vt:lpstr>Due Diligence</vt:lpstr>
      <vt:lpstr>Concluída a due diligence... SPA e Closing</vt:lpstr>
      <vt:lpstr>Closing: transferência das participações societárias.</vt:lpstr>
      <vt:lpstr>Ajustes do preço contratual</vt:lpstr>
      <vt:lpstr>Outras cláusulas</vt:lpstr>
      <vt:lpstr>Contratos de consultoria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Compra e venda de participações societárias de Controle</dc:title>
  <dc:creator>Ruy Pereira Camilo Junior</dc:creator>
  <cp:lastModifiedBy>Ruy Camilo</cp:lastModifiedBy>
  <cp:revision>3</cp:revision>
  <dcterms:created xsi:type="dcterms:W3CDTF">2021-06-22T17:51:26Z</dcterms:created>
  <dcterms:modified xsi:type="dcterms:W3CDTF">2023-05-23T01:19:00Z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0x0101009E5DFEBCE2E50B4B8EF365B1600A6302</vt:lpwstr>
  </property>
</Properties>
</file>