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4"/>
  </p:sldMasterIdLst>
  <p:sldIdLst>
    <p:sldId id="256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69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586"/>
  </p:normalViewPr>
  <p:slideViewPr>
    <p:cSldViewPr snapToGrid="0" snapToObjects="1">
      <p:cViewPr varScale="1">
        <p:scale>
          <a:sx n="106" d="100"/>
          <a:sy n="106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662E2-BEF9-4A8B-81F6-B79A01C9C77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5D598C9-80C2-491F-B4FA-256907ED0750}">
      <dgm:prSet/>
      <dgm:spPr/>
      <dgm:t>
        <a:bodyPr/>
        <a:lstStyle/>
        <a:p>
          <a:r>
            <a:rPr lang="pt-BR"/>
            <a:t>Pode-se contratar agente (por exemplo, banco de investimento), para vender ou para comprar outra empresa.</a:t>
          </a:r>
          <a:endParaRPr lang="en-US"/>
        </a:p>
      </dgm:t>
    </dgm:pt>
    <dgm:pt modelId="{2774165F-A178-4426-8B35-C54DB57E57A6}" type="parTrans" cxnId="{04EF71C0-6CE1-4B0E-8314-C7DC335470AF}">
      <dgm:prSet/>
      <dgm:spPr/>
      <dgm:t>
        <a:bodyPr/>
        <a:lstStyle/>
        <a:p>
          <a:endParaRPr lang="en-US"/>
        </a:p>
      </dgm:t>
    </dgm:pt>
    <dgm:pt modelId="{B08F99A7-67E1-4194-8987-0C5F63A71065}" type="sibTrans" cxnId="{04EF71C0-6CE1-4B0E-8314-C7DC335470AF}">
      <dgm:prSet/>
      <dgm:spPr/>
      <dgm:t>
        <a:bodyPr/>
        <a:lstStyle/>
        <a:p>
          <a:endParaRPr lang="en-US"/>
        </a:p>
      </dgm:t>
    </dgm:pt>
    <dgm:pt modelId="{D3FB9BD3-3731-41DF-838C-8909CE9688E9}">
      <dgm:prSet/>
      <dgm:spPr/>
      <dgm:t>
        <a:bodyPr/>
        <a:lstStyle/>
        <a:p>
          <a:r>
            <a:rPr lang="pt-BR"/>
            <a:t>A operação pode ser precedida por uma reorganização societária, através das operações societárias já estudadas (transformação, cisão ou incorporação). Para segregar ativos (exemplo, bens não operacionais) e atividades, incorporar (e extinguir empresas), etc...</a:t>
          </a:r>
          <a:endParaRPr lang="en-US"/>
        </a:p>
      </dgm:t>
    </dgm:pt>
    <dgm:pt modelId="{735048C5-7DA6-4A25-B61C-88BDAC2A529A}" type="parTrans" cxnId="{BA0BBA8C-C63C-4AA4-B57B-1C8D89AD1454}">
      <dgm:prSet/>
      <dgm:spPr/>
      <dgm:t>
        <a:bodyPr/>
        <a:lstStyle/>
        <a:p>
          <a:endParaRPr lang="en-US"/>
        </a:p>
      </dgm:t>
    </dgm:pt>
    <dgm:pt modelId="{529EB436-82D0-4F15-925A-568E9B11D0AC}" type="sibTrans" cxnId="{BA0BBA8C-C63C-4AA4-B57B-1C8D89AD1454}">
      <dgm:prSet/>
      <dgm:spPr/>
      <dgm:t>
        <a:bodyPr/>
        <a:lstStyle/>
        <a:p>
          <a:endParaRPr lang="en-US"/>
        </a:p>
      </dgm:t>
    </dgm:pt>
    <dgm:pt modelId="{3845D740-8FFD-4977-9574-947223CAD416}">
      <dgm:prSet/>
      <dgm:spPr/>
      <dgm:t>
        <a:bodyPr/>
        <a:lstStyle/>
        <a:p>
          <a:r>
            <a:rPr lang="pt-BR"/>
            <a:t>Já podem ser distribuídos, como dividendos, lucros acumulados, se houver.</a:t>
          </a:r>
          <a:endParaRPr lang="en-US"/>
        </a:p>
      </dgm:t>
    </dgm:pt>
    <dgm:pt modelId="{5DE01C4D-9748-450E-9878-66505FC3D6C0}" type="parTrans" cxnId="{B7F32831-AAF7-49E9-BCD9-84921484B7B5}">
      <dgm:prSet/>
      <dgm:spPr/>
      <dgm:t>
        <a:bodyPr/>
        <a:lstStyle/>
        <a:p>
          <a:endParaRPr lang="en-US"/>
        </a:p>
      </dgm:t>
    </dgm:pt>
    <dgm:pt modelId="{8AC3BC78-BC44-4637-8671-B80EBB5E76F4}" type="sibTrans" cxnId="{B7F32831-AAF7-49E9-BCD9-84921484B7B5}">
      <dgm:prSet/>
      <dgm:spPr/>
      <dgm:t>
        <a:bodyPr/>
        <a:lstStyle/>
        <a:p>
          <a:endParaRPr lang="en-US"/>
        </a:p>
      </dgm:t>
    </dgm:pt>
    <dgm:pt modelId="{0ED30FF2-A9D5-EC4C-8610-F1E6E6C7C328}" type="pres">
      <dgm:prSet presAssocID="{2EB662E2-BEF9-4A8B-81F6-B79A01C9C776}" presName="linear" presStyleCnt="0">
        <dgm:presLayoutVars>
          <dgm:animLvl val="lvl"/>
          <dgm:resizeHandles val="exact"/>
        </dgm:presLayoutVars>
      </dgm:prSet>
      <dgm:spPr/>
    </dgm:pt>
    <dgm:pt modelId="{A3409E66-5687-434E-8498-C86608AFE025}" type="pres">
      <dgm:prSet presAssocID="{45D598C9-80C2-491F-B4FA-256907ED075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B1B1610-27A9-C248-A8D6-E32BCFA0A084}" type="pres">
      <dgm:prSet presAssocID="{B08F99A7-67E1-4194-8987-0C5F63A71065}" presName="spacer" presStyleCnt="0"/>
      <dgm:spPr/>
    </dgm:pt>
    <dgm:pt modelId="{68A526A4-A6C0-C147-962D-71552B90AFA6}" type="pres">
      <dgm:prSet presAssocID="{D3FB9BD3-3731-41DF-838C-8909CE9688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9BADC0-F3E0-C442-8B00-69CCEBD9C8D8}" type="pres">
      <dgm:prSet presAssocID="{529EB436-82D0-4F15-925A-568E9B11D0AC}" presName="spacer" presStyleCnt="0"/>
      <dgm:spPr/>
    </dgm:pt>
    <dgm:pt modelId="{EAF631BE-B5EA-334F-92F7-E77528C398BA}" type="pres">
      <dgm:prSet presAssocID="{3845D740-8FFD-4977-9574-947223CAD41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7F32831-AAF7-49E9-BCD9-84921484B7B5}" srcId="{2EB662E2-BEF9-4A8B-81F6-B79A01C9C776}" destId="{3845D740-8FFD-4977-9574-947223CAD416}" srcOrd="2" destOrd="0" parTransId="{5DE01C4D-9748-450E-9878-66505FC3D6C0}" sibTransId="{8AC3BC78-BC44-4637-8671-B80EBB5E76F4}"/>
    <dgm:cxn modelId="{173B9C35-21A0-0D49-A9D9-DE38478BFEFC}" type="presOf" srcId="{45D598C9-80C2-491F-B4FA-256907ED0750}" destId="{A3409E66-5687-434E-8498-C86608AFE025}" srcOrd="0" destOrd="0" presId="urn:microsoft.com/office/officeart/2005/8/layout/vList2"/>
    <dgm:cxn modelId="{00405361-9998-E143-A077-D18A892BBC0E}" type="presOf" srcId="{D3FB9BD3-3731-41DF-838C-8909CE9688E9}" destId="{68A526A4-A6C0-C147-962D-71552B90AFA6}" srcOrd="0" destOrd="0" presId="urn:microsoft.com/office/officeart/2005/8/layout/vList2"/>
    <dgm:cxn modelId="{4B52AB6C-2944-9142-81F8-4BF1B15C95F7}" type="presOf" srcId="{3845D740-8FFD-4977-9574-947223CAD416}" destId="{EAF631BE-B5EA-334F-92F7-E77528C398BA}" srcOrd="0" destOrd="0" presId="urn:microsoft.com/office/officeart/2005/8/layout/vList2"/>
    <dgm:cxn modelId="{BA0BBA8C-C63C-4AA4-B57B-1C8D89AD1454}" srcId="{2EB662E2-BEF9-4A8B-81F6-B79A01C9C776}" destId="{D3FB9BD3-3731-41DF-838C-8909CE9688E9}" srcOrd="1" destOrd="0" parTransId="{735048C5-7DA6-4A25-B61C-88BDAC2A529A}" sibTransId="{529EB436-82D0-4F15-925A-568E9B11D0AC}"/>
    <dgm:cxn modelId="{3A11299B-B823-4944-B80C-F0AD795B6D03}" type="presOf" srcId="{2EB662E2-BEF9-4A8B-81F6-B79A01C9C776}" destId="{0ED30FF2-A9D5-EC4C-8610-F1E6E6C7C328}" srcOrd="0" destOrd="0" presId="urn:microsoft.com/office/officeart/2005/8/layout/vList2"/>
    <dgm:cxn modelId="{04EF71C0-6CE1-4B0E-8314-C7DC335470AF}" srcId="{2EB662E2-BEF9-4A8B-81F6-B79A01C9C776}" destId="{45D598C9-80C2-491F-B4FA-256907ED0750}" srcOrd="0" destOrd="0" parTransId="{2774165F-A178-4426-8B35-C54DB57E57A6}" sibTransId="{B08F99A7-67E1-4194-8987-0C5F63A71065}"/>
    <dgm:cxn modelId="{2B5519A3-91BA-A14B-8549-3DC7E7EBD9EA}" type="presParOf" srcId="{0ED30FF2-A9D5-EC4C-8610-F1E6E6C7C328}" destId="{A3409E66-5687-434E-8498-C86608AFE025}" srcOrd="0" destOrd="0" presId="urn:microsoft.com/office/officeart/2005/8/layout/vList2"/>
    <dgm:cxn modelId="{E009D23B-300E-9643-82B7-423B6BFBB6B6}" type="presParOf" srcId="{0ED30FF2-A9D5-EC4C-8610-F1E6E6C7C328}" destId="{0B1B1610-27A9-C248-A8D6-E32BCFA0A084}" srcOrd="1" destOrd="0" presId="urn:microsoft.com/office/officeart/2005/8/layout/vList2"/>
    <dgm:cxn modelId="{C51BE6DC-46E5-1246-86F3-56BC700E6987}" type="presParOf" srcId="{0ED30FF2-A9D5-EC4C-8610-F1E6E6C7C328}" destId="{68A526A4-A6C0-C147-962D-71552B90AFA6}" srcOrd="2" destOrd="0" presId="urn:microsoft.com/office/officeart/2005/8/layout/vList2"/>
    <dgm:cxn modelId="{E03C8EBA-FE57-B945-A9C4-5D2066186A2F}" type="presParOf" srcId="{0ED30FF2-A9D5-EC4C-8610-F1E6E6C7C328}" destId="{5D9BADC0-F3E0-C442-8B00-69CCEBD9C8D8}" srcOrd="3" destOrd="0" presId="urn:microsoft.com/office/officeart/2005/8/layout/vList2"/>
    <dgm:cxn modelId="{E3DA64C8-2E0E-D843-832F-24B3AF9EA065}" type="presParOf" srcId="{0ED30FF2-A9D5-EC4C-8610-F1E6E6C7C328}" destId="{EAF631BE-B5EA-334F-92F7-E77528C398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C837AB-452B-4A4C-B537-30199C10E6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F6164A7-AC66-4EB1-86B8-571F61ACAC75}">
      <dgm:prSet/>
      <dgm:spPr/>
      <dgm:t>
        <a:bodyPr/>
        <a:lstStyle/>
        <a:p>
          <a:r>
            <a:rPr lang="pt-BR"/>
            <a:t>O primeiro documento que pode ser assinado é  um memorando de entendimentos, NÃO VINCULANTE (non binding). Isso quer dizer que as partes não estão obrigadas a concluir o negócio, mas a iniciar uma negociação de boa fé </a:t>
          </a:r>
          <a:endParaRPr lang="en-US"/>
        </a:p>
      </dgm:t>
    </dgm:pt>
    <dgm:pt modelId="{4471A98D-C87E-4A7F-A2D9-D99146F162C7}" type="parTrans" cxnId="{A38ACF0A-6D9B-4FD2-AD2A-5CEBFD1658B9}">
      <dgm:prSet/>
      <dgm:spPr/>
      <dgm:t>
        <a:bodyPr/>
        <a:lstStyle/>
        <a:p>
          <a:endParaRPr lang="en-US"/>
        </a:p>
      </dgm:t>
    </dgm:pt>
    <dgm:pt modelId="{4D1F0E77-253A-410F-933C-6792310AA09C}" type="sibTrans" cxnId="{A38ACF0A-6D9B-4FD2-AD2A-5CEBFD1658B9}">
      <dgm:prSet/>
      <dgm:spPr/>
      <dgm:t>
        <a:bodyPr/>
        <a:lstStyle/>
        <a:p>
          <a:endParaRPr lang="en-US"/>
        </a:p>
      </dgm:t>
    </dgm:pt>
    <dgm:pt modelId="{954AF96E-EBBE-4F5C-ACE1-216EA5CDD4D4}">
      <dgm:prSet/>
      <dgm:spPr/>
      <dgm:t>
        <a:bodyPr/>
        <a:lstStyle/>
        <a:p>
          <a:r>
            <a:rPr lang="pt-BR"/>
            <a:t>Prevê um prazo e uma data, bem como a forma pela qual ocorrerá a due diligente</a:t>
          </a:r>
          <a:endParaRPr lang="en-US"/>
        </a:p>
      </dgm:t>
    </dgm:pt>
    <dgm:pt modelId="{00A4F2E1-0963-4F38-AFE6-E5A36B90DC2A}" type="parTrans" cxnId="{C10729D2-55A5-4D6D-816D-C6A7181F8B10}">
      <dgm:prSet/>
      <dgm:spPr/>
      <dgm:t>
        <a:bodyPr/>
        <a:lstStyle/>
        <a:p>
          <a:endParaRPr lang="en-US"/>
        </a:p>
      </dgm:t>
    </dgm:pt>
    <dgm:pt modelId="{8D4B1FE0-6D89-49A6-8CE1-51C61B380866}" type="sibTrans" cxnId="{C10729D2-55A5-4D6D-816D-C6A7181F8B10}">
      <dgm:prSet/>
      <dgm:spPr/>
      <dgm:t>
        <a:bodyPr/>
        <a:lstStyle/>
        <a:p>
          <a:endParaRPr lang="en-US"/>
        </a:p>
      </dgm:t>
    </dgm:pt>
    <dgm:pt modelId="{A9DC018A-837D-419D-8891-FE6E86A70796}">
      <dgm:prSet/>
      <dgm:spPr/>
      <dgm:t>
        <a:bodyPr/>
        <a:lstStyle/>
        <a:p>
          <a:r>
            <a:rPr lang="pt-BR"/>
            <a:t>Pode prever exclusividade na negociação (por certo tempo)</a:t>
          </a:r>
          <a:endParaRPr lang="en-US"/>
        </a:p>
      </dgm:t>
    </dgm:pt>
    <dgm:pt modelId="{8F5DB93A-5F01-4F9B-855D-F10233BCB246}" type="parTrans" cxnId="{91261733-3C7F-4392-80AA-B6F866E6B135}">
      <dgm:prSet/>
      <dgm:spPr/>
      <dgm:t>
        <a:bodyPr/>
        <a:lstStyle/>
        <a:p>
          <a:endParaRPr lang="en-US"/>
        </a:p>
      </dgm:t>
    </dgm:pt>
    <dgm:pt modelId="{A7BD5A48-5317-4E12-B78E-92813DA4774B}" type="sibTrans" cxnId="{91261733-3C7F-4392-80AA-B6F866E6B135}">
      <dgm:prSet/>
      <dgm:spPr/>
      <dgm:t>
        <a:bodyPr/>
        <a:lstStyle/>
        <a:p>
          <a:endParaRPr lang="en-US"/>
        </a:p>
      </dgm:t>
    </dgm:pt>
    <dgm:pt modelId="{36B5BA1D-A340-461B-A26D-F6E139670DDE}">
      <dgm:prSet/>
      <dgm:spPr/>
      <dgm:t>
        <a:bodyPr/>
        <a:lstStyle/>
        <a:p>
          <a:r>
            <a:rPr lang="pt-BR"/>
            <a:t>Em geral, já apresenta uma preço alvo, ou uma faixa de preço, com base em um balancete, e cuja verificação dependerá da due diligente</a:t>
          </a:r>
          <a:endParaRPr lang="en-US"/>
        </a:p>
      </dgm:t>
    </dgm:pt>
    <dgm:pt modelId="{09E46A53-BB43-464E-9D78-988B35694F5B}" type="parTrans" cxnId="{A787BB5C-EA20-4581-821B-61A787625C43}">
      <dgm:prSet/>
      <dgm:spPr/>
      <dgm:t>
        <a:bodyPr/>
        <a:lstStyle/>
        <a:p>
          <a:endParaRPr lang="en-US"/>
        </a:p>
      </dgm:t>
    </dgm:pt>
    <dgm:pt modelId="{5F6D88FC-E4A2-47F8-9ED1-65AA9D8B8690}" type="sibTrans" cxnId="{A787BB5C-EA20-4581-821B-61A787625C43}">
      <dgm:prSet/>
      <dgm:spPr/>
      <dgm:t>
        <a:bodyPr/>
        <a:lstStyle/>
        <a:p>
          <a:endParaRPr lang="en-US"/>
        </a:p>
      </dgm:t>
    </dgm:pt>
    <dgm:pt modelId="{86DD764E-30CE-BA4D-A3FD-3E6B564D622D}" type="pres">
      <dgm:prSet presAssocID="{A5C837AB-452B-4A4C-B537-30199C10E676}" presName="linear" presStyleCnt="0">
        <dgm:presLayoutVars>
          <dgm:animLvl val="lvl"/>
          <dgm:resizeHandles val="exact"/>
        </dgm:presLayoutVars>
      </dgm:prSet>
      <dgm:spPr/>
    </dgm:pt>
    <dgm:pt modelId="{4BC49E5A-A6C9-8748-AF3C-AB639F6585C9}" type="pres">
      <dgm:prSet presAssocID="{3F6164A7-AC66-4EB1-86B8-571F61ACAC7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B649463-66A8-AC40-9402-8B2056F2622C}" type="pres">
      <dgm:prSet presAssocID="{4D1F0E77-253A-410F-933C-6792310AA09C}" presName="spacer" presStyleCnt="0"/>
      <dgm:spPr/>
    </dgm:pt>
    <dgm:pt modelId="{4BF5EF7C-D26D-E142-82AA-46BC1EC0F315}" type="pres">
      <dgm:prSet presAssocID="{954AF96E-EBBE-4F5C-ACE1-216EA5CDD4D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46255D-22EC-BB49-88D7-7C0A884CBE06}" type="pres">
      <dgm:prSet presAssocID="{8D4B1FE0-6D89-49A6-8CE1-51C61B380866}" presName="spacer" presStyleCnt="0"/>
      <dgm:spPr/>
    </dgm:pt>
    <dgm:pt modelId="{7DCD120D-6D40-E441-91BA-6EF63FB10A2C}" type="pres">
      <dgm:prSet presAssocID="{A9DC018A-837D-419D-8891-FE6E86A7079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6E42A9D-E45A-F149-839B-0C0A9CA32100}" type="pres">
      <dgm:prSet presAssocID="{A7BD5A48-5317-4E12-B78E-92813DA4774B}" presName="spacer" presStyleCnt="0"/>
      <dgm:spPr/>
    </dgm:pt>
    <dgm:pt modelId="{C5D92668-E948-E442-9754-B179A5131ECF}" type="pres">
      <dgm:prSet presAssocID="{36B5BA1D-A340-461B-A26D-F6E139670D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38ACF0A-6D9B-4FD2-AD2A-5CEBFD1658B9}" srcId="{A5C837AB-452B-4A4C-B537-30199C10E676}" destId="{3F6164A7-AC66-4EB1-86B8-571F61ACAC75}" srcOrd="0" destOrd="0" parTransId="{4471A98D-C87E-4A7F-A2D9-D99146F162C7}" sibTransId="{4D1F0E77-253A-410F-933C-6792310AA09C}"/>
    <dgm:cxn modelId="{91261733-3C7F-4392-80AA-B6F866E6B135}" srcId="{A5C837AB-452B-4A4C-B537-30199C10E676}" destId="{A9DC018A-837D-419D-8891-FE6E86A70796}" srcOrd="2" destOrd="0" parTransId="{8F5DB93A-5F01-4F9B-855D-F10233BCB246}" sibTransId="{A7BD5A48-5317-4E12-B78E-92813DA4774B}"/>
    <dgm:cxn modelId="{A787BB5C-EA20-4581-821B-61A787625C43}" srcId="{A5C837AB-452B-4A4C-B537-30199C10E676}" destId="{36B5BA1D-A340-461B-A26D-F6E139670DDE}" srcOrd="3" destOrd="0" parTransId="{09E46A53-BB43-464E-9D78-988B35694F5B}" sibTransId="{5F6D88FC-E4A2-47F8-9ED1-65AA9D8B8690}"/>
    <dgm:cxn modelId="{8ECD347A-A124-9143-8A8F-108A46F2C97B}" type="presOf" srcId="{A5C837AB-452B-4A4C-B537-30199C10E676}" destId="{86DD764E-30CE-BA4D-A3FD-3E6B564D622D}" srcOrd="0" destOrd="0" presId="urn:microsoft.com/office/officeart/2005/8/layout/vList2"/>
    <dgm:cxn modelId="{C7D60894-E768-1B4A-8BBC-D5D4B03E699B}" type="presOf" srcId="{36B5BA1D-A340-461B-A26D-F6E139670DDE}" destId="{C5D92668-E948-E442-9754-B179A5131ECF}" srcOrd="0" destOrd="0" presId="urn:microsoft.com/office/officeart/2005/8/layout/vList2"/>
    <dgm:cxn modelId="{9FB07A9D-B62F-3D4C-A8AE-76091A77DA8D}" type="presOf" srcId="{A9DC018A-837D-419D-8891-FE6E86A70796}" destId="{7DCD120D-6D40-E441-91BA-6EF63FB10A2C}" srcOrd="0" destOrd="0" presId="urn:microsoft.com/office/officeart/2005/8/layout/vList2"/>
    <dgm:cxn modelId="{B28138D1-550B-964A-9A86-48224F4E6635}" type="presOf" srcId="{954AF96E-EBBE-4F5C-ACE1-216EA5CDD4D4}" destId="{4BF5EF7C-D26D-E142-82AA-46BC1EC0F315}" srcOrd="0" destOrd="0" presId="urn:microsoft.com/office/officeart/2005/8/layout/vList2"/>
    <dgm:cxn modelId="{C10729D2-55A5-4D6D-816D-C6A7181F8B10}" srcId="{A5C837AB-452B-4A4C-B537-30199C10E676}" destId="{954AF96E-EBBE-4F5C-ACE1-216EA5CDD4D4}" srcOrd="1" destOrd="0" parTransId="{00A4F2E1-0963-4F38-AFE6-E5A36B90DC2A}" sibTransId="{8D4B1FE0-6D89-49A6-8CE1-51C61B380866}"/>
    <dgm:cxn modelId="{C7B1F3F2-C521-1043-BB87-3D6A51E2487C}" type="presOf" srcId="{3F6164A7-AC66-4EB1-86B8-571F61ACAC75}" destId="{4BC49E5A-A6C9-8748-AF3C-AB639F6585C9}" srcOrd="0" destOrd="0" presId="urn:microsoft.com/office/officeart/2005/8/layout/vList2"/>
    <dgm:cxn modelId="{DE35D29F-1643-2249-94A3-C2EACDCC8742}" type="presParOf" srcId="{86DD764E-30CE-BA4D-A3FD-3E6B564D622D}" destId="{4BC49E5A-A6C9-8748-AF3C-AB639F6585C9}" srcOrd="0" destOrd="0" presId="urn:microsoft.com/office/officeart/2005/8/layout/vList2"/>
    <dgm:cxn modelId="{D1AF1774-8302-B34C-AE2C-734FDC0F236A}" type="presParOf" srcId="{86DD764E-30CE-BA4D-A3FD-3E6B564D622D}" destId="{DB649463-66A8-AC40-9402-8B2056F2622C}" srcOrd="1" destOrd="0" presId="urn:microsoft.com/office/officeart/2005/8/layout/vList2"/>
    <dgm:cxn modelId="{2D65351D-58CD-7342-95E0-3C98988415C8}" type="presParOf" srcId="{86DD764E-30CE-BA4D-A3FD-3E6B564D622D}" destId="{4BF5EF7C-D26D-E142-82AA-46BC1EC0F315}" srcOrd="2" destOrd="0" presId="urn:microsoft.com/office/officeart/2005/8/layout/vList2"/>
    <dgm:cxn modelId="{6D0EB8B6-17A7-864E-84A5-F622B0BE96FC}" type="presParOf" srcId="{86DD764E-30CE-BA4D-A3FD-3E6B564D622D}" destId="{2346255D-22EC-BB49-88D7-7C0A884CBE06}" srcOrd="3" destOrd="0" presId="urn:microsoft.com/office/officeart/2005/8/layout/vList2"/>
    <dgm:cxn modelId="{58AB9CA3-99DA-7541-BED8-BD3A266B2367}" type="presParOf" srcId="{86DD764E-30CE-BA4D-A3FD-3E6B564D622D}" destId="{7DCD120D-6D40-E441-91BA-6EF63FB10A2C}" srcOrd="4" destOrd="0" presId="urn:microsoft.com/office/officeart/2005/8/layout/vList2"/>
    <dgm:cxn modelId="{399D74D6-DEF4-B247-9153-0816B3F25050}" type="presParOf" srcId="{86DD764E-30CE-BA4D-A3FD-3E6B564D622D}" destId="{76E42A9D-E45A-F149-839B-0C0A9CA32100}" srcOrd="5" destOrd="0" presId="urn:microsoft.com/office/officeart/2005/8/layout/vList2"/>
    <dgm:cxn modelId="{3FDBE241-9481-AE44-BFDE-6690F28A2796}" type="presParOf" srcId="{86DD764E-30CE-BA4D-A3FD-3E6B564D622D}" destId="{C5D92668-E948-E442-9754-B179A5131EC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09E66-5687-434E-8498-C86608AFE025}">
      <dsp:nvSpPr>
        <dsp:cNvPr id="0" name=""/>
        <dsp:cNvSpPr/>
      </dsp:nvSpPr>
      <dsp:spPr>
        <a:xfrm>
          <a:off x="0" y="63196"/>
          <a:ext cx="5400858" cy="1824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/>
            <a:t>Pode-se contratar agente (por exemplo, banco de investimento), para vender ou para comprar outra empresa.</a:t>
          </a:r>
          <a:endParaRPr lang="en-US" sz="1800" kern="1200"/>
        </a:p>
      </dsp:txBody>
      <dsp:txXfrm>
        <a:off x="89088" y="152284"/>
        <a:ext cx="5222682" cy="1646804"/>
      </dsp:txXfrm>
    </dsp:sp>
    <dsp:sp modelId="{68A526A4-A6C0-C147-962D-71552B90AFA6}">
      <dsp:nvSpPr>
        <dsp:cNvPr id="0" name=""/>
        <dsp:cNvSpPr/>
      </dsp:nvSpPr>
      <dsp:spPr>
        <a:xfrm>
          <a:off x="0" y="1940017"/>
          <a:ext cx="5400858" cy="1824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/>
            <a:t>A operação pode ser precedida por uma reorganização societária, através das operações societárias já estudadas (transformação, cisão ou incorporação). Para segregar ativos (exemplo, bens não operacionais) e atividades, incorporar (e extinguir empresas), etc...</a:t>
          </a:r>
          <a:endParaRPr lang="en-US" sz="1800" kern="1200"/>
        </a:p>
      </dsp:txBody>
      <dsp:txXfrm>
        <a:off x="89088" y="2029105"/>
        <a:ext cx="5222682" cy="1646804"/>
      </dsp:txXfrm>
    </dsp:sp>
    <dsp:sp modelId="{EAF631BE-B5EA-334F-92F7-E77528C398BA}">
      <dsp:nvSpPr>
        <dsp:cNvPr id="0" name=""/>
        <dsp:cNvSpPr/>
      </dsp:nvSpPr>
      <dsp:spPr>
        <a:xfrm>
          <a:off x="0" y="3816837"/>
          <a:ext cx="5400858" cy="1824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/>
            <a:t>Já podem ser distribuídos, como dividendos, lucros acumulados, se houver.</a:t>
          </a:r>
          <a:endParaRPr lang="en-US" sz="1800" kern="1200"/>
        </a:p>
      </dsp:txBody>
      <dsp:txXfrm>
        <a:off x="89088" y="3905925"/>
        <a:ext cx="5222682" cy="1646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49E5A-A6C9-8748-AF3C-AB639F6585C9}">
      <dsp:nvSpPr>
        <dsp:cNvPr id="0" name=""/>
        <dsp:cNvSpPr/>
      </dsp:nvSpPr>
      <dsp:spPr>
        <a:xfrm>
          <a:off x="0" y="477795"/>
          <a:ext cx="5826934" cy="1053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O primeiro documento que pode ser assinado é  um memorando de entendimentos, NÃO VINCULANTE (non binding). Isso quer dizer que as partes não estão obrigadas a concluir o negócio, mas a iniciar uma negociação de boa fé </a:t>
          </a:r>
          <a:endParaRPr lang="en-US" sz="1500" kern="1200"/>
        </a:p>
      </dsp:txBody>
      <dsp:txXfrm>
        <a:off x="51403" y="529198"/>
        <a:ext cx="5724128" cy="950194"/>
      </dsp:txXfrm>
    </dsp:sp>
    <dsp:sp modelId="{4BF5EF7C-D26D-E142-82AA-46BC1EC0F315}">
      <dsp:nvSpPr>
        <dsp:cNvPr id="0" name=""/>
        <dsp:cNvSpPr/>
      </dsp:nvSpPr>
      <dsp:spPr>
        <a:xfrm>
          <a:off x="0" y="1573996"/>
          <a:ext cx="5826934" cy="1053000"/>
        </a:xfrm>
        <a:prstGeom prst="roundRect">
          <a:avLst/>
        </a:prstGeom>
        <a:solidFill>
          <a:schemeClr val="accent2">
            <a:hueOff val="694734"/>
            <a:satOff val="2118"/>
            <a:lumOff val="-1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Prevê um prazo e uma data, bem como a forma pela qual ocorrerá a due diligente</a:t>
          </a:r>
          <a:endParaRPr lang="en-US" sz="1500" kern="1200"/>
        </a:p>
      </dsp:txBody>
      <dsp:txXfrm>
        <a:off x="51403" y="1625399"/>
        <a:ext cx="5724128" cy="950194"/>
      </dsp:txXfrm>
    </dsp:sp>
    <dsp:sp modelId="{7DCD120D-6D40-E441-91BA-6EF63FB10A2C}">
      <dsp:nvSpPr>
        <dsp:cNvPr id="0" name=""/>
        <dsp:cNvSpPr/>
      </dsp:nvSpPr>
      <dsp:spPr>
        <a:xfrm>
          <a:off x="0" y="2670196"/>
          <a:ext cx="5826934" cy="1053000"/>
        </a:xfrm>
        <a:prstGeom prst="roundRect">
          <a:avLst/>
        </a:prstGeom>
        <a:solidFill>
          <a:schemeClr val="accent2">
            <a:hueOff val="1389469"/>
            <a:satOff val="4237"/>
            <a:lumOff val="-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Pode prever exclusividade na negociação (por certo tempo)</a:t>
          </a:r>
          <a:endParaRPr lang="en-US" sz="1500" kern="1200"/>
        </a:p>
      </dsp:txBody>
      <dsp:txXfrm>
        <a:off x="51403" y="2721599"/>
        <a:ext cx="5724128" cy="950194"/>
      </dsp:txXfrm>
    </dsp:sp>
    <dsp:sp modelId="{C5D92668-E948-E442-9754-B179A5131ECF}">
      <dsp:nvSpPr>
        <dsp:cNvPr id="0" name=""/>
        <dsp:cNvSpPr/>
      </dsp:nvSpPr>
      <dsp:spPr>
        <a:xfrm>
          <a:off x="0" y="3766396"/>
          <a:ext cx="5826934" cy="1053000"/>
        </a:xfrm>
        <a:prstGeom prst="roundRect">
          <a:avLst/>
        </a:prstGeom>
        <a:solidFill>
          <a:schemeClr val="accent2">
            <a:hueOff val="2084203"/>
            <a:satOff val="6355"/>
            <a:lumOff val="-4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Em geral, já apresenta uma preço alvo, ou uma faixa de preço, com base em um balancete, e cuja verificação dependerá da due diligente</a:t>
          </a:r>
          <a:endParaRPr lang="en-US" sz="1500" kern="1200"/>
        </a:p>
      </dsp:txBody>
      <dsp:txXfrm>
        <a:off x="51403" y="3817799"/>
        <a:ext cx="5724128" cy="9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8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0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5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5/22/23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7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5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5/22/23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5/22/23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5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5/22/23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5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5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4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5/22/23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4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7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7" name="Rectangle 90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92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3" descr="Imagem de jogo de vídeo game&#10;&#10;Descrição gerada automaticamente com confiança baixa">
            <a:extLst>
              <a:ext uri="{FF2B5EF4-FFF2-40B4-BE49-F238E27FC236}">
                <a16:creationId xmlns:a16="http://schemas.microsoft.com/office/drawing/2014/main" id="{FB8A95A5-BEE9-484F-B41C-F3BEDD15F7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6634" r="-1" b="38115"/>
          <a:stretch/>
        </p:blipFill>
        <p:spPr>
          <a:xfrm>
            <a:off x="20" y="-1"/>
            <a:ext cx="12189789" cy="6873457"/>
          </a:xfrm>
          <a:prstGeom prst="rect">
            <a:avLst/>
          </a:prstGeom>
          <a:solidFill>
            <a:srgbClr val="0070C0"/>
          </a:solidFill>
          <a:ln w="127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grpSp>
        <p:nvGrpSpPr>
          <p:cNvPr id="299" name="Group 94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"/>
            <a:ext cx="12192000" cy="6857996"/>
            <a:chOff x="572" y="-1"/>
            <a:chExt cx="12192000" cy="6857996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96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1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02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65B700C-955A-8B42-9376-61C647319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429000"/>
            <a:ext cx="7151357" cy="23876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BR">
                <a:solidFill>
                  <a:srgbClr val="FFFFFF"/>
                </a:solidFill>
              </a:rPr>
              <a:t>Compra e venda de participações societárias de Controle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3EE378-59DA-3444-8FD9-714C77FFD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480" y="745970"/>
            <a:ext cx="7066125" cy="2009257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endParaRPr lang="pt-BR" sz="2400" dirty="0">
              <a:solidFill>
                <a:srgbClr val="FFFFFF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2400" dirty="0">
                <a:solidFill>
                  <a:srgbClr val="FFFFFF"/>
                </a:solidFill>
              </a:rPr>
              <a:t>Professor Doutor Ruy Pereira Camilo Junior</a:t>
            </a:r>
          </a:p>
        </p:txBody>
      </p:sp>
    </p:spTree>
    <p:extLst>
      <p:ext uri="{BB962C8B-B14F-4D97-AF65-F5344CB8AC3E}">
        <p14:creationId xmlns:p14="http://schemas.microsoft.com/office/powerpoint/2010/main" val="69542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7375F-9061-FF4C-A44B-1F42BFFE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Concluída a </a:t>
            </a:r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diligence</a:t>
            </a:r>
            <a:r>
              <a:rPr lang="pt-BR" dirty="0"/>
              <a:t>... SPA e </a:t>
            </a:r>
            <a:r>
              <a:rPr lang="pt-BR" dirty="0" err="1"/>
              <a:t>Closing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16E882-20CB-FC4E-93C6-FD2E641C9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751"/>
            <a:ext cx="10515600" cy="4107435"/>
          </a:xfrm>
        </p:spPr>
        <p:txBody>
          <a:bodyPr>
            <a:noAutofit/>
          </a:bodyPr>
          <a:lstStyle/>
          <a:p>
            <a:r>
              <a:rPr lang="pt-BR" sz="1600" dirty="0"/>
              <a:t>Estimadas as contingências, e aferidos os números, partes podem evoluir para negócio vinculante. SPA (STOCK PURCHASE AGREEMENT) </a:t>
            </a:r>
          </a:p>
          <a:p>
            <a:endParaRPr lang="pt-BR" sz="1600" dirty="0"/>
          </a:p>
          <a:p>
            <a:r>
              <a:rPr lang="pt-BR" sz="1600" dirty="0"/>
              <a:t>Já fixa o valor, e a data em que será pago, com a transferência das </a:t>
            </a:r>
            <a:r>
              <a:rPr lang="pt-BR" sz="1600" dirty="0" err="1"/>
              <a:t>acoes</a:t>
            </a:r>
            <a:r>
              <a:rPr lang="pt-BR" sz="1600" dirty="0"/>
              <a:t> (ou quotas). Pode ser previsto que, se houver mudança no PL, será ajustado, segundo o balancete do momento. </a:t>
            </a:r>
          </a:p>
          <a:p>
            <a:endParaRPr lang="pt-BR" sz="1600" dirty="0"/>
          </a:p>
          <a:p>
            <a:r>
              <a:rPr lang="pt-BR" sz="1600" dirty="0"/>
              <a:t>Podem ser combinadas condições previas, como, por exemplo, operações societárias que tenham sido avençadas, entre o </a:t>
            </a:r>
            <a:r>
              <a:rPr lang="pt-BR" sz="1600" dirty="0" err="1"/>
              <a:t>signing</a:t>
            </a:r>
            <a:r>
              <a:rPr lang="pt-BR" sz="1600" dirty="0"/>
              <a:t> e o </a:t>
            </a:r>
            <a:r>
              <a:rPr lang="pt-BR" sz="1600" dirty="0" err="1"/>
              <a:t>closing</a:t>
            </a:r>
            <a:r>
              <a:rPr lang="pt-BR" sz="1600" dirty="0"/>
              <a:t>.</a:t>
            </a:r>
          </a:p>
          <a:p>
            <a:endParaRPr lang="pt-BR" sz="1600" dirty="0"/>
          </a:p>
          <a:p>
            <a:r>
              <a:rPr lang="pt-BR" sz="1600" dirty="0"/>
              <a:t>Como o negócio é vinculante, pode ser previsto break </a:t>
            </a:r>
            <a:r>
              <a:rPr lang="pt-BR" sz="1600" dirty="0" err="1"/>
              <a:t>up</a:t>
            </a:r>
            <a:r>
              <a:rPr lang="pt-BR" sz="1600" dirty="0"/>
              <a:t> </a:t>
            </a:r>
            <a:r>
              <a:rPr lang="pt-BR" sz="1600" dirty="0" err="1"/>
              <a:t>fee</a:t>
            </a:r>
            <a:r>
              <a:rPr lang="pt-BR" sz="1600" dirty="0"/>
              <a:t>. Mas é comum que se preveja que as partes estarão desobrigadas se advierem situações adversas, ou forem descobertos novos riscos ou contingências (muito aberto....)</a:t>
            </a:r>
          </a:p>
          <a:p>
            <a:r>
              <a:rPr lang="pt-BR" sz="1600" dirty="0"/>
              <a:t>Comum a previsão da clausula de não concorrência pelos vendedores (non compete), por até 5 anos.</a:t>
            </a:r>
          </a:p>
        </p:txBody>
      </p:sp>
    </p:spTree>
    <p:extLst>
      <p:ext uri="{BB962C8B-B14F-4D97-AF65-F5344CB8AC3E}">
        <p14:creationId xmlns:p14="http://schemas.microsoft.com/office/powerpoint/2010/main" val="2324847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CD254-23E6-C14D-A753-6A0731BC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Closing</a:t>
            </a:r>
            <a:r>
              <a:rPr lang="pt-BR" dirty="0"/>
              <a:t>: transferência das participações societárias.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9C984C-3C07-3849-93F6-6C08FA0E1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COMUM RETER PARTE DO PREÇO (20, 30%, ATÉ MAIS, A DEPENDER AS CONTINGÊNCIAS POSSIVEIS)</a:t>
            </a:r>
          </a:p>
          <a:p>
            <a:endParaRPr lang="pt-BR" dirty="0"/>
          </a:p>
          <a:p>
            <a:r>
              <a:rPr lang="pt-BR" dirty="0"/>
              <a:t>VALOR SERÁ LIBERADO APÓS A SUPERAÇAO DAS CONTINGÊNCIAS, OU UMA PARTE POR ANO, ATÉ, POR EXEMPLO, 5 ANOS.</a:t>
            </a:r>
          </a:p>
          <a:p>
            <a:endParaRPr lang="pt-BR" dirty="0"/>
          </a:p>
          <a:p>
            <a:r>
              <a:rPr lang="pt-BR" dirty="0"/>
              <a:t>PARA NÃO HAVER RISCO DE FUTURO INADIMPLEMENTOS, É COMUM AS  PARTES COLOCAREM O DINHEIRO EM UMA CONTA CONJUNTA VINCULADA </a:t>
            </a:r>
            <a:r>
              <a:rPr lang="pt-BR" b="1" dirty="0"/>
              <a:t>(ESCROW ACCOUNT)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5688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3E9D5-1451-F249-B2FF-171587AA7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Ajustes do preço contratual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1C69CC-8DA6-954A-A55C-9025BACF9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Podem ser feitos ajustes no preço após tomar posse da empresa,  em determinado prazo, após conferência de estoque ou de recebíveis, ou mesmo em  prazo mais longo, se confirmados </a:t>
            </a:r>
            <a:r>
              <a:rPr lang="pt-BR"/>
              <a:t>passivos conhecidos ou não.</a:t>
            </a:r>
            <a:endParaRPr lang="pt-BR" dirty="0"/>
          </a:p>
          <a:p>
            <a:endParaRPr lang="pt-BR" dirty="0"/>
          </a:p>
          <a:p>
            <a:r>
              <a:rPr lang="pt-BR" dirty="0"/>
              <a:t>O preço pode ter sido ajustado com parcelamento (o que exige garantias), ou com estipulação de parcela complementar condicionada ao atingimento de determinadas metas, nos exercícios subsequentes (</a:t>
            </a:r>
            <a:r>
              <a:rPr lang="pt-BR" dirty="0" err="1"/>
              <a:t>earn</a:t>
            </a:r>
            <a:r>
              <a:rPr lang="pt-BR" dirty="0"/>
              <a:t>-out)</a:t>
            </a:r>
          </a:p>
          <a:p>
            <a:endParaRPr lang="pt-BR" dirty="0"/>
          </a:p>
          <a:p>
            <a:r>
              <a:rPr lang="pt-BR" dirty="0"/>
              <a:t>Parte do preço futuro poderá ser retido, se houver novas contingencias.</a:t>
            </a:r>
          </a:p>
        </p:txBody>
      </p:sp>
    </p:spTree>
    <p:extLst>
      <p:ext uri="{BB962C8B-B14F-4D97-AF65-F5344CB8AC3E}">
        <p14:creationId xmlns:p14="http://schemas.microsoft.com/office/powerpoint/2010/main" val="380134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CB16E-510A-6A48-89D2-54E2BE6C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Outras cláusulas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E4B9BC-6D83-AD4C-B5E3-3D73CA9A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contrato, a parte se obriga a indenizar se houver qualquer informação errada, ou se fez afirmações de inexistência de contingências (</a:t>
            </a:r>
            <a:r>
              <a:rPr lang="pt-BR" dirty="0" err="1"/>
              <a:t>warranties</a:t>
            </a:r>
            <a:r>
              <a:rPr lang="pt-BR" dirty="0"/>
              <a:t>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r>
              <a:rPr lang="pt-BR" dirty="0" err="1"/>
              <a:t>Indemnity</a:t>
            </a:r>
            <a:r>
              <a:rPr lang="pt-BR" dirty="0"/>
              <a:t>. Vendedor obriga-se a reembolsar a outra de qualquer dano que recaia sobre o comprador por dívidas anteriores à operação. Como o risco é do vendedor, pode indicar o advogado que cuida da ação.</a:t>
            </a:r>
          </a:p>
        </p:txBody>
      </p:sp>
    </p:spTree>
    <p:extLst>
      <p:ext uri="{BB962C8B-B14F-4D97-AF65-F5344CB8AC3E}">
        <p14:creationId xmlns:p14="http://schemas.microsoft.com/office/powerpoint/2010/main" val="3103230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CAE95-336A-4044-A5FC-FCF0113A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Contratos de consultoria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BC9196-2C95-0F4B-9A40-F1AD7413E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dirty="0"/>
          </a:p>
          <a:p>
            <a:pPr marL="0" indent="0" algn="ctr">
              <a:buNone/>
            </a:pPr>
            <a:r>
              <a:rPr lang="pt-BR" sz="2800" dirty="0"/>
              <a:t>Em geral, o </a:t>
            </a:r>
            <a:r>
              <a:rPr lang="pt-BR" sz="2800" dirty="0" err="1"/>
              <a:t>ex-controlador</a:t>
            </a:r>
            <a:r>
              <a:rPr lang="pt-BR" sz="2800" dirty="0"/>
              <a:t> firma contrato de consultoria com os compradores, para continuar prestando serviços, na transição</a:t>
            </a:r>
          </a:p>
        </p:txBody>
      </p:sp>
    </p:spTree>
    <p:extLst>
      <p:ext uri="{BB962C8B-B14F-4D97-AF65-F5344CB8AC3E}">
        <p14:creationId xmlns:p14="http://schemas.microsoft.com/office/powerpoint/2010/main" val="409889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94C6EB-0BD0-4926-909B-CE0EFF459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7" y="-1"/>
            <a:ext cx="12195239" cy="6857996"/>
            <a:chOff x="1667" y="-1"/>
            <a:chExt cx="12195239" cy="685799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8D9AC5-1A8B-4F43-99E1-1D51CFFCF1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249B524-B22D-40A1-81F7-459441A7E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906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8CCE87E-3564-469A-9A46-F794A0F94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4C96A98-5EF6-4542-9FA4-86B1D2651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33">
              <a:extLst>
                <a:ext uri="{FF2B5EF4-FFF2-40B4-BE49-F238E27FC236}">
                  <a16:creationId xmlns:a16="http://schemas.microsoft.com/office/drawing/2014/main" id="{3BF088B1-D6D6-4925-9B48-5098FF09D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6FA7DFD7-863A-4016-A231-DCB28B20D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5ED934B-E172-FA48-A820-6546D7CC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7727"/>
            <a:ext cx="8648158" cy="1495887"/>
          </a:xfrm>
        </p:spPr>
        <p:txBody>
          <a:bodyPr>
            <a:normAutofit/>
          </a:bodyPr>
          <a:lstStyle/>
          <a:p>
            <a:r>
              <a:rPr lang="pt-BR" dirty="0"/>
              <a:t>O instrumento contratual não surge do nada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86A676-AB35-CC4C-8A53-9B0C7B08F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614"/>
            <a:ext cx="10332718" cy="39524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A Obrigação como Processo, de  Clóvis do Couto e Silva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Negociação é um processo,  e tem importância para a interpretação posterior do negócio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Há uma obrigação de negociar de boa fé, ou seja, levando em consideração também o interesse da outra parte, e seus interesses legítimos. A ideia é evitar surpresas.  Exemplo: academia de ginastica em shopping, implantada em desacordo com expectativa criada.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Ruptura abrupta e imotivada de negociação pode gerar o direito à indenização do que se gastou nas tratativas (jamais o direito aos lucros esperados do negócio). Isso é particularmente relevante na compra e venda de empresas, que têm alto custo</a:t>
            </a:r>
          </a:p>
        </p:txBody>
      </p:sp>
    </p:spTree>
    <p:extLst>
      <p:ext uri="{BB962C8B-B14F-4D97-AF65-F5344CB8AC3E}">
        <p14:creationId xmlns:p14="http://schemas.microsoft.com/office/powerpoint/2010/main" val="4042122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94C6EB-0BD0-4926-909B-CE0EFF459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7" y="-1"/>
            <a:ext cx="12195239" cy="6857996"/>
            <a:chOff x="1667" y="-1"/>
            <a:chExt cx="12195239" cy="685799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8D9AC5-1A8B-4F43-99E1-1D51CFFCF1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249B524-B22D-40A1-81F7-459441A7E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906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8CCE87E-3564-469A-9A46-F794A0F94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4C96A98-5EF6-4542-9FA4-86B1D2651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33">
              <a:extLst>
                <a:ext uri="{FF2B5EF4-FFF2-40B4-BE49-F238E27FC236}">
                  <a16:creationId xmlns:a16="http://schemas.microsoft.com/office/drawing/2014/main" id="{3BF088B1-D6D6-4925-9B48-5098FF09D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6FA7DFD7-863A-4016-A231-DCB28B20D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3D9FBEF-40B9-5A4F-8965-83862AC5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7727"/>
            <a:ext cx="8648158" cy="1495887"/>
          </a:xfrm>
        </p:spPr>
        <p:txBody>
          <a:bodyPr>
            <a:normAutofit/>
          </a:bodyPr>
          <a:lstStyle/>
          <a:p>
            <a:r>
              <a:rPr lang="pt-BR" dirty="0"/>
              <a:t>Uso de terminologia em língua inglesa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DEF90C-B898-794E-896B-F61832B1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196"/>
            <a:ext cx="8648158" cy="3430575"/>
          </a:xfrm>
        </p:spPr>
        <p:txBody>
          <a:bodyPr>
            <a:normAutofit/>
          </a:bodyPr>
          <a:lstStyle/>
          <a:p>
            <a:r>
              <a:rPr lang="pt-BR" dirty="0"/>
              <a:t>Nestas operações, seguem-se padrões internacionais, e por isso é comum o uso de expressões em inglês, que precisam ser conhecidas (</a:t>
            </a:r>
            <a:r>
              <a:rPr lang="pt-BR" dirty="0" err="1"/>
              <a:t>MoU</a:t>
            </a:r>
            <a:r>
              <a:rPr lang="pt-BR" dirty="0"/>
              <a:t>, </a:t>
            </a:r>
            <a:r>
              <a:rPr lang="pt-BR" dirty="0" err="1"/>
              <a:t>binding</a:t>
            </a:r>
            <a:r>
              <a:rPr lang="pt-BR" dirty="0"/>
              <a:t> e non </a:t>
            </a:r>
            <a:r>
              <a:rPr lang="pt-BR" dirty="0" err="1"/>
              <a:t>binding</a:t>
            </a:r>
            <a:r>
              <a:rPr lang="pt-BR" dirty="0"/>
              <a:t>, SPA,  </a:t>
            </a:r>
            <a:r>
              <a:rPr lang="pt-BR" dirty="0" err="1"/>
              <a:t>signing</a:t>
            </a:r>
            <a:r>
              <a:rPr lang="pt-BR" dirty="0"/>
              <a:t>, </a:t>
            </a:r>
            <a:r>
              <a:rPr lang="pt-BR" dirty="0" err="1"/>
              <a:t>closing</a:t>
            </a:r>
            <a:r>
              <a:rPr lang="pt-BR" dirty="0"/>
              <a:t>, etc..._)</a:t>
            </a:r>
            <a:endParaRPr lang="pt-BR"/>
          </a:p>
          <a:p>
            <a:endParaRPr lang="pt-BR"/>
          </a:p>
          <a:p>
            <a:r>
              <a:rPr lang="pt-BR" dirty="0"/>
              <a:t>Até os modelos de contratos são em geral adaptação daqueles mais usados no exterior, e, por vezes, suas cláusulas típicas refletem conceitos jurídicos que não são usados no Brasil)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18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38">
            <a:extLst>
              <a:ext uri="{FF2B5EF4-FFF2-40B4-BE49-F238E27FC236}">
                <a16:creationId xmlns:a16="http://schemas.microsoft.com/office/drawing/2014/main" id="{AE6FDE22-1F54-452D-A9BA-1BE9FDB53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40">
            <a:extLst>
              <a:ext uri="{FF2B5EF4-FFF2-40B4-BE49-F238E27FC236}">
                <a16:creationId xmlns:a16="http://schemas.microsoft.com/office/drawing/2014/main" id="{F2C01FB2-6D50-41C9-BE00-29B0F992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791C6D-54DC-B341-A28E-6687E765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491"/>
            <a:ext cx="4276541" cy="5705015"/>
          </a:xfrm>
        </p:spPr>
        <p:txBody>
          <a:bodyPr anchor="ctr">
            <a:normAutofit/>
          </a:bodyPr>
          <a:lstStyle/>
          <a:p>
            <a:r>
              <a:rPr lang="pt-BR" sz="5200"/>
              <a:t>Antes do início da operação.</a:t>
            </a:r>
          </a:p>
        </p:txBody>
      </p:sp>
      <p:graphicFrame>
        <p:nvGraphicFramePr>
          <p:cNvPr id="20" name="Espaço Reservado para Conteúdo 2">
            <a:extLst>
              <a:ext uri="{FF2B5EF4-FFF2-40B4-BE49-F238E27FC236}">
                <a16:creationId xmlns:a16="http://schemas.microsoft.com/office/drawing/2014/main" id="{A507B0FA-8AB0-429D-BFB7-568AE61A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222894"/>
              </p:ext>
            </p:extLst>
          </p:nvPr>
        </p:nvGraphicFramePr>
        <p:xfrm>
          <a:off x="6147621" y="576492"/>
          <a:ext cx="5400858" cy="5705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122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2E0F97-3B68-4A9A-81FD-184E8051D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9C0995-256A-4F90-97D6-FB8958A5D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EDAD90-C59C-6340-80DD-1C8179D4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81265"/>
            <a:ext cx="4114800" cy="5695398"/>
          </a:xfrm>
        </p:spPr>
        <p:txBody>
          <a:bodyPr anchor="ctr">
            <a:normAutofit/>
          </a:bodyPr>
          <a:lstStyle/>
          <a:p>
            <a:r>
              <a:rPr lang="pt-BR" sz="4800" dirty="0" err="1"/>
              <a:t>Mou</a:t>
            </a:r>
            <a:r>
              <a:rPr lang="pt-BR" sz="4800" dirty="0"/>
              <a:t> (</a:t>
            </a:r>
            <a:r>
              <a:rPr lang="pt-BR" sz="4800" dirty="0" err="1"/>
              <a:t>Memorandum</a:t>
            </a:r>
            <a:r>
              <a:rPr lang="pt-BR" sz="4800" dirty="0"/>
              <a:t> </a:t>
            </a:r>
            <a:r>
              <a:rPr lang="pt-BR" sz="4800" dirty="0" err="1"/>
              <a:t>of</a:t>
            </a:r>
            <a:r>
              <a:rPr lang="pt-BR" sz="4800" dirty="0"/>
              <a:t> </a:t>
            </a:r>
            <a:r>
              <a:rPr lang="pt-BR" sz="4800" dirty="0" err="1"/>
              <a:t>Understanding</a:t>
            </a:r>
            <a:r>
              <a:rPr lang="pt-BR" sz="4800" dirty="0"/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46307A-DFE3-4A97-B2EE-5D57DF413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6275" y="577406"/>
            <a:ext cx="6391931" cy="569539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277446-D71D-4C19-A013-95073D31A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6455" y="-6437"/>
            <a:ext cx="6405880" cy="6864437"/>
            <a:chOff x="5166455" y="-6437"/>
            <a:chExt cx="6405880" cy="686443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C05CF5C-D74E-48AF-AAE5-61AEFB2C7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66455" y="56724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5A6A4E3-DB84-4A86-933F-10273F0AE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6262643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057BAF9-1A72-414E-8B1A-C58B353F1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8FCD6AB-4E6B-4F74-94C0-C14654F99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FFB83657-0111-4A36-B613-E0B9DFF91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325904"/>
              </p:ext>
            </p:extLst>
          </p:nvPr>
        </p:nvGraphicFramePr>
        <p:xfrm>
          <a:off x="5461176" y="788282"/>
          <a:ext cx="5826934" cy="529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534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11">
            <a:extLst>
              <a:ext uri="{FF2B5EF4-FFF2-40B4-BE49-F238E27FC236}">
                <a16:creationId xmlns:a16="http://schemas.microsoft.com/office/drawing/2014/main" id="{A46A4AE4-5520-4815-852D-CB05E9F5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0" name="Straight Connector 12">
              <a:extLst>
                <a:ext uri="{FF2B5EF4-FFF2-40B4-BE49-F238E27FC236}">
                  <a16:creationId xmlns:a16="http://schemas.microsoft.com/office/drawing/2014/main" id="{0229F6CD-5D84-4EEB-B66D-84415969A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24BD253-E9E1-473E-88AD-E22D668B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C911447-A6C3-48A4-91A8-DAEDB7FF4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15">
              <a:extLst>
                <a:ext uri="{FF2B5EF4-FFF2-40B4-BE49-F238E27FC236}">
                  <a16:creationId xmlns:a16="http://schemas.microsoft.com/office/drawing/2014/main" id="{1BEAE0C5-340D-416D-9DE8-4A7367049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33">
              <a:extLst>
                <a:ext uri="{FF2B5EF4-FFF2-40B4-BE49-F238E27FC236}">
                  <a16:creationId xmlns:a16="http://schemas.microsoft.com/office/drawing/2014/main" id="{C0FED11B-5B5E-48CF-810B-4BA77BBDF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D75A73DE-5BA7-44CE-A718-52385E65D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A5028C9-3CE0-0640-A1F3-09F2D884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734"/>
            <a:ext cx="8648158" cy="1417880"/>
          </a:xfrm>
        </p:spPr>
        <p:txBody>
          <a:bodyPr>
            <a:normAutofit/>
          </a:bodyPr>
          <a:lstStyle/>
          <a:p>
            <a:r>
              <a:rPr lang="pt-BR"/>
              <a:t>Instrumento de Confidencialidade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800042-815D-5F45-9578-EFFFF6571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625"/>
            <a:ext cx="8648158" cy="37661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É importantíssimo prever que as negociações são sigilosas (até para evitar mal estar interno),ou impactos no mercado, investidores, clientes, etc..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Confidencialidade também em relação a todas as informações recebidas pelo proponente, com obrigação de destruição ou devolução dos dados obtidos, se o negócio não for concluído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De qualquer forma, é muito importante dar informações  comerciais  sensíveis  </a:t>
            </a:r>
            <a:r>
              <a:rPr lang="pt-BR" dirty="0" err="1"/>
              <a:t>apenasde</a:t>
            </a:r>
            <a:r>
              <a:rPr lang="pt-BR" dirty="0"/>
              <a:t> forma  agregada, sem detalhamentos, durante a </a:t>
            </a:r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diligence</a:t>
            </a:r>
            <a:r>
              <a:rPr lang="pt-BR" dirty="0"/>
              <a:t>.  Por exemplo, informar o </a:t>
            </a:r>
            <a:r>
              <a:rPr lang="pt-BR" dirty="0" err="1"/>
              <a:t>faturemento</a:t>
            </a:r>
            <a:r>
              <a:rPr lang="pt-BR" dirty="0"/>
              <a:t>, mas sem indicar por cliente, os passivos, mas sem apontar os principais fornecedores, a folha, sem indicar nome a nome, etc.. Do contrário, proponente terá </a:t>
            </a:r>
            <a:r>
              <a:rPr lang="pt-BR" dirty="0" err="1"/>
              <a:t>raio-x</a:t>
            </a:r>
            <a:r>
              <a:rPr lang="pt-BR" dirty="0"/>
              <a:t> da empresa alvo, e poderá montar negocio próprio.</a:t>
            </a:r>
          </a:p>
        </p:txBody>
      </p:sp>
    </p:spTree>
    <p:extLst>
      <p:ext uri="{BB962C8B-B14F-4D97-AF65-F5344CB8AC3E}">
        <p14:creationId xmlns:p14="http://schemas.microsoft.com/office/powerpoint/2010/main" val="19452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94C6EB-0BD0-4926-909B-CE0EFF459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7" y="-1"/>
            <a:ext cx="12195239" cy="6857996"/>
            <a:chOff x="1667" y="-1"/>
            <a:chExt cx="12195239" cy="685799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8D9AC5-1A8B-4F43-99E1-1D51CFFCF1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249B524-B22D-40A1-81F7-459441A7E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906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8CCE87E-3564-469A-9A46-F794A0F94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4C96A98-5EF6-4542-9FA4-86B1D2651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33">
              <a:extLst>
                <a:ext uri="{FF2B5EF4-FFF2-40B4-BE49-F238E27FC236}">
                  <a16:creationId xmlns:a16="http://schemas.microsoft.com/office/drawing/2014/main" id="{3BF088B1-D6D6-4925-9B48-5098FF09D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6FA7DFD7-863A-4016-A231-DCB28B20D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1EED480-534F-6640-9974-00CFFBF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7727"/>
            <a:ext cx="8648158" cy="1495887"/>
          </a:xfrm>
        </p:spPr>
        <p:txBody>
          <a:bodyPr>
            <a:normAutofit/>
          </a:bodyPr>
          <a:lstStyle/>
          <a:p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Diligence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ACC15C-7FC3-3745-BA77-E0B58FB69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206"/>
            <a:ext cx="8648158" cy="343057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O problema da assimetria informacional</a:t>
            </a:r>
          </a:p>
          <a:p>
            <a:r>
              <a:rPr lang="pt-BR" dirty="0"/>
              <a:t>Objetivos:</a:t>
            </a:r>
          </a:p>
          <a:p>
            <a:pPr marL="342900" indent="-342900">
              <a:buAutoNum type="arabicPeriod"/>
            </a:pPr>
            <a:r>
              <a:rPr lang="pt-BR" dirty="0"/>
              <a:t>Checar a idoneidade da escrituração </a:t>
            </a:r>
          </a:p>
          <a:p>
            <a:pPr marL="342900" indent="-342900">
              <a:buAutoNum type="arabicPeriod"/>
            </a:pPr>
            <a:r>
              <a:rPr lang="pt-BR" dirty="0"/>
              <a:t>Identificar e estimar contingências ocultas e passivos não contabilizados (ações judiciais, danos ambientais, procedimentos contábeis e fiscais, contratos trabalhistas, etc...).</a:t>
            </a:r>
          </a:p>
          <a:p>
            <a:pPr marL="342900" indent="-342900">
              <a:buAutoNum type="arabicPeriod"/>
            </a:pPr>
            <a:r>
              <a:rPr lang="pt-BR" dirty="0"/>
              <a:t>Verificar a regular  titularidade dos ativos da empresa, como imóveis, equipamentos, veículos, marcas, patentes, etc..</a:t>
            </a:r>
          </a:p>
          <a:p>
            <a:pPr marL="342900" indent="-342900">
              <a:buAutoNum type="arabicPeriod"/>
            </a:pPr>
            <a:r>
              <a:rPr lang="pt-BR" dirty="0"/>
              <a:t>De modo mais amplo, verificar se estão vigentes, válidas e firmes as condições jurídicas para a operação : licenças (habite-se, licença de operação ambiental, inscrições fiscais, etc...</a:t>
            </a:r>
          </a:p>
          <a:p>
            <a:r>
              <a:rPr lang="pt-BR" dirty="0"/>
              <a:t>Pode ser cansativo e invasivo.</a:t>
            </a:r>
          </a:p>
        </p:txBody>
      </p:sp>
    </p:spTree>
    <p:extLst>
      <p:ext uri="{BB962C8B-B14F-4D97-AF65-F5344CB8AC3E}">
        <p14:creationId xmlns:p14="http://schemas.microsoft.com/office/powerpoint/2010/main" val="4352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4B5E7-09A4-DA4E-8C64-BC0FD74F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Diligence</a:t>
            </a:r>
            <a:r>
              <a:rPr lang="pt-BR" dirty="0"/>
              <a:t>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6F0672-9039-B149-BB5D-1EAFA6F0B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Documentos podem ser entregues em mídia, ou aberto DATA ROOM.</a:t>
            </a:r>
          </a:p>
          <a:p>
            <a:pPr marL="0" indent="0">
              <a:buNone/>
            </a:pPr>
            <a:r>
              <a:rPr lang="pt-BR" dirty="0"/>
              <a:t>DOCUMENTAÇÃO SOCIETÁRIA</a:t>
            </a:r>
          </a:p>
          <a:p>
            <a:pPr>
              <a:buFontTx/>
              <a:buChar char="-"/>
            </a:pPr>
            <a:r>
              <a:rPr lang="pt-BR" dirty="0"/>
              <a:t>Contratos, livros da companhia, acordo de acionistas, </a:t>
            </a:r>
          </a:p>
          <a:p>
            <a:pPr marL="0" indent="0">
              <a:buNone/>
            </a:pPr>
            <a:r>
              <a:rPr lang="pt-BR" dirty="0"/>
              <a:t>DOCUMENTAÇAO FISCAL</a:t>
            </a:r>
          </a:p>
          <a:p>
            <a:r>
              <a:rPr lang="pt-BR" dirty="0"/>
              <a:t>Certidões atualizadas, declarações e guias, autuações, defesas e recursos, guias de recolhimento, etc.. Importante verificar os critérios de apuração de tributos (exemplo, classificação do IPI, créditos tributários, etc...)</a:t>
            </a:r>
          </a:p>
          <a:p>
            <a:pPr marL="0" indent="0">
              <a:buNone/>
            </a:pPr>
            <a:r>
              <a:rPr lang="pt-BR" dirty="0"/>
              <a:t>DOCUMENTAÇAO TRABALHISTA</a:t>
            </a:r>
          </a:p>
          <a:p>
            <a:r>
              <a:rPr lang="pt-BR" dirty="0"/>
              <a:t>Reclamações existentes, guias de recolhimentos e procedimentos com RH, adicionais de insalubridade e periculosidade, horas extras habituais, equiparações etc... Particular atenção deve ser dado a </a:t>
            </a:r>
            <a:r>
              <a:rPr lang="pt-BR" dirty="0" err="1"/>
              <a:t>PJs</a:t>
            </a:r>
            <a:r>
              <a:rPr lang="pt-BR" dirty="0"/>
              <a:t> que prestem serviços pessoais e subordinados.</a:t>
            </a:r>
          </a:p>
        </p:txBody>
      </p:sp>
    </p:spTree>
    <p:extLst>
      <p:ext uri="{BB962C8B-B14F-4D97-AF65-F5344CB8AC3E}">
        <p14:creationId xmlns:p14="http://schemas.microsoft.com/office/powerpoint/2010/main" val="225693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16F56-D31D-8D4C-845E-02F1B1EF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Diligence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D69FA0-F6ED-7E41-8666-31CA1DFDD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3810"/>
            <a:ext cx="10515600" cy="4197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DOCUMENTAÇAO AMBIENTAL</a:t>
            </a:r>
          </a:p>
          <a:p>
            <a:pPr marL="0" indent="0">
              <a:buNone/>
            </a:pPr>
            <a:r>
              <a:rPr lang="pt-BR" dirty="0"/>
              <a:t>Licenças de instalação, operação. Em sendo indústria, sondagens, etc..</a:t>
            </a:r>
          </a:p>
          <a:p>
            <a:pPr marL="0" indent="0">
              <a:buNone/>
            </a:pPr>
            <a:r>
              <a:rPr lang="pt-BR" dirty="0"/>
              <a:t>PROVA DE TITULARIDADE DOS ATIVOS</a:t>
            </a:r>
          </a:p>
          <a:p>
            <a:pPr marL="0" indent="0">
              <a:buNone/>
            </a:pPr>
            <a:r>
              <a:rPr lang="pt-BR" dirty="0"/>
              <a:t>APOLICES DE SEGUROS</a:t>
            </a:r>
          </a:p>
          <a:p>
            <a:pPr marL="0" indent="0">
              <a:buNone/>
            </a:pPr>
            <a:r>
              <a:rPr lang="pt-BR" dirty="0"/>
              <a:t>CONTAS BANCÁRIAS, OPERAÇÕES FINANCEIRAS EM ABERTAS</a:t>
            </a:r>
          </a:p>
          <a:p>
            <a:pPr marL="0" indent="0">
              <a:buNone/>
            </a:pPr>
            <a:r>
              <a:rPr lang="pt-BR" dirty="0"/>
              <a:t>CONTRATOS DE LOCAÇAO, E ARRENDAMENTO, DISTRIBUICAO, REPRESENTANTES COMERCIAIS,</a:t>
            </a:r>
          </a:p>
          <a:p>
            <a:pPr marL="0" indent="0">
              <a:buNone/>
            </a:pPr>
            <a:r>
              <a:rPr lang="pt-BR" dirty="0"/>
              <a:t>BALANÇOS E DEMONSTRAÇOES CONTABEIS, BEM COMO BALANCETES</a:t>
            </a:r>
          </a:p>
          <a:p>
            <a:pPr marL="0" indent="0">
              <a:buNone/>
            </a:pPr>
            <a:r>
              <a:rPr lang="pt-BR" dirty="0"/>
              <a:t>CERTIDOES FORENSES E RELATORIOS DOS PROCESSOS DA EMPRESA E SÓCIOS</a:t>
            </a:r>
          </a:p>
          <a:p>
            <a:pPr marL="0" indent="0">
              <a:buNone/>
            </a:pPr>
            <a:r>
              <a:rPr lang="pt-BR" dirty="0"/>
              <a:t>LEVANTAMENTO DAS NOTIFICACOES E DOCUMENTOS REGISTRADOS EM TITULOS E DOCUMENTOS </a:t>
            </a:r>
          </a:p>
          <a:p>
            <a:pPr marL="0" indent="0">
              <a:buNone/>
            </a:pPr>
            <a:r>
              <a:rPr lang="pt-BR" dirty="0"/>
              <a:t>DECLARAÇOES DE INEXISTÊNCIA DE PASSIVOS OU DOCUMENTOS, OU DE VERACIDADE DAS INFORMAÇOES</a:t>
            </a:r>
          </a:p>
          <a:p>
            <a:pPr marL="0" indent="0">
              <a:buNone/>
            </a:pPr>
            <a:r>
              <a:rPr lang="pt-BR" dirty="0"/>
              <a:t>Etc...., etc.... Etc....</a:t>
            </a:r>
          </a:p>
        </p:txBody>
      </p:sp>
    </p:spTree>
    <p:extLst>
      <p:ext uri="{BB962C8B-B14F-4D97-AF65-F5344CB8AC3E}">
        <p14:creationId xmlns:p14="http://schemas.microsoft.com/office/powerpoint/2010/main" val="1492126838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Custom 42">
      <a:dk1>
        <a:sysClr val="windowText" lastClr="000000"/>
      </a:dk1>
      <a:lt1>
        <a:sysClr val="window" lastClr="FFFFFF"/>
      </a:lt1>
      <a:dk2>
        <a:srgbClr val="642626"/>
      </a:dk2>
      <a:lt2>
        <a:srgbClr val="F3F0E9"/>
      </a:lt2>
      <a:accent1>
        <a:srgbClr val="556D6F"/>
      </a:accent1>
      <a:accent2>
        <a:srgbClr val="C05050"/>
      </a:accent2>
      <a:accent3>
        <a:srgbClr val="BF873A"/>
      </a:accent3>
      <a:accent4>
        <a:srgbClr val="D8897E"/>
      </a:accent4>
      <a:accent5>
        <a:srgbClr val="A4976B"/>
      </a:accent5>
      <a:accent6>
        <a:srgbClr val="D49D8C"/>
      </a:accent6>
      <a:hlink>
        <a:srgbClr val="D13D6E"/>
      </a:hlink>
      <a:folHlink>
        <a:srgbClr val="6C9D92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5DFEBCE2E50B4B8EF365B1600A6302" ma:contentTypeVersion="15" ma:contentTypeDescription="Crie um novo documento." ma:contentTypeScope="" ma:versionID="0103d65d0e737d692b676c872728f369">
  <xsd:schema xmlns:xsd="http://www.w3.org/2001/XMLSchema" xmlns:xs="http://www.w3.org/2001/XMLSchema" xmlns:p="http://schemas.microsoft.com/office/2006/metadata/properties" xmlns:ns2="4c414ac8-549e-4ca5-81e3-16b3f3eb5c24" xmlns:ns3="ebba5f7d-3b76-4a58-9735-74f0064eafba" targetNamespace="http://schemas.microsoft.com/office/2006/metadata/properties" ma:root="true" ma:fieldsID="7e923275e42780db4afb5e008224c4d8" ns2:_="" ns3:_="">
    <xsd:import namespace="4c414ac8-549e-4ca5-81e3-16b3f3eb5c24"/>
    <xsd:import namespace="ebba5f7d-3b76-4a58-9735-74f0064eaf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14ac8-549e-4ca5-81e3-16b3f3eb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eb74ff96-4672-4cf9-94f6-964b0040e3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a5f7d-3b76-4a58-9735-74f0064ea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f9f65b9-77c0-44a2-867b-74e860691405}" ma:internalName="TaxCatchAll" ma:showField="CatchAllData" ma:web="ebba5f7d-3b76-4a58-9735-74f0064eaf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414ac8-549e-4ca5-81e3-16b3f3eb5c24">
      <Terms xmlns="http://schemas.microsoft.com/office/infopath/2007/PartnerControls"/>
    </lcf76f155ced4ddcb4097134ff3c332f>
    <TaxCatchAll xmlns="ebba5f7d-3b76-4a58-9735-74f0064eaf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8E6CBA-3FE7-4DDC-91CD-4206823C08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414ac8-549e-4ca5-81e3-16b3f3eb5c24"/>
    <ds:schemaRef ds:uri="ebba5f7d-3b76-4a58-9735-74f0064ea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696BA1-F441-4298-975E-8E05E7AC7B36}">
  <ds:schemaRefs>
    <ds:schemaRef ds:uri="4c414ac8-549e-4ca5-81e3-16b3f3eb5c24"/>
    <ds:schemaRef ds:uri="http://schemas.microsoft.com/office/2006/metadata/properties"/>
    <ds:schemaRef ds:uri="ebba5f7d-3b76-4a58-9735-74f0064eafba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164C2CF-929E-4B48-A753-752902C876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1239</Words>
  <Application>Microsoft Macintosh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Avenir Next LT Pro</vt:lpstr>
      <vt:lpstr>Footlight MT Light</vt:lpstr>
      <vt:lpstr>ArchVTI</vt:lpstr>
      <vt:lpstr>Compra e venda de participações societárias de Controle</vt:lpstr>
      <vt:lpstr>O instrumento contratual não surge do nada</vt:lpstr>
      <vt:lpstr>Uso de terminologia em língua inglesa</vt:lpstr>
      <vt:lpstr>Antes do início da operação.</vt:lpstr>
      <vt:lpstr>Mou (Memorandum of Understanding)</vt:lpstr>
      <vt:lpstr>Instrumento de Confidencialidade</vt:lpstr>
      <vt:lpstr>Due Diligence</vt:lpstr>
      <vt:lpstr>Due Diligence. </vt:lpstr>
      <vt:lpstr>Due Diligence</vt:lpstr>
      <vt:lpstr>Concluída a due diligence... SPA e Closing</vt:lpstr>
      <vt:lpstr>Closing: transferência das participações societárias.</vt:lpstr>
      <vt:lpstr>Ajustes do preço contratual</vt:lpstr>
      <vt:lpstr>Outras cláusulas</vt:lpstr>
      <vt:lpstr>Contratos de consultoria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Compra e venda de participações societárias de Controle</dc:title>
  <dc:creator>Ruy Pereira Camilo Junior</dc:creator>
  <cp:lastModifiedBy>Ruy Camilo</cp:lastModifiedBy>
  <cp:revision>3</cp:revision>
  <dcterms:created xsi:type="dcterms:W3CDTF">2021-06-22T17:51:26Z</dcterms:created>
  <dcterms:modified xsi:type="dcterms:W3CDTF">2023-05-23T01:19:00Z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0x0101009E5DFEBCE2E50B4B8EF365B1600A6302</vt:lpwstr>
  </property>
</Properties>
</file>